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avi" ContentType="video/avi"/>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handoutMasterIdLst>
    <p:handoutMasterId r:id="rId73"/>
  </p:handoutMasterIdLst>
  <p:sldIdLst>
    <p:sldId id="256" r:id="rId2"/>
    <p:sldId id="332" r:id="rId3"/>
    <p:sldId id="331" r:id="rId4"/>
    <p:sldId id="304" r:id="rId5"/>
    <p:sldId id="262" r:id="rId6"/>
    <p:sldId id="263" r:id="rId7"/>
    <p:sldId id="264" r:id="rId8"/>
    <p:sldId id="265" r:id="rId9"/>
    <p:sldId id="317" r:id="rId10"/>
    <p:sldId id="266" r:id="rId11"/>
    <p:sldId id="260" r:id="rId12"/>
    <p:sldId id="261" r:id="rId13"/>
    <p:sldId id="267" r:id="rId14"/>
    <p:sldId id="340" r:id="rId15"/>
    <p:sldId id="294" r:id="rId16"/>
    <p:sldId id="295" r:id="rId17"/>
    <p:sldId id="292" r:id="rId18"/>
    <p:sldId id="285" r:id="rId19"/>
    <p:sldId id="313" r:id="rId20"/>
    <p:sldId id="314" r:id="rId21"/>
    <p:sldId id="315" r:id="rId22"/>
    <p:sldId id="279" r:id="rId23"/>
    <p:sldId id="286" r:id="rId24"/>
    <p:sldId id="288" r:id="rId25"/>
    <p:sldId id="287" r:id="rId26"/>
    <p:sldId id="268" r:id="rId27"/>
    <p:sldId id="333" r:id="rId28"/>
    <p:sldId id="312" r:id="rId29"/>
    <p:sldId id="291" r:id="rId30"/>
    <p:sldId id="289" r:id="rId31"/>
    <p:sldId id="290" r:id="rId32"/>
    <p:sldId id="318" r:id="rId33"/>
    <p:sldId id="319" r:id="rId34"/>
    <p:sldId id="320" r:id="rId35"/>
    <p:sldId id="329" r:id="rId36"/>
    <p:sldId id="337" r:id="rId37"/>
    <p:sldId id="334" r:id="rId38"/>
    <p:sldId id="283" r:id="rId39"/>
    <p:sldId id="284" r:id="rId40"/>
    <p:sldId id="275" r:id="rId41"/>
    <p:sldId id="274" r:id="rId42"/>
    <p:sldId id="309" r:id="rId43"/>
    <p:sldId id="277" r:id="rId44"/>
    <p:sldId id="310" r:id="rId45"/>
    <p:sldId id="306" r:id="rId46"/>
    <p:sldId id="276" r:id="rId47"/>
    <p:sldId id="316" r:id="rId48"/>
    <p:sldId id="307" r:id="rId49"/>
    <p:sldId id="336" r:id="rId50"/>
    <p:sldId id="308" r:id="rId51"/>
    <p:sldId id="321" r:id="rId52"/>
    <p:sldId id="328" r:id="rId53"/>
    <p:sldId id="311" r:id="rId54"/>
    <p:sldId id="338" r:id="rId55"/>
    <p:sldId id="330" r:id="rId56"/>
    <p:sldId id="339" r:id="rId57"/>
    <p:sldId id="322" r:id="rId58"/>
    <p:sldId id="324" r:id="rId59"/>
    <p:sldId id="323" r:id="rId60"/>
    <p:sldId id="282" r:id="rId61"/>
    <p:sldId id="335" r:id="rId62"/>
    <p:sldId id="257" r:id="rId63"/>
    <p:sldId id="325" r:id="rId64"/>
    <p:sldId id="326" r:id="rId65"/>
    <p:sldId id="327" r:id="rId66"/>
    <p:sldId id="296" r:id="rId67"/>
    <p:sldId id="297" r:id="rId68"/>
    <p:sldId id="299" r:id="rId69"/>
    <p:sldId id="300" r:id="rId70"/>
    <p:sldId id="278" r:id="rId71"/>
  </p:sldIdLst>
  <p:sldSz cx="9144000" cy="6858000" type="screen4x3"/>
  <p:notesSz cx="7077075"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134" d="100"/>
          <a:sy n="134" d="100"/>
        </p:scale>
        <p:origin x="-368" y="-104"/>
      </p:cViewPr>
      <p:guideLst>
        <p:guide orient="horz" pos="2160"/>
        <p:guide pos="2880"/>
      </p:guideLst>
    </p:cSldViewPr>
  </p:slideViewPr>
  <p:notesTextViewPr>
    <p:cViewPr>
      <p:scale>
        <a:sx n="1" d="1"/>
        <a:sy n="1" d="1"/>
      </p:scale>
      <p:origin x="0" y="0"/>
    </p:cViewPr>
  </p:notesTextViewPr>
  <p:sorterViewPr>
    <p:cViewPr>
      <p:scale>
        <a:sx n="65" d="100"/>
        <a:sy n="65" d="100"/>
      </p:scale>
      <p:origin x="0" y="31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265"/>
          </a:xfrm>
          <a:prstGeom prst="rect">
            <a:avLst/>
          </a:prstGeom>
        </p:spPr>
        <p:txBody>
          <a:bodyPr vert="horz" lIns="94064" tIns="47032" rIns="94064" bIns="47032"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9265"/>
          </a:xfrm>
          <a:prstGeom prst="rect">
            <a:avLst/>
          </a:prstGeom>
        </p:spPr>
        <p:txBody>
          <a:bodyPr vert="horz" lIns="94064" tIns="47032" rIns="94064" bIns="47032" rtlCol="0"/>
          <a:lstStyle>
            <a:lvl1pPr algn="r">
              <a:defRPr sz="1200"/>
            </a:lvl1pPr>
          </a:lstStyle>
          <a:p>
            <a:fld id="{3255E656-2F50-4FAA-B83B-71D06E894F89}" type="datetimeFigureOut">
              <a:rPr lang="en-US" smtClean="0"/>
              <a:t>11/28/2012</a:t>
            </a:fld>
            <a:endParaRPr lang="en-US"/>
          </a:p>
        </p:txBody>
      </p:sp>
      <p:sp>
        <p:nvSpPr>
          <p:cNvPr id="4" name="Footer Placeholder 3"/>
          <p:cNvSpPr>
            <a:spLocks noGrp="1"/>
          </p:cNvSpPr>
          <p:nvPr>
            <p:ph type="ftr" sz="quarter" idx="2"/>
          </p:nvPr>
        </p:nvSpPr>
        <p:spPr>
          <a:xfrm>
            <a:off x="0" y="8914406"/>
            <a:ext cx="3066733" cy="469265"/>
          </a:xfrm>
          <a:prstGeom prst="rect">
            <a:avLst/>
          </a:prstGeom>
        </p:spPr>
        <p:txBody>
          <a:bodyPr vert="horz" lIns="94064" tIns="47032" rIns="94064" bIns="47032"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914406"/>
            <a:ext cx="3066733" cy="469265"/>
          </a:xfrm>
          <a:prstGeom prst="rect">
            <a:avLst/>
          </a:prstGeom>
        </p:spPr>
        <p:txBody>
          <a:bodyPr vert="horz" lIns="94064" tIns="47032" rIns="94064" bIns="47032" rtlCol="0" anchor="b"/>
          <a:lstStyle>
            <a:lvl1pPr algn="r">
              <a:defRPr sz="1200"/>
            </a:lvl1pPr>
          </a:lstStyle>
          <a:p>
            <a:fld id="{9AD6A74A-142E-4467-9A10-E3487ADC99AA}" type="slidenum">
              <a:rPr lang="en-US" smtClean="0"/>
              <a:t>‹#›</a:t>
            </a:fld>
            <a:endParaRPr lang="en-US"/>
          </a:p>
        </p:txBody>
      </p:sp>
    </p:spTree>
    <p:extLst>
      <p:ext uri="{BB962C8B-B14F-4D97-AF65-F5344CB8AC3E}">
        <p14:creationId xmlns:p14="http://schemas.microsoft.com/office/powerpoint/2010/main" val="4357120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265"/>
          </a:xfrm>
          <a:prstGeom prst="rect">
            <a:avLst/>
          </a:prstGeom>
        </p:spPr>
        <p:txBody>
          <a:bodyPr vert="horz" lIns="94064" tIns="47032" rIns="94064" bIns="47032" rtlCol="0"/>
          <a:lstStyle>
            <a:lvl1pPr algn="l">
              <a:defRPr sz="1200"/>
            </a:lvl1pPr>
          </a:lstStyle>
          <a:p>
            <a:endParaRPr lang="en-US"/>
          </a:p>
        </p:txBody>
      </p:sp>
      <p:sp>
        <p:nvSpPr>
          <p:cNvPr id="3" name="Date Placeholder 2"/>
          <p:cNvSpPr>
            <a:spLocks noGrp="1"/>
          </p:cNvSpPr>
          <p:nvPr>
            <p:ph type="dt" idx="1"/>
          </p:nvPr>
        </p:nvSpPr>
        <p:spPr>
          <a:xfrm>
            <a:off x="4008705" y="0"/>
            <a:ext cx="3066733" cy="469265"/>
          </a:xfrm>
          <a:prstGeom prst="rect">
            <a:avLst/>
          </a:prstGeom>
        </p:spPr>
        <p:txBody>
          <a:bodyPr vert="horz" lIns="94064" tIns="47032" rIns="94064" bIns="47032" rtlCol="0"/>
          <a:lstStyle>
            <a:lvl1pPr algn="r">
              <a:defRPr sz="1200"/>
            </a:lvl1pPr>
          </a:lstStyle>
          <a:p>
            <a:fld id="{D91BAACF-9EFD-47A7-8BC7-60B628BF8DB2}" type="datetimeFigureOut">
              <a:rPr lang="en-US" smtClean="0"/>
              <a:t>11/28/2012</a:t>
            </a:fld>
            <a:endParaRPr lang="en-US"/>
          </a:p>
        </p:txBody>
      </p:sp>
      <p:sp>
        <p:nvSpPr>
          <p:cNvPr id="4" name="Slide Image Placeholder 3"/>
          <p:cNvSpPr>
            <a:spLocks noGrp="1" noRot="1" noChangeAspect="1"/>
          </p:cNvSpPr>
          <p:nvPr>
            <p:ph type="sldImg" idx="2"/>
          </p:nvPr>
        </p:nvSpPr>
        <p:spPr>
          <a:xfrm>
            <a:off x="1192213" y="703263"/>
            <a:ext cx="4692650" cy="3519487"/>
          </a:xfrm>
          <a:prstGeom prst="rect">
            <a:avLst/>
          </a:prstGeom>
          <a:noFill/>
          <a:ln w="12700">
            <a:solidFill>
              <a:prstClr val="black"/>
            </a:solidFill>
          </a:ln>
        </p:spPr>
        <p:txBody>
          <a:bodyPr vert="horz" lIns="94064" tIns="47032" rIns="94064" bIns="47032" rtlCol="0" anchor="ctr"/>
          <a:lstStyle/>
          <a:p>
            <a:endParaRPr lang="en-US"/>
          </a:p>
        </p:txBody>
      </p:sp>
      <p:sp>
        <p:nvSpPr>
          <p:cNvPr id="5" name="Notes Placeholder 4"/>
          <p:cNvSpPr>
            <a:spLocks noGrp="1"/>
          </p:cNvSpPr>
          <p:nvPr>
            <p:ph type="body" sz="quarter" idx="3"/>
          </p:nvPr>
        </p:nvSpPr>
        <p:spPr>
          <a:xfrm>
            <a:off x="707708" y="4458018"/>
            <a:ext cx="5661660" cy="4223385"/>
          </a:xfrm>
          <a:prstGeom prst="rect">
            <a:avLst/>
          </a:prstGeom>
        </p:spPr>
        <p:txBody>
          <a:bodyPr vert="horz" lIns="94064" tIns="47032" rIns="94064" bIns="4703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4406"/>
            <a:ext cx="3066733" cy="469265"/>
          </a:xfrm>
          <a:prstGeom prst="rect">
            <a:avLst/>
          </a:prstGeom>
        </p:spPr>
        <p:txBody>
          <a:bodyPr vert="horz" lIns="94064" tIns="47032" rIns="94064" bIns="47032"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914406"/>
            <a:ext cx="3066733" cy="469265"/>
          </a:xfrm>
          <a:prstGeom prst="rect">
            <a:avLst/>
          </a:prstGeom>
        </p:spPr>
        <p:txBody>
          <a:bodyPr vert="horz" lIns="94064" tIns="47032" rIns="94064" bIns="47032" rtlCol="0" anchor="b"/>
          <a:lstStyle>
            <a:lvl1pPr algn="r">
              <a:defRPr sz="1200"/>
            </a:lvl1pPr>
          </a:lstStyle>
          <a:p>
            <a:fld id="{0518D722-65DA-4C08-A723-C766E147605A}" type="slidenum">
              <a:rPr lang="en-US" smtClean="0"/>
              <a:t>‹#›</a:t>
            </a:fld>
            <a:endParaRPr lang="en-US"/>
          </a:p>
        </p:txBody>
      </p:sp>
    </p:spTree>
    <p:extLst>
      <p:ext uri="{BB962C8B-B14F-4D97-AF65-F5344CB8AC3E}">
        <p14:creationId xmlns:p14="http://schemas.microsoft.com/office/powerpoint/2010/main" val="3648285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18D722-65DA-4C08-A723-C766E147605A}" type="slidenum">
              <a:rPr lang="en-US" smtClean="0"/>
              <a:t>1</a:t>
            </a:fld>
            <a:endParaRPr lang="en-US"/>
          </a:p>
        </p:txBody>
      </p:sp>
    </p:spTree>
    <p:extLst>
      <p:ext uri="{BB962C8B-B14F-4D97-AF65-F5344CB8AC3E}">
        <p14:creationId xmlns:p14="http://schemas.microsoft.com/office/powerpoint/2010/main" val="2436902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2DF936-CEF8-4DD6-90F9-2B05F3900D92}"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E3B7FCC-558F-4580-9434-523171D442BD}"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E3B7FCC-558F-4580-9434-523171D442BD}"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D8BCC7-235F-43CD-8675-3486D36FEEE0}" type="slidenum">
              <a:rPr lang="en-US" smtClean="0"/>
              <a:t>13</a:t>
            </a:fld>
            <a:endParaRPr lang="en-US"/>
          </a:p>
        </p:txBody>
      </p:sp>
    </p:spTree>
    <p:extLst>
      <p:ext uri="{BB962C8B-B14F-4D97-AF65-F5344CB8AC3E}">
        <p14:creationId xmlns:p14="http://schemas.microsoft.com/office/powerpoint/2010/main" val="1826181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764273" indent="-293951" eaLnBrk="0" hangingPunct="0">
              <a:defRPr sz="2500">
                <a:solidFill>
                  <a:schemeClr val="tx1"/>
                </a:solidFill>
                <a:latin typeface="Arial" charset="0"/>
                <a:ea typeface="ＭＳ Ｐゴシック" charset="0"/>
              </a:defRPr>
            </a:lvl2pPr>
            <a:lvl3pPr marL="1175804" indent="-235161" eaLnBrk="0" hangingPunct="0">
              <a:defRPr sz="2500">
                <a:solidFill>
                  <a:schemeClr val="tx1"/>
                </a:solidFill>
                <a:latin typeface="Arial" charset="0"/>
                <a:ea typeface="ＭＳ Ｐゴシック" charset="0"/>
              </a:defRPr>
            </a:lvl3pPr>
            <a:lvl4pPr marL="1646126" indent="-235161" eaLnBrk="0" hangingPunct="0">
              <a:defRPr sz="2500">
                <a:solidFill>
                  <a:schemeClr val="tx1"/>
                </a:solidFill>
                <a:latin typeface="Arial" charset="0"/>
                <a:ea typeface="ＭＳ Ｐゴシック" charset="0"/>
              </a:defRPr>
            </a:lvl4pPr>
            <a:lvl5pPr marL="2116447" indent="-235161" eaLnBrk="0" hangingPunct="0">
              <a:defRPr sz="2500">
                <a:solidFill>
                  <a:schemeClr val="tx1"/>
                </a:solidFill>
                <a:latin typeface="Arial" charset="0"/>
                <a:ea typeface="ＭＳ Ｐゴシック" charset="0"/>
              </a:defRPr>
            </a:lvl5pPr>
            <a:lvl6pPr marL="2586769" indent="-235161" eaLnBrk="0" fontAlgn="base" hangingPunct="0">
              <a:spcBef>
                <a:spcPct val="0"/>
              </a:spcBef>
              <a:spcAft>
                <a:spcPct val="0"/>
              </a:spcAft>
              <a:defRPr sz="2500">
                <a:solidFill>
                  <a:schemeClr val="tx1"/>
                </a:solidFill>
                <a:latin typeface="Arial" charset="0"/>
                <a:ea typeface="ＭＳ Ｐゴシック" charset="0"/>
              </a:defRPr>
            </a:lvl6pPr>
            <a:lvl7pPr marL="3057091" indent="-235161" eaLnBrk="0" fontAlgn="base" hangingPunct="0">
              <a:spcBef>
                <a:spcPct val="0"/>
              </a:spcBef>
              <a:spcAft>
                <a:spcPct val="0"/>
              </a:spcAft>
              <a:defRPr sz="2500">
                <a:solidFill>
                  <a:schemeClr val="tx1"/>
                </a:solidFill>
                <a:latin typeface="Arial" charset="0"/>
                <a:ea typeface="ＭＳ Ｐゴシック" charset="0"/>
              </a:defRPr>
            </a:lvl7pPr>
            <a:lvl8pPr marL="3527412" indent="-235161" eaLnBrk="0" fontAlgn="base" hangingPunct="0">
              <a:spcBef>
                <a:spcPct val="0"/>
              </a:spcBef>
              <a:spcAft>
                <a:spcPct val="0"/>
              </a:spcAft>
              <a:defRPr sz="2500">
                <a:solidFill>
                  <a:schemeClr val="tx1"/>
                </a:solidFill>
                <a:latin typeface="Arial" charset="0"/>
                <a:ea typeface="ＭＳ Ｐゴシック" charset="0"/>
              </a:defRPr>
            </a:lvl8pPr>
            <a:lvl9pPr marL="3997734" indent="-235161"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918E01C9-63F8-5846-8E30-B263BBA3EA9C}" type="slidenum">
              <a:rPr lang="en-US" sz="1200"/>
              <a:pPr eaLnBrk="1" hangingPunct="1"/>
              <a:t>14</a:t>
            </a:fld>
            <a:endParaRPr lang="en-US" sz="1200"/>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TextEdit="1"/>
          </p:cNvSpPr>
          <p:nvPr>
            <p:ph type="sldImg"/>
          </p:nvPr>
        </p:nvSpPr>
        <p:spPr>
          <a:ln/>
        </p:spPr>
      </p:sp>
      <p:sp>
        <p:nvSpPr>
          <p:cNvPr id="778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
        <p:nvSpPr>
          <p:cNvPr id="778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itchFamily="34" charset="0"/>
                <a:ea typeface="ＭＳ Ｐゴシック" pitchFamily="34" charset="-128"/>
              </a:defRPr>
            </a:lvl1pPr>
            <a:lvl2pPr marL="764273" indent="-293951" eaLnBrk="0" hangingPunct="0">
              <a:defRPr sz="2500">
                <a:solidFill>
                  <a:schemeClr val="tx1"/>
                </a:solidFill>
                <a:latin typeface="Arial" pitchFamily="34" charset="0"/>
                <a:ea typeface="ＭＳ Ｐゴシック" pitchFamily="34" charset="-128"/>
              </a:defRPr>
            </a:lvl2pPr>
            <a:lvl3pPr marL="1175804" indent="-235161" eaLnBrk="0" hangingPunct="0">
              <a:defRPr sz="2500">
                <a:solidFill>
                  <a:schemeClr val="tx1"/>
                </a:solidFill>
                <a:latin typeface="Arial" pitchFamily="34" charset="0"/>
                <a:ea typeface="ＭＳ Ｐゴシック" pitchFamily="34" charset="-128"/>
              </a:defRPr>
            </a:lvl3pPr>
            <a:lvl4pPr marL="1646126" indent="-235161" eaLnBrk="0" hangingPunct="0">
              <a:defRPr sz="2500">
                <a:solidFill>
                  <a:schemeClr val="tx1"/>
                </a:solidFill>
                <a:latin typeface="Arial" pitchFamily="34" charset="0"/>
                <a:ea typeface="ＭＳ Ｐゴシック" pitchFamily="34" charset="-128"/>
              </a:defRPr>
            </a:lvl4pPr>
            <a:lvl5pPr marL="2116447" indent="-235161" eaLnBrk="0" hangingPunct="0">
              <a:defRPr sz="2500">
                <a:solidFill>
                  <a:schemeClr val="tx1"/>
                </a:solidFill>
                <a:latin typeface="Arial" pitchFamily="34" charset="0"/>
                <a:ea typeface="ＭＳ Ｐゴシック" pitchFamily="34" charset="-128"/>
              </a:defRPr>
            </a:lvl5pPr>
            <a:lvl6pPr marL="2586769" indent="-235161"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57091" indent="-235161"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27412" indent="-235161"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3997734" indent="-235161"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fld id="{9F5B80C9-B326-4BFE-BD29-AC63DE76CF29}" type="slidenum">
              <a:rPr lang="en-US" sz="1200"/>
              <a:pPr eaLnBrk="1" hangingPunct="1"/>
              <a:t>15</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noTextEdit="1"/>
          </p:cNvSpPr>
          <p:nvPr>
            <p:ph type="sldImg"/>
          </p:nvPr>
        </p:nvSpPr>
        <p:spPr>
          <a:ln/>
        </p:spPr>
      </p:sp>
      <p:sp>
        <p:nvSpPr>
          <p:cNvPr id="798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798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itchFamily="34" charset="0"/>
                <a:ea typeface="ＭＳ Ｐゴシック" pitchFamily="34" charset="-128"/>
              </a:defRPr>
            </a:lvl1pPr>
            <a:lvl2pPr marL="764273" indent="-293951" eaLnBrk="0" hangingPunct="0">
              <a:defRPr sz="2500">
                <a:solidFill>
                  <a:schemeClr val="tx1"/>
                </a:solidFill>
                <a:latin typeface="Arial" pitchFamily="34" charset="0"/>
                <a:ea typeface="ＭＳ Ｐゴシック" pitchFamily="34" charset="-128"/>
              </a:defRPr>
            </a:lvl2pPr>
            <a:lvl3pPr marL="1175804" indent="-235161" eaLnBrk="0" hangingPunct="0">
              <a:defRPr sz="2500">
                <a:solidFill>
                  <a:schemeClr val="tx1"/>
                </a:solidFill>
                <a:latin typeface="Arial" pitchFamily="34" charset="0"/>
                <a:ea typeface="ＭＳ Ｐゴシック" pitchFamily="34" charset="-128"/>
              </a:defRPr>
            </a:lvl3pPr>
            <a:lvl4pPr marL="1646126" indent="-235161" eaLnBrk="0" hangingPunct="0">
              <a:defRPr sz="2500">
                <a:solidFill>
                  <a:schemeClr val="tx1"/>
                </a:solidFill>
                <a:latin typeface="Arial" pitchFamily="34" charset="0"/>
                <a:ea typeface="ＭＳ Ｐゴシック" pitchFamily="34" charset="-128"/>
              </a:defRPr>
            </a:lvl4pPr>
            <a:lvl5pPr marL="2116447" indent="-235161" eaLnBrk="0" hangingPunct="0">
              <a:defRPr sz="2500">
                <a:solidFill>
                  <a:schemeClr val="tx1"/>
                </a:solidFill>
                <a:latin typeface="Arial" pitchFamily="34" charset="0"/>
                <a:ea typeface="ＭＳ Ｐゴシック" pitchFamily="34" charset="-128"/>
              </a:defRPr>
            </a:lvl5pPr>
            <a:lvl6pPr marL="2586769" indent="-235161"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57091" indent="-235161"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27412" indent="-235161"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3997734" indent="-235161"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fld id="{1DB3A55D-2A6C-454C-8BD4-55DBE2CAE3D6}" type="slidenum">
              <a:rPr lang="en-US" sz="1200"/>
              <a:pPr eaLnBrk="1" hangingPunct="1"/>
              <a:t>16</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18D722-65DA-4C08-A723-C766E147605A}" type="slidenum">
              <a:rPr lang="en-US" smtClean="0"/>
              <a:t>17</a:t>
            </a:fld>
            <a:endParaRPr lang="en-US"/>
          </a:p>
        </p:txBody>
      </p:sp>
    </p:spTree>
    <p:extLst>
      <p:ext uri="{BB962C8B-B14F-4D97-AF65-F5344CB8AC3E}">
        <p14:creationId xmlns:p14="http://schemas.microsoft.com/office/powerpoint/2010/main" val="2762626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FF311A-06D1-F344-8C08-4E323053CC48}" type="slidenum">
              <a:rPr lang="en-US"/>
              <a:pPr/>
              <a:t>18</a:t>
            </a:fld>
            <a:endParaRPr lang="en-US"/>
          </a:p>
        </p:txBody>
      </p:sp>
      <p:sp>
        <p:nvSpPr>
          <p:cNvPr id="10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18D722-65DA-4C08-A723-C766E147605A}" type="slidenum">
              <a:rPr lang="en-US" smtClean="0"/>
              <a:t>19</a:t>
            </a:fld>
            <a:endParaRPr lang="en-US"/>
          </a:p>
        </p:txBody>
      </p:sp>
    </p:spTree>
    <p:extLst>
      <p:ext uri="{BB962C8B-B14F-4D97-AF65-F5344CB8AC3E}">
        <p14:creationId xmlns:p14="http://schemas.microsoft.com/office/powerpoint/2010/main" val="640432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D8BCC7-235F-43CD-8675-3486D36FEEE0}" type="slidenum">
              <a:rPr lang="en-US" smtClean="0"/>
              <a:t>2</a:t>
            </a:fld>
            <a:endParaRPr lang="en-US"/>
          </a:p>
        </p:txBody>
      </p:sp>
    </p:spTree>
    <p:extLst>
      <p:ext uri="{BB962C8B-B14F-4D97-AF65-F5344CB8AC3E}">
        <p14:creationId xmlns:p14="http://schemas.microsoft.com/office/powerpoint/2010/main" val="3593736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18D722-65DA-4C08-A723-C766E147605A}" type="slidenum">
              <a:rPr lang="en-US" smtClean="0"/>
              <a:t>20</a:t>
            </a:fld>
            <a:endParaRPr lang="en-US"/>
          </a:p>
        </p:txBody>
      </p:sp>
    </p:spTree>
    <p:extLst>
      <p:ext uri="{BB962C8B-B14F-4D97-AF65-F5344CB8AC3E}">
        <p14:creationId xmlns:p14="http://schemas.microsoft.com/office/powerpoint/2010/main" val="3551858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18D722-65DA-4C08-A723-C766E147605A}" type="slidenum">
              <a:rPr lang="en-US" smtClean="0"/>
              <a:t>21</a:t>
            </a:fld>
            <a:endParaRPr lang="en-US"/>
          </a:p>
        </p:txBody>
      </p:sp>
    </p:spTree>
    <p:extLst>
      <p:ext uri="{BB962C8B-B14F-4D97-AF65-F5344CB8AC3E}">
        <p14:creationId xmlns:p14="http://schemas.microsoft.com/office/powerpoint/2010/main" val="21316597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53F49C6-734C-436D-8557-7D1327612178}" type="slidenum">
              <a:rPr lang="en-US" smtClean="0"/>
              <a:pPr>
                <a:defRPr/>
              </a:pPr>
              <a:t>22</a:t>
            </a:fld>
            <a:endParaRPr lang="en-US"/>
          </a:p>
        </p:txBody>
      </p:sp>
    </p:spTree>
    <p:extLst>
      <p:ext uri="{BB962C8B-B14F-4D97-AF65-F5344CB8AC3E}">
        <p14:creationId xmlns:p14="http://schemas.microsoft.com/office/powerpoint/2010/main" val="872593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2DF936-CEF8-4DD6-90F9-2B05F3900D92}" type="slidenum">
              <a:rPr lang="en-US" smtClean="0"/>
              <a:pPr/>
              <a:t>23</a:t>
            </a:fld>
            <a:endParaRPr lang="en-US"/>
          </a:p>
        </p:txBody>
      </p:sp>
    </p:spTree>
    <p:extLst>
      <p:ext uri="{BB962C8B-B14F-4D97-AF65-F5344CB8AC3E}">
        <p14:creationId xmlns:p14="http://schemas.microsoft.com/office/powerpoint/2010/main" val="17281758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D8BCC7-235F-43CD-8675-3486D36FEEE0}" type="slidenum">
              <a:rPr lang="en-US" smtClean="0"/>
              <a:t>24</a:t>
            </a:fld>
            <a:endParaRPr lang="en-US"/>
          </a:p>
        </p:txBody>
      </p:sp>
    </p:spTree>
    <p:extLst>
      <p:ext uri="{BB962C8B-B14F-4D97-AF65-F5344CB8AC3E}">
        <p14:creationId xmlns:p14="http://schemas.microsoft.com/office/powerpoint/2010/main" val="25712208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2DF936-CEF8-4DD6-90F9-2B05F3900D92}" type="slidenum">
              <a:rPr lang="en-US" smtClean="0"/>
              <a:pPr/>
              <a:t>25</a:t>
            </a:fld>
            <a:endParaRPr lang="en-US"/>
          </a:p>
        </p:txBody>
      </p:sp>
    </p:spTree>
    <p:extLst>
      <p:ext uri="{BB962C8B-B14F-4D97-AF65-F5344CB8AC3E}">
        <p14:creationId xmlns:p14="http://schemas.microsoft.com/office/powerpoint/2010/main" val="4602992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64273" indent="-293951" eaLnBrk="0" hangingPunct="0">
              <a:defRPr>
                <a:solidFill>
                  <a:schemeClr val="tx1"/>
                </a:solidFill>
                <a:latin typeface="Arial" charset="0"/>
                <a:cs typeface="Arial" charset="0"/>
              </a:defRPr>
            </a:lvl2pPr>
            <a:lvl3pPr marL="1175804" indent="-235161" eaLnBrk="0" hangingPunct="0">
              <a:defRPr>
                <a:solidFill>
                  <a:schemeClr val="tx1"/>
                </a:solidFill>
                <a:latin typeface="Arial" charset="0"/>
                <a:cs typeface="Arial" charset="0"/>
              </a:defRPr>
            </a:lvl3pPr>
            <a:lvl4pPr marL="1646126" indent="-235161" eaLnBrk="0" hangingPunct="0">
              <a:defRPr>
                <a:solidFill>
                  <a:schemeClr val="tx1"/>
                </a:solidFill>
                <a:latin typeface="Arial" charset="0"/>
                <a:cs typeface="Arial" charset="0"/>
              </a:defRPr>
            </a:lvl4pPr>
            <a:lvl5pPr marL="2116447" indent="-235161" eaLnBrk="0" hangingPunct="0">
              <a:defRPr>
                <a:solidFill>
                  <a:schemeClr val="tx1"/>
                </a:solidFill>
                <a:latin typeface="Arial" charset="0"/>
                <a:cs typeface="Arial" charset="0"/>
              </a:defRPr>
            </a:lvl5pPr>
            <a:lvl6pPr marL="2586769" indent="-235161" eaLnBrk="0" fontAlgn="base" hangingPunct="0">
              <a:spcBef>
                <a:spcPct val="0"/>
              </a:spcBef>
              <a:spcAft>
                <a:spcPct val="0"/>
              </a:spcAft>
              <a:defRPr>
                <a:solidFill>
                  <a:schemeClr val="tx1"/>
                </a:solidFill>
                <a:latin typeface="Arial" charset="0"/>
                <a:cs typeface="Arial" charset="0"/>
              </a:defRPr>
            </a:lvl6pPr>
            <a:lvl7pPr marL="3057091" indent="-235161" eaLnBrk="0" fontAlgn="base" hangingPunct="0">
              <a:spcBef>
                <a:spcPct val="0"/>
              </a:spcBef>
              <a:spcAft>
                <a:spcPct val="0"/>
              </a:spcAft>
              <a:defRPr>
                <a:solidFill>
                  <a:schemeClr val="tx1"/>
                </a:solidFill>
                <a:latin typeface="Arial" charset="0"/>
                <a:cs typeface="Arial" charset="0"/>
              </a:defRPr>
            </a:lvl7pPr>
            <a:lvl8pPr marL="3527412" indent="-235161" eaLnBrk="0" fontAlgn="base" hangingPunct="0">
              <a:spcBef>
                <a:spcPct val="0"/>
              </a:spcBef>
              <a:spcAft>
                <a:spcPct val="0"/>
              </a:spcAft>
              <a:defRPr>
                <a:solidFill>
                  <a:schemeClr val="tx1"/>
                </a:solidFill>
                <a:latin typeface="Arial" charset="0"/>
                <a:cs typeface="Arial" charset="0"/>
              </a:defRPr>
            </a:lvl8pPr>
            <a:lvl9pPr marL="3997734" indent="-235161" eaLnBrk="0" fontAlgn="base" hangingPunct="0">
              <a:spcBef>
                <a:spcPct val="0"/>
              </a:spcBef>
              <a:spcAft>
                <a:spcPct val="0"/>
              </a:spcAft>
              <a:defRPr>
                <a:solidFill>
                  <a:schemeClr val="tx1"/>
                </a:solidFill>
                <a:latin typeface="Arial" charset="0"/>
                <a:cs typeface="Arial" charset="0"/>
              </a:defRPr>
            </a:lvl9pPr>
          </a:lstStyle>
          <a:p>
            <a:pPr eaLnBrk="1" hangingPunct="1"/>
            <a:fld id="{12B3CAE9-12A7-4320-9706-94B3ED935DBC}" type="slidenum">
              <a:rPr lang="en-US" smtClean="0">
                <a:latin typeface="Calibri" pitchFamily="34" charset="0"/>
              </a:rPr>
              <a:pPr eaLnBrk="1" hangingPunct="1"/>
              <a:t>26</a:t>
            </a:fld>
            <a:endParaRPr lang="en-US" smtClean="0">
              <a:latin typeface="Calibri" pitchFamily="34" charset="0"/>
            </a:endParaRPr>
          </a:p>
        </p:txBody>
      </p:sp>
      <p:sp>
        <p:nvSpPr>
          <p:cNvPr id="64515" name="Rectangle 7"/>
          <p:cNvSpPr txBox="1">
            <a:spLocks noGrp="1" noChangeArrowheads="1"/>
          </p:cNvSpPr>
          <p:nvPr/>
        </p:nvSpPr>
        <p:spPr bwMode="auto">
          <a:xfrm>
            <a:off x="4010342" y="8916035"/>
            <a:ext cx="3066733" cy="469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55" tIns="47028" rIns="94055" bIns="47028"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C01F4A77-17D7-4BB7-BE8F-CBC49D98920F}" type="slidenum">
              <a:rPr lang="en-US" sz="1200">
                <a:latin typeface="Times New Roman" pitchFamily="18" charset="0"/>
              </a:rPr>
              <a:pPr algn="r" eaLnBrk="1" hangingPunct="1"/>
              <a:t>26</a:t>
            </a:fld>
            <a:endParaRPr lang="en-US" sz="1200">
              <a:latin typeface="Times New Roman" pitchFamily="18" charset="0"/>
            </a:endParaRPr>
          </a:p>
        </p:txBody>
      </p:sp>
      <p:sp>
        <p:nvSpPr>
          <p:cNvPr id="6451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7" name="Rectangle 3"/>
          <p:cNvSpPr>
            <a:spLocks noGrp="1" noChangeArrowheads="1"/>
          </p:cNvSpPr>
          <p:nvPr>
            <p:ph type="body" idx="1"/>
          </p:nvPr>
        </p:nvSpPr>
        <p:spPr bwMode="auto">
          <a:xfrm>
            <a:off x="943610" y="4458018"/>
            <a:ext cx="5189855" cy="422338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itchFamily="34" charset="0"/>
              </a:defRPr>
            </a:lvl1pPr>
            <a:lvl2pPr marL="764273" indent="-293951" eaLnBrk="0" hangingPunct="0">
              <a:defRPr sz="2500">
                <a:solidFill>
                  <a:schemeClr val="tx1"/>
                </a:solidFill>
                <a:latin typeface="Arial" pitchFamily="34" charset="0"/>
              </a:defRPr>
            </a:lvl2pPr>
            <a:lvl3pPr marL="1175804" indent="-235161" eaLnBrk="0" hangingPunct="0">
              <a:defRPr sz="2500">
                <a:solidFill>
                  <a:schemeClr val="tx1"/>
                </a:solidFill>
                <a:latin typeface="Arial" pitchFamily="34" charset="0"/>
              </a:defRPr>
            </a:lvl3pPr>
            <a:lvl4pPr marL="1646126" indent="-235161" eaLnBrk="0" hangingPunct="0">
              <a:defRPr sz="2500">
                <a:solidFill>
                  <a:schemeClr val="tx1"/>
                </a:solidFill>
                <a:latin typeface="Arial" pitchFamily="34" charset="0"/>
              </a:defRPr>
            </a:lvl4pPr>
            <a:lvl5pPr marL="2116447" indent="-235161" eaLnBrk="0" hangingPunct="0">
              <a:defRPr sz="2500">
                <a:solidFill>
                  <a:schemeClr val="tx1"/>
                </a:solidFill>
                <a:latin typeface="Arial" pitchFamily="34" charset="0"/>
              </a:defRPr>
            </a:lvl5pPr>
            <a:lvl6pPr marL="2586769" indent="-235161" eaLnBrk="0" fontAlgn="base" hangingPunct="0">
              <a:spcBef>
                <a:spcPct val="0"/>
              </a:spcBef>
              <a:spcAft>
                <a:spcPct val="0"/>
              </a:spcAft>
              <a:defRPr sz="2500">
                <a:solidFill>
                  <a:schemeClr val="tx1"/>
                </a:solidFill>
                <a:latin typeface="Arial" pitchFamily="34" charset="0"/>
              </a:defRPr>
            </a:lvl6pPr>
            <a:lvl7pPr marL="3057091" indent="-235161" eaLnBrk="0" fontAlgn="base" hangingPunct="0">
              <a:spcBef>
                <a:spcPct val="0"/>
              </a:spcBef>
              <a:spcAft>
                <a:spcPct val="0"/>
              </a:spcAft>
              <a:defRPr sz="2500">
                <a:solidFill>
                  <a:schemeClr val="tx1"/>
                </a:solidFill>
                <a:latin typeface="Arial" pitchFamily="34" charset="0"/>
              </a:defRPr>
            </a:lvl7pPr>
            <a:lvl8pPr marL="3527412" indent="-235161" eaLnBrk="0" fontAlgn="base" hangingPunct="0">
              <a:spcBef>
                <a:spcPct val="0"/>
              </a:spcBef>
              <a:spcAft>
                <a:spcPct val="0"/>
              </a:spcAft>
              <a:defRPr sz="2500">
                <a:solidFill>
                  <a:schemeClr val="tx1"/>
                </a:solidFill>
                <a:latin typeface="Arial" pitchFamily="34" charset="0"/>
              </a:defRPr>
            </a:lvl8pPr>
            <a:lvl9pPr marL="3997734" indent="-235161" eaLnBrk="0" fontAlgn="base" hangingPunct="0">
              <a:spcBef>
                <a:spcPct val="0"/>
              </a:spcBef>
              <a:spcAft>
                <a:spcPct val="0"/>
              </a:spcAft>
              <a:defRPr sz="2500">
                <a:solidFill>
                  <a:schemeClr val="tx1"/>
                </a:solidFill>
                <a:latin typeface="Arial" pitchFamily="34" charset="0"/>
              </a:defRPr>
            </a:lvl9pPr>
          </a:lstStyle>
          <a:p>
            <a:pPr eaLnBrk="1" hangingPunct="1"/>
            <a:fld id="{ABCDACA8-E15C-4DF4-A3F4-D1298C926A4B}" type="slidenum">
              <a:rPr lang="en-US" sz="1200"/>
              <a:pPr eaLnBrk="1" hangingPunct="1"/>
              <a:t>27</a:t>
            </a:fld>
            <a:endParaRPr lang="en-US" sz="120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18D722-65DA-4C08-A723-C766E147605A}" type="slidenum">
              <a:rPr lang="en-US" smtClean="0"/>
              <a:t>28</a:t>
            </a:fld>
            <a:endParaRPr lang="en-US"/>
          </a:p>
        </p:txBody>
      </p:sp>
    </p:spTree>
    <p:extLst>
      <p:ext uri="{BB962C8B-B14F-4D97-AF65-F5344CB8AC3E}">
        <p14:creationId xmlns:p14="http://schemas.microsoft.com/office/powerpoint/2010/main" val="19555877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764273" indent="-293951" eaLnBrk="0" hangingPunct="0">
              <a:defRPr sz="2500">
                <a:solidFill>
                  <a:schemeClr val="tx1"/>
                </a:solidFill>
                <a:latin typeface="Arial" charset="0"/>
                <a:ea typeface="ＭＳ Ｐゴシック" charset="0"/>
              </a:defRPr>
            </a:lvl2pPr>
            <a:lvl3pPr marL="1175804" indent="-235161" eaLnBrk="0" hangingPunct="0">
              <a:defRPr sz="2500">
                <a:solidFill>
                  <a:schemeClr val="tx1"/>
                </a:solidFill>
                <a:latin typeface="Arial" charset="0"/>
                <a:ea typeface="ＭＳ Ｐゴシック" charset="0"/>
              </a:defRPr>
            </a:lvl3pPr>
            <a:lvl4pPr marL="1646126" indent="-235161" eaLnBrk="0" hangingPunct="0">
              <a:defRPr sz="2500">
                <a:solidFill>
                  <a:schemeClr val="tx1"/>
                </a:solidFill>
                <a:latin typeface="Arial" charset="0"/>
                <a:ea typeface="ＭＳ Ｐゴシック" charset="0"/>
              </a:defRPr>
            </a:lvl4pPr>
            <a:lvl5pPr marL="2116447" indent="-235161" eaLnBrk="0" hangingPunct="0">
              <a:defRPr sz="2500">
                <a:solidFill>
                  <a:schemeClr val="tx1"/>
                </a:solidFill>
                <a:latin typeface="Arial" charset="0"/>
                <a:ea typeface="ＭＳ Ｐゴシック" charset="0"/>
              </a:defRPr>
            </a:lvl5pPr>
            <a:lvl6pPr marL="2586769" indent="-235161" eaLnBrk="0" fontAlgn="base" hangingPunct="0">
              <a:spcBef>
                <a:spcPct val="0"/>
              </a:spcBef>
              <a:spcAft>
                <a:spcPct val="0"/>
              </a:spcAft>
              <a:defRPr sz="2500">
                <a:solidFill>
                  <a:schemeClr val="tx1"/>
                </a:solidFill>
                <a:latin typeface="Arial" charset="0"/>
                <a:ea typeface="ＭＳ Ｐゴシック" charset="0"/>
              </a:defRPr>
            </a:lvl6pPr>
            <a:lvl7pPr marL="3057091" indent="-235161" eaLnBrk="0" fontAlgn="base" hangingPunct="0">
              <a:spcBef>
                <a:spcPct val="0"/>
              </a:spcBef>
              <a:spcAft>
                <a:spcPct val="0"/>
              </a:spcAft>
              <a:defRPr sz="2500">
                <a:solidFill>
                  <a:schemeClr val="tx1"/>
                </a:solidFill>
                <a:latin typeface="Arial" charset="0"/>
                <a:ea typeface="ＭＳ Ｐゴシック" charset="0"/>
              </a:defRPr>
            </a:lvl7pPr>
            <a:lvl8pPr marL="3527412" indent="-235161" eaLnBrk="0" fontAlgn="base" hangingPunct="0">
              <a:spcBef>
                <a:spcPct val="0"/>
              </a:spcBef>
              <a:spcAft>
                <a:spcPct val="0"/>
              </a:spcAft>
              <a:defRPr sz="2500">
                <a:solidFill>
                  <a:schemeClr val="tx1"/>
                </a:solidFill>
                <a:latin typeface="Arial" charset="0"/>
                <a:ea typeface="ＭＳ Ｐゴシック" charset="0"/>
              </a:defRPr>
            </a:lvl8pPr>
            <a:lvl9pPr marL="3997734" indent="-235161"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6A348C02-3FB2-6448-A965-BA6FEE63AAE7}" type="slidenum">
              <a:rPr lang="en-US" sz="1200"/>
              <a:pPr eaLnBrk="1" hangingPunct="1"/>
              <a:t>29</a:t>
            </a:fld>
            <a:endParaRPr lang="en-US" sz="120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18D722-65DA-4C08-A723-C766E147605A}" type="slidenum">
              <a:rPr lang="en-US" smtClean="0"/>
              <a:t>3</a:t>
            </a:fld>
            <a:endParaRPr lang="en-US"/>
          </a:p>
        </p:txBody>
      </p:sp>
    </p:spTree>
    <p:extLst>
      <p:ext uri="{BB962C8B-B14F-4D97-AF65-F5344CB8AC3E}">
        <p14:creationId xmlns:p14="http://schemas.microsoft.com/office/powerpoint/2010/main" val="32825528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D8BCC7-235F-43CD-8675-3486D36FEEE0}" type="slidenum">
              <a:rPr lang="en-US" smtClean="0"/>
              <a:t>30</a:t>
            </a:fld>
            <a:endParaRPr lang="en-US"/>
          </a:p>
        </p:txBody>
      </p:sp>
    </p:spTree>
    <p:extLst>
      <p:ext uri="{BB962C8B-B14F-4D97-AF65-F5344CB8AC3E}">
        <p14:creationId xmlns:p14="http://schemas.microsoft.com/office/powerpoint/2010/main" val="6866983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D8BCC7-235F-43CD-8675-3486D36FEEE0}" type="slidenum">
              <a:rPr lang="en-US" smtClean="0"/>
              <a:t>31</a:t>
            </a:fld>
            <a:endParaRPr lang="en-US"/>
          </a:p>
        </p:txBody>
      </p:sp>
    </p:spTree>
    <p:extLst>
      <p:ext uri="{BB962C8B-B14F-4D97-AF65-F5344CB8AC3E}">
        <p14:creationId xmlns:p14="http://schemas.microsoft.com/office/powerpoint/2010/main" val="7993866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18D722-65DA-4C08-A723-C766E147605A}" type="slidenum">
              <a:rPr lang="en-US" smtClean="0"/>
              <a:t>32</a:t>
            </a:fld>
            <a:endParaRPr lang="en-US"/>
          </a:p>
        </p:txBody>
      </p:sp>
    </p:spTree>
    <p:extLst>
      <p:ext uri="{BB962C8B-B14F-4D97-AF65-F5344CB8AC3E}">
        <p14:creationId xmlns:p14="http://schemas.microsoft.com/office/powerpoint/2010/main" val="38342537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18D722-65DA-4C08-A723-C766E147605A}" type="slidenum">
              <a:rPr lang="en-US" smtClean="0"/>
              <a:t>33</a:t>
            </a:fld>
            <a:endParaRPr lang="en-US"/>
          </a:p>
        </p:txBody>
      </p:sp>
    </p:spTree>
    <p:extLst>
      <p:ext uri="{BB962C8B-B14F-4D97-AF65-F5344CB8AC3E}">
        <p14:creationId xmlns:p14="http://schemas.microsoft.com/office/powerpoint/2010/main" val="35718511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18D722-65DA-4C08-A723-C766E147605A}" type="slidenum">
              <a:rPr lang="en-US" smtClean="0"/>
              <a:t>34</a:t>
            </a:fld>
            <a:endParaRPr lang="en-US"/>
          </a:p>
        </p:txBody>
      </p:sp>
    </p:spTree>
    <p:extLst>
      <p:ext uri="{BB962C8B-B14F-4D97-AF65-F5344CB8AC3E}">
        <p14:creationId xmlns:p14="http://schemas.microsoft.com/office/powerpoint/2010/main" val="28336991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18D722-65DA-4C08-A723-C766E147605A}" type="slidenum">
              <a:rPr lang="en-US" smtClean="0"/>
              <a:t>35</a:t>
            </a:fld>
            <a:endParaRPr lang="en-US"/>
          </a:p>
        </p:txBody>
      </p:sp>
    </p:spTree>
    <p:extLst>
      <p:ext uri="{BB962C8B-B14F-4D97-AF65-F5344CB8AC3E}">
        <p14:creationId xmlns:p14="http://schemas.microsoft.com/office/powerpoint/2010/main" val="25544349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0F984C-2B82-47C8-B17C-005F391796E9}" type="slidenum">
              <a:rPr lang="en-US" smtClean="0"/>
              <a:t>36</a:t>
            </a:fld>
            <a:endParaRPr lang="en-US"/>
          </a:p>
        </p:txBody>
      </p:sp>
    </p:spTree>
    <p:extLst>
      <p:ext uri="{BB962C8B-B14F-4D97-AF65-F5344CB8AC3E}">
        <p14:creationId xmlns:p14="http://schemas.microsoft.com/office/powerpoint/2010/main" val="15948510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D8BCC7-235F-43CD-8675-3486D36FEEE0}" type="slidenum">
              <a:rPr lang="en-US" smtClean="0"/>
              <a:t>37</a:t>
            </a:fld>
            <a:endParaRPr lang="en-US"/>
          </a:p>
        </p:txBody>
      </p:sp>
    </p:spTree>
    <p:extLst>
      <p:ext uri="{BB962C8B-B14F-4D97-AF65-F5344CB8AC3E}">
        <p14:creationId xmlns:p14="http://schemas.microsoft.com/office/powerpoint/2010/main" val="34743410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A71CB-5700-6749-8CBA-67183A5F09C5}" type="slidenum">
              <a:rPr lang="en-US" smtClean="0"/>
              <a:t>38</a:t>
            </a:fld>
            <a:endParaRPr lang="en-US"/>
          </a:p>
        </p:txBody>
      </p:sp>
    </p:spTree>
    <p:extLst>
      <p:ext uri="{BB962C8B-B14F-4D97-AF65-F5344CB8AC3E}">
        <p14:creationId xmlns:p14="http://schemas.microsoft.com/office/powerpoint/2010/main" val="11127052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0F984C-2B82-47C8-B17C-005F391796E9}" type="slidenum">
              <a:rPr lang="en-US" smtClean="0"/>
              <a:t>39</a:t>
            </a:fld>
            <a:endParaRPr lang="en-US"/>
          </a:p>
        </p:txBody>
      </p:sp>
    </p:spTree>
    <p:extLst>
      <p:ext uri="{BB962C8B-B14F-4D97-AF65-F5344CB8AC3E}">
        <p14:creationId xmlns:p14="http://schemas.microsoft.com/office/powerpoint/2010/main" val="4106005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29149B6F-9553-4BC9-9E42-4B63CB699692}" type="slidenum">
              <a:rPr lang="en-US" smtClean="0"/>
              <a:pPr/>
              <a:t>4</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baseline="0" dirty="0" smtClean="0"/>
          </a:p>
          <a:p>
            <a:pPr eaLnBrk="1" hangingPunct="1"/>
            <a:r>
              <a:rPr lang="en-US" baseline="0" dirty="0" smtClean="0"/>
              <a:t>In the 19-teens and 20s, when archaeologists were excavating the great ruins of the Southwest, they were intrigued by Douglass’ methods, because they realized he might help them solve a great mystery:  When did people build the cliff dwellings and monumental pueblos in the canyons and mesas of the Southwest?</a:t>
            </a:r>
          </a:p>
          <a:p>
            <a:pPr eaLnBrk="1" hangingPunct="1"/>
            <a:endParaRPr lang="en-US" dirty="0" smtClean="0"/>
          </a:p>
          <a:p>
            <a:pPr eaLnBrk="1" hangingPunct="1"/>
            <a:r>
              <a:rPr lang="en-US" dirty="0" smtClean="0"/>
              <a:t>The archaeologists</a:t>
            </a:r>
            <a:r>
              <a:rPr lang="en-US" baseline="0" dirty="0" smtClean="0"/>
              <a:t> began sending the excavated timbers to Douglass in Tucson.  It took almost 20 years, but at least in 1929 Douglass made the breakthrough:  He solved the mystery of the Southwest ruins, and discovered these buildings were constructed between about 900 and 1200 AD and all were abandoned by 1300.</a:t>
            </a:r>
          </a:p>
          <a:p>
            <a:pPr eaLnBrk="1" hangingPunct="1"/>
            <a:endParaRPr lang="en-US" baseline="0" dirty="0" smtClean="0"/>
          </a:p>
          <a:p>
            <a:pPr eaLnBrk="1" hangingPunct="1"/>
            <a:r>
              <a:rPr lang="en-US" baseline="0" dirty="0" smtClean="0"/>
              <a:t>This discovery was reported around the world, and it made Douglass, UA and dendrochronology famous.</a:t>
            </a:r>
          </a:p>
          <a:p>
            <a:pPr eaLnBrk="1" hangingPunct="1"/>
            <a:endParaRPr lang="en-US" baseline="0" dirty="0" smtClean="0"/>
          </a:p>
          <a:p>
            <a:pPr eaLnBrk="1" hangingPunct="1"/>
            <a:r>
              <a:rPr lang="en-US" baseline="0" dirty="0" smtClean="0"/>
              <a:t>Now this dating method is used worldwide for dating wood artifacts of all kinds, from Viking ships to Stradivarius violins.</a:t>
            </a:r>
          </a:p>
          <a:p>
            <a:pPr eaLnBrk="1" hangingPunct="1"/>
            <a:endParaRPr lang="en-US" baseline="0" dirty="0" smtClean="0"/>
          </a:p>
          <a:p>
            <a:pPr eaLnBrk="1" hangingPunct="1"/>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D8BCC7-235F-43CD-8675-3486D36FEEE0}" type="slidenum">
              <a:rPr lang="en-US" smtClean="0"/>
              <a:t>40</a:t>
            </a:fld>
            <a:endParaRPr lang="en-US"/>
          </a:p>
        </p:txBody>
      </p:sp>
    </p:spTree>
    <p:extLst>
      <p:ext uri="{BB962C8B-B14F-4D97-AF65-F5344CB8AC3E}">
        <p14:creationId xmlns:p14="http://schemas.microsoft.com/office/powerpoint/2010/main" val="26682925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0F984C-2B82-47C8-B17C-005F391796E9}" type="slidenum">
              <a:rPr lang="en-US" smtClean="0"/>
              <a:t>41</a:t>
            </a:fld>
            <a:endParaRPr lang="en-US"/>
          </a:p>
        </p:txBody>
      </p:sp>
    </p:spTree>
    <p:extLst>
      <p:ext uri="{BB962C8B-B14F-4D97-AF65-F5344CB8AC3E}">
        <p14:creationId xmlns:p14="http://schemas.microsoft.com/office/powerpoint/2010/main" val="16257742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BBF2EC-5EE1-7A40-94CD-6C5035CF305E}" type="slidenum">
              <a:rPr lang="en-US"/>
              <a:pPr/>
              <a:t>42</a:t>
            </a:fld>
            <a:endParaRPr lang="en-US"/>
          </a:p>
        </p:txBody>
      </p:sp>
      <p:sp>
        <p:nvSpPr>
          <p:cNvPr id="2833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833411" name="Rectangle 3"/>
          <p:cNvSpPr>
            <a:spLocks noGrp="1" noChangeArrowheads="1"/>
          </p:cNvSpPr>
          <p:nvPr>
            <p:ph type="body" idx="1"/>
          </p:nvPr>
        </p:nvSpPr>
        <p:spPr>
          <a:xfrm>
            <a:off x="708016" y="4458330"/>
            <a:ext cx="5661046" cy="4222453"/>
          </a:xfrm>
        </p:spPr>
        <p:txBody>
          <a:bodyPr/>
          <a:lstStyle/>
          <a:p>
            <a:endParaRPr lang="es-E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C20A2D-2932-483D-8F8E-C527D08234B8}" type="slidenum">
              <a:rPr lang="en-US" smtClean="0"/>
              <a:t>43</a:t>
            </a:fld>
            <a:endParaRPr lang="en-US"/>
          </a:p>
        </p:txBody>
      </p:sp>
    </p:spTree>
    <p:extLst>
      <p:ext uri="{BB962C8B-B14F-4D97-AF65-F5344CB8AC3E}">
        <p14:creationId xmlns:p14="http://schemas.microsoft.com/office/powerpoint/2010/main" val="10647953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18D722-65DA-4C08-A723-C766E147605A}" type="slidenum">
              <a:rPr lang="en-US" smtClean="0"/>
              <a:t>44</a:t>
            </a:fld>
            <a:endParaRPr lang="en-US"/>
          </a:p>
        </p:txBody>
      </p:sp>
    </p:spTree>
    <p:extLst>
      <p:ext uri="{BB962C8B-B14F-4D97-AF65-F5344CB8AC3E}">
        <p14:creationId xmlns:p14="http://schemas.microsoft.com/office/powerpoint/2010/main" val="2739413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2DF936-CEF8-4DD6-90F9-2B05F3900D92}" type="slidenum">
              <a:rPr lang="en-US" smtClean="0"/>
              <a:pPr/>
              <a:t>45</a:t>
            </a:fld>
            <a:endParaRPr lang="en-US"/>
          </a:p>
        </p:txBody>
      </p:sp>
    </p:spTree>
    <p:extLst>
      <p:ext uri="{BB962C8B-B14F-4D97-AF65-F5344CB8AC3E}">
        <p14:creationId xmlns:p14="http://schemas.microsoft.com/office/powerpoint/2010/main" val="28760364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D47B44-D6CF-5949-957A-15B3ADEFA69A}" type="slidenum">
              <a:rPr lang="en-US"/>
              <a:pPr/>
              <a:t>46</a:t>
            </a:fld>
            <a:endParaRPr lang="en-US"/>
          </a:p>
        </p:txBody>
      </p:sp>
      <p:sp>
        <p:nvSpPr>
          <p:cNvPr id="2836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836483" name="Rectangle 3"/>
          <p:cNvSpPr>
            <a:spLocks noGrp="1" noChangeArrowheads="1"/>
          </p:cNvSpPr>
          <p:nvPr>
            <p:ph type="body" idx="1"/>
          </p:nvPr>
        </p:nvSpPr>
        <p:spPr>
          <a:xfrm>
            <a:off x="708016" y="4458330"/>
            <a:ext cx="5661046" cy="4222453"/>
          </a:xfrm>
        </p:spPr>
        <p:txBody>
          <a:bodyPr/>
          <a:lstStyle/>
          <a:p>
            <a:endParaRPr lang="es-E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18D722-65DA-4C08-A723-C766E147605A}" type="slidenum">
              <a:rPr lang="en-US" smtClean="0"/>
              <a:t>47</a:t>
            </a:fld>
            <a:endParaRPr lang="en-US"/>
          </a:p>
        </p:txBody>
      </p:sp>
    </p:spTree>
    <p:extLst>
      <p:ext uri="{BB962C8B-B14F-4D97-AF65-F5344CB8AC3E}">
        <p14:creationId xmlns:p14="http://schemas.microsoft.com/office/powerpoint/2010/main" val="4676100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18D722-65DA-4C08-A723-C766E147605A}" type="slidenum">
              <a:rPr lang="en-US" smtClean="0"/>
              <a:t>48</a:t>
            </a:fld>
            <a:endParaRPr lang="en-US"/>
          </a:p>
        </p:txBody>
      </p:sp>
    </p:spTree>
    <p:extLst>
      <p:ext uri="{BB962C8B-B14F-4D97-AF65-F5344CB8AC3E}">
        <p14:creationId xmlns:p14="http://schemas.microsoft.com/office/powerpoint/2010/main" val="4291188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D8BCC7-235F-43CD-8675-3486D36FEEE0}" type="slidenum">
              <a:rPr lang="en-US" smtClean="0"/>
              <a:t>49</a:t>
            </a:fld>
            <a:endParaRPr lang="en-US"/>
          </a:p>
        </p:txBody>
      </p:sp>
    </p:spTree>
    <p:extLst>
      <p:ext uri="{BB962C8B-B14F-4D97-AF65-F5344CB8AC3E}">
        <p14:creationId xmlns:p14="http://schemas.microsoft.com/office/powerpoint/2010/main" val="1822931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68DDBB2E-B10C-41E7-AFAA-7F6018ECE90C}" type="slidenum">
              <a:rPr lang="en-US" smtClean="0"/>
              <a:pPr/>
              <a:t>5</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18D722-65DA-4C08-A723-C766E147605A}" type="slidenum">
              <a:rPr lang="en-US" smtClean="0"/>
              <a:t>50</a:t>
            </a:fld>
            <a:endParaRPr lang="en-US"/>
          </a:p>
        </p:txBody>
      </p:sp>
    </p:spTree>
    <p:extLst>
      <p:ext uri="{BB962C8B-B14F-4D97-AF65-F5344CB8AC3E}">
        <p14:creationId xmlns:p14="http://schemas.microsoft.com/office/powerpoint/2010/main" val="33947977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18D722-65DA-4C08-A723-C766E147605A}" type="slidenum">
              <a:rPr lang="en-US" smtClean="0"/>
              <a:t>51</a:t>
            </a:fld>
            <a:endParaRPr lang="en-US"/>
          </a:p>
        </p:txBody>
      </p:sp>
    </p:spTree>
    <p:extLst>
      <p:ext uri="{BB962C8B-B14F-4D97-AF65-F5344CB8AC3E}">
        <p14:creationId xmlns:p14="http://schemas.microsoft.com/office/powerpoint/2010/main" val="27169750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18D722-65DA-4C08-A723-C766E147605A}" type="slidenum">
              <a:rPr lang="en-US" smtClean="0"/>
              <a:t>52</a:t>
            </a:fld>
            <a:endParaRPr lang="en-US"/>
          </a:p>
        </p:txBody>
      </p:sp>
    </p:spTree>
    <p:extLst>
      <p:ext uri="{BB962C8B-B14F-4D97-AF65-F5344CB8AC3E}">
        <p14:creationId xmlns:p14="http://schemas.microsoft.com/office/powerpoint/2010/main" val="19223308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18D722-65DA-4C08-A723-C766E147605A}" type="slidenum">
              <a:rPr lang="en-US" smtClean="0"/>
              <a:t>53</a:t>
            </a:fld>
            <a:endParaRPr lang="en-US"/>
          </a:p>
        </p:txBody>
      </p:sp>
    </p:spTree>
    <p:extLst>
      <p:ext uri="{BB962C8B-B14F-4D97-AF65-F5344CB8AC3E}">
        <p14:creationId xmlns:p14="http://schemas.microsoft.com/office/powerpoint/2010/main" val="20580989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A71CB-5700-6749-8CBA-67183A5F09C5}" type="slidenum">
              <a:rPr lang="en-US" smtClean="0"/>
              <a:t>54</a:t>
            </a:fld>
            <a:endParaRPr lang="en-US"/>
          </a:p>
        </p:txBody>
      </p:sp>
    </p:spTree>
    <p:extLst>
      <p:ext uri="{BB962C8B-B14F-4D97-AF65-F5344CB8AC3E}">
        <p14:creationId xmlns:p14="http://schemas.microsoft.com/office/powerpoint/2010/main" val="6600431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18D722-65DA-4C08-A723-C766E147605A}" type="slidenum">
              <a:rPr lang="en-US" smtClean="0"/>
              <a:t>55</a:t>
            </a:fld>
            <a:endParaRPr lang="en-US"/>
          </a:p>
        </p:txBody>
      </p:sp>
    </p:spTree>
    <p:extLst>
      <p:ext uri="{BB962C8B-B14F-4D97-AF65-F5344CB8AC3E}">
        <p14:creationId xmlns:p14="http://schemas.microsoft.com/office/powerpoint/2010/main" val="16814597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18D722-65DA-4C08-A723-C766E147605A}" type="slidenum">
              <a:rPr lang="en-US" smtClean="0"/>
              <a:t>56</a:t>
            </a:fld>
            <a:endParaRPr lang="en-US"/>
          </a:p>
        </p:txBody>
      </p:sp>
    </p:spTree>
    <p:extLst>
      <p:ext uri="{BB962C8B-B14F-4D97-AF65-F5344CB8AC3E}">
        <p14:creationId xmlns:p14="http://schemas.microsoft.com/office/powerpoint/2010/main" val="3350095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A71CB-5700-6749-8CBA-67183A5F09C5}" type="slidenum">
              <a:rPr lang="en-US" smtClean="0"/>
              <a:pPr/>
              <a:t>57</a:t>
            </a:fld>
            <a:endParaRPr lang="en-US"/>
          </a:p>
        </p:txBody>
      </p:sp>
    </p:spTree>
    <p:extLst>
      <p:ext uri="{BB962C8B-B14F-4D97-AF65-F5344CB8AC3E}">
        <p14:creationId xmlns:p14="http://schemas.microsoft.com/office/powerpoint/2010/main" val="27789123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A71CB-5700-6749-8CBA-67183A5F09C5}" type="slidenum">
              <a:rPr lang="en-US" smtClean="0"/>
              <a:pPr/>
              <a:t>58</a:t>
            </a:fld>
            <a:endParaRPr lang="en-US"/>
          </a:p>
        </p:txBody>
      </p:sp>
    </p:spTree>
    <p:extLst>
      <p:ext uri="{BB962C8B-B14F-4D97-AF65-F5344CB8AC3E}">
        <p14:creationId xmlns:p14="http://schemas.microsoft.com/office/powerpoint/2010/main" val="40011937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A71CB-5700-6749-8CBA-67183A5F09C5}" type="slidenum">
              <a:rPr lang="en-US" smtClean="0"/>
              <a:pPr/>
              <a:t>59</a:t>
            </a:fld>
            <a:endParaRPr lang="en-US"/>
          </a:p>
        </p:txBody>
      </p:sp>
    </p:spTree>
    <p:extLst>
      <p:ext uri="{BB962C8B-B14F-4D97-AF65-F5344CB8AC3E}">
        <p14:creationId xmlns:p14="http://schemas.microsoft.com/office/powerpoint/2010/main" val="3390531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p:spPr>
        <p:txBody>
          <a:bodyPr/>
          <a:lstStyle/>
          <a:p>
            <a:endParaRPr lang="en-US" smtClean="0"/>
          </a:p>
        </p:txBody>
      </p:sp>
      <p:sp>
        <p:nvSpPr>
          <p:cNvPr id="24580" name="Slide Number Placeholder 3"/>
          <p:cNvSpPr>
            <a:spLocks noGrp="1"/>
          </p:cNvSpPr>
          <p:nvPr>
            <p:ph type="sldNum" sz="quarter" idx="5"/>
          </p:nvPr>
        </p:nvSpPr>
        <p:spPr>
          <a:noFill/>
        </p:spPr>
        <p:txBody>
          <a:bodyPr/>
          <a:lstStyle/>
          <a:p>
            <a:fld id="{5E7EE1AC-9C66-4F84-B20D-B459CC5C0EEC}" type="slidenum">
              <a:rPr lang="en-US" smtClean="0"/>
              <a:pPr/>
              <a:t>6</a:t>
            </a:fld>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D8BCC7-235F-43CD-8675-3486D36FEEE0}" type="slidenum">
              <a:rPr lang="en-US" smtClean="0"/>
              <a:t>60</a:t>
            </a:fld>
            <a:endParaRPr lang="en-US"/>
          </a:p>
        </p:txBody>
      </p:sp>
    </p:spTree>
    <p:extLst>
      <p:ext uri="{BB962C8B-B14F-4D97-AF65-F5344CB8AC3E}">
        <p14:creationId xmlns:p14="http://schemas.microsoft.com/office/powerpoint/2010/main" val="20617387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D8BCC7-235F-43CD-8675-3486D36FEEE0}" type="slidenum">
              <a:rPr lang="en-US" smtClean="0"/>
              <a:t>61</a:t>
            </a:fld>
            <a:endParaRPr lang="en-US"/>
          </a:p>
        </p:txBody>
      </p:sp>
    </p:spTree>
    <p:extLst>
      <p:ext uri="{BB962C8B-B14F-4D97-AF65-F5344CB8AC3E}">
        <p14:creationId xmlns:p14="http://schemas.microsoft.com/office/powerpoint/2010/main" val="30445789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18D722-65DA-4C08-A723-C766E147605A}" type="slidenum">
              <a:rPr lang="en-US" smtClean="0"/>
              <a:t>62</a:t>
            </a:fld>
            <a:endParaRPr lang="en-US"/>
          </a:p>
        </p:txBody>
      </p:sp>
    </p:spTree>
    <p:extLst>
      <p:ext uri="{BB962C8B-B14F-4D97-AF65-F5344CB8AC3E}">
        <p14:creationId xmlns:p14="http://schemas.microsoft.com/office/powerpoint/2010/main" val="23238867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A71CB-5700-6749-8CBA-67183A5F09C5}" type="slidenum">
              <a:rPr lang="en-US" smtClean="0"/>
              <a:pPr/>
              <a:t>63</a:t>
            </a:fld>
            <a:endParaRPr lang="en-US"/>
          </a:p>
        </p:txBody>
      </p:sp>
    </p:spTree>
    <p:extLst>
      <p:ext uri="{BB962C8B-B14F-4D97-AF65-F5344CB8AC3E}">
        <p14:creationId xmlns:p14="http://schemas.microsoft.com/office/powerpoint/2010/main" val="31032041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A71CB-5700-6749-8CBA-67183A5F09C5}" type="slidenum">
              <a:rPr lang="en-US" smtClean="0"/>
              <a:pPr/>
              <a:t>64</a:t>
            </a:fld>
            <a:endParaRPr lang="en-US"/>
          </a:p>
        </p:txBody>
      </p:sp>
    </p:spTree>
    <p:extLst>
      <p:ext uri="{BB962C8B-B14F-4D97-AF65-F5344CB8AC3E}">
        <p14:creationId xmlns:p14="http://schemas.microsoft.com/office/powerpoint/2010/main" val="42222512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A71CB-5700-6749-8CBA-67183A5F09C5}" type="slidenum">
              <a:rPr lang="en-US" smtClean="0"/>
              <a:pPr/>
              <a:t>65</a:t>
            </a:fld>
            <a:endParaRPr lang="en-US"/>
          </a:p>
        </p:txBody>
      </p:sp>
    </p:spTree>
    <p:extLst>
      <p:ext uri="{BB962C8B-B14F-4D97-AF65-F5344CB8AC3E}">
        <p14:creationId xmlns:p14="http://schemas.microsoft.com/office/powerpoint/2010/main" val="39961556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a:ln/>
        </p:spPr>
      </p:sp>
      <p:sp>
        <p:nvSpPr>
          <p:cNvPr id="819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819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itchFamily="34" charset="0"/>
                <a:ea typeface="ＭＳ Ｐゴシック" pitchFamily="34" charset="-128"/>
              </a:defRPr>
            </a:lvl1pPr>
            <a:lvl2pPr marL="764273" indent="-293951" eaLnBrk="0" hangingPunct="0">
              <a:defRPr sz="2500">
                <a:solidFill>
                  <a:schemeClr val="tx1"/>
                </a:solidFill>
                <a:latin typeface="Arial" pitchFamily="34" charset="0"/>
                <a:ea typeface="ＭＳ Ｐゴシック" pitchFamily="34" charset="-128"/>
              </a:defRPr>
            </a:lvl2pPr>
            <a:lvl3pPr marL="1175804" indent="-235161" eaLnBrk="0" hangingPunct="0">
              <a:defRPr sz="2500">
                <a:solidFill>
                  <a:schemeClr val="tx1"/>
                </a:solidFill>
                <a:latin typeface="Arial" pitchFamily="34" charset="0"/>
                <a:ea typeface="ＭＳ Ｐゴシック" pitchFamily="34" charset="-128"/>
              </a:defRPr>
            </a:lvl3pPr>
            <a:lvl4pPr marL="1646126" indent="-235161" eaLnBrk="0" hangingPunct="0">
              <a:defRPr sz="2500">
                <a:solidFill>
                  <a:schemeClr val="tx1"/>
                </a:solidFill>
                <a:latin typeface="Arial" pitchFamily="34" charset="0"/>
                <a:ea typeface="ＭＳ Ｐゴシック" pitchFamily="34" charset="-128"/>
              </a:defRPr>
            </a:lvl4pPr>
            <a:lvl5pPr marL="2116447" indent="-235161" eaLnBrk="0" hangingPunct="0">
              <a:defRPr sz="2500">
                <a:solidFill>
                  <a:schemeClr val="tx1"/>
                </a:solidFill>
                <a:latin typeface="Arial" pitchFamily="34" charset="0"/>
                <a:ea typeface="ＭＳ Ｐゴシック" pitchFamily="34" charset="-128"/>
              </a:defRPr>
            </a:lvl5pPr>
            <a:lvl6pPr marL="2586769" indent="-235161"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57091" indent="-235161"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27412" indent="-235161"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3997734" indent="-235161"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fld id="{1241A38A-9910-4B8A-B6B4-A42AE8A02629}" type="slidenum">
              <a:rPr lang="en-US" sz="1200"/>
              <a:pPr eaLnBrk="1" hangingPunct="1"/>
              <a:t>66</a:t>
            </a:fld>
            <a:endParaRPr lang="en-US" sz="120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itchFamily="34" charset="0"/>
                <a:ea typeface="ＭＳ Ｐゴシック" pitchFamily="34" charset="-128"/>
              </a:defRPr>
            </a:lvl1pPr>
            <a:lvl2pPr marL="764273" indent="-293951" eaLnBrk="0" hangingPunct="0">
              <a:defRPr sz="2500">
                <a:solidFill>
                  <a:schemeClr val="tx1"/>
                </a:solidFill>
                <a:latin typeface="Arial" pitchFamily="34" charset="0"/>
                <a:ea typeface="ＭＳ Ｐゴシック" pitchFamily="34" charset="-128"/>
              </a:defRPr>
            </a:lvl2pPr>
            <a:lvl3pPr marL="1175804" indent="-235161" eaLnBrk="0" hangingPunct="0">
              <a:defRPr sz="2500">
                <a:solidFill>
                  <a:schemeClr val="tx1"/>
                </a:solidFill>
                <a:latin typeface="Arial" pitchFamily="34" charset="0"/>
                <a:ea typeface="ＭＳ Ｐゴシック" pitchFamily="34" charset="-128"/>
              </a:defRPr>
            </a:lvl3pPr>
            <a:lvl4pPr marL="1646126" indent="-235161" eaLnBrk="0" hangingPunct="0">
              <a:defRPr sz="2500">
                <a:solidFill>
                  <a:schemeClr val="tx1"/>
                </a:solidFill>
                <a:latin typeface="Arial" pitchFamily="34" charset="0"/>
                <a:ea typeface="ＭＳ Ｐゴシック" pitchFamily="34" charset="-128"/>
              </a:defRPr>
            </a:lvl4pPr>
            <a:lvl5pPr marL="2116447" indent="-235161" eaLnBrk="0" hangingPunct="0">
              <a:defRPr sz="2500">
                <a:solidFill>
                  <a:schemeClr val="tx1"/>
                </a:solidFill>
                <a:latin typeface="Arial" pitchFamily="34" charset="0"/>
                <a:ea typeface="ＭＳ Ｐゴシック" pitchFamily="34" charset="-128"/>
              </a:defRPr>
            </a:lvl5pPr>
            <a:lvl6pPr marL="2586769" indent="-235161"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57091" indent="-235161"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27412" indent="-235161"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3997734" indent="-235161"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fld id="{689E2585-5EBF-4496-ABA7-EEB9325242F5}" type="slidenum">
              <a:rPr lang="en-US" sz="1200"/>
              <a:pPr eaLnBrk="1" hangingPunct="1"/>
              <a:t>67</a:t>
            </a:fld>
            <a:endParaRPr lang="en-US" sz="1200"/>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noTextEdit="1"/>
          </p:cNvSpPr>
          <p:nvPr>
            <p:ph type="sldImg"/>
          </p:nvPr>
        </p:nvSpPr>
        <p:spPr>
          <a:ln/>
        </p:spPr>
      </p:sp>
      <p:sp>
        <p:nvSpPr>
          <p:cNvPr id="972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972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itchFamily="34" charset="0"/>
                <a:ea typeface="ＭＳ Ｐゴシック" pitchFamily="34" charset="-128"/>
              </a:defRPr>
            </a:lvl1pPr>
            <a:lvl2pPr marL="764273" indent="-293951" eaLnBrk="0" hangingPunct="0">
              <a:defRPr sz="2500">
                <a:solidFill>
                  <a:schemeClr val="tx1"/>
                </a:solidFill>
                <a:latin typeface="Arial" pitchFamily="34" charset="0"/>
                <a:ea typeface="ＭＳ Ｐゴシック" pitchFamily="34" charset="-128"/>
              </a:defRPr>
            </a:lvl2pPr>
            <a:lvl3pPr marL="1175804" indent="-235161" eaLnBrk="0" hangingPunct="0">
              <a:defRPr sz="2500">
                <a:solidFill>
                  <a:schemeClr val="tx1"/>
                </a:solidFill>
                <a:latin typeface="Arial" pitchFamily="34" charset="0"/>
                <a:ea typeface="ＭＳ Ｐゴシック" pitchFamily="34" charset="-128"/>
              </a:defRPr>
            </a:lvl3pPr>
            <a:lvl4pPr marL="1646126" indent="-235161" eaLnBrk="0" hangingPunct="0">
              <a:defRPr sz="2500">
                <a:solidFill>
                  <a:schemeClr val="tx1"/>
                </a:solidFill>
                <a:latin typeface="Arial" pitchFamily="34" charset="0"/>
                <a:ea typeface="ＭＳ Ｐゴシック" pitchFamily="34" charset="-128"/>
              </a:defRPr>
            </a:lvl4pPr>
            <a:lvl5pPr marL="2116447" indent="-235161" eaLnBrk="0" hangingPunct="0">
              <a:defRPr sz="2500">
                <a:solidFill>
                  <a:schemeClr val="tx1"/>
                </a:solidFill>
                <a:latin typeface="Arial" pitchFamily="34" charset="0"/>
                <a:ea typeface="ＭＳ Ｐゴシック" pitchFamily="34" charset="-128"/>
              </a:defRPr>
            </a:lvl5pPr>
            <a:lvl6pPr marL="2586769" indent="-235161"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57091" indent="-235161"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27412" indent="-235161"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3997734" indent="-235161"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fld id="{04AA54CB-95C9-470A-BD82-A348BE1AB700}" type="slidenum">
              <a:rPr lang="en-US" sz="1200"/>
              <a:pPr eaLnBrk="1" hangingPunct="1"/>
              <a:t>68</a:t>
            </a:fld>
            <a:endParaRPr lang="en-US" sz="120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noTextEdit="1"/>
          </p:cNvSpPr>
          <p:nvPr>
            <p:ph type="sldImg"/>
          </p:nvPr>
        </p:nvSpPr>
        <p:spPr>
          <a:ln/>
        </p:spPr>
      </p:sp>
      <p:sp>
        <p:nvSpPr>
          <p:cNvPr id="993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993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itchFamily="34" charset="0"/>
                <a:ea typeface="ＭＳ Ｐゴシック" pitchFamily="34" charset="-128"/>
              </a:defRPr>
            </a:lvl1pPr>
            <a:lvl2pPr marL="764273" indent="-293951" eaLnBrk="0" hangingPunct="0">
              <a:defRPr sz="2500">
                <a:solidFill>
                  <a:schemeClr val="tx1"/>
                </a:solidFill>
                <a:latin typeface="Arial" pitchFamily="34" charset="0"/>
                <a:ea typeface="ＭＳ Ｐゴシック" pitchFamily="34" charset="-128"/>
              </a:defRPr>
            </a:lvl2pPr>
            <a:lvl3pPr marL="1175804" indent="-235161" eaLnBrk="0" hangingPunct="0">
              <a:defRPr sz="2500">
                <a:solidFill>
                  <a:schemeClr val="tx1"/>
                </a:solidFill>
                <a:latin typeface="Arial" pitchFamily="34" charset="0"/>
                <a:ea typeface="ＭＳ Ｐゴシック" pitchFamily="34" charset="-128"/>
              </a:defRPr>
            </a:lvl3pPr>
            <a:lvl4pPr marL="1646126" indent="-235161" eaLnBrk="0" hangingPunct="0">
              <a:defRPr sz="2500">
                <a:solidFill>
                  <a:schemeClr val="tx1"/>
                </a:solidFill>
                <a:latin typeface="Arial" pitchFamily="34" charset="0"/>
                <a:ea typeface="ＭＳ Ｐゴシック" pitchFamily="34" charset="-128"/>
              </a:defRPr>
            </a:lvl4pPr>
            <a:lvl5pPr marL="2116447" indent="-235161" eaLnBrk="0" hangingPunct="0">
              <a:defRPr sz="2500">
                <a:solidFill>
                  <a:schemeClr val="tx1"/>
                </a:solidFill>
                <a:latin typeface="Arial" pitchFamily="34" charset="0"/>
                <a:ea typeface="ＭＳ Ｐゴシック" pitchFamily="34" charset="-128"/>
              </a:defRPr>
            </a:lvl5pPr>
            <a:lvl6pPr marL="2586769" indent="-235161"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57091" indent="-235161"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27412" indent="-235161"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3997734" indent="-235161"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fld id="{FE84F473-8777-4625-8C9E-84ED9B5B9661}" type="slidenum">
              <a:rPr lang="en-US" sz="1200"/>
              <a:pPr eaLnBrk="1" hangingPunct="1"/>
              <a:t>69</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40C50D0-07F7-F74C-AA56-1B08E42D6966}" type="slidenum">
              <a:rPr lang="en-US">
                <a:ea typeface="ＭＳ Ｐゴシック" charset="-128"/>
                <a:cs typeface="ＭＳ Ｐゴシック" charset="-128"/>
              </a:rPr>
              <a:pPr fontAlgn="base">
                <a:spcBef>
                  <a:spcPct val="0"/>
                </a:spcBef>
                <a:spcAft>
                  <a:spcPct val="0"/>
                </a:spcAft>
              </a:pPr>
              <a:t>7</a:t>
            </a:fld>
            <a:endParaRPr lang="en-US">
              <a:ea typeface="ＭＳ Ｐゴシック" charset="-128"/>
              <a:cs typeface="ＭＳ Ｐゴシック" charset="-128"/>
            </a:endParaRPr>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132" name="Rectangle 3"/>
          <p:cNvSpPr>
            <a:spLocks noGrp="1" noChangeArrowheads="1"/>
          </p:cNvSpPr>
          <p:nvPr>
            <p:ph type="body" idx="1"/>
          </p:nvPr>
        </p:nvSpPr>
        <p:spPr bwMode="auto">
          <a:noFill/>
        </p:spPr>
        <p:txBody>
          <a:bodyPr wrap="square" lIns="94055" tIns="47028" rIns="94055" bIns="47028"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D8BCC7-235F-43CD-8675-3486D36FEEE0}" type="slidenum">
              <a:rPr lang="en-US" smtClean="0"/>
              <a:t>70</a:t>
            </a:fld>
            <a:endParaRPr lang="en-US"/>
          </a:p>
        </p:txBody>
      </p:sp>
    </p:spTree>
    <p:extLst>
      <p:ext uri="{BB962C8B-B14F-4D97-AF65-F5344CB8AC3E}">
        <p14:creationId xmlns:p14="http://schemas.microsoft.com/office/powerpoint/2010/main" val="2828381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9B68A670-84C5-42BB-9C70-2E3FCD878DD3}" type="slidenum">
              <a:rPr lang="en-US" smtClean="0"/>
              <a:pPr/>
              <a:t>8</a:t>
            </a:fld>
            <a:endParaRPr lang="en-US" smtClean="0"/>
          </a:p>
        </p:txBody>
      </p:sp>
      <p:sp>
        <p:nvSpPr>
          <p:cNvPr id="52227" name="Rectangle 2"/>
          <p:cNvSpPr>
            <a:spLocks noGrp="1" noRot="1" noChangeAspect="1" noChangeArrowheads="1" noTextEdit="1"/>
          </p:cNvSpPr>
          <p:nvPr>
            <p:ph type="sldImg"/>
          </p:nvPr>
        </p:nvSpPr>
        <p:spPr>
          <a:xfrm>
            <a:off x="1193800" y="704850"/>
            <a:ext cx="4689475" cy="3517900"/>
          </a:xfrm>
          <a:ln/>
        </p:spPr>
      </p:sp>
      <p:sp>
        <p:nvSpPr>
          <p:cNvPr id="52228" name="Rectangle 3"/>
          <p:cNvSpPr>
            <a:spLocks noGrp="1" noChangeArrowheads="1"/>
          </p:cNvSpPr>
          <p:nvPr>
            <p:ph type="body" idx="1"/>
          </p:nvPr>
        </p:nvSpPr>
        <p:spPr>
          <a:xfrm>
            <a:off x="707708" y="4458018"/>
            <a:ext cx="5661660" cy="4221756"/>
          </a:xfrm>
          <a:noFill/>
          <a:ln/>
        </p:spPr>
        <p:txBody>
          <a:bodyPr/>
          <a:lstStyle/>
          <a:p>
            <a:pPr marL="235161" indent="-235161">
              <a:buFontTx/>
              <a:buAutoNum type="arabicPeriod"/>
            </a:pPr>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18D722-65DA-4C08-A723-C766E147605A}" type="slidenum">
              <a:rPr lang="en-US" smtClean="0"/>
              <a:t>9</a:t>
            </a:fld>
            <a:endParaRPr lang="en-US"/>
          </a:p>
        </p:txBody>
      </p:sp>
    </p:spTree>
    <p:extLst>
      <p:ext uri="{BB962C8B-B14F-4D97-AF65-F5344CB8AC3E}">
        <p14:creationId xmlns:p14="http://schemas.microsoft.com/office/powerpoint/2010/main" val="2978455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77E4535-77D1-4E34-B0DF-4EA6626E460F}" type="datetimeFigureOut">
              <a:rPr lang="en-US" smtClean="0"/>
              <a:t>11/28/2012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207CDB-875E-44C6-8C80-3AE718B41FD5}" type="slidenum">
              <a:rPr lang="en-US" smtClean="0"/>
              <a:t>‹#›</a:t>
            </a:fld>
            <a:endParaRPr lang="en-US"/>
          </a:p>
        </p:txBody>
      </p:sp>
    </p:spTree>
    <p:extLst>
      <p:ext uri="{BB962C8B-B14F-4D97-AF65-F5344CB8AC3E}">
        <p14:creationId xmlns:p14="http://schemas.microsoft.com/office/powerpoint/2010/main" val="52514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7E4535-77D1-4E34-B0DF-4EA6626E460F}" type="datetimeFigureOut">
              <a:rPr lang="en-US" smtClean="0"/>
              <a:t>11/28/2012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207CDB-875E-44C6-8C80-3AE718B41FD5}" type="slidenum">
              <a:rPr lang="en-US" smtClean="0"/>
              <a:t>‹#›</a:t>
            </a:fld>
            <a:endParaRPr lang="en-US"/>
          </a:p>
        </p:txBody>
      </p:sp>
    </p:spTree>
    <p:extLst>
      <p:ext uri="{BB962C8B-B14F-4D97-AF65-F5344CB8AC3E}">
        <p14:creationId xmlns:p14="http://schemas.microsoft.com/office/powerpoint/2010/main" val="4249120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7E4535-77D1-4E34-B0DF-4EA6626E460F}" type="datetimeFigureOut">
              <a:rPr lang="en-US" smtClean="0"/>
              <a:t>11/28/2012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207CDB-875E-44C6-8C80-3AE718B41FD5}" type="slidenum">
              <a:rPr lang="en-US" smtClean="0"/>
              <a:t>‹#›</a:t>
            </a:fld>
            <a:endParaRPr lang="en-US"/>
          </a:p>
        </p:txBody>
      </p:sp>
    </p:spTree>
    <p:extLst>
      <p:ext uri="{BB962C8B-B14F-4D97-AF65-F5344CB8AC3E}">
        <p14:creationId xmlns:p14="http://schemas.microsoft.com/office/powerpoint/2010/main" val="3489693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C58D967-AF80-4C85-A7D5-B0FD6F455C29}" type="slidenum">
              <a:rPr lang="en-US"/>
              <a:pPr>
                <a:defRPr/>
              </a:pPr>
              <a:t>‹#›</a:t>
            </a:fld>
            <a:endParaRPr lang="en-US"/>
          </a:p>
        </p:txBody>
      </p:sp>
    </p:spTree>
    <p:extLst>
      <p:ext uri="{BB962C8B-B14F-4D97-AF65-F5344CB8AC3E}">
        <p14:creationId xmlns:p14="http://schemas.microsoft.com/office/powerpoint/2010/main" val="2939100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7E4535-77D1-4E34-B0DF-4EA6626E460F}" type="datetimeFigureOut">
              <a:rPr lang="en-US" smtClean="0"/>
              <a:t>11/28/2012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207CDB-875E-44C6-8C80-3AE718B41FD5}" type="slidenum">
              <a:rPr lang="en-US" smtClean="0"/>
              <a:t>‹#›</a:t>
            </a:fld>
            <a:endParaRPr lang="en-US"/>
          </a:p>
        </p:txBody>
      </p:sp>
    </p:spTree>
    <p:extLst>
      <p:ext uri="{BB962C8B-B14F-4D97-AF65-F5344CB8AC3E}">
        <p14:creationId xmlns:p14="http://schemas.microsoft.com/office/powerpoint/2010/main" val="589900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7E4535-77D1-4E34-B0DF-4EA6626E460F}" type="datetimeFigureOut">
              <a:rPr lang="en-US" smtClean="0"/>
              <a:t>11/28/2012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207CDB-875E-44C6-8C80-3AE718B41FD5}" type="slidenum">
              <a:rPr lang="en-US" smtClean="0"/>
              <a:t>‹#›</a:t>
            </a:fld>
            <a:endParaRPr lang="en-US"/>
          </a:p>
        </p:txBody>
      </p:sp>
    </p:spTree>
    <p:extLst>
      <p:ext uri="{BB962C8B-B14F-4D97-AF65-F5344CB8AC3E}">
        <p14:creationId xmlns:p14="http://schemas.microsoft.com/office/powerpoint/2010/main" val="2866477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77E4535-77D1-4E34-B0DF-4EA6626E460F}" type="datetimeFigureOut">
              <a:rPr lang="en-US" smtClean="0"/>
              <a:t>11/28/2012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207CDB-875E-44C6-8C80-3AE718B41FD5}" type="slidenum">
              <a:rPr lang="en-US" smtClean="0"/>
              <a:t>‹#›</a:t>
            </a:fld>
            <a:endParaRPr lang="en-US"/>
          </a:p>
        </p:txBody>
      </p:sp>
    </p:spTree>
    <p:extLst>
      <p:ext uri="{BB962C8B-B14F-4D97-AF65-F5344CB8AC3E}">
        <p14:creationId xmlns:p14="http://schemas.microsoft.com/office/powerpoint/2010/main" val="264267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7E4535-77D1-4E34-B0DF-4EA6626E460F}" type="datetimeFigureOut">
              <a:rPr lang="en-US" smtClean="0"/>
              <a:t>11/28/2012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207CDB-875E-44C6-8C80-3AE718B41FD5}" type="slidenum">
              <a:rPr lang="en-US" smtClean="0"/>
              <a:t>‹#›</a:t>
            </a:fld>
            <a:endParaRPr lang="en-US"/>
          </a:p>
        </p:txBody>
      </p:sp>
    </p:spTree>
    <p:extLst>
      <p:ext uri="{BB962C8B-B14F-4D97-AF65-F5344CB8AC3E}">
        <p14:creationId xmlns:p14="http://schemas.microsoft.com/office/powerpoint/2010/main" val="2902985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77E4535-77D1-4E34-B0DF-4EA6626E460F}" type="datetimeFigureOut">
              <a:rPr lang="en-US" smtClean="0"/>
              <a:t>11/28/2012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207CDB-875E-44C6-8C80-3AE718B41FD5}" type="slidenum">
              <a:rPr lang="en-US" smtClean="0"/>
              <a:t>‹#›</a:t>
            </a:fld>
            <a:endParaRPr lang="en-US"/>
          </a:p>
        </p:txBody>
      </p:sp>
    </p:spTree>
    <p:extLst>
      <p:ext uri="{BB962C8B-B14F-4D97-AF65-F5344CB8AC3E}">
        <p14:creationId xmlns:p14="http://schemas.microsoft.com/office/powerpoint/2010/main" val="129868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7E4535-77D1-4E34-B0DF-4EA6626E460F}" type="datetimeFigureOut">
              <a:rPr lang="en-US" smtClean="0"/>
              <a:t>11/28/2012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207CDB-875E-44C6-8C80-3AE718B41FD5}" type="slidenum">
              <a:rPr lang="en-US" smtClean="0"/>
              <a:t>‹#›</a:t>
            </a:fld>
            <a:endParaRPr lang="en-US"/>
          </a:p>
        </p:txBody>
      </p:sp>
    </p:spTree>
    <p:extLst>
      <p:ext uri="{BB962C8B-B14F-4D97-AF65-F5344CB8AC3E}">
        <p14:creationId xmlns:p14="http://schemas.microsoft.com/office/powerpoint/2010/main" val="2469570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7E4535-77D1-4E34-B0DF-4EA6626E460F}" type="datetimeFigureOut">
              <a:rPr lang="en-US" smtClean="0"/>
              <a:t>11/28/2012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207CDB-875E-44C6-8C80-3AE718B41FD5}" type="slidenum">
              <a:rPr lang="en-US" smtClean="0"/>
              <a:t>‹#›</a:t>
            </a:fld>
            <a:endParaRPr lang="en-US"/>
          </a:p>
        </p:txBody>
      </p:sp>
    </p:spTree>
    <p:extLst>
      <p:ext uri="{BB962C8B-B14F-4D97-AF65-F5344CB8AC3E}">
        <p14:creationId xmlns:p14="http://schemas.microsoft.com/office/powerpoint/2010/main" val="240288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7E4535-77D1-4E34-B0DF-4EA6626E460F}" type="datetimeFigureOut">
              <a:rPr lang="en-US" smtClean="0"/>
              <a:t>11/28/2012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207CDB-875E-44C6-8C80-3AE718B41FD5}" type="slidenum">
              <a:rPr lang="en-US" smtClean="0"/>
              <a:t>‹#›</a:t>
            </a:fld>
            <a:endParaRPr lang="en-US"/>
          </a:p>
        </p:txBody>
      </p:sp>
    </p:spTree>
    <p:extLst>
      <p:ext uri="{BB962C8B-B14F-4D97-AF65-F5344CB8AC3E}">
        <p14:creationId xmlns:p14="http://schemas.microsoft.com/office/powerpoint/2010/main" val="3072189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7E4535-77D1-4E34-B0DF-4EA6626E460F}" type="datetimeFigureOut">
              <a:rPr lang="en-US" smtClean="0"/>
              <a:t>11/28/2012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207CDB-875E-44C6-8C80-3AE718B41FD5}" type="slidenum">
              <a:rPr lang="en-US" smtClean="0"/>
              <a:t>‹#›</a:t>
            </a:fld>
            <a:endParaRPr lang="en-US"/>
          </a:p>
        </p:txBody>
      </p:sp>
    </p:spTree>
    <p:extLst>
      <p:ext uri="{BB962C8B-B14F-4D97-AF65-F5344CB8AC3E}">
        <p14:creationId xmlns:p14="http://schemas.microsoft.com/office/powerpoint/2010/main" val="4261475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3.wmf"/><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18.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9.emf"/></Relationships>
</file>

<file path=ppt/slides/_rels/slide2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1.emf"/></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emf"/><Relationship Id="rId7"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png"/><Relationship Id="rId9" Type="http://schemas.openxmlformats.org/officeDocument/2006/relationships/image" Target="../media/image10.emf"/></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75.jpg"/><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7.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4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52.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99.emf"/><Relationship Id="rId4" Type="http://schemas.openxmlformats.org/officeDocument/2006/relationships/image" Target="../media/image98.emf"/></Relationships>
</file>

<file path=ppt/slides/_rels/slide56.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104.jpeg"/></Relationships>
</file>

<file path=ppt/slides/_rels/slide6.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60.xml.rels><?xml version="1.0" encoding="UTF-8" standalone="yes"?>
<Relationships xmlns="http://schemas.openxmlformats.org/package/2006/relationships"><Relationship Id="rId3" Type="http://schemas.openxmlformats.org/officeDocument/2006/relationships/image" Target="../media/image105.tiff"/><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image" Target="../media/image110.jpeg"/></Relationships>
</file>

<file path=ppt/slides/_rels/slide6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116.jpeg"/><Relationship Id="rId4" Type="http://schemas.openxmlformats.org/officeDocument/2006/relationships/image" Target="../media/image115.wmf"/></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118.jpeg"/><Relationship Id="rId5" Type="http://schemas.openxmlformats.org/officeDocument/2006/relationships/image" Target="../media/image117.png"/><Relationship Id="rId4" Type="http://schemas.openxmlformats.org/officeDocument/2006/relationships/notesSlide" Target="../notesSlides/notesSlide70.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1371600"/>
            <a:ext cx="3737050" cy="4531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4800" y="5903310"/>
            <a:ext cx="8610600" cy="646331"/>
          </a:xfrm>
          <a:prstGeom prst="rect">
            <a:avLst/>
          </a:prstGeom>
          <a:noFill/>
        </p:spPr>
        <p:txBody>
          <a:bodyPr wrap="square" rtlCol="0">
            <a:spAutoFit/>
          </a:bodyPr>
          <a:lstStyle/>
          <a:p>
            <a:r>
              <a:rPr lang="en-US" i="1" dirty="0" smtClean="0"/>
              <a:t>“(</a:t>
            </a:r>
            <a:r>
              <a:rPr lang="en-US" i="1" dirty="0"/>
              <a:t>And by that destiny) to perform an act, Whereof what's past is prologue; what to come, In yours and my discharge" </a:t>
            </a:r>
            <a:r>
              <a:rPr lang="en-US" dirty="0" smtClean="0"/>
              <a:t>, </a:t>
            </a:r>
            <a:r>
              <a:rPr lang="en-US" b="1" dirty="0" smtClean="0"/>
              <a:t>The Tempest</a:t>
            </a:r>
            <a:r>
              <a:rPr lang="en-US" dirty="0" smtClean="0"/>
              <a:t>, William Shakespeare</a:t>
            </a:r>
            <a:endParaRPr lang="en-US" dirty="0"/>
          </a:p>
        </p:txBody>
      </p:sp>
      <p:sp>
        <p:nvSpPr>
          <p:cNvPr id="5" name="TextBox 4"/>
          <p:cNvSpPr txBox="1"/>
          <p:nvPr/>
        </p:nvSpPr>
        <p:spPr>
          <a:xfrm>
            <a:off x="228600" y="152400"/>
            <a:ext cx="8686800" cy="954107"/>
          </a:xfrm>
          <a:prstGeom prst="rect">
            <a:avLst/>
          </a:prstGeom>
          <a:noFill/>
        </p:spPr>
        <p:txBody>
          <a:bodyPr wrap="square" rtlCol="0">
            <a:spAutoFit/>
          </a:bodyPr>
          <a:lstStyle/>
          <a:p>
            <a:r>
              <a:rPr lang="en-US" sz="2800" dirty="0"/>
              <a:t>Past is Prologue: Reflections on Using Historical Context for Understanding the Present and Managing the Future</a:t>
            </a:r>
          </a:p>
        </p:txBody>
      </p:sp>
      <p:sp>
        <p:nvSpPr>
          <p:cNvPr id="6" name="TextBox 5"/>
          <p:cNvSpPr txBox="1"/>
          <p:nvPr/>
        </p:nvSpPr>
        <p:spPr>
          <a:xfrm>
            <a:off x="6702392" y="2362200"/>
            <a:ext cx="1905000" cy="3139321"/>
          </a:xfrm>
          <a:prstGeom prst="rect">
            <a:avLst/>
          </a:prstGeom>
          <a:noFill/>
        </p:spPr>
        <p:txBody>
          <a:bodyPr wrap="square" rtlCol="0">
            <a:spAutoFit/>
          </a:bodyPr>
          <a:lstStyle/>
          <a:p>
            <a:r>
              <a:rPr lang="en-US" dirty="0"/>
              <a:t>"What is past is prologue", inscribed </a:t>
            </a:r>
            <a:r>
              <a:rPr lang="en-US" dirty="0" smtClean="0"/>
              <a:t>on </a:t>
            </a:r>
            <a:r>
              <a:rPr lang="en-US" i="1" dirty="0" smtClean="0"/>
              <a:t>Future</a:t>
            </a:r>
            <a:r>
              <a:rPr lang="en-US" dirty="0"/>
              <a:t> (1935, Robert Aitken) located on the northeast corner of the National Archives Building in Washington, D.C.</a:t>
            </a:r>
          </a:p>
        </p:txBody>
      </p:sp>
      <p:sp>
        <p:nvSpPr>
          <p:cNvPr id="2" name="TextBox 1"/>
          <p:cNvSpPr txBox="1"/>
          <p:nvPr/>
        </p:nvSpPr>
        <p:spPr>
          <a:xfrm>
            <a:off x="228600" y="1600200"/>
            <a:ext cx="2514600" cy="1200329"/>
          </a:xfrm>
          <a:prstGeom prst="rect">
            <a:avLst/>
          </a:prstGeom>
          <a:noFill/>
        </p:spPr>
        <p:txBody>
          <a:bodyPr wrap="square" rtlCol="0">
            <a:spAutoFit/>
          </a:bodyPr>
          <a:lstStyle/>
          <a:p>
            <a:r>
              <a:rPr lang="en-US" b="1" dirty="0" smtClean="0"/>
              <a:t>Tom Swetnam</a:t>
            </a:r>
          </a:p>
          <a:p>
            <a:r>
              <a:rPr lang="en-US" b="1" dirty="0" smtClean="0"/>
              <a:t>Laboratory of Tree-Ring Research</a:t>
            </a:r>
          </a:p>
          <a:p>
            <a:r>
              <a:rPr lang="en-US" b="1" dirty="0" smtClean="0"/>
              <a:t>University of Arizona</a:t>
            </a:r>
            <a:endParaRPr lang="en-US" b="1" dirty="0"/>
          </a:p>
        </p:txBody>
      </p:sp>
    </p:spTree>
    <p:extLst>
      <p:ext uri="{BB962C8B-B14F-4D97-AF65-F5344CB8AC3E}">
        <p14:creationId xmlns:p14="http://schemas.microsoft.com/office/powerpoint/2010/main" val="825118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3" cstate="print"/>
          <a:srcRect/>
          <a:stretch>
            <a:fillRect/>
          </a:stretch>
        </p:blipFill>
        <p:spPr bwMode="auto">
          <a:xfrm>
            <a:off x="4114800" y="152400"/>
            <a:ext cx="4724400" cy="6547590"/>
          </a:xfrm>
          <a:prstGeom prst="rect">
            <a:avLst/>
          </a:prstGeom>
          <a:noFill/>
          <a:ln w="9525">
            <a:noFill/>
            <a:miter lim="800000"/>
            <a:headEnd/>
            <a:tailEnd/>
          </a:ln>
        </p:spPr>
      </p:pic>
      <p:pic>
        <p:nvPicPr>
          <p:cNvPr id="89091" name="Picture 3"/>
          <p:cNvPicPr>
            <a:picLocks noChangeAspect="1" noChangeArrowheads="1"/>
          </p:cNvPicPr>
          <p:nvPr/>
        </p:nvPicPr>
        <p:blipFill>
          <a:blip r:embed="rId4" cstate="print"/>
          <a:srcRect r="45122"/>
          <a:stretch>
            <a:fillRect/>
          </a:stretch>
        </p:blipFill>
        <p:spPr bwMode="auto">
          <a:xfrm>
            <a:off x="304799" y="68262"/>
            <a:ext cx="3737803" cy="922338"/>
          </a:xfrm>
          <a:prstGeom prst="rect">
            <a:avLst/>
          </a:prstGeom>
          <a:noFill/>
          <a:ln w="9525">
            <a:noFill/>
            <a:miter lim="800000"/>
            <a:headEnd/>
            <a:tailEnd/>
          </a:ln>
        </p:spPr>
      </p:pic>
      <p:sp>
        <p:nvSpPr>
          <p:cNvPr id="4" name="Rectangle 3"/>
          <p:cNvSpPr/>
          <p:nvPr/>
        </p:nvSpPr>
        <p:spPr>
          <a:xfrm>
            <a:off x="4038600" y="3810000"/>
            <a:ext cx="4648200" cy="838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nvGrpSpPr>
          <p:cNvPr id="2" name="Group 9"/>
          <p:cNvGrpSpPr>
            <a:grpSpLocks/>
          </p:cNvGrpSpPr>
          <p:nvPr/>
        </p:nvGrpSpPr>
        <p:grpSpPr bwMode="auto">
          <a:xfrm>
            <a:off x="457200" y="990600"/>
            <a:ext cx="7315200" cy="2400657"/>
            <a:chOff x="458002" y="991386"/>
            <a:chExt cx="7392202" cy="2399108"/>
          </a:xfrm>
        </p:grpSpPr>
        <p:sp>
          <p:nvSpPr>
            <p:cNvPr id="89095" name="TextBox 4"/>
            <p:cNvSpPr txBox="1">
              <a:spLocks noChangeArrowheads="1"/>
            </p:cNvSpPr>
            <p:nvPr/>
          </p:nvSpPr>
          <p:spPr bwMode="auto">
            <a:xfrm>
              <a:off x="458002" y="991386"/>
              <a:ext cx="3276600" cy="2399108"/>
            </a:xfrm>
            <a:prstGeom prst="rect">
              <a:avLst/>
            </a:prstGeom>
            <a:noFill/>
            <a:ln w="9525">
              <a:noFill/>
              <a:miter lim="800000"/>
              <a:headEnd/>
              <a:tailEnd/>
            </a:ln>
          </p:spPr>
          <p:txBody>
            <a:bodyPr>
              <a:prstTxWarp prst="textNoShape">
                <a:avLst/>
              </a:prstTxWarp>
              <a:spAutoFit/>
            </a:bodyPr>
            <a:lstStyle/>
            <a:p>
              <a:r>
                <a:rPr lang="en-US" sz="2400" dirty="0">
                  <a:latin typeface="Calibri" charset="0"/>
                </a:rPr>
                <a:t>Black Swan</a:t>
              </a:r>
              <a:r>
                <a:rPr lang="en-US" sz="2400" dirty="0" smtClean="0">
                  <a:latin typeface="Calibri" charset="0"/>
                </a:rPr>
                <a:t>!</a:t>
              </a:r>
            </a:p>
            <a:p>
              <a:r>
                <a:rPr lang="en-US" dirty="0" err="1" smtClean="0">
                  <a:latin typeface="Calibri" charset="0"/>
                </a:rPr>
                <a:t>Nassim</a:t>
              </a:r>
              <a:r>
                <a:rPr lang="en-US" dirty="0" smtClean="0">
                  <a:latin typeface="Calibri" charset="0"/>
                </a:rPr>
                <a:t> Nicholas </a:t>
              </a:r>
              <a:r>
                <a:rPr lang="en-US" dirty="0" err="1" smtClean="0">
                  <a:latin typeface="Calibri" charset="0"/>
                </a:rPr>
                <a:t>Taleb</a:t>
              </a:r>
              <a:r>
                <a:rPr lang="en-US" dirty="0" smtClean="0">
                  <a:latin typeface="Calibri" charset="0"/>
                </a:rPr>
                <a:t>:  unexpected events of large magnitude and consequence and their dominant role in history; </a:t>
              </a:r>
              <a:r>
                <a:rPr lang="en-US" i="1" dirty="0" smtClean="0">
                  <a:latin typeface="Calibri" charset="0"/>
                </a:rPr>
                <a:t>“rarity, extreme impact, retrospective (though not prospective) predictability”</a:t>
              </a:r>
              <a:endParaRPr lang="en-US" i="1" dirty="0">
                <a:latin typeface="Calibri" charset="0"/>
              </a:endParaRPr>
            </a:p>
          </p:txBody>
        </p:sp>
        <p:cxnSp>
          <p:nvCxnSpPr>
            <p:cNvPr id="7" name="Straight Arrow Connector 6"/>
            <p:cNvCxnSpPr/>
            <p:nvPr/>
          </p:nvCxnSpPr>
          <p:spPr>
            <a:xfrm>
              <a:off x="2075046" y="1295989"/>
              <a:ext cx="5775158" cy="1066112"/>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pic>
        <p:nvPicPr>
          <p:cNvPr id="89094" name="Picture 2"/>
          <p:cNvPicPr>
            <a:picLocks noChangeAspect="1" noChangeArrowheads="1"/>
          </p:cNvPicPr>
          <p:nvPr/>
        </p:nvPicPr>
        <p:blipFill>
          <a:blip r:embed="rId3" cstate="print"/>
          <a:srcRect t="54628" b="32018"/>
          <a:stretch>
            <a:fillRect/>
          </a:stretch>
        </p:blipFill>
        <p:spPr bwMode="auto">
          <a:xfrm>
            <a:off x="542925" y="3810000"/>
            <a:ext cx="8372475" cy="1549400"/>
          </a:xfrm>
          <a:prstGeom prst="rect">
            <a:avLst/>
          </a:prstGeom>
          <a:noFill/>
          <a:ln w="25400">
            <a:solidFill>
              <a:srgbClr val="FF0000"/>
            </a:solidFill>
            <a:miter lim="800000"/>
            <a:headEnd/>
            <a:tailEnd/>
          </a:ln>
        </p:spPr>
      </p:pic>
      <p:sp>
        <p:nvSpPr>
          <p:cNvPr id="3" name="TextBox 2"/>
          <p:cNvSpPr txBox="1"/>
          <p:nvPr/>
        </p:nvSpPr>
        <p:spPr>
          <a:xfrm>
            <a:off x="5791200" y="457200"/>
            <a:ext cx="1828800" cy="369332"/>
          </a:xfrm>
          <a:prstGeom prst="rect">
            <a:avLst/>
          </a:prstGeom>
          <a:noFill/>
        </p:spPr>
        <p:txBody>
          <a:bodyPr wrap="square" rtlCol="0">
            <a:spAutoFit/>
          </a:bodyPr>
          <a:lstStyle/>
          <a:p>
            <a:r>
              <a:rPr lang="en-US" dirty="0" smtClean="0"/>
              <a:t>October 31, 2010</a:t>
            </a:r>
            <a:endParaRPr lang="en-US" dirty="0"/>
          </a:p>
        </p:txBody>
      </p:sp>
    </p:spTree>
    <p:extLst>
      <p:ext uri="{BB962C8B-B14F-4D97-AF65-F5344CB8AC3E}">
        <p14:creationId xmlns:p14="http://schemas.microsoft.com/office/powerpoint/2010/main" val="240951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9094"/>
                                        </p:tgtEl>
                                        <p:attrNameLst>
                                          <p:attrName>style.visibility</p:attrName>
                                        </p:attrNameLst>
                                      </p:cBhvr>
                                      <p:to>
                                        <p:strVal val="visible"/>
                                      </p:to>
                                    </p:set>
                                    <p:anim calcmode="lin" valueType="num">
                                      <p:cBhvr>
                                        <p:cTn id="7" dur="1000" fill="hold"/>
                                        <p:tgtEl>
                                          <p:spTgt spid="89094"/>
                                        </p:tgtEl>
                                        <p:attrNameLst>
                                          <p:attrName>ppt_w</p:attrName>
                                        </p:attrNameLst>
                                      </p:cBhvr>
                                      <p:tavLst>
                                        <p:tav tm="0">
                                          <p:val>
                                            <p:strVal val="#ppt_w*0.70"/>
                                          </p:val>
                                        </p:tav>
                                        <p:tav tm="100000">
                                          <p:val>
                                            <p:strVal val="#ppt_w"/>
                                          </p:val>
                                        </p:tav>
                                      </p:tavLst>
                                    </p:anim>
                                    <p:anim calcmode="lin" valueType="num">
                                      <p:cBhvr>
                                        <p:cTn id="8" dur="1000" fill="hold"/>
                                        <p:tgtEl>
                                          <p:spTgt spid="89094"/>
                                        </p:tgtEl>
                                        <p:attrNameLst>
                                          <p:attrName>ppt_h</p:attrName>
                                        </p:attrNameLst>
                                      </p:cBhvr>
                                      <p:tavLst>
                                        <p:tav tm="0">
                                          <p:val>
                                            <p:strVal val="#ppt_h"/>
                                          </p:val>
                                        </p:tav>
                                        <p:tav tm="100000">
                                          <p:val>
                                            <p:strVal val="#ppt_h"/>
                                          </p:val>
                                        </p:tav>
                                      </p:tavLst>
                                    </p:anim>
                                    <p:animEffect transition="in" filter="fade">
                                      <p:cBhvr>
                                        <p:cTn id="9" dur="1000"/>
                                        <p:tgtEl>
                                          <p:spTgt spid="8909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accel="50000" decel="5000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0-#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38973" y="76200"/>
            <a:ext cx="8852627" cy="5791200"/>
          </a:xfrm>
          <a:prstGeom prst="rect">
            <a:avLst/>
          </a:prstGeom>
        </p:spPr>
      </p:pic>
      <p:sp>
        <p:nvSpPr>
          <p:cNvPr id="4" name="TextBox 3"/>
          <p:cNvSpPr txBox="1"/>
          <p:nvPr/>
        </p:nvSpPr>
        <p:spPr>
          <a:xfrm>
            <a:off x="6172200" y="4572000"/>
            <a:ext cx="2209800" cy="1200328"/>
          </a:xfrm>
          <a:prstGeom prst="rect">
            <a:avLst/>
          </a:prstGeom>
          <a:noFill/>
        </p:spPr>
        <p:txBody>
          <a:bodyPr wrap="square" rtlCol="0">
            <a:spAutoFit/>
          </a:bodyPr>
          <a:lstStyle/>
          <a:p>
            <a:r>
              <a:rPr lang="en-US" sz="2400" b="1" dirty="0" smtClean="0">
                <a:solidFill>
                  <a:srgbClr val="FFFF00"/>
                </a:solidFill>
              </a:rPr>
              <a:t>49 dust storms in a 90 day period, 1935</a:t>
            </a:r>
            <a:endParaRPr lang="en-US" sz="2400" b="1" dirty="0">
              <a:solidFill>
                <a:srgbClr val="FFFF00"/>
              </a:solidFill>
            </a:endParaRPr>
          </a:p>
        </p:txBody>
      </p:sp>
      <p:sp>
        <p:nvSpPr>
          <p:cNvPr id="5" name="TextBox 4"/>
          <p:cNvSpPr txBox="1"/>
          <p:nvPr/>
        </p:nvSpPr>
        <p:spPr>
          <a:xfrm>
            <a:off x="152400" y="381000"/>
            <a:ext cx="2743200" cy="2308324"/>
          </a:xfrm>
          <a:prstGeom prst="rect">
            <a:avLst/>
          </a:prstGeom>
          <a:noFill/>
        </p:spPr>
        <p:txBody>
          <a:bodyPr wrap="square" rtlCol="0">
            <a:spAutoFit/>
          </a:bodyPr>
          <a:lstStyle/>
          <a:p>
            <a:r>
              <a:rPr lang="en-US" sz="2400" b="1" dirty="0" smtClean="0"/>
              <a:t>More than 100 million acres of prairie were plowed over, most of it between 1880 &amp; 1920</a:t>
            </a:r>
            <a:endParaRPr lang="en-US" sz="2400" b="1" dirty="0"/>
          </a:p>
        </p:txBody>
      </p:sp>
      <p:pic>
        <p:nvPicPr>
          <p:cNvPr id="6" name="Picture 5"/>
          <p:cNvPicPr>
            <a:picLocks noChangeAspect="1"/>
          </p:cNvPicPr>
          <p:nvPr/>
        </p:nvPicPr>
        <p:blipFill>
          <a:blip r:embed="rId4" cstate="print"/>
          <a:srcRect l="20000" t="14000" r="28000"/>
          <a:stretch>
            <a:fillRect/>
          </a:stretch>
        </p:blipFill>
        <p:spPr>
          <a:xfrm>
            <a:off x="381000" y="3276600"/>
            <a:ext cx="1981200" cy="3276600"/>
          </a:xfrm>
          <a:prstGeom prst="rect">
            <a:avLst/>
          </a:prstGeom>
        </p:spPr>
      </p:pic>
      <p:pic>
        <p:nvPicPr>
          <p:cNvPr id="7" name="Picture 6"/>
          <p:cNvPicPr>
            <a:picLocks noChangeAspect="1"/>
          </p:cNvPicPr>
          <p:nvPr/>
        </p:nvPicPr>
        <p:blipFill>
          <a:blip r:embed="rId5"/>
          <a:stretch>
            <a:fillRect/>
          </a:stretch>
        </p:blipFill>
        <p:spPr>
          <a:xfrm>
            <a:off x="3200400" y="457200"/>
            <a:ext cx="3507206" cy="2514600"/>
          </a:xfrm>
          <a:prstGeom prst="rect">
            <a:avLst/>
          </a:prstGeom>
        </p:spPr>
      </p:pic>
      <p:sp>
        <p:nvSpPr>
          <p:cNvPr id="3" name="TextBox 2"/>
          <p:cNvSpPr txBox="1"/>
          <p:nvPr/>
        </p:nvSpPr>
        <p:spPr>
          <a:xfrm>
            <a:off x="4572000" y="1219200"/>
            <a:ext cx="1219200" cy="369332"/>
          </a:xfrm>
          <a:prstGeom prst="rect">
            <a:avLst/>
          </a:prstGeom>
          <a:solidFill>
            <a:schemeClr val="accent3">
              <a:alpha val="59000"/>
            </a:schemeClr>
          </a:solidFill>
        </p:spPr>
        <p:txBody>
          <a:bodyPr wrap="square" rtlCol="0">
            <a:spAutoFit/>
          </a:bodyPr>
          <a:lstStyle/>
          <a:p>
            <a:r>
              <a:rPr lang="en-US" b="1" dirty="0" smtClean="0">
                <a:solidFill>
                  <a:srgbClr val="FF0000"/>
                </a:solidFill>
              </a:rPr>
              <a:t>Dust Bowl</a:t>
            </a:r>
            <a:endParaRPr lang="en-US" b="1" dirty="0">
              <a:solidFill>
                <a:srgbClr val="FF0000"/>
              </a:solidFill>
            </a:endParaRPr>
          </a:p>
        </p:txBody>
      </p:sp>
    </p:spTree>
    <p:extLst>
      <p:ext uri="{BB962C8B-B14F-4D97-AF65-F5344CB8AC3E}">
        <p14:creationId xmlns:p14="http://schemas.microsoft.com/office/powerpoint/2010/main" val="81200375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910IdahoFire.jpg"/>
          <p:cNvPicPr>
            <a:picLocks noChangeAspect="1"/>
          </p:cNvPicPr>
          <p:nvPr/>
        </p:nvPicPr>
        <p:blipFill>
          <a:blip r:embed="rId3" cstate="screen"/>
          <a:stretch>
            <a:fillRect/>
          </a:stretch>
        </p:blipFill>
        <p:spPr>
          <a:xfrm>
            <a:off x="304800" y="942417"/>
            <a:ext cx="7924800" cy="5915583"/>
          </a:xfrm>
          <a:prstGeom prst="rect">
            <a:avLst/>
          </a:prstGeom>
        </p:spPr>
      </p:pic>
      <p:pic>
        <p:nvPicPr>
          <p:cNvPr id="3" name="Picture 2" descr="ElersKoch1.jpg"/>
          <p:cNvPicPr>
            <a:picLocks noChangeAspect="1"/>
          </p:cNvPicPr>
          <p:nvPr/>
        </p:nvPicPr>
        <p:blipFill>
          <a:blip r:embed="rId4" cstate="screen"/>
          <a:stretch>
            <a:fillRect/>
          </a:stretch>
        </p:blipFill>
        <p:spPr>
          <a:xfrm>
            <a:off x="304800" y="952500"/>
            <a:ext cx="2535098" cy="3924300"/>
          </a:xfrm>
          <a:prstGeom prst="rect">
            <a:avLst/>
          </a:prstGeom>
        </p:spPr>
      </p:pic>
      <p:sp>
        <p:nvSpPr>
          <p:cNvPr id="4" name="TextBox 3"/>
          <p:cNvSpPr txBox="1"/>
          <p:nvPr/>
        </p:nvSpPr>
        <p:spPr>
          <a:xfrm>
            <a:off x="0" y="0"/>
            <a:ext cx="8915400" cy="923330"/>
          </a:xfrm>
          <a:prstGeom prst="rect">
            <a:avLst/>
          </a:prstGeom>
          <a:noFill/>
        </p:spPr>
        <p:txBody>
          <a:bodyPr wrap="square" rtlCol="0">
            <a:spAutoFit/>
          </a:bodyPr>
          <a:lstStyle/>
          <a:p>
            <a:r>
              <a:rPr lang="en-US" dirty="0" smtClean="0"/>
              <a:t>“Has all this effort and expenditure of millions of dollars added anything to human good? Is it possible that it was all a ghastly mistake, like plowing up the good buffalo grass sod of the dry prairies?”  </a:t>
            </a:r>
            <a:r>
              <a:rPr lang="en-US" dirty="0" err="1" smtClean="0"/>
              <a:t>Elers</a:t>
            </a:r>
            <a:r>
              <a:rPr lang="en-US" dirty="0" smtClean="0"/>
              <a:t> Koch, quoted in the “Big Burn” by Tim Egan</a:t>
            </a:r>
            <a:endParaRPr lang="en-US" dirty="0"/>
          </a:p>
        </p:txBody>
      </p:sp>
      <p:pic>
        <p:nvPicPr>
          <p:cNvPr id="5" name="Picture 6" descr="BigBurn.tiff"/>
          <p:cNvPicPr>
            <a:picLocks noChangeAspect="1"/>
          </p:cNvPicPr>
          <p:nvPr/>
        </p:nvPicPr>
        <p:blipFill>
          <a:blip r:embed="rId5" cstate="screen"/>
          <a:srcRect/>
          <a:stretch>
            <a:fillRect/>
          </a:stretch>
        </p:blipFill>
        <p:spPr bwMode="auto">
          <a:xfrm>
            <a:off x="5181600" y="4038599"/>
            <a:ext cx="1780733" cy="2714625"/>
          </a:xfrm>
          <a:prstGeom prst="rect">
            <a:avLst/>
          </a:prstGeom>
          <a:noFill/>
          <a:ln w="9525">
            <a:noFill/>
            <a:miter lim="800000"/>
            <a:headEnd/>
            <a:tailEnd/>
          </a:ln>
        </p:spPr>
      </p:pic>
    </p:spTree>
    <p:extLst>
      <p:ext uri="{BB962C8B-B14F-4D97-AF65-F5344CB8AC3E}">
        <p14:creationId xmlns:p14="http://schemas.microsoft.com/office/powerpoint/2010/main" val="2942257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0234"/>
            <a:ext cx="6096000" cy="6880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Bandelier-firescar"/>
          <p:cNvPicPr>
            <a:picLocks noChangeAspect="1" noChangeArrowheads="1"/>
          </p:cNvPicPr>
          <p:nvPr/>
        </p:nvPicPr>
        <p:blipFill>
          <a:blip r:embed="rId4" cstate="print"/>
          <a:srcRect/>
          <a:stretch>
            <a:fillRect/>
          </a:stretch>
        </p:blipFill>
        <p:spPr bwMode="auto">
          <a:xfrm>
            <a:off x="6248400" y="0"/>
            <a:ext cx="2315483" cy="3434144"/>
          </a:xfrm>
          <a:prstGeom prst="rect">
            <a:avLst/>
          </a:prstGeom>
          <a:noFill/>
          <a:ln w="9525">
            <a:noFill/>
            <a:miter lim="800000"/>
            <a:headEnd/>
            <a:tailEnd/>
          </a:ln>
        </p:spPr>
      </p:pic>
      <p:pic>
        <p:nvPicPr>
          <p:cNvPr id="5" name="Picture 4" descr="Firescar_tree"/>
          <p:cNvPicPr>
            <a:picLocks noChangeAspect="1" noChangeArrowheads="1"/>
          </p:cNvPicPr>
          <p:nvPr/>
        </p:nvPicPr>
        <p:blipFill>
          <a:blip r:embed="rId5" cstate="print"/>
          <a:srcRect/>
          <a:stretch>
            <a:fillRect/>
          </a:stretch>
        </p:blipFill>
        <p:spPr bwMode="auto">
          <a:xfrm>
            <a:off x="6248400" y="3428999"/>
            <a:ext cx="2286000" cy="3439307"/>
          </a:xfrm>
          <a:prstGeom prst="rect">
            <a:avLst/>
          </a:prstGeom>
          <a:noFill/>
          <a:ln w="9525">
            <a:noFill/>
            <a:miter lim="800000"/>
            <a:headEnd/>
            <a:tailEnd/>
          </a:ln>
        </p:spPr>
      </p:pic>
      <p:sp>
        <p:nvSpPr>
          <p:cNvPr id="2" name="TextBox 1"/>
          <p:cNvSpPr txBox="1"/>
          <p:nvPr/>
        </p:nvSpPr>
        <p:spPr>
          <a:xfrm>
            <a:off x="0" y="6553200"/>
            <a:ext cx="5334000" cy="369332"/>
          </a:xfrm>
          <a:prstGeom prst="rect">
            <a:avLst/>
          </a:prstGeom>
          <a:noFill/>
        </p:spPr>
        <p:txBody>
          <a:bodyPr wrap="square" rtlCol="0">
            <a:spAutoFit/>
          </a:bodyPr>
          <a:lstStyle/>
          <a:p>
            <a:r>
              <a:rPr lang="en-US" dirty="0" smtClean="0"/>
              <a:t>Swetnam, Allen &amp; Betancourt Ecol. Appl. 1999</a:t>
            </a:r>
            <a:endParaRPr lang="en-US" dirty="0"/>
          </a:p>
        </p:txBody>
      </p:sp>
    </p:spTree>
    <p:extLst>
      <p:ext uri="{BB962C8B-B14F-4D97-AF65-F5344CB8AC3E}">
        <p14:creationId xmlns:p14="http://schemas.microsoft.com/office/powerpoint/2010/main" val="36293724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7" name="Group 2"/>
          <p:cNvGrpSpPr>
            <a:grpSpLocks/>
          </p:cNvGrpSpPr>
          <p:nvPr/>
        </p:nvGrpSpPr>
        <p:grpSpPr bwMode="auto">
          <a:xfrm>
            <a:off x="457200" y="533400"/>
            <a:ext cx="8305800" cy="5815012"/>
            <a:chOff x="192" y="273"/>
            <a:chExt cx="5232" cy="3663"/>
          </a:xfrm>
        </p:grpSpPr>
        <p:pic>
          <p:nvPicPr>
            <p:cNvPr id="30341" name="Picture 3" descr="Firescar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 y="273"/>
              <a:ext cx="5232" cy="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42" name="Text Box 4"/>
            <p:cNvSpPr txBox="1">
              <a:spLocks noChangeArrowheads="1"/>
            </p:cNvSpPr>
            <p:nvPr/>
          </p:nvSpPr>
          <p:spPr bwMode="auto">
            <a:xfrm>
              <a:off x="480" y="816"/>
              <a:ext cx="620" cy="2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200" b="1">
                  <a:solidFill>
                    <a:srgbClr val="FFFF00"/>
                  </a:solidFill>
                  <a:latin typeface="Times New Roman" charset="0"/>
                </a:rPr>
                <a:t>L</a:t>
              </a:r>
            </a:p>
            <a:p>
              <a:pPr eaLnBrk="1" hangingPunct="1">
                <a:spcBef>
                  <a:spcPct val="50000"/>
                </a:spcBef>
              </a:pPr>
              <a:r>
                <a:rPr lang="en-US" sz="3200" b="1">
                  <a:solidFill>
                    <a:srgbClr val="FFFF00"/>
                  </a:solidFill>
                  <a:latin typeface="Times New Roman" charset="0"/>
                </a:rPr>
                <a:t>LE</a:t>
              </a:r>
            </a:p>
            <a:p>
              <a:pPr eaLnBrk="1" hangingPunct="1">
                <a:spcBef>
                  <a:spcPct val="50000"/>
                </a:spcBef>
              </a:pPr>
              <a:r>
                <a:rPr lang="en-US" sz="3200" b="1">
                  <a:solidFill>
                    <a:srgbClr val="FFFF00"/>
                  </a:solidFill>
                  <a:latin typeface="Times New Roman" charset="0"/>
                </a:rPr>
                <a:t>ME</a:t>
              </a:r>
            </a:p>
            <a:p>
              <a:pPr eaLnBrk="1" hangingPunct="1">
                <a:spcBef>
                  <a:spcPct val="50000"/>
                </a:spcBef>
              </a:pPr>
              <a:r>
                <a:rPr lang="en-US" sz="3200" b="1">
                  <a:solidFill>
                    <a:srgbClr val="FFFF00"/>
                  </a:solidFill>
                  <a:latin typeface="Times New Roman" charset="0"/>
                </a:rPr>
                <a:t>EE</a:t>
              </a:r>
            </a:p>
            <a:p>
              <a:pPr eaLnBrk="1" hangingPunct="1">
                <a:spcBef>
                  <a:spcPct val="50000"/>
                </a:spcBef>
              </a:pPr>
              <a:r>
                <a:rPr lang="en-US" sz="3200" b="1">
                  <a:solidFill>
                    <a:srgbClr val="FFFF00"/>
                  </a:solidFill>
                  <a:latin typeface="Times New Roman" charset="0"/>
                </a:rPr>
                <a:t>D</a:t>
              </a:r>
            </a:p>
          </p:txBody>
        </p:sp>
        <p:sp>
          <p:nvSpPr>
            <p:cNvPr id="30343" name="Line 5"/>
            <p:cNvSpPr>
              <a:spLocks noChangeShapeType="1"/>
            </p:cNvSpPr>
            <p:nvPr/>
          </p:nvSpPr>
          <p:spPr bwMode="auto">
            <a:xfrm>
              <a:off x="816" y="2832"/>
              <a:ext cx="528" cy="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41317351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138" y="0"/>
            <a:ext cx="6596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Text Box 5"/>
          <p:cNvSpPr txBox="1">
            <a:spLocks noChangeArrowheads="1"/>
          </p:cNvSpPr>
          <p:nvPr/>
        </p:nvSpPr>
        <p:spPr bwMode="auto">
          <a:xfrm>
            <a:off x="76200" y="533400"/>
            <a:ext cx="2057400" cy="2647950"/>
          </a:xfrm>
          <a:prstGeom prst="rect">
            <a:avLst/>
          </a:prstGeom>
          <a:solidFill>
            <a:schemeClr val="bg1">
              <a:alpha val="5098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t>Synchrony is evident both in timing of fire events, and lack of events in multiple sites.</a:t>
            </a:r>
          </a:p>
        </p:txBody>
      </p:sp>
      <p:sp>
        <p:nvSpPr>
          <p:cNvPr id="7680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3F53F0B-652D-4420-8E3E-4C9C3A190E2E}" type="slidenum">
              <a:rPr lang="en-US" sz="1400"/>
              <a:pPr eaLnBrk="1" hangingPunct="1"/>
              <a:t>15</a:t>
            </a:fld>
            <a:endParaRPr lang="en-US" sz="1400"/>
          </a:p>
        </p:txBody>
      </p:sp>
      <p:sp>
        <p:nvSpPr>
          <p:cNvPr id="76804" name="Footer Placeholder 4"/>
          <p:cNvSpPr>
            <a:spLocks noGrp="1"/>
          </p:cNvSpPr>
          <p:nvPr>
            <p:ph type="ftr" sz="quarter" idx="11"/>
          </p:nvPr>
        </p:nvSpPr>
        <p:spPr>
          <a:xfrm>
            <a:off x="0" y="6019800"/>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T.W. Swetnam, Laboratory of Tree-Ring Research</a:t>
            </a:r>
          </a:p>
        </p:txBody>
      </p:sp>
    </p:spTree>
    <p:extLst>
      <p:ext uri="{BB962C8B-B14F-4D97-AF65-F5344CB8AC3E}">
        <p14:creationId xmlns:p14="http://schemas.microsoft.com/office/powerpoint/2010/main" val="28165137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849" name="Object 5"/>
          <p:cNvGraphicFramePr>
            <a:graphicFrameLocks noChangeAspect="1"/>
          </p:cNvGraphicFramePr>
          <p:nvPr/>
        </p:nvGraphicFramePr>
        <p:xfrm>
          <a:off x="381000" y="1066800"/>
          <a:ext cx="8305800" cy="5529263"/>
        </p:xfrm>
        <a:graphic>
          <a:graphicData uri="http://schemas.openxmlformats.org/presentationml/2006/ole">
            <mc:AlternateContent xmlns:mc="http://schemas.openxmlformats.org/markup-compatibility/2006">
              <mc:Choice xmlns:v="urn:schemas-microsoft-com:vml" Requires="v">
                <p:oleObj spid="_x0000_s2068" name="SPW 10.0 Graph" r:id="rId4" imgW="6478524" imgH="4663440" progId="SigmaPlotGraphicObject.9">
                  <p:embed/>
                </p:oleObj>
              </mc:Choice>
              <mc:Fallback>
                <p:oleObj name="SPW 10.0 Graph" r:id="rId4" imgW="6478524" imgH="4663440" progId="SigmaPlotGraphicObject.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7523"/>
                      <a:stretch>
                        <a:fillRect/>
                      </a:stretch>
                    </p:blipFill>
                    <p:spPr bwMode="auto">
                      <a:xfrm>
                        <a:off x="381000" y="1066800"/>
                        <a:ext cx="8305800" cy="552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8675" name="Text Box 6"/>
          <p:cNvSpPr txBox="1">
            <a:spLocks noChangeArrowheads="1"/>
          </p:cNvSpPr>
          <p:nvPr/>
        </p:nvSpPr>
        <p:spPr bwMode="auto">
          <a:xfrm>
            <a:off x="228600" y="304800"/>
            <a:ext cx="8382000" cy="822325"/>
          </a:xfrm>
          <a:prstGeom prst="rect">
            <a:avLst/>
          </a:prstGeom>
          <a:solidFill>
            <a:schemeClr val="bg1">
              <a:alpha val="52156"/>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mtClean="0"/>
              <a:t>Regional large and small fire years in the Southwest are strongly linked to wet and dry conditions.</a:t>
            </a:r>
          </a:p>
        </p:txBody>
      </p:sp>
      <p:sp>
        <p:nvSpPr>
          <p:cNvPr id="76808" name="Line 8"/>
          <p:cNvSpPr>
            <a:spLocks noChangeShapeType="1"/>
          </p:cNvSpPr>
          <p:nvPr/>
        </p:nvSpPr>
        <p:spPr bwMode="auto">
          <a:xfrm flipV="1">
            <a:off x="4495800" y="5105400"/>
            <a:ext cx="228600" cy="38100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76809" name="Line 9"/>
          <p:cNvSpPr>
            <a:spLocks noChangeShapeType="1"/>
          </p:cNvSpPr>
          <p:nvPr/>
        </p:nvSpPr>
        <p:spPr bwMode="auto">
          <a:xfrm flipV="1">
            <a:off x="4419600" y="2133600"/>
            <a:ext cx="228600" cy="38100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537795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6808"/>
                                        </p:tgtEl>
                                        <p:attrNameLst>
                                          <p:attrName>style.visibility</p:attrName>
                                        </p:attrNameLst>
                                      </p:cBhvr>
                                      <p:to>
                                        <p:strVal val="visible"/>
                                      </p:to>
                                    </p:set>
                                    <p:anim calcmode="lin" valueType="num">
                                      <p:cBhvr additive="base">
                                        <p:cTn id="7" dur="500" fill="hold"/>
                                        <p:tgtEl>
                                          <p:spTgt spid="76808"/>
                                        </p:tgtEl>
                                        <p:attrNameLst>
                                          <p:attrName>ppt_x</p:attrName>
                                        </p:attrNameLst>
                                      </p:cBhvr>
                                      <p:tavLst>
                                        <p:tav tm="0">
                                          <p:val>
                                            <p:strVal val="#ppt_x"/>
                                          </p:val>
                                        </p:tav>
                                        <p:tav tm="100000">
                                          <p:val>
                                            <p:strVal val="#ppt_x"/>
                                          </p:val>
                                        </p:tav>
                                      </p:tavLst>
                                    </p:anim>
                                    <p:anim calcmode="lin" valueType="num">
                                      <p:cBhvr additive="base">
                                        <p:cTn id="8" dur="500" fill="hold"/>
                                        <p:tgtEl>
                                          <p:spTgt spid="7680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6809"/>
                                        </p:tgtEl>
                                        <p:attrNameLst>
                                          <p:attrName>style.visibility</p:attrName>
                                        </p:attrNameLst>
                                      </p:cBhvr>
                                      <p:to>
                                        <p:strVal val="visible"/>
                                      </p:to>
                                    </p:set>
                                    <p:anim calcmode="lin" valueType="num">
                                      <p:cBhvr additive="base">
                                        <p:cTn id="13" dur="500" fill="hold"/>
                                        <p:tgtEl>
                                          <p:spTgt spid="76809"/>
                                        </p:tgtEl>
                                        <p:attrNameLst>
                                          <p:attrName>ppt_x</p:attrName>
                                        </p:attrNameLst>
                                      </p:cBhvr>
                                      <p:tavLst>
                                        <p:tav tm="0">
                                          <p:val>
                                            <p:strVal val="#ppt_x"/>
                                          </p:val>
                                        </p:tav>
                                        <p:tav tm="100000">
                                          <p:val>
                                            <p:strVal val="#ppt_x"/>
                                          </p:val>
                                        </p:tav>
                                      </p:tavLst>
                                    </p:anim>
                                    <p:anim calcmode="lin" valueType="num">
                                      <p:cBhvr additive="base">
                                        <p:cTn id="14" dur="500" fill="hold"/>
                                        <p:tgtEl>
                                          <p:spTgt spid="768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4872" t="10264" r="33431" b="10979"/>
          <a:stretch/>
        </p:blipFill>
        <p:spPr>
          <a:xfrm>
            <a:off x="533400" y="619932"/>
            <a:ext cx="4013622" cy="540116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7022" y="619932"/>
            <a:ext cx="3847162" cy="5401160"/>
          </a:xfrm>
          <a:prstGeom prst="rect">
            <a:avLst/>
          </a:prstGeom>
        </p:spPr>
      </p:pic>
    </p:spTree>
    <p:extLst>
      <p:ext uri="{BB962C8B-B14F-4D97-AF65-F5344CB8AC3E}">
        <p14:creationId xmlns:p14="http://schemas.microsoft.com/office/powerpoint/2010/main" val="19935401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2744"/>
          <a:stretch/>
        </p:blipFill>
        <p:spPr bwMode="auto">
          <a:xfrm>
            <a:off x="0" y="1600200"/>
            <a:ext cx="8995243"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219" name="Text Box 3"/>
          <p:cNvSpPr txBox="1">
            <a:spLocks noChangeArrowheads="1"/>
          </p:cNvSpPr>
          <p:nvPr/>
        </p:nvSpPr>
        <p:spPr bwMode="auto">
          <a:xfrm>
            <a:off x="381000" y="152400"/>
            <a:ext cx="8382000" cy="1938992"/>
          </a:xfrm>
          <a:prstGeom prst="rect">
            <a:avLst/>
          </a:prstGeom>
          <a:solidFill>
            <a:schemeClr val="bg1">
              <a:alpha val="50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2400" dirty="0"/>
              <a:t>Synchrony </a:t>
            </a:r>
            <a:r>
              <a:rPr lang="en-US" sz="2400" dirty="0" smtClean="0"/>
              <a:t>fire occurrence over the region is </a:t>
            </a:r>
            <a:r>
              <a:rPr lang="en-US" sz="2400" dirty="0"/>
              <a:t>evident both in timing of fire events, and lack of events </a:t>
            </a:r>
            <a:r>
              <a:rPr lang="en-US" sz="2400" dirty="0" smtClean="0"/>
              <a:t>over the network of sites.</a:t>
            </a:r>
          </a:p>
          <a:p>
            <a:pPr>
              <a:spcBef>
                <a:spcPct val="50000"/>
              </a:spcBef>
            </a:pPr>
            <a:r>
              <a:rPr lang="en-US" sz="2400" dirty="0" smtClean="0"/>
              <a:t>Note consecutive-year fires.</a:t>
            </a:r>
            <a:endParaRPr lang="en-US" sz="2400" dirty="0"/>
          </a:p>
          <a:p>
            <a:pPr>
              <a:spcBef>
                <a:spcPct val="50000"/>
              </a:spcBef>
            </a:pPr>
            <a:endParaRPr lang="en-US" sz="2400" dirty="0"/>
          </a:p>
        </p:txBody>
      </p:sp>
      <p:sp>
        <p:nvSpPr>
          <p:cNvPr id="9220" name="Text Box 4"/>
          <p:cNvSpPr txBox="1">
            <a:spLocks noChangeArrowheads="1"/>
          </p:cNvSpPr>
          <p:nvPr/>
        </p:nvSpPr>
        <p:spPr bwMode="auto">
          <a:xfrm>
            <a:off x="76200" y="6248400"/>
            <a:ext cx="2286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400" b="1" dirty="0"/>
              <a:t>Swetnam, T.W, and P.M. Brown. </a:t>
            </a:r>
            <a:r>
              <a:rPr lang="en-US" sz="1400" b="1" dirty="0" smtClean="0"/>
              <a:t>2010 </a:t>
            </a:r>
            <a:endParaRPr lang="en-US" sz="1400" b="1" dirty="0"/>
          </a:p>
        </p:txBody>
      </p:sp>
      <p:cxnSp>
        <p:nvCxnSpPr>
          <p:cNvPr id="4" name="Straight Arrow Connector 3"/>
          <p:cNvCxnSpPr/>
          <p:nvPr/>
        </p:nvCxnSpPr>
        <p:spPr>
          <a:xfrm>
            <a:off x="1371600" y="3048000"/>
            <a:ext cx="228600" cy="838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2286000" y="2438400"/>
            <a:ext cx="228600" cy="838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2819400" y="3048000"/>
            <a:ext cx="228600" cy="838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3048000" y="2971800"/>
            <a:ext cx="228600" cy="838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267200" y="2743200"/>
            <a:ext cx="228600" cy="838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5334000" y="2743200"/>
            <a:ext cx="228600" cy="838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5867400" y="2667000"/>
            <a:ext cx="228600" cy="838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93031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15154"/>
            <a:ext cx="7239000" cy="6642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59713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numentFireJune162011-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00" y="1600200"/>
            <a:ext cx="7874000" cy="5080000"/>
          </a:xfrm>
          <a:prstGeom prst="rect">
            <a:avLst/>
          </a:prstGeom>
        </p:spPr>
      </p:pic>
      <p:sp>
        <p:nvSpPr>
          <p:cNvPr id="4" name="TextBox 3"/>
          <p:cNvSpPr txBox="1"/>
          <p:nvPr/>
        </p:nvSpPr>
        <p:spPr>
          <a:xfrm>
            <a:off x="228600" y="228600"/>
            <a:ext cx="4114800" cy="1323439"/>
          </a:xfrm>
          <a:prstGeom prst="rect">
            <a:avLst/>
          </a:prstGeom>
          <a:noFill/>
        </p:spPr>
        <p:txBody>
          <a:bodyPr wrap="square" rtlCol="0">
            <a:spAutoFit/>
          </a:bodyPr>
          <a:lstStyle/>
          <a:p>
            <a:r>
              <a:rPr lang="en-US" sz="2000" b="1" dirty="0" smtClean="0"/>
              <a:t>“Using to past to guide present and future decisions is like driving down the road and looking ONLY in the review view mirror.”</a:t>
            </a:r>
            <a:endParaRPr lang="en-US" sz="2000" b="1" dirty="0"/>
          </a:p>
        </p:txBody>
      </p:sp>
      <p:grpSp>
        <p:nvGrpSpPr>
          <p:cNvPr id="6" name="Group 5"/>
          <p:cNvGrpSpPr/>
          <p:nvPr/>
        </p:nvGrpSpPr>
        <p:grpSpPr>
          <a:xfrm>
            <a:off x="4343400" y="152400"/>
            <a:ext cx="4690144" cy="4060686"/>
            <a:chOff x="76200" y="228600"/>
            <a:chExt cx="4690144" cy="4060686"/>
          </a:xfrm>
        </p:grpSpPr>
        <p:pic>
          <p:nvPicPr>
            <p:cNvPr id="3" name="Picture 2" descr="Objects_in_mirror-300x218.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2399" y="228600"/>
              <a:ext cx="4613945" cy="3352800"/>
            </a:xfrm>
            <a:prstGeom prst="rect">
              <a:avLst/>
            </a:prstGeom>
          </p:spPr>
        </p:pic>
        <p:sp>
          <p:nvSpPr>
            <p:cNvPr id="5" name="TextBox 4"/>
            <p:cNvSpPr txBox="1"/>
            <p:nvPr/>
          </p:nvSpPr>
          <p:spPr>
            <a:xfrm>
              <a:off x="76200" y="3581400"/>
              <a:ext cx="4648200" cy="707886"/>
            </a:xfrm>
            <a:prstGeom prst="rect">
              <a:avLst/>
            </a:prstGeom>
            <a:solidFill>
              <a:schemeClr val="bg1"/>
            </a:solidFill>
          </p:spPr>
          <p:txBody>
            <a:bodyPr wrap="square" rtlCol="0">
              <a:spAutoFit/>
            </a:bodyPr>
            <a:lstStyle/>
            <a:p>
              <a:r>
                <a:rPr lang="en-US" sz="2000" b="1" dirty="0" smtClean="0"/>
                <a:t>Yes, but its also dangerous NOT to use your rearview mirror while driving!</a:t>
              </a:r>
              <a:endParaRPr lang="en-US" sz="2000" b="1" dirty="0"/>
            </a:p>
          </p:txBody>
        </p:sp>
      </p:grpSp>
      <p:sp>
        <p:nvSpPr>
          <p:cNvPr id="7" name="TextBox 6"/>
          <p:cNvSpPr txBox="1"/>
          <p:nvPr/>
        </p:nvSpPr>
        <p:spPr>
          <a:xfrm>
            <a:off x="381000" y="6019800"/>
            <a:ext cx="3505200" cy="369332"/>
          </a:xfrm>
          <a:prstGeom prst="rect">
            <a:avLst/>
          </a:prstGeom>
          <a:noFill/>
        </p:spPr>
        <p:txBody>
          <a:bodyPr wrap="square" rtlCol="0">
            <a:spAutoFit/>
          </a:bodyPr>
          <a:lstStyle/>
          <a:p>
            <a:r>
              <a:rPr lang="en-US" dirty="0" smtClean="0">
                <a:solidFill>
                  <a:srgbClr val="FFFF00"/>
                </a:solidFill>
              </a:rPr>
              <a:t>AZ Daily Star</a:t>
            </a:r>
            <a:endParaRPr lang="en-US" dirty="0">
              <a:solidFill>
                <a:srgbClr val="FFFF00"/>
              </a:solidFill>
            </a:endParaRPr>
          </a:p>
        </p:txBody>
      </p:sp>
    </p:spTree>
    <p:extLst>
      <p:ext uri="{BB962C8B-B14F-4D97-AF65-F5344CB8AC3E}">
        <p14:creationId xmlns:p14="http://schemas.microsoft.com/office/powerpoint/2010/main" val="312576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653321"/>
            <a:ext cx="5943600" cy="3780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68662"/>
            <a:ext cx="7767638" cy="265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15271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066800"/>
            <a:ext cx="3786187" cy="4891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066800"/>
            <a:ext cx="3786187" cy="486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75400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descr="P629022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939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30783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ite map3_19_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8"/>
          <p:cNvGrpSpPr>
            <a:grpSpLocks/>
          </p:cNvGrpSpPr>
          <p:nvPr/>
        </p:nvGrpSpPr>
        <p:grpSpPr bwMode="auto">
          <a:xfrm>
            <a:off x="457200" y="3124200"/>
            <a:ext cx="5029200" cy="3048000"/>
            <a:chOff x="685800" y="3048000"/>
            <a:chExt cx="5029200" cy="3048000"/>
          </a:xfrm>
        </p:grpSpPr>
        <p:sp>
          <p:nvSpPr>
            <p:cNvPr id="4" name="Oval 3"/>
            <p:cNvSpPr/>
            <p:nvPr/>
          </p:nvSpPr>
          <p:spPr>
            <a:xfrm>
              <a:off x="2438400" y="3657600"/>
              <a:ext cx="3276600" cy="2438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76" name="TextBox 6"/>
            <p:cNvSpPr txBox="1">
              <a:spLocks noChangeArrowheads="1"/>
            </p:cNvSpPr>
            <p:nvPr/>
          </p:nvSpPr>
          <p:spPr bwMode="auto">
            <a:xfrm>
              <a:off x="685800" y="3048000"/>
              <a:ext cx="2667000" cy="584776"/>
            </a:xfrm>
            <a:prstGeom prst="rect">
              <a:avLst/>
            </a:prstGeom>
            <a:solidFill>
              <a:schemeClr val="tx1">
                <a:lumMod val="65000"/>
              </a:schemeClr>
            </a:solidFill>
            <a:ln w="9525">
              <a:solidFill>
                <a:srgbClr val="FF0000"/>
              </a:solidFill>
              <a:miter lim="800000"/>
              <a:headEnd/>
              <a:tailEnd/>
            </a:ln>
          </p:spPr>
          <p:txBody>
            <a:bodyPr wrap="square">
              <a:spAutoFit/>
            </a:bodyPr>
            <a:lstStyle/>
            <a:p>
              <a:pPr>
                <a:defRPr/>
              </a:pPr>
              <a:r>
                <a:rPr lang="en-US" sz="3200" dirty="0" err="1">
                  <a:solidFill>
                    <a:srgbClr val="FF0000"/>
                  </a:solidFill>
                  <a:ea typeface="+mn-ea"/>
                  <a:cs typeface="+mn-cs"/>
                </a:rPr>
                <a:t>PonderosaPine</a:t>
              </a:r>
              <a:endParaRPr lang="en-US" sz="3200" dirty="0">
                <a:solidFill>
                  <a:srgbClr val="FF0000"/>
                </a:solidFill>
                <a:ea typeface="+mn-ea"/>
                <a:cs typeface="+mn-cs"/>
              </a:endParaRPr>
            </a:p>
          </p:txBody>
        </p:sp>
      </p:grpSp>
      <p:grpSp>
        <p:nvGrpSpPr>
          <p:cNvPr id="3" name="Group 9"/>
          <p:cNvGrpSpPr>
            <a:grpSpLocks/>
          </p:cNvGrpSpPr>
          <p:nvPr/>
        </p:nvGrpSpPr>
        <p:grpSpPr bwMode="auto">
          <a:xfrm>
            <a:off x="1066800" y="1981200"/>
            <a:ext cx="5518150" cy="2438400"/>
            <a:chOff x="1066800" y="1971675"/>
            <a:chExt cx="5518150" cy="2438400"/>
          </a:xfrm>
        </p:grpSpPr>
        <p:sp>
          <p:nvSpPr>
            <p:cNvPr id="5" name="Oval 4"/>
            <p:cNvSpPr/>
            <p:nvPr/>
          </p:nvSpPr>
          <p:spPr>
            <a:xfrm rot="2276796">
              <a:off x="5060950" y="2047875"/>
              <a:ext cx="1524000" cy="23622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49" name="TextBox 7"/>
            <p:cNvSpPr txBox="1">
              <a:spLocks noChangeArrowheads="1"/>
            </p:cNvSpPr>
            <p:nvPr/>
          </p:nvSpPr>
          <p:spPr bwMode="auto">
            <a:xfrm>
              <a:off x="1066800" y="1971675"/>
              <a:ext cx="4114800" cy="584776"/>
            </a:xfrm>
            <a:prstGeom prst="rect">
              <a:avLst/>
            </a:prstGeom>
            <a:solidFill>
              <a:schemeClr val="bg2">
                <a:lumMod val="65000"/>
              </a:schemeClr>
            </a:solidFill>
            <a:ln w="9525">
              <a:solidFill>
                <a:srgbClr val="FFFF00"/>
              </a:solidFill>
              <a:miter lim="800000"/>
              <a:headEnd/>
              <a:tailEnd/>
            </a:ln>
          </p:spPr>
          <p:txBody>
            <a:bodyPr wrap="square">
              <a:spAutoFit/>
            </a:bodyPr>
            <a:lstStyle/>
            <a:p>
              <a:pPr>
                <a:defRPr/>
              </a:pPr>
              <a:r>
                <a:rPr lang="en-US" sz="3200" dirty="0">
                  <a:solidFill>
                    <a:srgbClr val="FFFF00"/>
                  </a:solidFill>
                  <a:ea typeface="+mn-ea"/>
                  <a:cs typeface="+mn-cs"/>
                </a:rPr>
                <a:t>Mixed-conifer/ Aspen</a:t>
              </a:r>
            </a:p>
          </p:txBody>
        </p:sp>
      </p:grpSp>
      <p:grpSp>
        <p:nvGrpSpPr>
          <p:cNvPr id="7" name="Group 11"/>
          <p:cNvGrpSpPr>
            <a:grpSpLocks/>
          </p:cNvGrpSpPr>
          <p:nvPr/>
        </p:nvGrpSpPr>
        <p:grpSpPr bwMode="auto">
          <a:xfrm>
            <a:off x="4953000" y="100013"/>
            <a:ext cx="2617788" cy="2259012"/>
            <a:chOff x="4952994" y="100030"/>
            <a:chExt cx="2618000" cy="2259182"/>
          </a:xfrm>
        </p:grpSpPr>
        <p:sp>
          <p:nvSpPr>
            <p:cNvPr id="6" name="Oval 5"/>
            <p:cNvSpPr/>
            <p:nvPr/>
          </p:nvSpPr>
          <p:spPr>
            <a:xfrm rot="498541">
              <a:off x="6023056" y="100030"/>
              <a:ext cx="1547938" cy="2259182"/>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80" name="TextBox 8"/>
            <p:cNvSpPr txBox="1">
              <a:spLocks noChangeArrowheads="1"/>
            </p:cNvSpPr>
            <p:nvPr/>
          </p:nvSpPr>
          <p:spPr bwMode="auto">
            <a:xfrm>
              <a:off x="4952994" y="152421"/>
              <a:ext cx="1600330" cy="584244"/>
            </a:xfrm>
            <a:prstGeom prst="rect">
              <a:avLst/>
            </a:prstGeom>
            <a:solidFill>
              <a:schemeClr val="tx1">
                <a:lumMod val="75000"/>
              </a:schemeClr>
            </a:solidFill>
            <a:ln w="9525">
              <a:solidFill>
                <a:srgbClr val="00B050"/>
              </a:solidFill>
              <a:miter lim="800000"/>
              <a:headEnd/>
              <a:tailEnd/>
            </a:ln>
          </p:spPr>
          <p:txBody>
            <a:bodyPr>
              <a:spAutoFit/>
            </a:bodyPr>
            <a:lstStyle/>
            <a:p>
              <a:pPr>
                <a:defRPr/>
              </a:pPr>
              <a:r>
                <a:rPr lang="en-US" sz="3200" dirty="0">
                  <a:solidFill>
                    <a:srgbClr val="00B050"/>
                  </a:solidFill>
                  <a:ea typeface="+mn-ea"/>
                  <a:cs typeface="+mn-cs"/>
                </a:rPr>
                <a:t>Spruce</a:t>
              </a:r>
            </a:p>
          </p:txBody>
        </p:sp>
      </p:grpSp>
      <p:sp>
        <p:nvSpPr>
          <p:cNvPr id="12" name="TextBox 11"/>
          <p:cNvSpPr txBox="1"/>
          <p:nvPr/>
        </p:nvSpPr>
        <p:spPr>
          <a:xfrm>
            <a:off x="5791200" y="5105400"/>
            <a:ext cx="3352800" cy="830263"/>
          </a:xfrm>
          <a:prstGeom prst="rect">
            <a:avLst/>
          </a:prstGeom>
          <a:solidFill>
            <a:schemeClr val="tx1"/>
          </a:solidFill>
          <a:ln>
            <a:solidFill>
              <a:schemeClr val="bg1">
                <a:lumMod val="10000"/>
              </a:schemeClr>
            </a:solidFill>
          </a:ln>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400" dirty="0">
                <a:solidFill>
                  <a:schemeClr val="bg1"/>
                </a:solidFill>
              </a:rPr>
              <a:t>7016 ha </a:t>
            </a:r>
          </a:p>
          <a:p>
            <a:pPr eaLnBrk="1" hangingPunct="1"/>
            <a:r>
              <a:rPr lang="en-US" sz="2400" dirty="0">
                <a:solidFill>
                  <a:schemeClr val="bg1"/>
                </a:solidFill>
              </a:rPr>
              <a:t>Elev. 2240m – 3850m</a:t>
            </a:r>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6012957"/>
            <a:ext cx="4724400" cy="390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5481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descr="fig2.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2"/>
          <p:cNvSpPr txBox="1">
            <a:spLocks noChangeArrowheads="1"/>
          </p:cNvSpPr>
          <p:nvPr/>
        </p:nvSpPr>
        <p:spPr bwMode="auto">
          <a:xfrm>
            <a:off x="1371600" y="152400"/>
            <a:ext cx="655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800"/>
              <a:t>Ponderosa pine fire history (1296-2004) </a:t>
            </a:r>
          </a:p>
        </p:txBody>
      </p:sp>
      <p:sp>
        <p:nvSpPr>
          <p:cNvPr id="4" name="Rectangle 3"/>
          <p:cNvSpPr/>
          <p:nvPr/>
        </p:nvSpPr>
        <p:spPr>
          <a:xfrm>
            <a:off x="7010400" y="685800"/>
            <a:ext cx="1905000" cy="5410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 name="Group 4"/>
          <p:cNvGrpSpPr>
            <a:grpSpLocks/>
          </p:cNvGrpSpPr>
          <p:nvPr/>
        </p:nvGrpSpPr>
        <p:grpSpPr bwMode="auto">
          <a:xfrm>
            <a:off x="5791200" y="685800"/>
            <a:ext cx="1165225" cy="4648200"/>
            <a:chOff x="5638800" y="914400"/>
            <a:chExt cx="1165860" cy="4648200"/>
          </a:xfrm>
        </p:grpSpPr>
        <p:cxnSp>
          <p:nvCxnSpPr>
            <p:cNvPr id="6" name="Straight Connector 5"/>
            <p:cNvCxnSpPr/>
            <p:nvPr/>
          </p:nvCxnSpPr>
          <p:spPr>
            <a:xfrm rot="5400000">
              <a:off x="4480560" y="3238500"/>
              <a:ext cx="4648200" cy="0"/>
            </a:xfrm>
            <a:prstGeom prst="line">
              <a:avLst/>
            </a:prstGeom>
            <a:ln w="114300">
              <a:solidFill>
                <a:schemeClr val="accent2">
                  <a:lumMod val="60000"/>
                  <a:lumOff val="40000"/>
                  <a:alpha val="46000"/>
                </a:schemeClr>
              </a:solidFill>
            </a:ln>
          </p:spPr>
          <p:style>
            <a:lnRef idx="1">
              <a:schemeClr val="accent2"/>
            </a:lnRef>
            <a:fillRef idx="0">
              <a:schemeClr val="accent2"/>
            </a:fillRef>
            <a:effectRef idx="0">
              <a:schemeClr val="accent2"/>
            </a:effectRef>
            <a:fontRef idx="minor">
              <a:schemeClr val="tx1"/>
            </a:fontRef>
          </p:style>
        </p:cxnSp>
        <p:sp>
          <p:nvSpPr>
            <p:cNvPr id="7" name="TextBox 6"/>
            <p:cNvSpPr txBox="1"/>
            <p:nvPr/>
          </p:nvSpPr>
          <p:spPr>
            <a:xfrm>
              <a:off x="5638800" y="2362200"/>
              <a:ext cx="1143623" cy="584200"/>
            </a:xfrm>
            <a:prstGeom prst="rect">
              <a:avLst/>
            </a:prstGeom>
            <a:solidFill>
              <a:schemeClr val="bg2"/>
            </a:solidFill>
            <a:ln>
              <a:solidFill>
                <a:schemeClr val="accent4"/>
              </a:solidFill>
            </a:ln>
          </p:spPr>
          <p:txBody>
            <a:bodyPr>
              <a:spAutoFit/>
            </a:bodyPr>
            <a:lstStyle/>
            <a:p>
              <a:pPr>
                <a:defRPr/>
              </a:pPr>
              <a:r>
                <a:rPr lang="en-US" sz="3200" dirty="0">
                  <a:solidFill>
                    <a:srgbClr val="FF0000"/>
                  </a:solidFill>
                  <a:ea typeface="+mn-ea"/>
                  <a:cs typeface="+mn-cs"/>
                </a:rPr>
                <a:t>1842</a:t>
              </a:r>
            </a:p>
          </p:txBody>
        </p:sp>
      </p:grpSp>
      <p:grpSp>
        <p:nvGrpSpPr>
          <p:cNvPr id="3" name="Group 7"/>
          <p:cNvGrpSpPr>
            <a:grpSpLocks/>
          </p:cNvGrpSpPr>
          <p:nvPr/>
        </p:nvGrpSpPr>
        <p:grpSpPr bwMode="auto">
          <a:xfrm>
            <a:off x="3886200" y="685800"/>
            <a:ext cx="1143000" cy="4648200"/>
            <a:chOff x="5638800" y="914400"/>
            <a:chExt cx="1143000" cy="4648200"/>
          </a:xfrm>
        </p:grpSpPr>
        <p:cxnSp>
          <p:nvCxnSpPr>
            <p:cNvPr id="9" name="Straight Connector 8"/>
            <p:cNvCxnSpPr/>
            <p:nvPr/>
          </p:nvCxnSpPr>
          <p:spPr>
            <a:xfrm rot="5400000">
              <a:off x="4432300" y="3238500"/>
              <a:ext cx="4648200" cy="0"/>
            </a:xfrm>
            <a:prstGeom prst="line">
              <a:avLst/>
            </a:prstGeom>
            <a:ln w="114300">
              <a:solidFill>
                <a:schemeClr val="accent2">
                  <a:lumMod val="60000"/>
                  <a:lumOff val="40000"/>
                  <a:alpha val="46000"/>
                </a:schemeClr>
              </a:solidFill>
            </a:ln>
          </p:spPr>
          <p:style>
            <a:lnRef idx="1">
              <a:schemeClr val="accent2"/>
            </a:lnRef>
            <a:fillRef idx="0">
              <a:schemeClr val="accent2"/>
            </a:fillRef>
            <a:effectRef idx="0">
              <a:schemeClr val="accent2"/>
            </a:effectRef>
            <a:fontRef idx="minor">
              <a:schemeClr val="tx1"/>
            </a:fontRef>
          </p:style>
        </p:cxnSp>
        <p:sp>
          <p:nvSpPr>
            <p:cNvPr id="10" name="TextBox 9"/>
            <p:cNvSpPr txBox="1"/>
            <p:nvPr/>
          </p:nvSpPr>
          <p:spPr>
            <a:xfrm>
              <a:off x="5638800" y="2362200"/>
              <a:ext cx="1143000" cy="584200"/>
            </a:xfrm>
            <a:prstGeom prst="rect">
              <a:avLst/>
            </a:prstGeom>
            <a:solidFill>
              <a:schemeClr val="bg2"/>
            </a:solidFill>
            <a:ln>
              <a:solidFill>
                <a:schemeClr val="accent4"/>
              </a:solidFill>
            </a:ln>
          </p:spPr>
          <p:txBody>
            <a:bodyPr>
              <a:spAutoFit/>
            </a:bodyPr>
            <a:lstStyle/>
            <a:p>
              <a:pPr>
                <a:defRPr/>
              </a:pPr>
              <a:r>
                <a:rPr lang="en-US" sz="3200" dirty="0">
                  <a:solidFill>
                    <a:srgbClr val="FF0000"/>
                  </a:solidFill>
                  <a:ea typeface="+mn-ea"/>
                  <a:cs typeface="+mn-cs"/>
                </a:rPr>
                <a:t>1685</a:t>
              </a:r>
            </a:p>
          </p:txBody>
        </p:sp>
      </p:gr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583237"/>
            <a:ext cx="598011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7814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
          <p:cNvSpPr>
            <a:spLocks noChangeArrowheads="1"/>
          </p:cNvSpPr>
          <p:nvPr/>
        </p:nvSpPr>
        <p:spPr bwMode="auto">
          <a:xfrm>
            <a:off x="-4518025" y="1330325"/>
            <a:ext cx="9144000" cy="0"/>
          </a:xfrm>
          <a:prstGeom prst="rect">
            <a:avLst/>
          </a:prstGeom>
          <a:noFill/>
          <a:ln w="9525">
            <a:noFill/>
            <a:miter lim="800000"/>
            <a:headEnd/>
            <a:tailEnd/>
          </a:ln>
        </p:spPr>
        <p:txBody>
          <a:bodyPr wrap="none" lIns="914112" tIns="685584" rIns="914112" bIns="685584" anchor="ctr">
            <a:prstTxWarp prst="textNoShape">
              <a:avLst/>
            </a:prstTxWarp>
            <a:spAutoFit/>
          </a:bodyPr>
          <a:lstStyle/>
          <a:p>
            <a:endParaRPr lang="en-US"/>
          </a:p>
        </p:txBody>
      </p:sp>
      <p:grpSp>
        <p:nvGrpSpPr>
          <p:cNvPr id="2" name="Group 6"/>
          <p:cNvGrpSpPr>
            <a:grpSpLocks/>
          </p:cNvGrpSpPr>
          <p:nvPr/>
        </p:nvGrpSpPr>
        <p:grpSpPr bwMode="auto">
          <a:xfrm>
            <a:off x="0" y="1538287"/>
            <a:ext cx="9144000" cy="4289426"/>
            <a:chOff x="0" y="471487"/>
            <a:chExt cx="9144000" cy="4289426"/>
          </a:xfrm>
        </p:grpSpPr>
        <p:pic>
          <p:nvPicPr>
            <p:cNvPr id="29702" name="Picture 4"/>
            <p:cNvPicPr>
              <a:picLocks noChangeAspect="1" noChangeArrowheads="1"/>
            </p:cNvPicPr>
            <p:nvPr/>
          </p:nvPicPr>
          <p:blipFill>
            <a:blip r:embed="rId3">
              <a:grayscl/>
            </a:blip>
            <a:srcRect/>
            <a:stretch>
              <a:fillRect/>
            </a:stretch>
          </p:blipFill>
          <p:spPr bwMode="auto">
            <a:xfrm>
              <a:off x="0" y="990600"/>
              <a:ext cx="9144000" cy="3770313"/>
            </a:xfrm>
            <a:prstGeom prst="rect">
              <a:avLst/>
            </a:prstGeom>
            <a:noFill/>
            <a:ln w="9525">
              <a:noFill/>
              <a:miter lim="800000"/>
              <a:headEnd/>
              <a:tailEnd/>
            </a:ln>
          </p:spPr>
        </p:pic>
        <p:sp>
          <p:nvSpPr>
            <p:cNvPr id="29703" name="Text Box 7"/>
            <p:cNvSpPr txBox="1">
              <a:spLocks noChangeArrowheads="1"/>
            </p:cNvSpPr>
            <p:nvPr/>
          </p:nvSpPr>
          <p:spPr bwMode="auto">
            <a:xfrm>
              <a:off x="1752600" y="471487"/>
              <a:ext cx="1143000" cy="519113"/>
            </a:xfrm>
            <a:prstGeom prst="rect">
              <a:avLst/>
            </a:prstGeom>
            <a:noFill/>
            <a:ln w="9525">
              <a:noFill/>
              <a:miter lim="800000"/>
              <a:headEnd/>
              <a:tailEnd/>
            </a:ln>
          </p:spPr>
          <p:txBody>
            <a:bodyPr>
              <a:prstTxWarp prst="textNoShape">
                <a:avLst/>
              </a:prstTxWarp>
              <a:spAutoFit/>
            </a:bodyPr>
            <a:lstStyle/>
            <a:p>
              <a:pPr>
                <a:spcBef>
                  <a:spcPct val="50000"/>
                </a:spcBef>
              </a:pPr>
              <a:r>
                <a:rPr lang="en-US" sz="2800" dirty="0"/>
                <a:t>1935</a:t>
              </a:r>
            </a:p>
          </p:txBody>
        </p:sp>
        <p:sp>
          <p:nvSpPr>
            <p:cNvPr id="29704" name="Text Box 8"/>
            <p:cNvSpPr txBox="1">
              <a:spLocks noChangeArrowheads="1"/>
            </p:cNvSpPr>
            <p:nvPr/>
          </p:nvSpPr>
          <p:spPr bwMode="auto">
            <a:xfrm>
              <a:off x="6324600" y="533400"/>
              <a:ext cx="1143000" cy="519113"/>
            </a:xfrm>
            <a:prstGeom prst="rect">
              <a:avLst/>
            </a:prstGeom>
            <a:noFill/>
            <a:ln w="9525">
              <a:noFill/>
              <a:miter lim="800000"/>
              <a:headEnd/>
              <a:tailEnd/>
            </a:ln>
          </p:spPr>
          <p:txBody>
            <a:bodyPr>
              <a:prstTxWarp prst="textNoShape">
                <a:avLst/>
              </a:prstTxWarp>
              <a:spAutoFit/>
            </a:bodyPr>
            <a:lstStyle/>
            <a:p>
              <a:pPr>
                <a:spcBef>
                  <a:spcPct val="50000"/>
                </a:spcBef>
              </a:pPr>
              <a:r>
                <a:rPr lang="en-US" sz="2800" dirty="0"/>
                <a:t>2005</a:t>
              </a:r>
            </a:p>
          </p:txBody>
        </p:sp>
      </p:grpSp>
      <p:sp>
        <p:nvSpPr>
          <p:cNvPr id="29700" name="Rectangle 6"/>
          <p:cNvSpPr>
            <a:spLocks noChangeArrowheads="1"/>
          </p:cNvSpPr>
          <p:nvPr/>
        </p:nvSpPr>
        <p:spPr bwMode="auto">
          <a:xfrm>
            <a:off x="228600" y="0"/>
            <a:ext cx="8763000" cy="1569660"/>
          </a:xfrm>
          <a:prstGeom prst="rect">
            <a:avLst/>
          </a:prstGeom>
          <a:noFill/>
          <a:ln w="9525">
            <a:noFill/>
            <a:miter lim="800000"/>
            <a:headEnd/>
            <a:tailEnd/>
          </a:ln>
        </p:spPr>
        <p:txBody>
          <a:bodyPr anchor="ctr">
            <a:prstTxWarp prst="textNoShape">
              <a:avLst/>
            </a:prstTxWarp>
            <a:spAutoFit/>
          </a:bodyPr>
          <a:lstStyle/>
          <a:p>
            <a:r>
              <a:rPr lang="en-US" sz="2400" dirty="0" smtClean="0">
                <a:latin typeface="+mj-lt"/>
                <a:ea typeface="MS Mincho" pitchFamily="49" charset="-128"/>
                <a:cs typeface="Times New Roman" charset="0"/>
              </a:rPr>
              <a:t>Santa Fe Watershed, source of ~50% of municipal water supplies.  Tree-ring fire history studies here show that frequent surface fires burned in the lower and middle watershed for hundreds of years, until about 1850.  </a:t>
            </a:r>
            <a:endParaRPr lang="en-US" sz="2400" dirty="0">
              <a:latin typeface="+mj-lt"/>
              <a:ea typeface="MS Mincho" pitchFamily="49" charset="-128"/>
              <a:cs typeface="Times New Roman" charset="0"/>
            </a:endParaRPr>
          </a:p>
        </p:txBody>
      </p:sp>
      <p:cxnSp>
        <p:nvCxnSpPr>
          <p:cNvPr id="12" name="Straight Arrow Connector 11"/>
          <p:cNvCxnSpPr/>
          <p:nvPr/>
        </p:nvCxnSpPr>
        <p:spPr>
          <a:xfrm>
            <a:off x="2971800" y="3581400"/>
            <a:ext cx="4419600"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9"/>
          <p:cNvSpPr txBox="1">
            <a:spLocks noChangeArrowheads="1"/>
          </p:cNvSpPr>
          <p:nvPr/>
        </p:nvSpPr>
        <p:spPr bwMode="auto">
          <a:xfrm>
            <a:off x="3124200" y="6248400"/>
            <a:ext cx="5929313" cy="369888"/>
          </a:xfrm>
          <a:prstGeom prst="rect">
            <a:avLst/>
          </a:prstGeom>
          <a:solidFill>
            <a:schemeClr val="accent2">
              <a:alpha val="56862"/>
            </a:schemeClr>
          </a:solidFill>
          <a:ln w="9525">
            <a:noFill/>
            <a:miter lim="800000"/>
            <a:headEnd/>
            <a:tailEnd/>
          </a:ln>
        </p:spPr>
        <p:txBody>
          <a:bodyPr wrap="none">
            <a:prstTxWarp prst="textNoShape">
              <a:avLst/>
            </a:prstTxWarp>
            <a:spAutoFit/>
          </a:bodyPr>
          <a:lstStyle/>
          <a:p>
            <a:r>
              <a:rPr lang="en-US" i="1" dirty="0"/>
              <a:t>Margolis &amp; </a:t>
            </a:r>
            <a:r>
              <a:rPr lang="en-US" i="1" dirty="0" err="1"/>
              <a:t>Balmat</a:t>
            </a:r>
            <a:r>
              <a:rPr lang="en-US" i="1" dirty="0"/>
              <a:t> 2009, Forest Ecology &amp; Management</a:t>
            </a:r>
          </a:p>
        </p:txBody>
      </p:sp>
    </p:spTree>
    <p:extLst>
      <p:ext uri="{BB962C8B-B14F-4D97-AF65-F5344CB8AC3E}">
        <p14:creationId xmlns:p14="http://schemas.microsoft.com/office/powerpoint/2010/main" val="1452928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ehighwayRode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3"/>
          <p:cNvSpPr txBox="1">
            <a:spLocks noChangeArrowheads="1"/>
          </p:cNvSpPr>
          <p:nvPr/>
        </p:nvSpPr>
        <p:spPr bwMode="auto">
          <a:xfrm>
            <a:off x="7162800" y="5562600"/>
            <a:ext cx="2133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solidFill>
                  <a:srgbClr val="FFFF00"/>
                </a:solidFill>
                <a:latin typeface="Times New Roman" pitchFamily="18" charset="0"/>
              </a:rPr>
              <a:t>Rodeo-Chedeski Fire June 2002</a:t>
            </a:r>
          </a:p>
        </p:txBody>
      </p:sp>
      <p:grpSp>
        <p:nvGrpSpPr>
          <p:cNvPr id="2" name="Group 4"/>
          <p:cNvGrpSpPr>
            <a:grpSpLocks/>
          </p:cNvGrpSpPr>
          <p:nvPr/>
        </p:nvGrpSpPr>
        <p:grpSpPr bwMode="auto">
          <a:xfrm>
            <a:off x="228600" y="2667000"/>
            <a:ext cx="5410200" cy="3749675"/>
            <a:chOff x="144" y="1680"/>
            <a:chExt cx="3408" cy="2362"/>
          </a:xfrm>
        </p:grpSpPr>
        <p:pic>
          <p:nvPicPr>
            <p:cNvPr id="12293" name="Picture 5" descr="Asp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 y="1680"/>
              <a:ext cx="3408" cy="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 Box 6"/>
            <p:cNvSpPr txBox="1">
              <a:spLocks noChangeArrowheads="1"/>
            </p:cNvSpPr>
            <p:nvPr/>
          </p:nvSpPr>
          <p:spPr bwMode="auto">
            <a:xfrm>
              <a:off x="1632" y="3600"/>
              <a:ext cx="18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a:solidFill>
                    <a:srgbClr val="FFFF00"/>
                  </a:solidFill>
                  <a:latin typeface="Times New Roman" pitchFamily="18" charset="0"/>
                </a:rPr>
                <a:t>Aspen Fire, June 2003</a:t>
              </a:r>
            </a:p>
          </p:txBody>
        </p:sp>
      </p:grpSp>
    </p:spTree>
    <p:extLst>
      <p:ext uri="{BB962C8B-B14F-4D97-AF65-F5344CB8AC3E}">
        <p14:creationId xmlns:p14="http://schemas.microsoft.com/office/powerpoint/2010/main" val="20766379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ScienceCoverAug18200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0" y="3276600"/>
            <a:ext cx="2348243"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5800" y="228600"/>
            <a:ext cx="58197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81200" y="1447800"/>
            <a:ext cx="27717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fire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2000" y="2379320"/>
            <a:ext cx="4402480" cy="440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p:cNvSpPr>
            <a:spLocks noChangeArrowheads="1"/>
          </p:cNvSpPr>
          <p:nvPr/>
        </p:nvSpPr>
        <p:spPr bwMode="auto">
          <a:xfrm>
            <a:off x="5303838" y="1066800"/>
            <a:ext cx="3916362"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b="1">
                <a:ea typeface="MS PGothic" pitchFamily="34" charset="-128"/>
              </a:rPr>
              <a:t>Frequency of </a:t>
            </a:r>
          </a:p>
          <a:p>
            <a:pPr eaLnBrk="0" hangingPunct="0"/>
            <a:r>
              <a:rPr lang="en-US" b="1">
                <a:ea typeface="MS PGothic" pitchFamily="34" charset="-128"/>
              </a:rPr>
              <a:t>Forest Wildfire (&gt; 200 ha):</a:t>
            </a:r>
          </a:p>
          <a:p>
            <a:pPr eaLnBrk="0" hangingPunct="0"/>
            <a:r>
              <a:rPr lang="en-US" b="1">
                <a:ea typeface="MS PGothic" pitchFamily="34" charset="-128"/>
              </a:rPr>
              <a:t> </a:t>
            </a:r>
          </a:p>
          <a:p>
            <a:pPr eaLnBrk="0" hangingPunct="0"/>
            <a:r>
              <a:rPr lang="en-US" b="1">
                <a:ea typeface="MS PGothic" pitchFamily="34" charset="-128"/>
              </a:rPr>
              <a:t>Strongly Associated</a:t>
            </a:r>
          </a:p>
          <a:p>
            <a:pPr eaLnBrk="0" hangingPunct="0"/>
            <a:r>
              <a:rPr lang="en-US" b="1">
                <a:ea typeface="MS PGothic" pitchFamily="34" charset="-128"/>
              </a:rPr>
              <a:t>with spring and summer </a:t>
            </a:r>
          </a:p>
          <a:p>
            <a:pPr eaLnBrk="0" hangingPunct="0"/>
            <a:r>
              <a:rPr lang="en-US" b="1" i="1">
                <a:solidFill>
                  <a:srgbClr val="EF141F"/>
                </a:solidFill>
                <a:ea typeface="MS PGothic" pitchFamily="34" charset="-128"/>
              </a:rPr>
              <a:t>Temperature</a:t>
            </a:r>
            <a:endParaRPr lang="en-US" b="1">
              <a:ea typeface="MS PGothic" pitchFamily="34" charset="-128"/>
            </a:endParaRPr>
          </a:p>
        </p:txBody>
      </p:sp>
      <p:sp>
        <p:nvSpPr>
          <p:cNvPr id="2" name="TextBox 1"/>
          <p:cNvSpPr txBox="1"/>
          <p:nvPr/>
        </p:nvSpPr>
        <p:spPr>
          <a:xfrm>
            <a:off x="76200" y="1752600"/>
            <a:ext cx="4953000" cy="954107"/>
          </a:xfrm>
          <a:prstGeom prst="rect">
            <a:avLst/>
          </a:prstGeom>
          <a:noFill/>
        </p:spPr>
        <p:txBody>
          <a:bodyPr wrap="square" rtlCol="0">
            <a:spAutoFit/>
          </a:bodyPr>
          <a:lstStyle/>
          <a:p>
            <a:r>
              <a:rPr lang="en-US" sz="2800" dirty="0" smtClean="0">
                <a:solidFill>
                  <a:srgbClr val="FF0000"/>
                </a:solidFill>
              </a:rPr>
              <a:t>Non-</a:t>
            </a:r>
            <a:r>
              <a:rPr lang="en-US" sz="2800" dirty="0" err="1" smtClean="0">
                <a:solidFill>
                  <a:srgbClr val="FF0000"/>
                </a:solidFill>
              </a:rPr>
              <a:t>linearities</a:t>
            </a:r>
            <a:r>
              <a:rPr lang="en-US" sz="2800" dirty="0" smtClean="0">
                <a:solidFill>
                  <a:srgbClr val="FF0000"/>
                </a:solidFill>
              </a:rPr>
              <a:t> and Tipping Points?</a:t>
            </a:r>
            <a:endParaRPr lang="en-US" sz="2800" dirty="0">
              <a:solidFill>
                <a:srgbClr val="FF0000"/>
              </a:solidFill>
            </a:endParaRPr>
          </a:p>
        </p:txBody>
      </p:sp>
    </p:spTree>
    <p:extLst>
      <p:ext uri="{BB962C8B-B14F-4D97-AF65-F5344CB8AC3E}">
        <p14:creationId xmlns:p14="http://schemas.microsoft.com/office/powerpoint/2010/main" val="11168517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33400"/>
            <a:ext cx="4057650" cy="481965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43283"/>
            <a:ext cx="3562350" cy="265806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422" t="3226" r="50000" b="3233"/>
          <a:stretch/>
        </p:blipFill>
        <p:spPr bwMode="auto">
          <a:xfrm>
            <a:off x="5029200" y="3276600"/>
            <a:ext cx="3498150" cy="34477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62600" y="2438399"/>
            <a:ext cx="2895600" cy="307777"/>
          </a:xfrm>
          <a:prstGeom prst="rect">
            <a:avLst/>
          </a:prstGeom>
          <a:noFill/>
        </p:spPr>
        <p:txBody>
          <a:bodyPr wrap="square" rtlCol="0">
            <a:spAutoFit/>
          </a:bodyPr>
          <a:lstStyle/>
          <a:p>
            <a:r>
              <a:rPr lang="en-US" sz="1400" dirty="0" smtClean="0"/>
              <a:t>Diaz &amp; Swetnam, submitted</a:t>
            </a:r>
            <a:endParaRPr lang="en-US" sz="1400" dirty="0"/>
          </a:p>
        </p:txBody>
      </p:sp>
      <p:sp>
        <p:nvSpPr>
          <p:cNvPr id="4" name="TextBox 3"/>
          <p:cNvSpPr txBox="1"/>
          <p:nvPr/>
        </p:nvSpPr>
        <p:spPr>
          <a:xfrm>
            <a:off x="2209800" y="6077989"/>
            <a:ext cx="3581400" cy="646331"/>
          </a:xfrm>
          <a:prstGeom prst="rect">
            <a:avLst/>
          </a:prstGeom>
          <a:noFill/>
        </p:spPr>
        <p:txBody>
          <a:bodyPr wrap="square" rtlCol="0">
            <a:spAutoFit/>
          </a:bodyPr>
          <a:lstStyle/>
          <a:p>
            <a:r>
              <a:rPr lang="en-US" dirty="0" smtClean="0"/>
              <a:t>Kitzberger, Falk, Swetnam, Westerling &amp; others in prep.</a:t>
            </a:r>
            <a:endParaRPr lang="en-US" dirty="0"/>
          </a:p>
        </p:txBody>
      </p:sp>
      <p:sp>
        <p:nvSpPr>
          <p:cNvPr id="5" name="TextBox 4"/>
          <p:cNvSpPr txBox="1"/>
          <p:nvPr/>
        </p:nvSpPr>
        <p:spPr>
          <a:xfrm>
            <a:off x="457200" y="5334000"/>
            <a:ext cx="2438400" cy="369332"/>
          </a:xfrm>
          <a:prstGeom prst="rect">
            <a:avLst/>
          </a:prstGeom>
          <a:noFill/>
        </p:spPr>
        <p:txBody>
          <a:bodyPr wrap="square" rtlCol="0">
            <a:spAutoFit/>
          </a:bodyPr>
          <a:lstStyle/>
          <a:p>
            <a:r>
              <a:rPr lang="en-US" dirty="0" smtClean="0"/>
              <a:t>Plummer 1912</a:t>
            </a:r>
            <a:endParaRPr lang="en-US" dirty="0"/>
          </a:p>
        </p:txBody>
      </p:sp>
      <p:sp>
        <p:nvSpPr>
          <p:cNvPr id="6" name="TextBox 5"/>
          <p:cNvSpPr txBox="1"/>
          <p:nvPr/>
        </p:nvSpPr>
        <p:spPr>
          <a:xfrm>
            <a:off x="1371600" y="228600"/>
            <a:ext cx="2438400" cy="369332"/>
          </a:xfrm>
          <a:prstGeom prst="rect">
            <a:avLst/>
          </a:prstGeom>
          <a:noFill/>
        </p:spPr>
        <p:txBody>
          <a:bodyPr wrap="square" rtlCol="0">
            <a:spAutoFit/>
          </a:bodyPr>
          <a:lstStyle/>
          <a:p>
            <a:r>
              <a:rPr lang="en-US" dirty="0" smtClean="0"/>
              <a:t>1910 wildfire areas</a:t>
            </a:r>
            <a:endParaRPr lang="en-US" dirty="0"/>
          </a:p>
        </p:txBody>
      </p:sp>
    </p:spTree>
    <p:extLst>
      <p:ext uri="{BB962C8B-B14F-4D97-AF65-F5344CB8AC3E}">
        <p14:creationId xmlns:p14="http://schemas.microsoft.com/office/powerpoint/2010/main" val="38000313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nambe_10_03_sm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88392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3"/>
          <p:cNvSpPr txBox="1">
            <a:spLocks noChangeArrowheads="1"/>
          </p:cNvSpPr>
          <p:nvPr/>
        </p:nvSpPr>
        <p:spPr bwMode="auto">
          <a:xfrm>
            <a:off x="381000" y="0"/>
            <a:ext cx="8534400" cy="1006475"/>
          </a:xfrm>
          <a:prstGeom prst="rect">
            <a:avLst/>
          </a:prstGeom>
          <a:solidFill>
            <a:schemeClr val="bg1">
              <a:alpha val="6784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b="1">
                <a:latin typeface="Times New Roman" charset="0"/>
              </a:rPr>
              <a:t>A stand-replacing fire history in upper montane forests of the southern Rocky Mountains. Margolis, Swetnam, Allen, 2007. Canadian Journal of Forest Research 37:2227-2241.</a:t>
            </a:r>
          </a:p>
        </p:txBody>
      </p:sp>
    </p:spTree>
    <p:extLst>
      <p:ext uri="{BB962C8B-B14F-4D97-AF65-F5344CB8AC3E}">
        <p14:creationId xmlns:p14="http://schemas.microsoft.com/office/powerpoint/2010/main" val="5627428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5213953"/>
            <a:ext cx="4736598" cy="1567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744" y="1905000"/>
            <a:ext cx="3655456"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04800"/>
            <a:ext cx="5081588" cy="1498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2820063"/>
            <a:ext cx="3402836"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23494" y="155913"/>
            <a:ext cx="2815706" cy="1681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81712" y="1800225"/>
            <a:ext cx="2757488" cy="18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17168" y="2057400"/>
            <a:ext cx="3443288" cy="983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9225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cstate="screen"/>
          <a:srcRect/>
          <a:stretch>
            <a:fillRect/>
          </a:stretch>
        </p:blipFill>
        <p:spPr bwMode="auto">
          <a:xfrm>
            <a:off x="533400" y="1676400"/>
            <a:ext cx="8174434" cy="3276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627" name="TextBox 2"/>
          <p:cNvSpPr txBox="1">
            <a:spLocks noChangeArrowheads="1"/>
          </p:cNvSpPr>
          <p:nvPr/>
        </p:nvSpPr>
        <p:spPr bwMode="auto">
          <a:xfrm>
            <a:off x="1371600" y="304800"/>
            <a:ext cx="6781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3200" dirty="0"/>
              <a:t>Growth release following </a:t>
            </a:r>
            <a:r>
              <a:rPr lang="en-US" sz="3200" dirty="0" smtClean="0"/>
              <a:t>crown fire1685 fire in spruce-fir forests</a:t>
            </a:r>
            <a:endParaRPr lang="en-US" sz="3200" dirty="0"/>
          </a:p>
        </p:txBody>
      </p:sp>
      <p:sp>
        <p:nvSpPr>
          <p:cNvPr id="2" name="TextBox 1"/>
          <p:cNvSpPr txBox="1"/>
          <p:nvPr/>
        </p:nvSpPr>
        <p:spPr>
          <a:xfrm>
            <a:off x="1066800" y="5867400"/>
            <a:ext cx="3581400" cy="369332"/>
          </a:xfrm>
          <a:prstGeom prst="rect">
            <a:avLst/>
          </a:prstGeom>
          <a:noFill/>
        </p:spPr>
        <p:txBody>
          <a:bodyPr wrap="square" rtlCol="0">
            <a:spAutoFit/>
          </a:bodyPr>
          <a:lstStyle/>
          <a:p>
            <a:r>
              <a:rPr lang="en-US" dirty="0" smtClean="0"/>
              <a:t>Photo courtesy Ellis Margolis</a:t>
            </a:r>
            <a:endParaRPr lang="en-US" dirty="0"/>
          </a:p>
        </p:txBody>
      </p:sp>
    </p:spTree>
    <p:extLst>
      <p:ext uri="{BB962C8B-B14F-4D97-AF65-F5344CB8AC3E}">
        <p14:creationId xmlns:p14="http://schemas.microsoft.com/office/powerpoint/2010/main" val="2306732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609600" y="9906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charset="0"/>
              <a:buChar char="•"/>
            </a:pPr>
            <a:r>
              <a:rPr lang="en-US" sz="2400" dirty="0"/>
              <a:t> Recorded by fire scars at 68% of fire scar plots</a:t>
            </a:r>
          </a:p>
          <a:p>
            <a:pPr>
              <a:buFont typeface="Arial" charset="0"/>
              <a:buChar char="•"/>
            </a:pPr>
            <a:r>
              <a:rPr lang="en-US" sz="2400" dirty="0"/>
              <a:t> Largely stand-replacing in the spruce-dominated forest</a:t>
            </a:r>
          </a:p>
          <a:p>
            <a:pPr>
              <a:buFont typeface="Arial" charset="0"/>
              <a:buChar char="•"/>
            </a:pPr>
            <a:r>
              <a:rPr lang="en-US" sz="2400" dirty="0" smtClean="0"/>
              <a:t>  PDSI </a:t>
            </a:r>
            <a:r>
              <a:rPr lang="en-US" sz="2400" dirty="0"/>
              <a:t>= </a:t>
            </a:r>
            <a:r>
              <a:rPr lang="en-US" sz="2400" dirty="0">
                <a:solidFill>
                  <a:srgbClr val="FF0000"/>
                </a:solidFill>
              </a:rPr>
              <a:t>– 6.92! </a:t>
            </a:r>
          </a:p>
        </p:txBody>
      </p:sp>
      <p:grpSp>
        <p:nvGrpSpPr>
          <p:cNvPr id="27651" name="Group 4"/>
          <p:cNvGrpSpPr>
            <a:grpSpLocks/>
          </p:cNvGrpSpPr>
          <p:nvPr/>
        </p:nvGrpSpPr>
        <p:grpSpPr bwMode="auto">
          <a:xfrm>
            <a:off x="1828800" y="2590800"/>
            <a:ext cx="5486400" cy="3733800"/>
            <a:chOff x="2362200" y="3200400"/>
            <a:chExt cx="4572000" cy="3047534"/>
          </a:xfrm>
        </p:grpSpPr>
        <p:pic>
          <p:nvPicPr>
            <p:cNvPr id="27653"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3200400"/>
              <a:ext cx="4572000" cy="3047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 Box 7"/>
            <p:cNvSpPr txBox="1">
              <a:spLocks noChangeArrowheads="1"/>
            </p:cNvSpPr>
            <p:nvPr/>
          </p:nvSpPr>
          <p:spPr bwMode="auto">
            <a:xfrm>
              <a:off x="5181600" y="5715000"/>
              <a:ext cx="1606550" cy="25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n-US" altLang="ko-KR" sz="1400" b="1">
                  <a:ea typeface="굴림" charset="0"/>
                  <a:cs typeface="굴림" charset="0"/>
                </a:rPr>
                <a:t>(Cook et al 2004)</a:t>
              </a:r>
              <a:endParaRPr lang="en-US" sz="1400" b="1"/>
            </a:p>
          </p:txBody>
        </p:sp>
      </p:grpSp>
      <p:sp>
        <p:nvSpPr>
          <p:cNvPr id="27652" name="TextBox 5"/>
          <p:cNvSpPr txBox="1">
            <a:spLocks noChangeArrowheads="1"/>
          </p:cNvSpPr>
          <p:nvPr/>
        </p:nvSpPr>
        <p:spPr bwMode="auto">
          <a:xfrm>
            <a:off x="3657600" y="228600"/>
            <a:ext cx="1828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3200">
                <a:solidFill>
                  <a:srgbClr val="FF0000"/>
                </a:solidFill>
              </a:rPr>
              <a:t>1685 fire</a:t>
            </a:r>
          </a:p>
        </p:txBody>
      </p:sp>
    </p:spTree>
    <p:extLst>
      <p:ext uri="{BB962C8B-B14F-4D97-AF65-F5344CB8AC3E}">
        <p14:creationId xmlns:p14="http://schemas.microsoft.com/office/powerpoint/2010/main" val="8640224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5133"/>
            <a:ext cx="9144000" cy="5147733"/>
          </a:xfrm>
          <a:prstGeom prst="rect">
            <a:avLst/>
          </a:prstGeom>
        </p:spPr>
      </p:pic>
    </p:spTree>
    <p:extLst>
      <p:ext uri="{BB962C8B-B14F-4D97-AF65-F5344CB8AC3E}">
        <p14:creationId xmlns:p14="http://schemas.microsoft.com/office/powerpoint/2010/main" val="22937919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5133"/>
            <a:ext cx="9144000" cy="5147733"/>
          </a:xfrm>
          <a:prstGeom prst="rect">
            <a:avLst/>
          </a:prstGeom>
        </p:spPr>
      </p:pic>
    </p:spTree>
    <p:extLst>
      <p:ext uri="{BB962C8B-B14F-4D97-AF65-F5344CB8AC3E}">
        <p14:creationId xmlns:p14="http://schemas.microsoft.com/office/powerpoint/2010/main" val="6824575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5133"/>
            <a:ext cx="9144000" cy="5147733"/>
          </a:xfrm>
          <a:prstGeom prst="rect">
            <a:avLst/>
          </a:prstGeom>
        </p:spPr>
      </p:pic>
    </p:spTree>
    <p:extLst>
      <p:ext uri="{BB962C8B-B14F-4D97-AF65-F5344CB8AC3E}">
        <p14:creationId xmlns:p14="http://schemas.microsoft.com/office/powerpoint/2010/main" val="36666941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0042"/>
            <a:ext cx="9144000" cy="6177915"/>
          </a:xfrm>
          <a:prstGeom prst="rect">
            <a:avLst/>
          </a:prstGeom>
        </p:spPr>
      </p:pic>
    </p:spTree>
    <p:extLst>
      <p:ext uri="{BB962C8B-B14F-4D97-AF65-F5344CB8AC3E}">
        <p14:creationId xmlns:p14="http://schemas.microsoft.com/office/powerpoint/2010/main" val="29714592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0" y="544043"/>
            <a:ext cx="9144000" cy="5806440"/>
          </a:xfrm>
          <a:prstGeom prst="rect">
            <a:avLst/>
          </a:prstGeom>
        </p:spPr>
      </p:pic>
      <p:sp>
        <p:nvSpPr>
          <p:cNvPr id="3" name="TextBox 2"/>
          <p:cNvSpPr txBox="1"/>
          <p:nvPr/>
        </p:nvSpPr>
        <p:spPr>
          <a:xfrm>
            <a:off x="5410200" y="814166"/>
            <a:ext cx="1600200" cy="646331"/>
          </a:xfrm>
          <a:prstGeom prst="rect">
            <a:avLst/>
          </a:prstGeom>
          <a:noFill/>
        </p:spPr>
        <p:txBody>
          <a:bodyPr wrap="square" rtlCol="0">
            <a:spAutoFit/>
          </a:bodyPr>
          <a:lstStyle/>
          <a:p>
            <a:r>
              <a:rPr lang="en-US" dirty="0" smtClean="0">
                <a:solidFill>
                  <a:srgbClr val="FFFF00"/>
                </a:solidFill>
              </a:rPr>
              <a:t>Day Fire 05/29/74</a:t>
            </a:r>
            <a:endParaRPr lang="en-US" dirty="0">
              <a:solidFill>
                <a:srgbClr val="FFFF00"/>
              </a:solidFill>
            </a:endParaRPr>
          </a:p>
        </p:txBody>
      </p:sp>
      <p:cxnSp>
        <p:nvCxnSpPr>
          <p:cNvPr id="4" name="Straight Arrow Connector 3"/>
          <p:cNvCxnSpPr/>
          <p:nvPr/>
        </p:nvCxnSpPr>
        <p:spPr>
          <a:xfrm flipH="1">
            <a:off x="5562600" y="1460497"/>
            <a:ext cx="218209" cy="444503"/>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6781800" y="1682748"/>
            <a:ext cx="685800" cy="871321"/>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146426" y="1065912"/>
            <a:ext cx="1600200" cy="646331"/>
          </a:xfrm>
          <a:prstGeom prst="rect">
            <a:avLst/>
          </a:prstGeom>
          <a:noFill/>
        </p:spPr>
        <p:txBody>
          <a:bodyPr wrap="square" rtlCol="0">
            <a:spAutoFit/>
          </a:bodyPr>
          <a:lstStyle/>
          <a:p>
            <a:r>
              <a:rPr lang="en-US" dirty="0" smtClean="0">
                <a:solidFill>
                  <a:srgbClr val="FFFF00"/>
                </a:solidFill>
              </a:rPr>
              <a:t>Cottonwood Fire 06/23/96</a:t>
            </a:r>
            <a:endParaRPr lang="en-US" dirty="0">
              <a:solidFill>
                <a:srgbClr val="FFFF00"/>
              </a:solidFill>
            </a:endParaRPr>
          </a:p>
        </p:txBody>
      </p:sp>
      <p:sp>
        <p:nvSpPr>
          <p:cNvPr id="10" name="TextBox 9"/>
          <p:cNvSpPr txBox="1"/>
          <p:nvPr/>
        </p:nvSpPr>
        <p:spPr>
          <a:xfrm>
            <a:off x="1143000" y="5410200"/>
            <a:ext cx="1600200" cy="646331"/>
          </a:xfrm>
          <a:prstGeom prst="rect">
            <a:avLst/>
          </a:prstGeom>
          <a:noFill/>
        </p:spPr>
        <p:txBody>
          <a:bodyPr wrap="square" rtlCol="0">
            <a:spAutoFit/>
          </a:bodyPr>
          <a:lstStyle/>
          <a:p>
            <a:r>
              <a:rPr lang="en-US" dirty="0" smtClean="0">
                <a:solidFill>
                  <a:srgbClr val="FFFF00"/>
                </a:solidFill>
              </a:rPr>
              <a:t>Carrizo Fire </a:t>
            </a:r>
            <a:r>
              <a:rPr lang="en-US" dirty="0" err="1" smtClean="0">
                <a:solidFill>
                  <a:srgbClr val="FFFF00"/>
                </a:solidFill>
              </a:rPr>
              <a:t>Fire</a:t>
            </a:r>
            <a:r>
              <a:rPr lang="en-US" dirty="0" smtClean="0">
                <a:solidFill>
                  <a:srgbClr val="FFFF00"/>
                </a:solidFill>
              </a:rPr>
              <a:t> 06/24/71</a:t>
            </a:r>
            <a:endParaRPr lang="en-US" dirty="0">
              <a:solidFill>
                <a:srgbClr val="FFFF00"/>
              </a:solidFill>
            </a:endParaRPr>
          </a:p>
        </p:txBody>
      </p:sp>
      <p:cxnSp>
        <p:nvCxnSpPr>
          <p:cNvPr id="11" name="Straight Arrow Connector 10"/>
          <p:cNvCxnSpPr/>
          <p:nvPr/>
        </p:nvCxnSpPr>
        <p:spPr>
          <a:xfrm flipV="1">
            <a:off x="2286000" y="3886201"/>
            <a:ext cx="1524000" cy="1600199"/>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334000" y="3962400"/>
            <a:ext cx="2133600" cy="646331"/>
          </a:xfrm>
          <a:prstGeom prst="rect">
            <a:avLst/>
          </a:prstGeom>
          <a:noFill/>
        </p:spPr>
        <p:txBody>
          <a:bodyPr wrap="square" rtlCol="0">
            <a:spAutoFit/>
          </a:bodyPr>
          <a:lstStyle/>
          <a:p>
            <a:r>
              <a:rPr lang="en-US" b="1" dirty="0" smtClean="0">
                <a:solidFill>
                  <a:srgbClr val="FFFF00"/>
                </a:solidFill>
              </a:rPr>
              <a:t>Rodeo-</a:t>
            </a:r>
            <a:r>
              <a:rPr lang="en-US" b="1" dirty="0" err="1" smtClean="0">
                <a:solidFill>
                  <a:srgbClr val="FFFF00"/>
                </a:solidFill>
              </a:rPr>
              <a:t>Chediski</a:t>
            </a:r>
            <a:r>
              <a:rPr lang="en-US" b="1" dirty="0" smtClean="0">
                <a:solidFill>
                  <a:srgbClr val="FFFF00"/>
                </a:solidFill>
              </a:rPr>
              <a:t> Fire 06/18 to 06/29/02</a:t>
            </a:r>
            <a:endParaRPr lang="en-US" b="1" dirty="0">
              <a:solidFill>
                <a:srgbClr val="FFFF00"/>
              </a:solidFill>
            </a:endParaRPr>
          </a:p>
        </p:txBody>
      </p:sp>
    </p:spTree>
    <p:extLst>
      <p:ext uri="{BB962C8B-B14F-4D97-AF65-F5344CB8AC3E}">
        <p14:creationId xmlns:p14="http://schemas.microsoft.com/office/powerpoint/2010/main" val="25584833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4023964" y="533400"/>
            <a:ext cx="5010201" cy="32766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4513" y="2209800"/>
            <a:ext cx="4262438" cy="4363409"/>
          </a:xfrm>
          <a:prstGeom prst="rect">
            <a:avLst/>
          </a:prstGeom>
        </p:spPr>
      </p:pic>
      <p:sp>
        <p:nvSpPr>
          <p:cNvPr id="4" name="TextBox 3"/>
          <p:cNvSpPr txBox="1"/>
          <p:nvPr/>
        </p:nvSpPr>
        <p:spPr>
          <a:xfrm>
            <a:off x="152400" y="228600"/>
            <a:ext cx="3657600" cy="923330"/>
          </a:xfrm>
          <a:prstGeom prst="rect">
            <a:avLst/>
          </a:prstGeom>
          <a:noFill/>
        </p:spPr>
        <p:txBody>
          <a:bodyPr wrap="square" rtlCol="0">
            <a:spAutoFit/>
          </a:bodyPr>
          <a:lstStyle/>
          <a:p>
            <a:r>
              <a:rPr lang="en-US" dirty="0" smtClean="0"/>
              <a:t>Wallow Fire, May 31-june 28, 2011</a:t>
            </a:r>
          </a:p>
          <a:p>
            <a:endParaRPr lang="en-US" dirty="0"/>
          </a:p>
          <a:p>
            <a:r>
              <a:rPr lang="en-US" dirty="0" smtClean="0"/>
              <a:t>540,000 acres</a:t>
            </a:r>
            <a:endParaRPr lang="en-US" dirty="0"/>
          </a:p>
        </p:txBody>
      </p:sp>
      <p:sp>
        <p:nvSpPr>
          <p:cNvPr id="5" name="TextBox 4"/>
          <p:cNvSpPr txBox="1"/>
          <p:nvPr/>
        </p:nvSpPr>
        <p:spPr>
          <a:xfrm>
            <a:off x="4876800" y="4495800"/>
            <a:ext cx="3886200" cy="1754326"/>
          </a:xfrm>
          <a:prstGeom prst="rect">
            <a:avLst/>
          </a:prstGeom>
          <a:noFill/>
        </p:spPr>
        <p:txBody>
          <a:bodyPr wrap="square" rtlCol="0">
            <a:spAutoFit/>
          </a:bodyPr>
          <a:lstStyle/>
          <a:p>
            <a:r>
              <a:rPr lang="en-US" dirty="0" smtClean="0"/>
              <a:t>Run on June 2, 3</a:t>
            </a:r>
            <a:r>
              <a:rPr lang="en-US" baseline="30000" dirty="0" smtClean="0"/>
              <a:t>rd</a:t>
            </a:r>
            <a:r>
              <a:rPr lang="en-US" dirty="0" smtClean="0"/>
              <a:t> day, approx. 30,000 acres, the next day June 3</a:t>
            </a:r>
            <a:r>
              <a:rPr lang="en-US" baseline="30000" dirty="0" smtClean="0"/>
              <a:t>rd</a:t>
            </a:r>
            <a:r>
              <a:rPr lang="en-US" dirty="0" smtClean="0"/>
              <a:t> burned approx. 60,000 acres.</a:t>
            </a:r>
          </a:p>
          <a:p>
            <a:endParaRPr lang="en-US" dirty="0"/>
          </a:p>
          <a:p>
            <a:r>
              <a:rPr lang="en-US" dirty="0" smtClean="0"/>
              <a:t>The high severity canopy hole shown in upper right is at least 10,000 acres.</a:t>
            </a:r>
            <a:endParaRPr lang="en-US" dirty="0"/>
          </a:p>
        </p:txBody>
      </p:sp>
      <p:cxnSp>
        <p:nvCxnSpPr>
          <p:cNvPr id="7" name="Straight Arrow Connector 6"/>
          <p:cNvCxnSpPr/>
          <p:nvPr/>
        </p:nvCxnSpPr>
        <p:spPr>
          <a:xfrm flipV="1">
            <a:off x="1752600" y="2971800"/>
            <a:ext cx="4038600" cy="2209800"/>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88006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sConchas_Flickr-21-CDA.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2019" y="1295400"/>
            <a:ext cx="7084271" cy="5313203"/>
          </a:xfrm>
          <a:prstGeom prst="rect">
            <a:avLst/>
          </a:prstGeom>
        </p:spPr>
      </p:pic>
      <p:sp>
        <p:nvSpPr>
          <p:cNvPr id="2" name="TextBox 1"/>
          <p:cNvSpPr txBox="1"/>
          <p:nvPr/>
        </p:nvSpPr>
        <p:spPr>
          <a:xfrm>
            <a:off x="200357" y="152400"/>
            <a:ext cx="8795680" cy="923330"/>
          </a:xfrm>
          <a:prstGeom prst="rect">
            <a:avLst/>
          </a:prstGeom>
          <a:noFill/>
        </p:spPr>
        <p:txBody>
          <a:bodyPr wrap="square" rtlCol="0">
            <a:spAutoFit/>
          </a:bodyPr>
          <a:lstStyle/>
          <a:p>
            <a:r>
              <a:rPr lang="en-US" dirty="0" smtClean="0"/>
              <a:t>Photo by Craig Allen, late afternoon of Las </a:t>
            </a:r>
            <a:r>
              <a:rPr lang="en-US" dirty="0" err="1" smtClean="0"/>
              <a:t>Conchas</a:t>
            </a:r>
            <a:r>
              <a:rPr lang="en-US" dirty="0" smtClean="0"/>
              <a:t> Fire “horizontal roll vortex” HRV. The time lapse video by Michael Zeiler shows these orange flashes on multiple occasions, and burning gases at tremendous heights as well.  </a:t>
            </a:r>
            <a:endParaRPr lang="en-US" dirty="0"/>
          </a:p>
        </p:txBody>
      </p:sp>
    </p:spTree>
    <p:extLst>
      <p:ext uri="{BB962C8B-B14F-4D97-AF65-F5344CB8AC3E}">
        <p14:creationId xmlns:p14="http://schemas.microsoft.com/office/powerpoint/2010/main" val="25337070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76200"/>
            <a:ext cx="8763000" cy="1200328"/>
          </a:xfrm>
          <a:prstGeom prst="rect">
            <a:avLst/>
          </a:prstGeom>
          <a:noFill/>
        </p:spPr>
        <p:txBody>
          <a:bodyPr wrap="square" rtlCol="0">
            <a:spAutoFit/>
          </a:bodyPr>
          <a:lstStyle/>
          <a:p>
            <a:r>
              <a:rPr lang="en-US" sz="2400" dirty="0" smtClean="0"/>
              <a:t>Las </a:t>
            </a:r>
            <a:r>
              <a:rPr lang="en-US" sz="2400" dirty="0" err="1" smtClean="0"/>
              <a:t>Conchas</a:t>
            </a:r>
            <a:r>
              <a:rPr lang="en-US" sz="2400" dirty="0" smtClean="0"/>
              <a:t> Fire, as viewed from near Santa Fe, afternoon of June 26, 2011.  From still images photographed by Michael </a:t>
            </a:r>
            <a:r>
              <a:rPr lang="en-US" sz="2400" dirty="0" err="1" smtClean="0"/>
              <a:t>Zeiler</a:t>
            </a:r>
            <a:r>
              <a:rPr lang="en-US" sz="2400" dirty="0" smtClean="0"/>
              <a:t>, and assembled into a time lapse film (on YouTube).</a:t>
            </a:r>
            <a:endParaRPr lang="en-US" sz="2400" dirty="0"/>
          </a:p>
        </p:txBody>
      </p:sp>
      <p:pic>
        <p:nvPicPr>
          <p:cNvPr id="4" name="ZeilerCli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8646" t="13104" r="8237" b="13762"/>
          <a:stretch/>
        </p:blipFill>
        <p:spPr>
          <a:xfrm>
            <a:off x="541314" y="1213477"/>
            <a:ext cx="7840686" cy="5644523"/>
          </a:xfrm>
          <a:prstGeom prst="rect">
            <a:avLst/>
          </a:prstGeom>
        </p:spPr>
      </p:pic>
    </p:spTree>
    <p:extLst>
      <p:ext uri="{BB962C8B-B14F-4D97-AF65-F5344CB8AC3E}">
        <p14:creationId xmlns:p14="http://schemas.microsoft.com/office/powerpoint/2010/main" val="33362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4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4" descr="KietSiel_2_sm"/>
          <p:cNvPicPr>
            <a:picLocks noChangeAspect="1" noChangeArrowheads="1"/>
          </p:cNvPicPr>
          <p:nvPr/>
        </p:nvPicPr>
        <p:blipFill>
          <a:blip r:embed="rId3" cstate="print"/>
          <a:srcRect/>
          <a:stretch>
            <a:fillRect/>
          </a:stretch>
        </p:blipFill>
        <p:spPr bwMode="auto">
          <a:xfrm>
            <a:off x="609600" y="1143000"/>
            <a:ext cx="7727950" cy="5357813"/>
          </a:xfrm>
          <a:prstGeom prst="rect">
            <a:avLst/>
          </a:prstGeom>
          <a:noFill/>
          <a:ln w="9525">
            <a:noFill/>
            <a:miter lim="800000"/>
            <a:headEnd/>
            <a:tailEnd/>
          </a:ln>
        </p:spPr>
      </p:pic>
      <p:sp>
        <p:nvSpPr>
          <p:cNvPr id="17413" name="Text Box 6"/>
          <p:cNvSpPr txBox="1">
            <a:spLocks noChangeArrowheads="1"/>
          </p:cNvSpPr>
          <p:nvPr/>
        </p:nvSpPr>
        <p:spPr bwMode="auto">
          <a:xfrm>
            <a:off x="304800" y="152400"/>
            <a:ext cx="8534400" cy="707886"/>
          </a:xfrm>
          <a:prstGeom prst="rect">
            <a:avLst/>
          </a:prstGeom>
          <a:noFill/>
          <a:ln w="9525">
            <a:noFill/>
            <a:miter lim="800000"/>
            <a:headEnd/>
            <a:tailEnd/>
          </a:ln>
        </p:spPr>
        <p:txBody>
          <a:bodyPr>
            <a:spAutoFit/>
          </a:bodyPr>
          <a:lstStyle/>
          <a:p>
            <a:pPr>
              <a:spcBef>
                <a:spcPct val="50000"/>
              </a:spcBef>
            </a:pPr>
            <a:r>
              <a:rPr lang="en-US" sz="2000" b="1" dirty="0"/>
              <a:t>What happened to the </a:t>
            </a:r>
            <a:r>
              <a:rPr lang="en-US" sz="2000" b="1" dirty="0" smtClean="0"/>
              <a:t>Cliff Dwellers?  </a:t>
            </a:r>
            <a:r>
              <a:rPr lang="en-US" sz="2000" b="1" dirty="0"/>
              <a:t>Why did they leave and where did they go?</a:t>
            </a:r>
          </a:p>
        </p:txBody>
      </p:sp>
      <p:pic>
        <p:nvPicPr>
          <p:cNvPr id="7" name="Picture 6" descr="Betatakin_Corbis_1.jpg"/>
          <p:cNvPicPr>
            <a:picLocks noChangeAspect="1"/>
          </p:cNvPicPr>
          <p:nvPr/>
        </p:nvPicPr>
        <p:blipFill>
          <a:blip r:embed="rId4"/>
          <a:stretch>
            <a:fillRect/>
          </a:stretch>
        </p:blipFill>
        <p:spPr>
          <a:xfrm>
            <a:off x="6323012" y="3352800"/>
            <a:ext cx="2662237" cy="3336485"/>
          </a:xfrm>
          <a:prstGeom prst="rect">
            <a:avLst/>
          </a:prstGeom>
        </p:spPr>
      </p:pic>
      <p:sp>
        <p:nvSpPr>
          <p:cNvPr id="3" name="TextBox 2"/>
          <p:cNvSpPr txBox="1"/>
          <p:nvPr/>
        </p:nvSpPr>
        <p:spPr>
          <a:xfrm>
            <a:off x="4343401" y="5715000"/>
            <a:ext cx="2438399" cy="646331"/>
          </a:xfrm>
          <a:prstGeom prst="rect">
            <a:avLst/>
          </a:prstGeom>
          <a:solidFill>
            <a:schemeClr val="bg1">
              <a:alpha val="71000"/>
            </a:schemeClr>
          </a:solidFill>
        </p:spPr>
        <p:txBody>
          <a:bodyPr wrap="square" rtlCol="0">
            <a:spAutoFit/>
          </a:bodyPr>
          <a:lstStyle/>
          <a:p>
            <a:r>
              <a:rPr lang="en-US" dirty="0" err="1" smtClean="0"/>
              <a:t>Keet</a:t>
            </a:r>
            <a:r>
              <a:rPr lang="en-US" dirty="0" smtClean="0"/>
              <a:t> </a:t>
            </a:r>
            <a:r>
              <a:rPr lang="en-US" dirty="0" err="1" smtClean="0"/>
              <a:t>Seel</a:t>
            </a:r>
            <a:r>
              <a:rPr lang="en-US" dirty="0" smtClean="0"/>
              <a:t>, Navajo National Monument</a:t>
            </a:r>
            <a:endParaRPr lang="en-US" dirty="0"/>
          </a:p>
        </p:txBody>
      </p:sp>
      <p:grpSp>
        <p:nvGrpSpPr>
          <p:cNvPr id="5" name="Group 4"/>
          <p:cNvGrpSpPr/>
          <p:nvPr/>
        </p:nvGrpSpPr>
        <p:grpSpPr>
          <a:xfrm>
            <a:off x="304800" y="847174"/>
            <a:ext cx="3886200" cy="5858426"/>
            <a:chOff x="304800" y="609600"/>
            <a:chExt cx="3886200" cy="5858426"/>
          </a:xfrm>
        </p:grpSpPr>
        <p:pic>
          <p:nvPicPr>
            <p:cNvPr id="6" name="Picture 5" descr="chaco1"/>
            <p:cNvPicPr>
              <a:picLocks noChangeAspect="1" noChangeArrowheads="1"/>
            </p:cNvPicPr>
            <p:nvPr/>
          </p:nvPicPr>
          <p:blipFill>
            <a:blip r:embed="rId5" cstate="print"/>
            <a:srcRect r="1398"/>
            <a:stretch>
              <a:fillRect/>
            </a:stretch>
          </p:blipFill>
          <p:spPr bwMode="auto">
            <a:xfrm>
              <a:off x="304800" y="609600"/>
              <a:ext cx="3886200" cy="5858426"/>
            </a:xfrm>
            <a:prstGeom prst="rect">
              <a:avLst/>
            </a:prstGeom>
            <a:noFill/>
            <a:ln w="9525">
              <a:noFill/>
              <a:miter lim="800000"/>
              <a:headEnd/>
              <a:tailEnd/>
            </a:ln>
          </p:spPr>
        </p:pic>
        <p:sp>
          <p:nvSpPr>
            <p:cNvPr id="4" name="TextBox 3"/>
            <p:cNvSpPr txBox="1"/>
            <p:nvPr/>
          </p:nvSpPr>
          <p:spPr>
            <a:xfrm>
              <a:off x="381000" y="1143000"/>
              <a:ext cx="3505200" cy="646331"/>
            </a:xfrm>
            <a:prstGeom prst="rect">
              <a:avLst/>
            </a:prstGeom>
            <a:solidFill>
              <a:schemeClr val="bg1">
                <a:alpha val="52000"/>
              </a:schemeClr>
            </a:solidFill>
          </p:spPr>
          <p:txBody>
            <a:bodyPr wrap="square" rtlCol="0">
              <a:spAutoFit/>
            </a:bodyPr>
            <a:lstStyle/>
            <a:p>
              <a:r>
                <a:rPr lang="en-US" dirty="0" smtClean="0"/>
                <a:t>Pueblo Bonito, Chaco Culture</a:t>
              </a:r>
              <a:r>
                <a:rPr lang="en-US" dirty="0"/>
                <a:t> </a:t>
              </a:r>
              <a:r>
                <a:rPr lang="en-US" dirty="0" smtClean="0"/>
                <a:t>National Historical Park</a:t>
              </a:r>
              <a:endParaRPr lang="en-US" dirty="0"/>
            </a:p>
          </p:txBody>
        </p:sp>
      </p:grpSp>
      <p:grpSp>
        <p:nvGrpSpPr>
          <p:cNvPr id="12" name="Group 11"/>
          <p:cNvGrpSpPr/>
          <p:nvPr/>
        </p:nvGrpSpPr>
        <p:grpSpPr>
          <a:xfrm>
            <a:off x="3657600" y="838200"/>
            <a:ext cx="5242560" cy="3497771"/>
            <a:chOff x="3657600" y="838200"/>
            <a:chExt cx="5242560" cy="3497771"/>
          </a:xfrm>
        </p:grpSpPr>
        <p:pic>
          <p:nvPicPr>
            <p:cNvPr id="8" name="Picture 7" descr="CliffPalace_Corbis_2.jpg"/>
            <p:cNvPicPr>
              <a:picLocks noChangeAspect="1"/>
            </p:cNvPicPr>
            <p:nvPr/>
          </p:nvPicPr>
          <p:blipFill>
            <a:blip r:embed="rId6"/>
            <a:stretch>
              <a:fillRect/>
            </a:stretch>
          </p:blipFill>
          <p:spPr>
            <a:xfrm>
              <a:off x="3657600" y="838200"/>
              <a:ext cx="5242560" cy="3497771"/>
            </a:xfrm>
            <a:prstGeom prst="rect">
              <a:avLst/>
            </a:prstGeom>
          </p:spPr>
        </p:pic>
        <p:sp>
          <p:nvSpPr>
            <p:cNvPr id="11" name="TextBox 10"/>
            <p:cNvSpPr txBox="1"/>
            <p:nvPr/>
          </p:nvSpPr>
          <p:spPr>
            <a:xfrm>
              <a:off x="4648200" y="914400"/>
              <a:ext cx="4191000" cy="369332"/>
            </a:xfrm>
            <a:prstGeom prst="rect">
              <a:avLst/>
            </a:prstGeom>
            <a:solidFill>
              <a:schemeClr val="bg1">
                <a:alpha val="52000"/>
              </a:schemeClr>
            </a:solidFill>
          </p:spPr>
          <p:txBody>
            <a:bodyPr wrap="square" rtlCol="0">
              <a:spAutoFit/>
            </a:bodyPr>
            <a:lstStyle/>
            <a:p>
              <a:r>
                <a:rPr lang="en-US" dirty="0" smtClean="0"/>
                <a:t>Cliff Palace, Mesa Verde National Park</a:t>
              </a:r>
              <a:endParaRPr lang="en-US" dirty="0"/>
            </a:p>
          </p:txBody>
        </p:sp>
      </p:grpSp>
      <p:pic>
        <p:nvPicPr>
          <p:cNvPr id="18" name="Picture 4" descr="DouglassNGS1"/>
          <p:cNvPicPr>
            <a:picLocks noGrp="1" noChangeAspect="1" noChangeArrowheads="1"/>
          </p:cNvPicPr>
          <p:nvPr>
            <p:ph type="title"/>
          </p:nvPr>
        </p:nvPicPr>
        <p:blipFill>
          <a:blip r:embed="rId7" cstate="print"/>
          <a:srcRect/>
          <a:stretch>
            <a:fillRect/>
          </a:stretch>
        </p:blipFill>
        <p:spPr>
          <a:xfrm>
            <a:off x="2234617" y="8684"/>
            <a:ext cx="4547183" cy="6680601"/>
          </a:xfrm>
          <a:noFill/>
        </p:spPr>
      </p:pic>
    </p:spTree>
    <p:extLst>
      <p:ext uri="{BB962C8B-B14F-4D97-AF65-F5344CB8AC3E}">
        <p14:creationId xmlns:p14="http://schemas.microsoft.com/office/powerpoint/2010/main" val="34971704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4434" name="Picture 2" descr="Dome ghost trees IMG_11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834435" name="Text Box 3"/>
          <p:cNvSpPr txBox="1">
            <a:spLocks noChangeArrowheads="1"/>
          </p:cNvSpPr>
          <p:nvPr/>
        </p:nvSpPr>
        <p:spPr bwMode="auto">
          <a:xfrm>
            <a:off x="914400" y="6369050"/>
            <a:ext cx="23987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1">
                <a:latin typeface="Arial" charset="0"/>
              </a:rPr>
              <a:t>Ghost logs, Dome area</a:t>
            </a:r>
          </a:p>
        </p:txBody>
      </p:sp>
      <p:sp>
        <p:nvSpPr>
          <p:cNvPr id="2834436" name="Text Box 4"/>
          <p:cNvSpPr txBox="1">
            <a:spLocks noChangeArrowheads="1"/>
          </p:cNvSpPr>
          <p:nvPr/>
        </p:nvSpPr>
        <p:spPr bwMode="auto">
          <a:xfrm>
            <a:off x="8153400" y="6643688"/>
            <a:ext cx="9969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800">
                <a:latin typeface="Arial" charset="0"/>
              </a:rPr>
              <a:t>Photo:  C.D. Allen</a:t>
            </a:r>
          </a:p>
        </p:txBody>
      </p:sp>
    </p:spTree>
    <p:extLst>
      <p:ext uri="{BB962C8B-B14F-4D97-AF65-F5344CB8AC3E}">
        <p14:creationId xmlns:p14="http://schemas.microsoft.com/office/powerpoint/2010/main" val="4128702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hezDome moonscape 26au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045409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2386" name="Picture 2" descr="CochitiCanyon2 18au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832387" name="Text Box 3"/>
          <p:cNvSpPr txBox="1">
            <a:spLocks noChangeArrowheads="1"/>
          </p:cNvSpPr>
          <p:nvPr/>
        </p:nvSpPr>
        <p:spPr bwMode="auto">
          <a:xfrm>
            <a:off x="8153400" y="5943600"/>
            <a:ext cx="9969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800">
                <a:latin typeface="Arial" charset="0"/>
              </a:rPr>
              <a:t>Photo:  C.D. Allen</a:t>
            </a:r>
          </a:p>
        </p:txBody>
      </p:sp>
    </p:spTree>
    <p:extLst>
      <p:ext uri="{BB962C8B-B14F-4D97-AF65-F5344CB8AC3E}">
        <p14:creationId xmlns:p14="http://schemas.microsoft.com/office/powerpoint/2010/main" val="41206866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Heat “frozen” pine needles: </a:t>
            </a:r>
            <a:br>
              <a:rPr lang="en-US" dirty="0" smtClean="0"/>
            </a:br>
            <a:r>
              <a:rPr lang="en-US" dirty="0" smtClean="0"/>
              <a:t>Las </a:t>
            </a:r>
            <a:r>
              <a:rPr lang="en-US" dirty="0" err="1" smtClean="0"/>
              <a:t>Conchas</a:t>
            </a:r>
            <a:r>
              <a:rPr lang="en-US" dirty="0" smtClean="0"/>
              <a:t> Fire, June 2011</a:t>
            </a:r>
            <a:endParaRPr lang="en-US" dirty="0"/>
          </a:p>
        </p:txBody>
      </p:sp>
      <p:pic>
        <p:nvPicPr>
          <p:cNvPr id="4" name="Content Placeholder 3" descr="frozenneedles.jpg"/>
          <p:cNvPicPr>
            <a:picLocks noGrp="1" noChangeAspect="1"/>
          </p:cNvPicPr>
          <p:nvPr>
            <p:ph idx="1"/>
          </p:nvPr>
        </p:nvPicPr>
        <p:blipFill>
          <a:blip r:embed="rId3" cstate="print">
            <a:extLst>
              <a:ext uri="{28A0092B-C50C-407E-A947-70E740481C1C}">
                <a14:useLocalDpi xmlns:a14="http://schemas.microsoft.com/office/drawing/2010/main" val="0"/>
              </a:ext>
            </a:extLst>
          </a:blip>
          <a:srcRect t="5630" b="5630"/>
          <a:stretch>
            <a:fillRect/>
          </a:stretch>
        </p:blipFill>
        <p:spPr/>
      </p:pic>
    </p:spTree>
    <p:extLst>
      <p:ext uri="{BB962C8B-B14F-4D97-AF65-F5344CB8AC3E}">
        <p14:creationId xmlns:p14="http://schemas.microsoft.com/office/powerpoint/2010/main" val="19343920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200"/>
            <a:ext cx="9144000" cy="685800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7829" y="4234543"/>
            <a:ext cx="3454400" cy="2590800"/>
          </a:xfrm>
          <a:prstGeom prst="rect">
            <a:avLst/>
          </a:prstGeom>
        </p:spPr>
      </p:pic>
    </p:spTree>
    <p:extLst>
      <p:ext uri="{BB962C8B-B14F-4D97-AF65-F5344CB8AC3E}">
        <p14:creationId xmlns:p14="http://schemas.microsoft.com/office/powerpoint/2010/main" val="3593460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14400" y="228600"/>
            <a:ext cx="7302500" cy="2832100"/>
          </a:xfrm>
          <a:prstGeom prst="rect">
            <a:avLst/>
          </a:prstGeom>
        </p:spPr>
      </p:pic>
      <p:pic>
        <p:nvPicPr>
          <p:cNvPr id="3" name="Picture 2"/>
          <p:cNvPicPr>
            <a:picLocks noChangeAspect="1"/>
          </p:cNvPicPr>
          <p:nvPr/>
        </p:nvPicPr>
        <p:blipFill>
          <a:blip r:embed="rId4"/>
          <a:stretch>
            <a:fillRect/>
          </a:stretch>
        </p:blipFill>
        <p:spPr>
          <a:xfrm>
            <a:off x="1066800" y="3505200"/>
            <a:ext cx="7010400" cy="2819400"/>
          </a:xfrm>
          <a:prstGeom prst="rect">
            <a:avLst/>
          </a:prstGeom>
        </p:spPr>
      </p:pic>
      <p:sp>
        <p:nvSpPr>
          <p:cNvPr id="4" name="Freeform 3"/>
          <p:cNvSpPr/>
          <p:nvPr/>
        </p:nvSpPr>
        <p:spPr>
          <a:xfrm>
            <a:off x="5309596" y="5660485"/>
            <a:ext cx="842967" cy="412070"/>
          </a:xfrm>
          <a:custGeom>
            <a:avLst/>
            <a:gdLst>
              <a:gd name="connsiteX0" fmla="*/ 0 w 842967"/>
              <a:gd name="connsiteY0" fmla="*/ 54743 h 412070"/>
              <a:gd name="connsiteX1" fmla="*/ 0 w 842967"/>
              <a:gd name="connsiteY1" fmla="*/ 54743 h 412070"/>
              <a:gd name="connsiteX2" fmla="*/ 76633 w 842967"/>
              <a:gd name="connsiteY2" fmla="*/ 109487 h 412070"/>
              <a:gd name="connsiteX3" fmla="*/ 87581 w 842967"/>
              <a:gd name="connsiteY3" fmla="*/ 142333 h 412070"/>
              <a:gd name="connsiteX4" fmla="*/ 120424 w 842967"/>
              <a:gd name="connsiteY4" fmla="*/ 164230 h 412070"/>
              <a:gd name="connsiteX5" fmla="*/ 142319 w 842967"/>
              <a:gd name="connsiteY5" fmla="*/ 197076 h 412070"/>
              <a:gd name="connsiteX6" fmla="*/ 197057 w 842967"/>
              <a:gd name="connsiteY6" fmla="*/ 251820 h 412070"/>
              <a:gd name="connsiteX7" fmla="*/ 218952 w 842967"/>
              <a:gd name="connsiteY7" fmla="*/ 284666 h 412070"/>
              <a:gd name="connsiteX8" fmla="*/ 251795 w 842967"/>
              <a:gd name="connsiteY8" fmla="*/ 295615 h 412070"/>
              <a:gd name="connsiteX9" fmla="*/ 262743 w 842967"/>
              <a:gd name="connsiteY9" fmla="*/ 339410 h 412070"/>
              <a:gd name="connsiteX10" fmla="*/ 295586 w 842967"/>
              <a:gd name="connsiteY10" fmla="*/ 372256 h 412070"/>
              <a:gd name="connsiteX11" fmla="*/ 416010 w 842967"/>
              <a:gd name="connsiteY11" fmla="*/ 394153 h 412070"/>
              <a:gd name="connsiteX12" fmla="*/ 656857 w 842967"/>
              <a:gd name="connsiteY12" fmla="*/ 394153 h 412070"/>
              <a:gd name="connsiteX13" fmla="*/ 689700 w 842967"/>
              <a:gd name="connsiteY13" fmla="*/ 372256 h 412070"/>
              <a:gd name="connsiteX14" fmla="*/ 766333 w 842967"/>
              <a:gd name="connsiteY14" fmla="*/ 306563 h 412070"/>
              <a:gd name="connsiteX15" fmla="*/ 777281 w 842967"/>
              <a:gd name="connsiteY15" fmla="*/ 262769 h 412070"/>
              <a:gd name="connsiteX16" fmla="*/ 788229 w 842967"/>
              <a:gd name="connsiteY16" fmla="*/ 208025 h 412070"/>
              <a:gd name="connsiteX17" fmla="*/ 810124 w 842967"/>
              <a:gd name="connsiteY17" fmla="*/ 175179 h 412070"/>
              <a:gd name="connsiteX18" fmla="*/ 821071 w 842967"/>
              <a:gd name="connsiteY18" fmla="*/ 109487 h 412070"/>
              <a:gd name="connsiteX19" fmla="*/ 832019 w 842967"/>
              <a:gd name="connsiteY19" fmla="*/ 32846 h 412070"/>
              <a:gd name="connsiteX20" fmla="*/ 842967 w 842967"/>
              <a:gd name="connsiteY20" fmla="*/ 0 h 412070"/>
              <a:gd name="connsiteX21" fmla="*/ 842967 w 842967"/>
              <a:gd name="connsiteY21" fmla="*/ 0 h 41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2967" h="412070">
                <a:moveTo>
                  <a:pt x="0" y="54743"/>
                </a:moveTo>
                <a:lnTo>
                  <a:pt x="0" y="54743"/>
                </a:lnTo>
                <a:cubicBezTo>
                  <a:pt x="25544" y="72991"/>
                  <a:pt x="54436" y="87288"/>
                  <a:pt x="76633" y="109487"/>
                </a:cubicBezTo>
                <a:cubicBezTo>
                  <a:pt x="84793" y="117648"/>
                  <a:pt x="80372" y="133321"/>
                  <a:pt x="87581" y="142333"/>
                </a:cubicBezTo>
                <a:cubicBezTo>
                  <a:pt x="95800" y="152608"/>
                  <a:pt x="109476" y="156931"/>
                  <a:pt x="120424" y="164230"/>
                </a:cubicBezTo>
                <a:cubicBezTo>
                  <a:pt x="127722" y="175179"/>
                  <a:pt x="133655" y="187173"/>
                  <a:pt x="142319" y="197076"/>
                </a:cubicBezTo>
                <a:cubicBezTo>
                  <a:pt x="159311" y="216497"/>
                  <a:pt x="182744" y="230348"/>
                  <a:pt x="197057" y="251820"/>
                </a:cubicBezTo>
                <a:cubicBezTo>
                  <a:pt x="204355" y="262769"/>
                  <a:pt x="208678" y="276446"/>
                  <a:pt x="218952" y="284666"/>
                </a:cubicBezTo>
                <a:cubicBezTo>
                  <a:pt x="227963" y="291875"/>
                  <a:pt x="240847" y="291965"/>
                  <a:pt x="251795" y="295615"/>
                </a:cubicBezTo>
                <a:cubicBezTo>
                  <a:pt x="255444" y="310213"/>
                  <a:pt x="255278" y="326345"/>
                  <a:pt x="262743" y="339410"/>
                </a:cubicBezTo>
                <a:cubicBezTo>
                  <a:pt x="270424" y="352853"/>
                  <a:pt x="282704" y="363667"/>
                  <a:pt x="295586" y="372256"/>
                </a:cubicBezTo>
                <a:cubicBezTo>
                  <a:pt x="318951" y="387834"/>
                  <a:pt x="412302" y="393689"/>
                  <a:pt x="416010" y="394153"/>
                </a:cubicBezTo>
                <a:cubicBezTo>
                  <a:pt x="512844" y="418365"/>
                  <a:pt x="491904" y="417720"/>
                  <a:pt x="656857" y="394153"/>
                </a:cubicBezTo>
                <a:cubicBezTo>
                  <a:pt x="669882" y="392292"/>
                  <a:pt x="679710" y="380819"/>
                  <a:pt x="689700" y="372256"/>
                </a:cubicBezTo>
                <a:cubicBezTo>
                  <a:pt x="782626" y="292599"/>
                  <a:pt x="690928" y="356840"/>
                  <a:pt x="766333" y="306563"/>
                </a:cubicBezTo>
                <a:cubicBezTo>
                  <a:pt x="769982" y="291965"/>
                  <a:pt x="774017" y="277458"/>
                  <a:pt x="777281" y="262769"/>
                </a:cubicBezTo>
                <a:cubicBezTo>
                  <a:pt x="781318" y="244603"/>
                  <a:pt x="781695" y="225450"/>
                  <a:pt x="788229" y="208025"/>
                </a:cubicBezTo>
                <a:cubicBezTo>
                  <a:pt x="792849" y="195704"/>
                  <a:pt x="802826" y="186128"/>
                  <a:pt x="810124" y="175179"/>
                </a:cubicBezTo>
                <a:cubicBezTo>
                  <a:pt x="813773" y="153282"/>
                  <a:pt x="817696" y="131428"/>
                  <a:pt x="821071" y="109487"/>
                </a:cubicBezTo>
                <a:cubicBezTo>
                  <a:pt x="824995" y="83981"/>
                  <a:pt x="826958" y="58151"/>
                  <a:pt x="832019" y="32846"/>
                </a:cubicBezTo>
                <a:cubicBezTo>
                  <a:pt x="834282" y="21529"/>
                  <a:pt x="842967" y="0"/>
                  <a:pt x="842967" y="0"/>
                </a:cubicBezTo>
                <a:lnTo>
                  <a:pt x="842967" y="0"/>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Freeform 4"/>
          <p:cNvSpPr/>
          <p:nvPr/>
        </p:nvSpPr>
        <p:spPr>
          <a:xfrm>
            <a:off x="6864158" y="5737126"/>
            <a:ext cx="722543" cy="536486"/>
          </a:xfrm>
          <a:custGeom>
            <a:avLst/>
            <a:gdLst>
              <a:gd name="connsiteX0" fmla="*/ 0 w 722543"/>
              <a:gd name="connsiteY0" fmla="*/ 0 h 536486"/>
              <a:gd name="connsiteX1" fmla="*/ 54738 w 722543"/>
              <a:gd name="connsiteY1" fmla="*/ 21897 h 536486"/>
              <a:gd name="connsiteX2" fmla="*/ 65686 w 722543"/>
              <a:gd name="connsiteY2" fmla="*/ 54743 h 536486"/>
              <a:gd name="connsiteX3" fmla="*/ 98529 w 722543"/>
              <a:gd name="connsiteY3" fmla="*/ 76641 h 536486"/>
              <a:gd name="connsiteX4" fmla="*/ 153267 w 722543"/>
              <a:gd name="connsiteY4" fmla="*/ 175179 h 536486"/>
              <a:gd name="connsiteX5" fmla="*/ 175162 w 722543"/>
              <a:gd name="connsiteY5" fmla="*/ 405102 h 536486"/>
              <a:gd name="connsiteX6" fmla="*/ 197057 w 722543"/>
              <a:gd name="connsiteY6" fmla="*/ 437948 h 536486"/>
              <a:gd name="connsiteX7" fmla="*/ 229900 w 722543"/>
              <a:gd name="connsiteY7" fmla="*/ 492692 h 536486"/>
              <a:gd name="connsiteX8" fmla="*/ 251795 w 722543"/>
              <a:gd name="connsiteY8" fmla="*/ 525538 h 536486"/>
              <a:gd name="connsiteX9" fmla="*/ 284638 w 722543"/>
              <a:gd name="connsiteY9" fmla="*/ 536486 h 536486"/>
              <a:gd name="connsiteX10" fmla="*/ 547381 w 722543"/>
              <a:gd name="connsiteY10" fmla="*/ 514589 h 536486"/>
              <a:gd name="connsiteX11" fmla="*/ 602119 w 722543"/>
              <a:gd name="connsiteY11" fmla="*/ 448897 h 536486"/>
              <a:gd name="connsiteX12" fmla="*/ 613067 w 722543"/>
              <a:gd name="connsiteY12" fmla="*/ 416051 h 536486"/>
              <a:gd name="connsiteX13" fmla="*/ 656857 w 722543"/>
              <a:gd name="connsiteY13" fmla="*/ 405102 h 536486"/>
              <a:gd name="connsiteX14" fmla="*/ 678753 w 722543"/>
              <a:gd name="connsiteY14" fmla="*/ 350358 h 536486"/>
              <a:gd name="connsiteX15" fmla="*/ 700648 w 722543"/>
              <a:gd name="connsiteY15" fmla="*/ 76641 h 536486"/>
              <a:gd name="connsiteX16" fmla="*/ 722543 w 722543"/>
              <a:gd name="connsiteY16" fmla="*/ 10948 h 53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2543" h="536486">
                <a:moveTo>
                  <a:pt x="0" y="0"/>
                </a:moveTo>
                <a:cubicBezTo>
                  <a:pt x="18246" y="7299"/>
                  <a:pt x="39642" y="9316"/>
                  <a:pt x="54738" y="21897"/>
                </a:cubicBezTo>
                <a:cubicBezTo>
                  <a:pt x="63604" y="29286"/>
                  <a:pt x="58477" y="45731"/>
                  <a:pt x="65686" y="54743"/>
                </a:cubicBezTo>
                <a:cubicBezTo>
                  <a:pt x="73905" y="65018"/>
                  <a:pt x="87581" y="69342"/>
                  <a:pt x="98529" y="76641"/>
                </a:cubicBezTo>
                <a:cubicBezTo>
                  <a:pt x="148720" y="151936"/>
                  <a:pt x="133997" y="117367"/>
                  <a:pt x="153267" y="175179"/>
                </a:cubicBezTo>
                <a:cubicBezTo>
                  <a:pt x="153542" y="180134"/>
                  <a:pt x="145394" y="345560"/>
                  <a:pt x="175162" y="405102"/>
                </a:cubicBezTo>
                <a:cubicBezTo>
                  <a:pt x="181046" y="416871"/>
                  <a:pt x="191173" y="426179"/>
                  <a:pt x="197057" y="437948"/>
                </a:cubicBezTo>
                <a:cubicBezTo>
                  <a:pt x="241419" y="526679"/>
                  <a:pt x="172879" y="421408"/>
                  <a:pt x="229900" y="492692"/>
                </a:cubicBezTo>
                <a:cubicBezTo>
                  <a:pt x="238119" y="502967"/>
                  <a:pt x="241520" y="517318"/>
                  <a:pt x="251795" y="525538"/>
                </a:cubicBezTo>
                <a:cubicBezTo>
                  <a:pt x="260806" y="532747"/>
                  <a:pt x="273690" y="532837"/>
                  <a:pt x="284638" y="536486"/>
                </a:cubicBezTo>
                <a:cubicBezTo>
                  <a:pt x="372219" y="529187"/>
                  <a:pt x="460966" y="530593"/>
                  <a:pt x="547381" y="514589"/>
                </a:cubicBezTo>
                <a:cubicBezTo>
                  <a:pt x="560723" y="512118"/>
                  <a:pt x="596116" y="460904"/>
                  <a:pt x="602119" y="448897"/>
                </a:cubicBezTo>
                <a:cubicBezTo>
                  <a:pt x="607280" y="438574"/>
                  <a:pt x="604055" y="423261"/>
                  <a:pt x="613067" y="416051"/>
                </a:cubicBezTo>
                <a:cubicBezTo>
                  <a:pt x="624815" y="406651"/>
                  <a:pt x="642260" y="408752"/>
                  <a:pt x="656857" y="405102"/>
                </a:cubicBezTo>
                <a:cubicBezTo>
                  <a:pt x="664156" y="386854"/>
                  <a:pt x="672539" y="369003"/>
                  <a:pt x="678753" y="350358"/>
                </a:cubicBezTo>
                <a:cubicBezTo>
                  <a:pt x="707954" y="262745"/>
                  <a:pt x="690780" y="165462"/>
                  <a:pt x="700648" y="76641"/>
                </a:cubicBezTo>
                <a:cubicBezTo>
                  <a:pt x="703197" y="53700"/>
                  <a:pt x="722543" y="10948"/>
                  <a:pt x="722543" y="10948"/>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6248400" y="5867400"/>
            <a:ext cx="685800" cy="461665"/>
          </a:xfrm>
          <a:prstGeom prst="rect">
            <a:avLst/>
          </a:prstGeom>
          <a:noFill/>
        </p:spPr>
        <p:txBody>
          <a:bodyPr wrap="square" rtlCol="0">
            <a:spAutoFit/>
          </a:bodyPr>
          <a:lstStyle/>
          <a:p>
            <a:r>
              <a:rPr lang="en-US" sz="2400" dirty="0" smtClean="0">
                <a:solidFill>
                  <a:srgbClr val="FF0000"/>
                </a:solidFill>
              </a:rPr>
              <a:t>??</a:t>
            </a:r>
            <a:endParaRPr lang="en-US" sz="2400" dirty="0">
              <a:solidFill>
                <a:srgbClr val="FF0000"/>
              </a:solidFill>
            </a:endParaRPr>
          </a:p>
        </p:txBody>
      </p:sp>
    </p:spTree>
    <p:extLst>
      <p:ext uri="{BB962C8B-B14F-4D97-AF65-F5344CB8AC3E}">
        <p14:creationId xmlns:p14="http://schemas.microsoft.com/office/powerpoint/2010/main" val="7009238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5458" name="Picture 2" descr="Dome t-c IMG_0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835459" name="Text Box 3"/>
          <p:cNvSpPr txBox="1">
            <a:spLocks noChangeArrowheads="1"/>
          </p:cNvSpPr>
          <p:nvPr/>
        </p:nvSpPr>
        <p:spPr bwMode="auto">
          <a:xfrm>
            <a:off x="8153400" y="6491288"/>
            <a:ext cx="9969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800">
                <a:latin typeface="Arial" charset="0"/>
              </a:rPr>
              <a:t>Photo:  C.D. Allen</a:t>
            </a:r>
          </a:p>
        </p:txBody>
      </p:sp>
    </p:spTree>
    <p:extLst>
      <p:ext uri="{BB962C8B-B14F-4D97-AF65-F5344CB8AC3E}">
        <p14:creationId xmlns:p14="http://schemas.microsoft.com/office/powerpoint/2010/main" val="32195810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924266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5938" name="Picture 2" descr="IMG_04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55940" name="Text Box 4"/>
          <p:cNvSpPr txBox="1">
            <a:spLocks noChangeArrowheads="1"/>
          </p:cNvSpPr>
          <p:nvPr/>
        </p:nvSpPr>
        <p:spPr bwMode="auto">
          <a:xfrm>
            <a:off x="8153400" y="6491288"/>
            <a:ext cx="10477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800">
                <a:latin typeface="Arial" charset="0"/>
              </a:rPr>
              <a:t>Photos:  C.D. Allen</a:t>
            </a:r>
          </a:p>
        </p:txBody>
      </p:sp>
      <p:sp>
        <p:nvSpPr>
          <p:cNvPr id="2" name="TextBox 1"/>
          <p:cNvSpPr txBox="1"/>
          <p:nvPr/>
        </p:nvSpPr>
        <p:spPr>
          <a:xfrm>
            <a:off x="228600" y="5867400"/>
            <a:ext cx="5334000" cy="646331"/>
          </a:xfrm>
          <a:prstGeom prst="rect">
            <a:avLst/>
          </a:prstGeom>
          <a:solidFill>
            <a:schemeClr val="bg1"/>
          </a:solidFill>
        </p:spPr>
        <p:txBody>
          <a:bodyPr wrap="square" rtlCol="0">
            <a:spAutoFit/>
          </a:bodyPr>
          <a:lstStyle/>
          <a:p>
            <a:r>
              <a:rPr lang="en-US" dirty="0" smtClean="0"/>
              <a:t>Cerro Grande Fire killed stand, and </a:t>
            </a:r>
            <a:r>
              <a:rPr lang="en-US" dirty="0" err="1" smtClean="0"/>
              <a:t>Gambel</a:t>
            </a:r>
            <a:r>
              <a:rPr lang="en-US" dirty="0" smtClean="0"/>
              <a:t> oak regeneration, near Los Alamos</a:t>
            </a:r>
            <a:endParaRPr lang="en-US" dirty="0"/>
          </a:p>
        </p:txBody>
      </p:sp>
    </p:spTree>
    <p:extLst>
      <p:ext uri="{BB962C8B-B14F-4D97-AF65-F5344CB8AC3E}">
        <p14:creationId xmlns:p14="http://schemas.microsoft.com/office/powerpoint/2010/main" val="2719481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055875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cstate="print"/>
          <a:srcRect t="5339"/>
          <a:stretch/>
        </p:blipFill>
        <p:spPr bwMode="auto">
          <a:xfrm>
            <a:off x="0" y="928687"/>
            <a:ext cx="8039673" cy="5776913"/>
          </a:xfrm>
          <a:prstGeom prst="rect">
            <a:avLst/>
          </a:prstGeom>
          <a:noFill/>
          <a:ln w="9525">
            <a:noFill/>
            <a:miter lim="800000"/>
            <a:headEnd/>
            <a:tailEnd/>
          </a:ln>
        </p:spPr>
      </p:pic>
      <p:sp>
        <p:nvSpPr>
          <p:cNvPr id="8195" name="Text Box 3"/>
          <p:cNvSpPr txBox="1">
            <a:spLocks noChangeArrowheads="1"/>
          </p:cNvSpPr>
          <p:nvPr/>
        </p:nvSpPr>
        <p:spPr bwMode="auto">
          <a:xfrm>
            <a:off x="304800" y="6400800"/>
            <a:ext cx="3048000" cy="366713"/>
          </a:xfrm>
          <a:prstGeom prst="rect">
            <a:avLst/>
          </a:prstGeom>
          <a:noFill/>
          <a:ln w="9525">
            <a:noFill/>
            <a:miter lim="800000"/>
            <a:headEnd/>
            <a:tailEnd/>
          </a:ln>
        </p:spPr>
        <p:txBody>
          <a:bodyPr>
            <a:spAutoFit/>
          </a:bodyPr>
          <a:lstStyle/>
          <a:p>
            <a:pPr>
              <a:spcBef>
                <a:spcPct val="50000"/>
              </a:spcBef>
            </a:pPr>
            <a:r>
              <a:rPr lang="en-US"/>
              <a:t>Courtesy of David Stahle</a:t>
            </a:r>
          </a:p>
        </p:txBody>
      </p:sp>
      <p:sp>
        <p:nvSpPr>
          <p:cNvPr id="2" name="TextBox 1"/>
          <p:cNvSpPr txBox="1"/>
          <p:nvPr/>
        </p:nvSpPr>
        <p:spPr>
          <a:xfrm>
            <a:off x="228600" y="228600"/>
            <a:ext cx="8610600" cy="646331"/>
          </a:xfrm>
          <a:prstGeom prst="rect">
            <a:avLst/>
          </a:prstGeom>
          <a:noFill/>
        </p:spPr>
        <p:txBody>
          <a:bodyPr wrap="square" rtlCol="0">
            <a:spAutoFit/>
          </a:bodyPr>
          <a:lstStyle/>
          <a:p>
            <a:r>
              <a:rPr lang="en-US" dirty="0" smtClean="0"/>
              <a:t>Tree-ring width chronologies have been developed from more than 1,000 sites in North America, and these have been used for extensive, long-term climate history studies.</a:t>
            </a:r>
            <a:endParaRPr lang="en-US" dirty="0"/>
          </a:p>
        </p:txBody>
      </p:sp>
      <p:grpSp>
        <p:nvGrpSpPr>
          <p:cNvPr id="5" name="Group 4"/>
          <p:cNvGrpSpPr/>
          <p:nvPr/>
        </p:nvGrpSpPr>
        <p:grpSpPr>
          <a:xfrm>
            <a:off x="5827542" y="990600"/>
            <a:ext cx="3240257" cy="5600700"/>
            <a:chOff x="6019800" y="-60740"/>
            <a:chExt cx="2911536" cy="5032513"/>
          </a:xfrm>
        </p:grpSpPr>
        <p:pic>
          <p:nvPicPr>
            <p:cNvPr id="6" name="Picture 5" descr="TonyElMalpais.jpg"/>
            <p:cNvPicPr>
              <a:picLocks noChangeAspect="1"/>
            </p:cNvPicPr>
            <p:nvPr/>
          </p:nvPicPr>
          <p:blipFill>
            <a:blip r:embed="rId4"/>
            <a:srcRect l="24767" t="20000" r="14674" b="10000"/>
            <a:stretch>
              <a:fillRect/>
            </a:stretch>
          </p:blipFill>
          <p:spPr>
            <a:xfrm>
              <a:off x="6055614" y="-60740"/>
              <a:ext cx="2875722" cy="5032513"/>
            </a:xfrm>
            <a:prstGeom prst="rect">
              <a:avLst/>
            </a:prstGeom>
          </p:spPr>
        </p:pic>
        <p:sp>
          <p:nvSpPr>
            <p:cNvPr id="7" name="TextBox 6"/>
            <p:cNvSpPr txBox="1"/>
            <p:nvPr/>
          </p:nvSpPr>
          <p:spPr>
            <a:xfrm>
              <a:off x="6019800" y="152400"/>
              <a:ext cx="2514600" cy="1078556"/>
            </a:xfrm>
            <a:prstGeom prst="rect">
              <a:avLst/>
            </a:prstGeom>
            <a:noFill/>
          </p:spPr>
          <p:txBody>
            <a:bodyPr wrap="square" rtlCol="0">
              <a:spAutoFit/>
            </a:bodyPr>
            <a:lstStyle/>
            <a:p>
              <a:r>
                <a:rPr lang="en-US" b="1" dirty="0" smtClean="0">
                  <a:solidFill>
                    <a:srgbClr val="FFFF00"/>
                  </a:solidFill>
                </a:rPr>
                <a:t>El </a:t>
              </a:r>
              <a:r>
                <a:rPr lang="en-US" b="1" dirty="0" err="1" smtClean="0">
                  <a:solidFill>
                    <a:srgbClr val="FFFF00"/>
                  </a:solidFill>
                </a:rPr>
                <a:t>Malpais</a:t>
              </a:r>
              <a:r>
                <a:rPr lang="en-US" b="1" dirty="0" smtClean="0">
                  <a:solidFill>
                    <a:srgbClr val="FFFF00"/>
                  </a:solidFill>
                </a:rPr>
                <a:t>, NM</a:t>
              </a:r>
            </a:p>
            <a:p>
              <a:r>
                <a:rPr lang="en-US" b="1" dirty="0" smtClean="0">
                  <a:solidFill>
                    <a:srgbClr val="FFFF00"/>
                  </a:solidFill>
                </a:rPr>
                <a:t>2,129 year chronology; </a:t>
              </a:r>
            </a:p>
            <a:p>
              <a:r>
                <a:rPr lang="en-US" b="1" dirty="0" smtClean="0">
                  <a:solidFill>
                    <a:srgbClr val="FFFF00"/>
                  </a:solidFill>
                </a:rPr>
                <a:t>1,274 year old living Douglas-fir</a:t>
              </a:r>
              <a:endParaRPr lang="en-US" b="1" dirty="0">
                <a:solidFill>
                  <a:srgbClr val="FFFF00"/>
                </a:solidFill>
              </a:endParaRPr>
            </a:p>
          </p:txBody>
        </p:sp>
      </p:grpSp>
    </p:spTree>
    <p:extLst>
      <p:ext uri="{BB962C8B-B14F-4D97-AF65-F5344CB8AC3E}">
        <p14:creationId xmlns:p14="http://schemas.microsoft.com/office/powerpoint/2010/main" val="38521297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3330" name="Picture 2" descr="IMG_25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09563"/>
            <a:ext cx="9658350" cy="7243763"/>
          </a:xfrm>
          <a:prstGeom prst="rect">
            <a:avLst/>
          </a:prstGeom>
          <a:noFill/>
          <a:extLst>
            <a:ext uri="{909E8E84-426E-40DD-AFC4-6F175D3DCCD1}">
              <a14:hiddenFill xmlns:a14="http://schemas.microsoft.com/office/drawing/2010/main">
                <a:solidFill>
                  <a:srgbClr val="FFFFFF"/>
                </a:solidFill>
              </a14:hiddenFill>
            </a:ext>
          </a:extLst>
        </p:spPr>
      </p:pic>
      <p:sp>
        <p:nvSpPr>
          <p:cNvPr id="3043331" name="Text Box 3"/>
          <p:cNvSpPr txBox="1">
            <a:spLocks noChangeArrowheads="1"/>
          </p:cNvSpPr>
          <p:nvPr/>
        </p:nvSpPr>
        <p:spPr bwMode="auto">
          <a:xfrm>
            <a:off x="8153400" y="6553200"/>
            <a:ext cx="9969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800">
                <a:latin typeface="Arial" charset="0"/>
              </a:rPr>
              <a:t>Photo:  C.D. Allen</a:t>
            </a:r>
          </a:p>
        </p:txBody>
      </p:sp>
      <p:sp>
        <p:nvSpPr>
          <p:cNvPr id="4" name="TextBox 3"/>
          <p:cNvSpPr txBox="1"/>
          <p:nvPr/>
        </p:nvSpPr>
        <p:spPr>
          <a:xfrm>
            <a:off x="-152400" y="152400"/>
            <a:ext cx="6858000" cy="646331"/>
          </a:xfrm>
          <a:prstGeom prst="rect">
            <a:avLst/>
          </a:prstGeom>
          <a:solidFill>
            <a:schemeClr val="bg1"/>
          </a:solidFill>
        </p:spPr>
        <p:txBody>
          <a:bodyPr wrap="square" rtlCol="0">
            <a:spAutoFit/>
          </a:bodyPr>
          <a:lstStyle/>
          <a:p>
            <a:r>
              <a:rPr lang="en-US" dirty="0" err="1" smtClean="0"/>
              <a:t>Gambel</a:t>
            </a:r>
            <a:r>
              <a:rPr lang="en-US" dirty="0" smtClean="0"/>
              <a:t> oak fields near Durango, CO:   Is this a forest to shrub, type-converted (or successional?), post-logging/fire landscape?</a:t>
            </a:r>
            <a:endParaRPr lang="en-US" dirty="0"/>
          </a:p>
        </p:txBody>
      </p:sp>
    </p:spTree>
    <p:extLst>
      <p:ext uri="{BB962C8B-B14F-4D97-AF65-F5344CB8AC3E}">
        <p14:creationId xmlns:p14="http://schemas.microsoft.com/office/powerpoint/2010/main" val="10883627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258887"/>
            <a:ext cx="4140200" cy="552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425" y="2846146"/>
            <a:ext cx="4167056" cy="3935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066800"/>
            <a:ext cx="2895600" cy="2178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0" y="152400"/>
            <a:ext cx="5334000" cy="830997"/>
          </a:xfrm>
          <a:prstGeom prst="rect">
            <a:avLst/>
          </a:prstGeom>
          <a:noFill/>
        </p:spPr>
        <p:txBody>
          <a:bodyPr wrap="square" rtlCol="0">
            <a:spAutoFit/>
          </a:bodyPr>
          <a:lstStyle/>
          <a:p>
            <a:r>
              <a:rPr lang="en-US" sz="2400" dirty="0" smtClean="0"/>
              <a:t>Pre-Columbian Wildland Urban Interface on the Jemez Plateau</a:t>
            </a:r>
            <a:endParaRPr lang="en-US" sz="2400" dirty="0"/>
          </a:p>
        </p:txBody>
      </p:sp>
      <p:sp>
        <p:nvSpPr>
          <p:cNvPr id="3" name="TextBox 2"/>
          <p:cNvSpPr txBox="1"/>
          <p:nvPr/>
        </p:nvSpPr>
        <p:spPr>
          <a:xfrm>
            <a:off x="4648200" y="1295400"/>
            <a:ext cx="4267200" cy="1200329"/>
          </a:xfrm>
          <a:prstGeom prst="rect">
            <a:avLst/>
          </a:prstGeom>
          <a:noFill/>
        </p:spPr>
        <p:txBody>
          <a:bodyPr wrap="square" rtlCol="0">
            <a:spAutoFit/>
          </a:bodyPr>
          <a:lstStyle/>
          <a:p>
            <a:r>
              <a:rPr lang="en-US" b="1" dirty="0" smtClean="0"/>
              <a:t>--Jemez, circa 1300-1600:  ~</a:t>
            </a:r>
            <a:r>
              <a:rPr lang="en-US" b="1" dirty="0"/>
              <a:t>28 people/km2 population density</a:t>
            </a:r>
          </a:p>
          <a:p>
            <a:r>
              <a:rPr lang="en-US" b="1" dirty="0" smtClean="0"/>
              <a:t>--Modern </a:t>
            </a:r>
            <a:r>
              <a:rPr lang="en-US" b="1" dirty="0"/>
              <a:t>WUI = minimum population density of 25 people/ km2</a:t>
            </a:r>
          </a:p>
        </p:txBody>
      </p:sp>
    </p:spTree>
    <p:extLst>
      <p:ext uri="{BB962C8B-B14F-4D97-AF65-F5344CB8AC3E}">
        <p14:creationId xmlns:p14="http://schemas.microsoft.com/office/powerpoint/2010/main" val="36733995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838200"/>
            <a:ext cx="6781800" cy="5826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85800" y="152400"/>
            <a:ext cx="7620000" cy="646331"/>
          </a:xfrm>
          <a:prstGeom prst="rect">
            <a:avLst/>
          </a:prstGeom>
          <a:noFill/>
        </p:spPr>
        <p:txBody>
          <a:bodyPr wrap="square" rtlCol="0">
            <a:spAutoFit/>
          </a:bodyPr>
          <a:lstStyle/>
          <a:p>
            <a:r>
              <a:rPr lang="en-US" dirty="0" smtClean="0"/>
              <a:t>More than 8,000 field houses, and dozens of pueblos, ranging in size for 100 to 1,500+ rooms</a:t>
            </a:r>
            <a:endParaRPr lang="en-US" dirty="0"/>
          </a:p>
        </p:txBody>
      </p:sp>
    </p:spTree>
    <p:extLst>
      <p:ext uri="{BB962C8B-B14F-4D97-AF65-F5344CB8AC3E}">
        <p14:creationId xmlns:p14="http://schemas.microsoft.com/office/powerpoint/2010/main" val="40290377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0"/>
            <a:ext cx="8686478" cy="347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86000" y="6172200"/>
            <a:ext cx="4876800" cy="369332"/>
          </a:xfrm>
          <a:prstGeom prst="rect">
            <a:avLst/>
          </a:prstGeom>
          <a:noFill/>
        </p:spPr>
        <p:txBody>
          <a:bodyPr wrap="square" rtlCol="0">
            <a:spAutoFit/>
          </a:bodyPr>
          <a:lstStyle/>
          <a:p>
            <a:r>
              <a:rPr lang="en-US" dirty="0" smtClean="0"/>
              <a:t>Williams et al., Nature Climate Change, in press</a:t>
            </a:r>
            <a:endParaRPr lang="en-US" dirty="0"/>
          </a:p>
        </p:txBody>
      </p:sp>
      <p:sp>
        <p:nvSpPr>
          <p:cNvPr id="3" name="TextBox 2"/>
          <p:cNvSpPr txBox="1"/>
          <p:nvPr/>
        </p:nvSpPr>
        <p:spPr>
          <a:xfrm>
            <a:off x="685800" y="304800"/>
            <a:ext cx="7848600" cy="1200328"/>
          </a:xfrm>
          <a:prstGeom prst="rect">
            <a:avLst/>
          </a:prstGeom>
          <a:noFill/>
        </p:spPr>
        <p:txBody>
          <a:bodyPr wrap="square" rtlCol="0">
            <a:spAutoFit/>
          </a:bodyPr>
          <a:lstStyle/>
          <a:p>
            <a:r>
              <a:rPr lang="en-US" sz="2400" dirty="0" smtClean="0"/>
              <a:t>How did the Jemez people manage to live within ponderosa pine forests during “</a:t>
            </a:r>
            <a:r>
              <a:rPr lang="en-US" sz="2400" dirty="0" err="1" smtClean="0"/>
              <a:t>megadroughts</a:t>
            </a:r>
            <a:r>
              <a:rPr lang="en-US" sz="2400" dirty="0" smtClean="0"/>
              <a:t>”, and what can we learn from this human-land use system?</a:t>
            </a:r>
            <a:endParaRPr lang="en-US" sz="2400" dirty="0"/>
          </a:p>
        </p:txBody>
      </p:sp>
    </p:spTree>
    <p:extLst>
      <p:ext uri="{BB962C8B-B14F-4D97-AF65-F5344CB8AC3E}">
        <p14:creationId xmlns:p14="http://schemas.microsoft.com/office/powerpoint/2010/main" val="219898778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29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78936982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7776"/>
          <a:stretch/>
        </p:blipFill>
        <p:spPr>
          <a:xfrm>
            <a:off x="685800" y="1890534"/>
            <a:ext cx="6829425" cy="4823780"/>
          </a:xfrm>
          <a:prstGeom prst="rect">
            <a:avLst/>
          </a:prstGeom>
        </p:spPr>
      </p:pic>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2059" y="0"/>
            <a:ext cx="6096733" cy="2043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219200"/>
            <a:ext cx="2924175"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620000" y="3048000"/>
            <a:ext cx="1066800" cy="1754326"/>
          </a:xfrm>
          <a:prstGeom prst="rect">
            <a:avLst/>
          </a:prstGeom>
          <a:noFill/>
        </p:spPr>
        <p:txBody>
          <a:bodyPr wrap="square" rtlCol="0">
            <a:spAutoFit/>
          </a:bodyPr>
          <a:lstStyle/>
          <a:p>
            <a:r>
              <a:rPr lang="en-US" dirty="0" smtClean="0"/>
              <a:t>Wallow Fire, 2011, near Alpine, AZ</a:t>
            </a:r>
            <a:endParaRPr lang="en-US" dirty="0"/>
          </a:p>
        </p:txBody>
      </p:sp>
    </p:spTree>
    <p:extLst>
      <p:ext uri="{BB962C8B-B14F-4D97-AF65-F5344CB8AC3E}">
        <p14:creationId xmlns:p14="http://schemas.microsoft.com/office/powerpoint/2010/main" val="29460796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55" y="1600200"/>
            <a:ext cx="9201510" cy="5181600"/>
          </a:xfrm>
          <a:prstGeom prst="rect">
            <a:avLst/>
          </a:prstGeom>
        </p:spPr>
      </p:pic>
      <p:sp>
        <p:nvSpPr>
          <p:cNvPr id="3" name="TextBox 2"/>
          <p:cNvSpPr txBox="1"/>
          <p:nvPr/>
        </p:nvSpPr>
        <p:spPr>
          <a:xfrm>
            <a:off x="762000" y="152400"/>
            <a:ext cx="7543800" cy="1384995"/>
          </a:xfrm>
          <a:prstGeom prst="rect">
            <a:avLst/>
          </a:prstGeom>
          <a:noFill/>
        </p:spPr>
        <p:txBody>
          <a:bodyPr wrap="square" rtlCol="0">
            <a:spAutoFit/>
          </a:bodyPr>
          <a:lstStyle/>
          <a:p>
            <a:pPr algn="ctr"/>
            <a:r>
              <a:rPr lang="en-US" sz="2800" dirty="0" smtClean="0"/>
              <a:t>Unintended consequences?</a:t>
            </a:r>
          </a:p>
          <a:p>
            <a:pPr algn="ctr"/>
            <a:r>
              <a:rPr lang="en-US" sz="2800" dirty="0" smtClean="0"/>
              <a:t>Do we still enough knowledge, time and resources to fix these fire/forest/people problems?</a:t>
            </a:r>
            <a:endParaRPr lang="en-US" sz="2800" dirty="0"/>
          </a:p>
        </p:txBody>
      </p:sp>
    </p:spTree>
    <p:extLst>
      <p:ext uri="{BB962C8B-B14F-4D97-AF65-F5344CB8AC3E}">
        <p14:creationId xmlns:p14="http://schemas.microsoft.com/office/powerpoint/2010/main" val="27882766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iscOldSlides-7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08000"/>
            <a:ext cx="9144000" cy="5828393"/>
          </a:xfrm>
          <a:prstGeom prst="rect">
            <a:avLst/>
          </a:prstGeom>
        </p:spPr>
      </p:pic>
    </p:spTree>
    <p:extLst>
      <p:ext uri="{BB962C8B-B14F-4D97-AF65-F5344CB8AC3E}">
        <p14:creationId xmlns:p14="http://schemas.microsoft.com/office/powerpoint/2010/main" val="97133409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jemez mission runis.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69900"/>
            <a:ext cx="9144000" cy="5915025"/>
          </a:xfrm>
          <a:prstGeom prst="rect">
            <a:avLst/>
          </a:prstGeom>
        </p:spPr>
      </p:pic>
    </p:spTree>
    <p:extLst>
      <p:ext uri="{BB962C8B-B14F-4D97-AF65-F5344CB8AC3E}">
        <p14:creationId xmlns:p14="http://schemas.microsoft.com/office/powerpoint/2010/main" val="295421883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FredGrace-262.jpg"/>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t="12493" b="12493"/>
          <a:stretch>
            <a:fillRect/>
          </a:stretch>
        </p:blipFill>
        <p:spPr/>
      </p:pic>
      <p:pic>
        <p:nvPicPr>
          <p:cNvPr id="6" name="Content Placeholder 5" descr="FredGrace-251.jpg"/>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l="7030" r="7030"/>
          <a:stretch>
            <a:fillRect/>
          </a:stretch>
        </p:blipFill>
        <p:spPr/>
      </p:pic>
    </p:spTree>
    <p:extLst>
      <p:ext uri="{BB962C8B-B14F-4D97-AF65-F5344CB8AC3E}">
        <p14:creationId xmlns:p14="http://schemas.microsoft.com/office/powerpoint/2010/main" val="19932733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screen"/>
          <a:srcRect t="53333"/>
          <a:stretch>
            <a:fillRect/>
          </a:stretch>
        </p:blipFill>
        <p:spPr bwMode="auto">
          <a:xfrm>
            <a:off x="3744913" y="1600200"/>
            <a:ext cx="5094287" cy="3200400"/>
          </a:xfrm>
          <a:prstGeom prst="rect">
            <a:avLst/>
          </a:prstGeom>
          <a:noFill/>
          <a:ln w="9525">
            <a:noFill/>
            <a:miter lim="800000"/>
            <a:headEnd/>
            <a:tailEnd/>
          </a:ln>
        </p:spPr>
      </p:pic>
      <p:sp>
        <p:nvSpPr>
          <p:cNvPr id="4099" name="Text Box 3"/>
          <p:cNvSpPr txBox="1">
            <a:spLocks noChangeArrowheads="1"/>
          </p:cNvSpPr>
          <p:nvPr/>
        </p:nvSpPr>
        <p:spPr bwMode="auto">
          <a:xfrm>
            <a:off x="228600" y="152400"/>
            <a:ext cx="8458200" cy="1570038"/>
          </a:xfrm>
          <a:prstGeom prst="rect">
            <a:avLst/>
          </a:prstGeom>
          <a:solidFill>
            <a:schemeClr val="bg1">
              <a:alpha val="45097"/>
            </a:schemeClr>
          </a:solidFill>
          <a:ln w="9525">
            <a:noFill/>
            <a:miter lim="800000"/>
            <a:headEnd/>
            <a:tailEnd/>
          </a:ln>
        </p:spPr>
        <p:txBody>
          <a:bodyPr>
            <a:spAutoFit/>
          </a:bodyPr>
          <a:lstStyle/>
          <a:p>
            <a:pPr>
              <a:spcBef>
                <a:spcPct val="50000"/>
              </a:spcBef>
            </a:pPr>
            <a:r>
              <a:rPr lang="en-US" sz="2400" b="1" dirty="0">
                <a:cs typeface="Arial" charset="0"/>
              </a:rPr>
              <a:t>The North American Drought Atlas shows the period from circa 900 to 1300 was generally drier throughout the West, including droughts of magnitude and duration not yet experienced in modern period</a:t>
            </a:r>
            <a:r>
              <a:rPr lang="en-US" sz="2400" dirty="0">
                <a:cs typeface="Arial" charset="0"/>
              </a:rPr>
              <a:t>.</a:t>
            </a:r>
          </a:p>
        </p:txBody>
      </p:sp>
      <p:pic>
        <p:nvPicPr>
          <p:cNvPr id="4100" name="Picture 2"/>
          <p:cNvPicPr>
            <a:picLocks noChangeAspect="1" noChangeArrowheads="1"/>
          </p:cNvPicPr>
          <p:nvPr/>
        </p:nvPicPr>
        <p:blipFill>
          <a:blip r:embed="rId3" cstate="screen"/>
          <a:srcRect l="11966" t="6667" r="8757" b="46667"/>
          <a:stretch>
            <a:fillRect/>
          </a:stretch>
        </p:blipFill>
        <p:spPr bwMode="auto">
          <a:xfrm>
            <a:off x="0" y="1676400"/>
            <a:ext cx="4038600" cy="3200400"/>
          </a:xfrm>
          <a:prstGeom prst="rect">
            <a:avLst/>
          </a:prstGeom>
          <a:noFill/>
          <a:ln w="9525">
            <a:noFill/>
            <a:miter lim="800000"/>
            <a:headEnd/>
            <a:tailEnd/>
          </a:ln>
        </p:spPr>
      </p:pic>
      <p:pic>
        <p:nvPicPr>
          <p:cNvPr id="6" name="Picture 5" descr="1748.jpg"/>
          <p:cNvPicPr>
            <a:picLocks noChangeAspect="1"/>
          </p:cNvPicPr>
          <p:nvPr/>
        </p:nvPicPr>
        <p:blipFill>
          <a:blip r:embed="rId4" cstate="screen"/>
          <a:srcRect/>
          <a:stretch>
            <a:fillRect/>
          </a:stretch>
        </p:blipFill>
        <p:spPr>
          <a:xfrm rot="5400000">
            <a:off x="4229100" y="1333500"/>
            <a:ext cx="609600" cy="8153400"/>
          </a:xfrm>
          <a:prstGeom prst="rect">
            <a:avLst/>
          </a:prstGeom>
        </p:spPr>
      </p:pic>
      <p:pic>
        <p:nvPicPr>
          <p:cNvPr id="2" name="Picture 2"/>
          <p:cNvPicPr>
            <a:picLocks noChangeAspect="1" noChangeArrowheads="1"/>
          </p:cNvPicPr>
          <p:nvPr/>
        </p:nvPicPr>
        <p:blipFill>
          <a:blip r:embed="rId5" cstate="screen"/>
          <a:srcRect/>
          <a:stretch>
            <a:fillRect/>
          </a:stretch>
        </p:blipFill>
        <p:spPr bwMode="auto">
          <a:xfrm>
            <a:off x="609600" y="5715000"/>
            <a:ext cx="3810000" cy="1004888"/>
          </a:xfrm>
          <a:prstGeom prst="rect">
            <a:avLst/>
          </a:prstGeom>
          <a:noFill/>
          <a:ln w="9525">
            <a:noFill/>
            <a:miter lim="800000"/>
            <a:headEnd/>
            <a:tailEnd/>
          </a:ln>
        </p:spPr>
      </p:pic>
      <p:pic>
        <p:nvPicPr>
          <p:cNvPr id="4" name="Picture 4"/>
          <p:cNvPicPr>
            <a:picLocks noChangeAspect="1" noChangeArrowheads="1"/>
          </p:cNvPicPr>
          <p:nvPr/>
        </p:nvPicPr>
        <p:blipFill>
          <a:blip r:embed="rId6" cstate="screen"/>
          <a:srcRect/>
          <a:stretch>
            <a:fillRect/>
          </a:stretch>
        </p:blipFill>
        <p:spPr bwMode="auto">
          <a:xfrm>
            <a:off x="4343400" y="6019800"/>
            <a:ext cx="4257675" cy="428625"/>
          </a:xfrm>
          <a:prstGeom prst="rect">
            <a:avLst/>
          </a:prstGeom>
          <a:noFill/>
          <a:ln w="9525">
            <a:noFill/>
            <a:miter lim="800000"/>
            <a:headEnd/>
            <a:tailEnd/>
          </a:ln>
        </p:spPr>
      </p:pic>
      <p:sp>
        <p:nvSpPr>
          <p:cNvPr id="8" name="TextBox 7"/>
          <p:cNvSpPr txBox="1"/>
          <p:nvPr/>
        </p:nvSpPr>
        <p:spPr>
          <a:xfrm rot="16200000">
            <a:off x="2977633" y="2977634"/>
            <a:ext cx="2057400" cy="369332"/>
          </a:xfrm>
          <a:prstGeom prst="rect">
            <a:avLst/>
          </a:prstGeom>
          <a:solidFill>
            <a:schemeClr val="bg1"/>
          </a:solidFill>
        </p:spPr>
        <p:txBody>
          <a:bodyPr wrap="square" rtlCol="0">
            <a:spAutoFit/>
          </a:bodyPr>
          <a:lstStyle/>
          <a:p>
            <a:r>
              <a:rPr lang="en-US" dirty="0" smtClean="0"/>
              <a:t>% Drought Area</a:t>
            </a:r>
            <a:endParaRPr lang="en-US" dirty="0"/>
          </a:p>
        </p:txBody>
      </p:sp>
    </p:spTree>
    <p:extLst>
      <p:ext uri="{BB962C8B-B14F-4D97-AF65-F5344CB8AC3E}">
        <p14:creationId xmlns:p14="http://schemas.microsoft.com/office/powerpoint/2010/main" val="3936534557"/>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istlecone Pine Yoda 400.tiff"/>
          <p:cNvPicPr>
            <a:picLocks noChangeAspect="1"/>
          </p:cNvPicPr>
          <p:nvPr/>
        </p:nvPicPr>
        <p:blipFill>
          <a:blip r:embed="rId3"/>
          <a:stretch>
            <a:fillRect/>
          </a:stretch>
        </p:blipFill>
        <p:spPr>
          <a:xfrm>
            <a:off x="3575796" y="0"/>
            <a:ext cx="5415804" cy="6858000"/>
          </a:xfrm>
          <a:prstGeom prst="rect">
            <a:avLst/>
          </a:prstGeom>
        </p:spPr>
      </p:pic>
      <p:sp>
        <p:nvSpPr>
          <p:cNvPr id="3" name="TextBox 2"/>
          <p:cNvSpPr txBox="1"/>
          <p:nvPr/>
        </p:nvSpPr>
        <p:spPr>
          <a:xfrm>
            <a:off x="304800" y="381000"/>
            <a:ext cx="3200400" cy="3600986"/>
          </a:xfrm>
          <a:prstGeom prst="rect">
            <a:avLst/>
          </a:prstGeom>
          <a:noFill/>
        </p:spPr>
        <p:txBody>
          <a:bodyPr wrap="square" rtlCol="0">
            <a:spAutoFit/>
          </a:bodyPr>
          <a:lstStyle/>
          <a:p>
            <a:r>
              <a:rPr lang="en-US" sz="2800" i="1" dirty="0" smtClean="0"/>
              <a:t>"We all travel the Milky Way together, trees and men.”</a:t>
            </a:r>
          </a:p>
          <a:p>
            <a:endParaRPr lang="en-US" sz="2400" dirty="0" smtClean="0"/>
          </a:p>
          <a:p>
            <a:r>
              <a:rPr lang="en-US" sz="2400" dirty="0" smtClean="0"/>
              <a:t>John Muir to Gifford Pinchot, while sitting around a campfire on the rim of the Grand Canyon, summer 1896</a:t>
            </a:r>
          </a:p>
        </p:txBody>
      </p:sp>
      <p:sp>
        <p:nvSpPr>
          <p:cNvPr id="4" name="TextBox 3"/>
          <p:cNvSpPr txBox="1"/>
          <p:nvPr/>
        </p:nvSpPr>
        <p:spPr>
          <a:xfrm>
            <a:off x="152400" y="5562600"/>
            <a:ext cx="3429000" cy="923330"/>
          </a:xfrm>
          <a:prstGeom prst="rect">
            <a:avLst/>
          </a:prstGeom>
          <a:noFill/>
        </p:spPr>
        <p:txBody>
          <a:bodyPr wrap="square" rtlCol="0">
            <a:spAutoFit/>
          </a:bodyPr>
          <a:lstStyle/>
          <a:p>
            <a:r>
              <a:rPr lang="en-US" dirty="0" smtClean="0"/>
              <a:t>Time-lapse </a:t>
            </a:r>
            <a:r>
              <a:rPr lang="en-US" dirty="0"/>
              <a:t>p</a:t>
            </a:r>
            <a:r>
              <a:rPr lang="en-US" dirty="0" smtClean="0"/>
              <a:t>hoto of an ancient bristlecone pine tree and “star rings”, by Robert </a:t>
            </a:r>
            <a:r>
              <a:rPr lang="en-US" dirty="0" err="1" smtClean="0"/>
              <a:t>Kawika</a:t>
            </a:r>
            <a:r>
              <a:rPr lang="en-US" dirty="0" smtClean="0"/>
              <a:t> Sheer</a:t>
            </a:r>
            <a:endParaRPr lang="en-US" dirty="0"/>
          </a:p>
        </p:txBody>
      </p:sp>
    </p:spTree>
    <p:extLst>
      <p:ext uri="{BB962C8B-B14F-4D97-AF65-F5344CB8AC3E}">
        <p14:creationId xmlns:p14="http://schemas.microsoft.com/office/powerpoint/2010/main" val="311541749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Fig5|_MortalityMap.t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57400" y="1676400"/>
            <a:ext cx="6705600" cy="460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Box 2"/>
          <p:cNvSpPr txBox="1">
            <a:spLocks noChangeArrowheads="1"/>
          </p:cNvSpPr>
          <p:nvPr/>
        </p:nvSpPr>
        <p:spPr bwMode="auto">
          <a:xfrm>
            <a:off x="152400" y="152400"/>
            <a:ext cx="8915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smtClean="0">
                <a:solidFill>
                  <a:srgbClr val="FF9829"/>
                </a:solidFill>
              </a:rPr>
              <a:t>BARK BEETLES </a:t>
            </a:r>
            <a:r>
              <a:rPr lang="en-US" sz="2800" dirty="0" smtClean="0"/>
              <a:t>and </a:t>
            </a:r>
            <a:r>
              <a:rPr lang="en-US" sz="2800" dirty="0" smtClean="0">
                <a:solidFill>
                  <a:srgbClr val="FF0000"/>
                </a:solidFill>
              </a:rPr>
              <a:t>WILDFIRES</a:t>
            </a:r>
            <a:r>
              <a:rPr lang="en-US" sz="2800" dirty="0" smtClean="0"/>
              <a:t> from the mid 1980s to 2006 resulted in moderate and high mortality over at least 18% of the area of Southwestern Forests. </a:t>
            </a:r>
            <a:endParaRPr lang="en-US" sz="2800" dirty="0"/>
          </a:p>
        </p:txBody>
      </p:sp>
      <p:sp>
        <p:nvSpPr>
          <p:cNvPr id="5" name="Text Box 72"/>
          <p:cNvSpPr txBox="1">
            <a:spLocks noChangeArrowheads="1"/>
          </p:cNvSpPr>
          <p:nvPr/>
        </p:nvSpPr>
        <p:spPr bwMode="auto">
          <a:xfrm>
            <a:off x="0" y="2743200"/>
            <a:ext cx="1981200" cy="310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400" dirty="0"/>
              <a:t>Williams, A.P. C. D. Allen, C. I. Millar, T. W. Swetnam, J. </a:t>
            </a:r>
            <a:r>
              <a:rPr lang="en-US" sz="1400" dirty="0" err="1"/>
              <a:t>Michaelsen</a:t>
            </a:r>
            <a:r>
              <a:rPr lang="en-US" sz="1400" dirty="0"/>
              <a:t>, C. J. Still, and S. W. Leavitt. 2010. Forest responses to increasing aridity and warmth in the southwestern United States. Proceedings of the National Academy of Sciences 107(50):21289-21294.</a:t>
            </a:r>
            <a:endParaRPr lang="en-US" sz="1400" i="1" dirty="0">
              <a:latin typeface="Times New Roman" pitchFamily="18" charset="0"/>
            </a:endParaRPr>
          </a:p>
        </p:txBody>
      </p:sp>
    </p:spTree>
    <p:extLst>
      <p:ext uri="{BB962C8B-B14F-4D97-AF65-F5344CB8AC3E}">
        <p14:creationId xmlns:p14="http://schemas.microsoft.com/office/powerpoint/2010/main" val="241360055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359343"/>
            <a:ext cx="8382000" cy="3693319"/>
          </a:xfrm>
          <a:prstGeom prst="rect">
            <a:avLst/>
          </a:prstGeom>
          <a:noFill/>
        </p:spPr>
        <p:txBody>
          <a:bodyPr wrap="square" rtlCol="0">
            <a:spAutoFit/>
          </a:bodyPr>
          <a:lstStyle/>
          <a:p>
            <a:r>
              <a:rPr lang="en-US" dirty="0" smtClean="0"/>
              <a:t>Outline of Talk</a:t>
            </a:r>
          </a:p>
          <a:p>
            <a:endParaRPr lang="en-US" dirty="0"/>
          </a:p>
          <a:p>
            <a:r>
              <a:rPr lang="en-US" dirty="0" smtClean="0"/>
              <a:t>Is knowledge and understanding of the past relevant and useful in a dynamic world, and especially with a “no-analog” future?</a:t>
            </a:r>
          </a:p>
          <a:p>
            <a:endParaRPr lang="en-US" dirty="0"/>
          </a:p>
          <a:p>
            <a:r>
              <a:rPr lang="en-US" dirty="0" smtClean="0"/>
              <a:t>Update of state of art discussions of HRV:  Steve Jackson, Bob Keane, and new </a:t>
            </a:r>
            <a:r>
              <a:rPr lang="en-US" dirty="0" err="1" smtClean="0"/>
              <a:t>Romme</a:t>
            </a:r>
            <a:r>
              <a:rPr lang="en-US" dirty="0" smtClean="0"/>
              <a:t> et al. book</a:t>
            </a:r>
          </a:p>
          <a:p>
            <a:endParaRPr lang="en-US" dirty="0"/>
          </a:p>
          <a:p>
            <a:r>
              <a:rPr lang="en-US" dirty="0" smtClean="0"/>
              <a:t>Examples of using the past:  surprises and insights</a:t>
            </a:r>
          </a:p>
          <a:p>
            <a:endParaRPr lang="en-US" dirty="0"/>
          </a:p>
          <a:p>
            <a:r>
              <a:rPr lang="en-US" dirty="0" smtClean="0"/>
              <a:t>Jemez, SW, climate and fire, and humans</a:t>
            </a:r>
          </a:p>
          <a:p>
            <a:endParaRPr lang="en-US" dirty="0"/>
          </a:p>
          <a:p>
            <a:endParaRPr lang="en-US" dirty="0"/>
          </a:p>
        </p:txBody>
      </p:sp>
    </p:spTree>
    <p:extLst>
      <p:ext uri="{BB962C8B-B14F-4D97-AF65-F5344CB8AC3E}">
        <p14:creationId xmlns:p14="http://schemas.microsoft.com/office/powerpoint/2010/main" val="313781152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39800" y="0"/>
            <a:ext cx="7262091" cy="6858000"/>
          </a:xfrm>
          <a:prstGeom prst="rect">
            <a:avLst/>
          </a:prstGeom>
        </p:spPr>
      </p:pic>
    </p:spTree>
    <p:extLst>
      <p:ext uri="{BB962C8B-B14F-4D97-AF65-F5344CB8AC3E}">
        <p14:creationId xmlns:p14="http://schemas.microsoft.com/office/powerpoint/2010/main" val="118635959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80738"/>
            <a:ext cx="4419600" cy="6524862"/>
          </a:xfrm>
          <a:prstGeom prst="rect">
            <a:avLst/>
          </a:prstGeom>
          <a:noFill/>
        </p:spPr>
        <p:txBody>
          <a:bodyPr wrap="square" rtlCol="0">
            <a:spAutoFit/>
          </a:bodyPr>
          <a:lstStyle/>
          <a:p>
            <a:r>
              <a:rPr lang="en-US" sz="2200" b="1" dirty="0" smtClean="0"/>
              <a:t>Jemez Large Pueblo Sites</a:t>
            </a:r>
          </a:p>
          <a:p>
            <a:endParaRPr lang="en-US" sz="2200" b="1" dirty="0"/>
          </a:p>
          <a:p>
            <a:r>
              <a:rPr lang="en-US" sz="2200" b="1" dirty="0" smtClean="0"/>
              <a:t>circa </a:t>
            </a:r>
            <a:r>
              <a:rPr lang="en-US" sz="2200" b="1" dirty="0"/>
              <a:t>1300-1550 CE </a:t>
            </a:r>
            <a:endParaRPr lang="en-US" sz="2200" b="1" dirty="0" smtClean="0"/>
          </a:p>
          <a:p>
            <a:endParaRPr lang="en-US" sz="2200" b="1" dirty="0"/>
          </a:p>
          <a:p>
            <a:r>
              <a:rPr lang="en-US" sz="2200" b="1" dirty="0" smtClean="0"/>
              <a:t>~7,000 </a:t>
            </a:r>
            <a:r>
              <a:rPr lang="en-US" sz="2200" b="1" dirty="0"/>
              <a:t>people lived in as many as nine </a:t>
            </a:r>
            <a:r>
              <a:rPr lang="en-US" sz="2200" b="1" dirty="0" smtClean="0"/>
              <a:t>villages within or adjacent to ponderosa pine forests</a:t>
            </a:r>
          </a:p>
          <a:p>
            <a:endParaRPr lang="en-US" sz="2200" b="1" dirty="0"/>
          </a:p>
          <a:p>
            <a:r>
              <a:rPr lang="en-US" sz="2200" b="1" dirty="0" smtClean="0"/>
              <a:t>~7 pueblos with &gt; 1,000 rooms, and 15 other pueblos with &gt;500 rooms</a:t>
            </a:r>
          </a:p>
          <a:p>
            <a:endParaRPr lang="en-US" sz="2200" b="1" dirty="0"/>
          </a:p>
          <a:p>
            <a:r>
              <a:rPr lang="en-US" sz="2200" b="1" dirty="0" smtClean="0"/>
              <a:t>-hundreds of “field houses”</a:t>
            </a:r>
          </a:p>
          <a:p>
            <a:endParaRPr lang="en-US" sz="2200" b="1" dirty="0"/>
          </a:p>
          <a:p>
            <a:r>
              <a:rPr lang="en-US" sz="2200" b="1" dirty="0" smtClean="0"/>
              <a:t>~28 people/km2 population density</a:t>
            </a:r>
          </a:p>
          <a:p>
            <a:endParaRPr lang="en-US" sz="2200" b="1" dirty="0"/>
          </a:p>
          <a:p>
            <a:r>
              <a:rPr lang="en-US" sz="2200" b="1" dirty="0" smtClean="0"/>
              <a:t>~Modern WUI = minimum </a:t>
            </a:r>
            <a:r>
              <a:rPr lang="en-US" sz="2200" b="1" dirty="0"/>
              <a:t>population density of </a:t>
            </a:r>
            <a:r>
              <a:rPr lang="en-US" sz="2200" b="1" dirty="0" smtClean="0"/>
              <a:t>25 </a:t>
            </a:r>
            <a:r>
              <a:rPr lang="en-US" sz="2200" b="1" dirty="0"/>
              <a:t>people/ </a:t>
            </a:r>
            <a:r>
              <a:rPr lang="en-US" sz="2200" b="1" dirty="0" smtClean="0"/>
              <a:t>km2</a:t>
            </a:r>
          </a:p>
          <a:p>
            <a:endParaRPr lang="en-US" sz="2200"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4399" y="228600"/>
            <a:ext cx="4081837" cy="6653544"/>
          </a:xfrm>
          <a:prstGeom prst="rect">
            <a:avLst/>
          </a:prstGeom>
        </p:spPr>
      </p:pic>
    </p:spTree>
    <p:extLst>
      <p:ext uri="{BB962C8B-B14F-4D97-AF65-F5344CB8AC3E}">
        <p14:creationId xmlns:p14="http://schemas.microsoft.com/office/powerpoint/2010/main" val="136541052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90" name="Picture 2" descr="P7140479"/>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381000" y="609600"/>
            <a:ext cx="4141788" cy="55213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24400" y="685800"/>
            <a:ext cx="4114800" cy="5486400"/>
          </a:xfrm>
          <a:prstGeom prst="rect">
            <a:avLst/>
          </a:prstGeom>
        </p:spPr>
      </p:pic>
    </p:spTree>
    <p:extLst>
      <p:ext uri="{BB962C8B-B14F-4D97-AF65-F5344CB8AC3E}">
        <p14:creationId xmlns:p14="http://schemas.microsoft.com/office/powerpoint/2010/main" val="253812546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5150" y="76200"/>
            <a:ext cx="454025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9699" name="Text Box 5"/>
          <p:cNvSpPr txBox="1">
            <a:spLocks noChangeArrowheads="1"/>
          </p:cNvSpPr>
          <p:nvPr/>
        </p:nvSpPr>
        <p:spPr bwMode="auto">
          <a:xfrm>
            <a:off x="2743200" y="47244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mtClean="0"/>
              <a:t>1905-2004</a:t>
            </a:r>
          </a:p>
        </p:txBody>
      </p:sp>
      <p:sp>
        <p:nvSpPr>
          <p:cNvPr id="29700" name="Text Box 6"/>
          <p:cNvSpPr txBox="1">
            <a:spLocks noChangeArrowheads="1"/>
          </p:cNvSpPr>
          <p:nvPr/>
        </p:nvSpPr>
        <p:spPr bwMode="auto">
          <a:xfrm>
            <a:off x="2743200" y="1828800"/>
            <a:ext cx="1644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mtClean="0"/>
              <a:t>1600-1900</a:t>
            </a:r>
          </a:p>
        </p:txBody>
      </p:sp>
      <p:sp>
        <p:nvSpPr>
          <p:cNvPr id="29701" name="Text Box 7"/>
          <p:cNvSpPr txBox="1">
            <a:spLocks noChangeArrowheads="1"/>
          </p:cNvSpPr>
          <p:nvPr/>
        </p:nvSpPr>
        <p:spPr bwMode="auto">
          <a:xfrm>
            <a:off x="304800" y="762000"/>
            <a:ext cx="2514600" cy="4108450"/>
          </a:xfrm>
          <a:prstGeom prst="rect">
            <a:avLst/>
          </a:prstGeom>
          <a:solidFill>
            <a:schemeClr val="bg1">
              <a:alpha val="4901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b="1" smtClean="0"/>
              <a:t>Superposed epoch analyses shows important lagging patterns in climate-fire relations in tree-ring and modern records.</a:t>
            </a:r>
          </a:p>
        </p:txBody>
      </p:sp>
    </p:spTree>
    <p:extLst>
      <p:ext uri="{BB962C8B-B14F-4D97-AF65-F5344CB8AC3E}">
        <p14:creationId xmlns:p14="http://schemas.microsoft.com/office/powerpoint/2010/main" val="150344664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Fig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24000"/>
            <a:ext cx="7924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0" name="Text Box 3"/>
          <p:cNvSpPr txBox="1">
            <a:spLocks noChangeArrowheads="1"/>
          </p:cNvSpPr>
          <p:nvPr/>
        </p:nvSpPr>
        <p:spPr bwMode="auto">
          <a:xfrm>
            <a:off x="76200" y="0"/>
            <a:ext cx="8534400" cy="1552575"/>
          </a:xfrm>
          <a:prstGeom prst="rect">
            <a:avLst/>
          </a:prstGeom>
          <a:solidFill>
            <a:schemeClr val="bg1">
              <a:alpha val="5098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b="1">
                <a:latin typeface="Times New Roman" pitchFamily="18" charset="0"/>
              </a:rPr>
              <a:t>Regional composite fire scar chronology from 31 sites in the Madrean Archipelago. The vertical tick marks are fire events recorded by 25% or more of sampled trees (in that year) within each site.</a:t>
            </a:r>
            <a:r>
              <a:rPr lang="en-US">
                <a:latin typeface="Times New Roman" pitchFamily="18" charset="0"/>
              </a:rPr>
              <a:t> </a:t>
            </a:r>
          </a:p>
        </p:txBody>
      </p:sp>
      <p:sp>
        <p:nvSpPr>
          <p:cNvPr id="12493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93A9595-A405-4A1D-8B11-27622EDE3749}" type="slidenum">
              <a:rPr lang="en-US" sz="1400"/>
              <a:pPr eaLnBrk="1" hangingPunct="1"/>
              <a:t>67</a:t>
            </a:fld>
            <a:endParaRPr lang="en-US" sz="1400"/>
          </a:p>
        </p:txBody>
      </p:sp>
      <p:sp>
        <p:nvSpPr>
          <p:cNvPr id="124932" name="Footer Placeholder 4"/>
          <p:cNvSpPr>
            <a:spLocks noGrp="1"/>
          </p:cNvSpPr>
          <p:nvPr>
            <p:ph type="ftr" sz="quarter" idx="11"/>
          </p:nvPr>
        </p:nvSpPr>
        <p:spPr>
          <a:xfrm>
            <a:off x="1752600" y="6534150"/>
            <a:ext cx="5029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T.W. Swetnam, Laboratory of Tree-Ring Research</a:t>
            </a:r>
          </a:p>
        </p:txBody>
      </p:sp>
    </p:spTree>
    <p:extLst>
      <p:ext uri="{BB962C8B-B14F-4D97-AF65-F5344CB8AC3E}">
        <p14:creationId xmlns:p14="http://schemas.microsoft.com/office/powerpoint/2010/main" val="420328135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533400" y="6216650"/>
            <a:ext cx="82296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1400" b="1" smtClean="0">
                <a:latin typeface="Times New Roman" charset="0"/>
              </a:rPr>
              <a:t>Westerling, A. L., and T. W. Swetnam. 2003. Interannual to decadal drought and wildfire in the Western US. EOS Transactions American Geophysical Union 84(49):545-560.</a:t>
            </a:r>
            <a:r>
              <a:rPr lang="en-US" sz="1400" smtClean="0">
                <a:latin typeface="Times New Roman" charset="0"/>
              </a:rPr>
              <a:t> </a:t>
            </a:r>
          </a:p>
        </p:txBody>
      </p:sp>
      <p:sp>
        <p:nvSpPr>
          <p:cNvPr id="35843" name="Text Box 3"/>
          <p:cNvSpPr txBox="1">
            <a:spLocks noChangeArrowheads="1"/>
          </p:cNvSpPr>
          <p:nvPr/>
        </p:nvSpPr>
        <p:spPr bwMode="auto">
          <a:xfrm>
            <a:off x="0" y="1295400"/>
            <a:ext cx="2057400" cy="348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sz="1800" b="1" u="sng"/>
              <a:t>Spearmans</a:t>
            </a:r>
            <a:r>
              <a:rPr lang="ja-JP" altLang="en-US" sz="1800" b="1" u="sng"/>
              <a:t>’</a:t>
            </a:r>
            <a:r>
              <a:rPr lang="en-US" altLang="ja-JP" sz="1800" b="1" u="sng"/>
              <a:t> R</a:t>
            </a:r>
          </a:p>
          <a:p>
            <a:pPr>
              <a:spcBef>
                <a:spcPct val="50000"/>
              </a:spcBef>
            </a:pPr>
            <a:r>
              <a:rPr lang="en-US" sz="1800" b="1"/>
              <a:t>SR vs Observed:</a:t>
            </a:r>
          </a:p>
          <a:p>
            <a:pPr>
              <a:spcBef>
                <a:spcPct val="50000"/>
              </a:spcBef>
            </a:pPr>
            <a:r>
              <a:rPr lang="en-US" sz="1800" b="1"/>
              <a:t>0.49, 1916-1978</a:t>
            </a:r>
          </a:p>
          <a:p>
            <a:pPr>
              <a:spcBef>
                <a:spcPct val="50000"/>
              </a:spcBef>
            </a:pPr>
            <a:r>
              <a:rPr lang="en-US" sz="1800" b="1"/>
              <a:t>0.71, 1916-1962</a:t>
            </a:r>
          </a:p>
          <a:p>
            <a:pPr>
              <a:spcBef>
                <a:spcPct val="50000"/>
              </a:spcBef>
            </a:pPr>
            <a:endParaRPr lang="en-US" sz="1800" b="1"/>
          </a:p>
          <a:p>
            <a:pPr>
              <a:spcBef>
                <a:spcPct val="50000"/>
              </a:spcBef>
            </a:pPr>
            <a:r>
              <a:rPr lang="en-US" sz="1800" b="1"/>
              <a:t>SR vs FSR</a:t>
            </a:r>
          </a:p>
          <a:p>
            <a:pPr>
              <a:spcBef>
                <a:spcPct val="50000"/>
              </a:spcBef>
            </a:pPr>
            <a:r>
              <a:rPr lang="en-US" sz="1800" b="1"/>
              <a:t>0.61, 1700-1900</a:t>
            </a:r>
          </a:p>
          <a:p>
            <a:pPr>
              <a:spcBef>
                <a:spcPct val="50000"/>
              </a:spcBef>
            </a:pPr>
            <a:r>
              <a:rPr lang="en-US" sz="1400" b="1"/>
              <a:t>(all p levels &lt; 0.05)</a:t>
            </a:r>
          </a:p>
          <a:p>
            <a:pPr>
              <a:spcBef>
                <a:spcPct val="50000"/>
              </a:spcBef>
            </a:pPr>
            <a:endParaRPr lang="en-US" sz="1400"/>
          </a:p>
        </p:txBody>
      </p:sp>
      <p:pic>
        <p:nvPicPr>
          <p:cNvPr id="96259" name="Picture 4" descr="TonysNewFig1"/>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981200" y="457200"/>
            <a:ext cx="6934200" cy="54864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5" name="Text Box 5"/>
          <p:cNvSpPr txBox="1">
            <a:spLocks noChangeArrowheads="1"/>
          </p:cNvSpPr>
          <p:nvPr/>
        </p:nvSpPr>
        <p:spPr bwMode="auto">
          <a:xfrm>
            <a:off x="1143000" y="0"/>
            <a:ext cx="7315200" cy="457200"/>
          </a:xfrm>
          <a:prstGeom prst="rect">
            <a:avLst/>
          </a:prstGeom>
          <a:solidFill>
            <a:schemeClr val="bg1">
              <a:alpha val="47058"/>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mtClean="0"/>
              <a:t>A combined dendroclimatic-dendroecology approach</a:t>
            </a:r>
          </a:p>
        </p:txBody>
      </p:sp>
    </p:spTree>
    <p:extLst>
      <p:ext uri="{BB962C8B-B14F-4D97-AF65-F5344CB8AC3E}">
        <p14:creationId xmlns:p14="http://schemas.microsoft.com/office/powerpoint/2010/main" val="232687561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757613"/>
            <a:ext cx="312420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33600"/>
            <a:ext cx="6296025"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Text Box 6"/>
          <p:cNvSpPr txBox="1">
            <a:spLocks noChangeArrowheads="1"/>
          </p:cNvSpPr>
          <p:nvPr/>
        </p:nvSpPr>
        <p:spPr bwMode="auto">
          <a:xfrm>
            <a:off x="304800" y="304800"/>
            <a:ext cx="83058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2000">
                <a:latin typeface="Calibri" pitchFamily="34" charset="0"/>
              </a:rPr>
              <a:t>We used a 1,400 year PDSI and precipitation reconstructions from ring widths in the Southwest and a 200-year regional fire scar index from 44 sites to calibrate and validate a regression model, which we then used to retrodict fire history back through the </a:t>
            </a:r>
            <a:r>
              <a:rPr lang="en-US" altLang="en-US" sz="2000">
                <a:latin typeface="Calibri" pitchFamily="34" charset="0"/>
              </a:rPr>
              <a:t>“</a:t>
            </a:r>
            <a:r>
              <a:rPr lang="en-US" sz="2000">
                <a:latin typeface="Calibri" pitchFamily="34" charset="0"/>
              </a:rPr>
              <a:t>Little Ice Age</a:t>
            </a:r>
            <a:r>
              <a:rPr lang="en-US" altLang="en-US" sz="2000">
                <a:latin typeface="Calibri" pitchFamily="34" charset="0"/>
              </a:rPr>
              <a:t>”</a:t>
            </a:r>
            <a:r>
              <a:rPr lang="en-US" sz="2000">
                <a:latin typeface="Calibri" pitchFamily="34" charset="0"/>
              </a:rPr>
              <a:t> and the </a:t>
            </a:r>
            <a:r>
              <a:rPr lang="en-US" altLang="en-US" sz="2000">
                <a:latin typeface="Calibri" pitchFamily="34" charset="0"/>
              </a:rPr>
              <a:t>“</a:t>
            </a:r>
            <a:r>
              <a:rPr lang="en-US" sz="2000">
                <a:latin typeface="Calibri" pitchFamily="34" charset="0"/>
              </a:rPr>
              <a:t>Medieval Warm (Drought) Period</a:t>
            </a:r>
            <a:r>
              <a:rPr lang="en-US" altLang="en-US" sz="2000">
                <a:latin typeface="Calibri" pitchFamily="34" charset="0"/>
              </a:rPr>
              <a:t>”</a:t>
            </a:r>
            <a:r>
              <a:rPr lang="en-US" sz="2000">
                <a:latin typeface="Calibri" pitchFamily="34" charset="0"/>
              </a:rPr>
              <a:t>.  </a:t>
            </a:r>
          </a:p>
        </p:txBody>
      </p:sp>
      <p:sp>
        <p:nvSpPr>
          <p:cNvPr id="98308" name="Text Box 7"/>
          <p:cNvSpPr txBox="1">
            <a:spLocks noChangeArrowheads="1"/>
          </p:cNvSpPr>
          <p:nvPr/>
        </p:nvSpPr>
        <p:spPr bwMode="auto">
          <a:xfrm>
            <a:off x="457200" y="6019800"/>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Calibri" pitchFamily="34" charset="0"/>
              </a:rPr>
              <a:t>Roos and Swetnam, The Holocene, 2012</a:t>
            </a:r>
          </a:p>
        </p:txBody>
      </p:sp>
      <p:pic>
        <p:nvPicPr>
          <p:cNvPr id="98309" name="Picture 8" descr="pinescar1"/>
          <p:cNvPicPr>
            <a:picLocks noChangeAspect="1" noChangeArrowheads="1"/>
          </p:cNvPicPr>
          <p:nvPr/>
        </p:nvPicPr>
        <p:blipFill>
          <a:blip r:embed="rId5">
            <a:extLst>
              <a:ext uri="{28A0092B-C50C-407E-A947-70E740481C1C}">
                <a14:useLocalDpi xmlns:a14="http://schemas.microsoft.com/office/drawing/2010/main" val="0"/>
              </a:ext>
            </a:extLst>
          </a:blip>
          <a:srcRect l="28986" t="17311" r="28986" b="36755"/>
          <a:stretch>
            <a:fillRect/>
          </a:stretch>
        </p:blipFill>
        <p:spPr bwMode="auto">
          <a:xfrm>
            <a:off x="6400800" y="1905000"/>
            <a:ext cx="2209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16763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2"/>
          </p:nvPr>
        </p:nvSpPr>
        <p:spPr/>
        <p:txBody>
          <a:bodyPr/>
          <a:lstStyle/>
          <a:p>
            <a:pPr>
              <a:defRPr/>
            </a:pPr>
            <a:fld id="{B238DE5D-38A1-F547-8FB7-86F080A9ABBD}" type="slidenum">
              <a:rPr lang="en-US"/>
              <a:pPr>
                <a:defRPr/>
              </a:pPr>
              <a:t>7</a:t>
            </a:fld>
            <a:endParaRPr lang="en-US"/>
          </a:p>
        </p:txBody>
      </p:sp>
      <p:pic>
        <p:nvPicPr>
          <p:cNvPr id="47107" name="Picture 2"/>
          <p:cNvPicPr>
            <a:picLocks noChangeAspect="1" noChangeArrowheads="1"/>
          </p:cNvPicPr>
          <p:nvPr/>
        </p:nvPicPr>
        <p:blipFill>
          <a:blip r:embed="rId3"/>
          <a:srcRect/>
          <a:stretch>
            <a:fillRect/>
          </a:stretch>
        </p:blipFill>
        <p:spPr bwMode="auto">
          <a:xfrm>
            <a:off x="1905000" y="1295400"/>
            <a:ext cx="6553200" cy="4953000"/>
          </a:xfrm>
          <a:prstGeom prst="rect">
            <a:avLst/>
          </a:prstGeom>
          <a:noFill/>
          <a:ln w="9525">
            <a:noFill/>
            <a:miter lim="800000"/>
            <a:headEnd/>
            <a:tailEnd/>
          </a:ln>
        </p:spPr>
      </p:pic>
      <p:sp>
        <p:nvSpPr>
          <p:cNvPr id="47108" name="Text Box 3"/>
          <p:cNvSpPr txBox="1">
            <a:spLocks noChangeArrowheads="1"/>
          </p:cNvSpPr>
          <p:nvPr/>
        </p:nvSpPr>
        <p:spPr bwMode="auto">
          <a:xfrm>
            <a:off x="381000" y="6248400"/>
            <a:ext cx="8534400" cy="1054100"/>
          </a:xfrm>
          <a:prstGeom prst="rect">
            <a:avLst/>
          </a:prstGeom>
          <a:noFill/>
          <a:ln w="9525">
            <a:noFill/>
            <a:miter lim="800000"/>
            <a:headEnd/>
            <a:tailEnd/>
          </a:ln>
        </p:spPr>
        <p:txBody>
          <a:bodyPr>
            <a:prstTxWarp prst="textNoShape">
              <a:avLst/>
            </a:prstTxWarp>
            <a:spAutoFit/>
          </a:bodyPr>
          <a:lstStyle/>
          <a:p>
            <a:pPr>
              <a:spcBef>
                <a:spcPct val="50000"/>
              </a:spcBef>
            </a:pPr>
            <a:r>
              <a:rPr lang="en-US" b="1">
                <a:latin typeface="Calibri" charset="0"/>
              </a:rPr>
              <a:t>Cook, E.R., C.A. Woodhouse, C.M. Eakin, D.M. Meko, D.W. Stahle. Science 306:1015-1018. Nov. 5 2004</a:t>
            </a:r>
          </a:p>
          <a:p>
            <a:pPr>
              <a:spcBef>
                <a:spcPct val="50000"/>
              </a:spcBef>
            </a:pPr>
            <a:endParaRPr lang="en-US">
              <a:latin typeface="Calibri" charset="0"/>
            </a:endParaRPr>
          </a:p>
        </p:txBody>
      </p:sp>
      <p:sp>
        <p:nvSpPr>
          <p:cNvPr id="47109" name="Text Box 4"/>
          <p:cNvSpPr txBox="1">
            <a:spLocks noChangeArrowheads="1"/>
          </p:cNvSpPr>
          <p:nvPr/>
        </p:nvSpPr>
        <p:spPr bwMode="auto">
          <a:xfrm>
            <a:off x="228600" y="228600"/>
            <a:ext cx="8915400" cy="1006475"/>
          </a:xfrm>
          <a:prstGeom prst="rect">
            <a:avLst/>
          </a:prstGeom>
          <a:solidFill>
            <a:srgbClr val="CCFFFF">
              <a:alpha val="39999"/>
            </a:srgbClr>
          </a:solidFill>
          <a:ln w="9525">
            <a:noFill/>
            <a:miter lim="800000"/>
            <a:headEnd/>
            <a:tailEnd/>
          </a:ln>
        </p:spPr>
        <p:txBody>
          <a:bodyPr>
            <a:prstTxWarp prst="textNoShape">
              <a:avLst/>
            </a:prstTxWarp>
            <a:spAutoFit/>
          </a:bodyPr>
          <a:lstStyle/>
          <a:p>
            <a:pPr>
              <a:spcBef>
                <a:spcPct val="50000"/>
              </a:spcBef>
            </a:pPr>
            <a:r>
              <a:rPr lang="en-US" sz="2000" b="1">
                <a:latin typeface="Calibri" charset="0"/>
              </a:rPr>
              <a:t>Even if greenhouse gas driven climate change was not a concern, “natural” variability in drought frequency and magnitude in the western is sufficient reason to expect future climate disasters.</a:t>
            </a:r>
          </a:p>
        </p:txBody>
      </p:sp>
      <p:grpSp>
        <p:nvGrpSpPr>
          <p:cNvPr id="2" name="Group 5"/>
          <p:cNvGrpSpPr>
            <a:grpSpLocks/>
          </p:cNvGrpSpPr>
          <p:nvPr/>
        </p:nvGrpSpPr>
        <p:grpSpPr bwMode="auto">
          <a:xfrm>
            <a:off x="152400" y="1600200"/>
            <a:ext cx="4800600" cy="2254250"/>
            <a:chOff x="96" y="1008"/>
            <a:chExt cx="3024" cy="1420"/>
          </a:xfrm>
        </p:grpSpPr>
        <p:sp>
          <p:nvSpPr>
            <p:cNvPr id="47111" name="Oval 6"/>
            <p:cNvSpPr>
              <a:spLocks noChangeArrowheads="1"/>
            </p:cNvSpPr>
            <p:nvPr/>
          </p:nvSpPr>
          <p:spPr bwMode="auto">
            <a:xfrm>
              <a:off x="1824" y="1008"/>
              <a:ext cx="1296" cy="1008"/>
            </a:xfrm>
            <a:prstGeom prst="ellipse">
              <a:avLst/>
            </a:prstGeom>
            <a:noFill/>
            <a:ln w="28575">
              <a:solidFill>
                <a:srgbClr val="FF0000"/>
              </a:solidFill>
              <a:round/>
              <a:headEnd/>
              <a:tailEnd/>
            </a:ln>
          </p:spPr>
          <p:txBody>
            <a:bodyPr wrap="none" anchor="ctr">
              <a:prstTxWarp prst="textNoShape">
                <a:avLst/>
              </a:prstTxWarp>
            </a:bodyPr>
            <a:lstStyle/>
            <a:p>
              <a:endParaRPr lang="en-US">
                <a:latin typeface="Calibri" charset="0"/>
              </a:endParaRPr>
            </a:p>
          </p:txBody>
        </p:sp>
        <p:sp>
          <p:nvSpPr>
            <p:cNvPr id="47112" name="Line 7"/>
            <p:cNvSpPr>
              <a:spLocks noChangeShapeType="1"/>
            </p:cNvSpPr>
            <p:nvPr/>
          </p:nvSpPr>
          <p:spPr bwMode="auto">
            <a:xfrm flipV="1">
              <a:off x="960" y="1728"/>
              <a:ext cx="912" cy="336"/>
            </a:xfrm>
            <a:prstGeom prst="line">
              <a:avLst/>
            </a:prstGeom>
            <a:noFill/>
            <a:ln w="28575">
              <a:solidFill>
                <a:srgbClr val="FF0000"/>
              </a:solidFill>
              <a:round/>
              <a:headEnd/>
              <a:tailEnd type="triangle" w="lg" len="lg"/>
            </a:ln>
          </p:spPr>
          <p:txBody>
            <a:bodyPr>
              <a:prstTxWarp prst="textNoShape">
                <a:avLst/>
              </a:prstTxWarp>
            </a:bodyPr>
            <a:lstStyle/>
            <a:p>
              <a:endParaRPr lang="en-US"/>
            </a:p>
          </p:txBody>
        </p:sp>
        <p:sp>
          <p:nvSpPr>
            <p:cNvPr id="47113" name="Text Box 8"/>
            <p:cNvSpPr txBox="1">
              <a:spLocks noChangeArrowheads="1"/>
            </p:cNvSpPr>
            <p:nvPr/>
          </p:nvSpPr>
          <p:spPr bwMode="auto">
            <a:xfrm>
              <a:off x="96" y="1680"/>
              <a:ext cx="1200" cy="748"/>
            </a:xfrm>
            <a:prstGeom prst="rect">
              <a:avLst/>
            </a:prstGeom>
            <a:noFill/>
            <a:ln w="9525">
              <a:noFill/>
              <a:miter lim="800000"/>
              <a:headEnd/>
              <a:tailEnd/>
            </a:ln>
          </p:spPr>
          <p:txBody>
            <a:bodyPr>
              <a:prstTxWarp prst="textNoShape">
                <a:avLst/>
              </a:prstTxWarp>
              <a:spAutoFit/>
            </a:bodyPr>
            <a:lstStyle/>
            <a:p>
              <a:pPr>
                <a:spcBef>
                  <a:spcPct val="50000"/>
                </a:spcBef>
              </a:pPr>
              <a:r>
                <a:rPr lang="en-US" b="1">
                  <a:solidFill>
                    <a:srgbClr val="FF3300"/>
                  </a:solidFill>
                  <a:latin typeface="Calibri" charset="0"/>
                </a:rPr>
                <a:t>Medieval Drought Period!</a:t>
              </a:r>
            </a:p>
          </p:txBody>
        </p:sp>
      </p:grpSp>
    </p:spTree>
    <p:extLst>
      <p:ext uri="{BB962C8B-B14F-4D97-AF65-F5344CB8AC3E}">
        <p14:creationId xmlns:p14="http://schemas.microsoft.com/office/powerpoint/2010/main" val="13788862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0"/>
            <a:ext cx="8686800" cy="2246769"/>
          </a:xfrm>
          <a:prstGeom prst="rect">
            <a:avLst/>
          </a:prstGeom>
          <a:noFill/>
        </p:spPr>
        <p:txBody>
          <a:bodyPr wrap="square" rtlCol="0">
            <a:spAutoFit/>
          </a:bodyPr>
          <a:lstStyle/>
          <a:p>
            <a:r>
              <a:rPr lang="en-US" sz="2000" i="1" dirty="0"/>
              <a:t>Owing to past neglect, in the face of the plainest warnings, we have now entered upon a period of danger greater than has befallen Britain since the U-Boat campaign was crushed... </a:t>
            </a:r>
            <a:endParaRPr lang="en-US" sz="2000" i="1" dirty="0" smtClean="0"/>
          </a:p>
          <a:p>
            <a:endParaRPr lang="en-US" sz="2000" i="1" dirty="0"/>
          </a:p>
          <a:p>
            <a:r>
              <a:rPr lang="en-US" sz="2000" i="1" dirty="0" smtClean="0"/>
              <a:t>The </a:t>
            </a:r>
            <a:r>
              <a:rPr lang="en-US" sz="2000" i="1" dirty="0"/>
              <a:t>era of procrastination, of half-measures, of soothing and baffling expedients, of delays, is coming to a close. In its place we are entering a period of consequences..</a:t>
            </a:r>
            <a:r>
              <a:rPr lang="en-US" sz="2000" i="1" dirty="0" smtClean="0"/>
              <a:t>.”</a:t>
            </a:r>
            <a:r>
              <a:rPr lang="en-US" sz="2000" i="1" dirty="0"/>
              <a:t> </a:t>
            </a:r>
            <a:r>
              <a:rPr lang="en-US" sz="2000" i="1" dirty="0" smtClean="0"/>
              <a:t>      </a:t>
            </a:r>
            <a:r>
              <a:rPr lang="en-US" sz="2000" dirty="0" smtClean="0"/>
              <a:t>Winston </a:t>
            </a:r>
            <a:r>
              <a:rPr lang="en-US" sz="2000" dirty="0"/>
              <a:t>Churchill, November 1936</a:t>
            </a:r>
          </a:p>
        </p:txBody>
      </p:sp>
      <p:pic>
        <p:nvPicPr>
          <p:cNvPr id="4" name="DixonAppleFlood.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4367" t="4194" r="15474" b="5551"/>
          <a:stretch/>
        </p:blipFill>
        <p:spPr>
          <a:xfrm>
            <a:off x="2971800" y="2286000"/>
            <a:ext cx="5943600" cy="4300918"/>
          </a:xfrm>
          <a:prstGeom prst="rect">
            <a:avLst/>
          </a:prstGeom>
        </p:spPr>
      </p:pic>
      <p:sp>
        <p:nvSpPr>
          <p:cNvPr id="5" name="TextBox 4"/>
          <p:cNvSpPr txBox="1"/>
          <p:nvPr/>
        </p:nvSpPr>
        <p:spPr>
          <a:xfrm>
            <a:off x="328429" y="3952485"/>
            <a:ext cx="184666" cy="369332"/>
          </a:xfrm>
          <a:prstGeom prst="rect">
            <a:avLst/>
          </a:prstGeom>
          <a:noFill/>
        </p:spPr>
        <p:txBody>
          <a:bodyPr wrap="none" rtlCol="0">
            <a:spAutoFit/>
          </a:bodyPr>
          <a:lstStyle/>
          <a:p>
            <a:endParaRPr lang="en-US" dirty="0"/>
          </a:p>
        </p:txBody>
      </p:sp>
      <p:pic>
        <p:nvPicPr>
          <p:cNvPr id="6" name="Picture 2" descr="Rilling_Cliffs"/>
          <p:cNvPicPr>
            <a:picLocks noChangeAspect="1" noChangeArrowheads="1"/>
          </p:cNvPicPr>
          <p:nvPr/>
        </p:nvPicPr>
        <p:blipFill rotWithShape="1">
          <a:blip r:embed="rId6">
            <a:extLst>
              <a:ext uri="{28A0092B-C50C-407E-A947-70E740481C1C}">
                <a14:useLocalDpi xmlns:a14="http://schemas.microsoft.com/office/drawing/2010/main" val="0"/>
              </a:ext>
            </a:extLst>
          </a:blip>
          <a:srcRect l="33437" r="17501"/>
          <a:stretch/>
        </p:blipFill>
        <p:spPr bwMode="auto">
          <a:xfrm>
            <a:off x="76200" y="2667000"/>
            <a:ext cx="2841272" cy="3901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0774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52400" y="300335"/>
            <a:ext cx="8382000" cy="461665"/>
          </a:xfrm>
          <a:prstGeom prst="rect">
            <a:avLst/>
          </a:prstGeom>
          <a:noFill/>
          <a:ln w="9525" algn="ctr">
            <a:noFill/>
            <a:miter lim="800000"/>
            <a:headEnd/>
            <a:tailEnd/>
          </a:ln>
        </p:spPr>
        <p:txBody>
          <a:bodyPr wrap="square">
            <a:spAutoFit/>
          </a:bodyPr>
          <a:lstStyle/>
          <a:p>
            <a:pPr algn="ctr">
              <a:spcBef>
                <a:spcPct val="50000"/>
              </a:spcBef>
            </a:pPr>
            <a:r>
              <a:rPr lang="en-US" sz="2400" dirty="0" smtClean="0"/>
              <a:t>Tree-Ring reconstruction of 1,200 </a:t>
            </a:r>
            <a:r>
              <a:rPr lang="en-US" sz="2400" dirty="0"/>
              <a:t>years of </a:t>
            </a:r>
            <a:r>
              <a:rPr lang="en-US" sz="2400" dirty="0" smtClean="0"/>
              <a:t>Colorado River flow</a:t>
            </a:r>
            <a:endParaRPr lang="en-US" sz="2400" dirty="0"/>
          </a:p>
        </p:txBody>
      </p:sp>
      <p:pic>
        <p:nvPicPr>
          <p:cNvPr id="11267" name="Picture 3"/>
          <p:cNvPicPr>
            <a:picLocks noChangeAspect="1" noChangeArrowheads="1"/>
          </p:cNvPicPr>
          <p:nvPr/>
        </p:nvPicPr>
        <p:blipFill>
          <a:blip r:embed="rId3" cstate="print"/>
          <a:srcRect/>
          <a:stretch>
            <a:fillRect/>
          </a:stretch>
        </p:blipFill>
        <p:spPr bwMode="auto">
          <a:xfrm>
            <a:off x="228600" y="990600"/>
            <a:ext cx="8763000" cy="3025775"/>
          </a:xfrm>
          <a:prstGeom prst="rect">
            <a:avLst/>
          </a:prstGeom>
          <a:noFill/>
          <a:ln w="25400" algn="ctr">
            <a:noFill/>
            <a:miter lim="800000"/>
            <a:headEnd/>
            <a:tailEnd/>
          </a:ln>
        </p:spPr>
      </p:pic>
      <p:sp>
        <p:nvSpPr>
          <p:cNvPr id="11268" name="Text Box 4"/>
          <p:cNvSpPr txBox="1">
            <a:spLocks noChangeArrowheads="1"/>
          </p:cNvSpPr>
          <p:nvPr/>
        </p:nvSpPr>
        <p:spPr bwMode="auto">
          <a:xfrm>
            <a:off x="4800600" y="4038600"/>
            <a:ext cx="3614015" cy="369332"/>
          </a:xfrm>
          <a:prstGeom prst="rect">
            <a:avLst/>
          </a:prstGeom>
          <a:noFill/>
          <a:ln w="12700">
            <a:noFill/>
            <a:miter lim="800000"/>
            <a:headEnd type="none" w="sm" len="sm"/>
            <a:tailEnd type="none" w="sm" len="sm"/>
          </a:ln>
        </p:spPr>
        <p:txBody>
          <a:bodyPr wrap="none">
            <a:spAutoFit/>
          </a:bodyPr>
          <a:lstStyle/>
          <a:p>
            <a:r>
              <a:rPr lang="en-US" dirty="0" err="1"/>
              <a:t>Meko</a:t>
            </a:r>
            <a:r>
              <a:rPr lang="en-US" dirty="0"/>
              <a:t>, Woodhouse and </a:t>
            </a:r>
            <a:r>
              <a:rPr lang="en-US" dirty="0" smtClean="0"/>
              <a:t>others, 2007</a:t>
            </a:r>
            <a:endParaRPr lang="en-US" dirty="0"/>
          </a:p>
        </p:txBody>
      </p:sp>
      <p:pic>
        <p:nvPicPr>
          <p:cNvPr id="11269" name="Picture 4"/>
          <p:cNvPicPr>
            <a:picLocks noChangeAspect="1" noChangeArrowheads="1"/>
          </p:cNvPicPr>
          <p:nvPr/>
        </p:nvPicPr>
        <p:blipFill>
          <a:blip r:embed="rId4" cstate="print"/>
          <a:srcRect/>
          <a:stretch>
            <a:fillRect/>
          </a:stretch>
        </p:blipFill>
        <p:spPr bwMode="auto">
          <a:xfrm>
            <a:off x="533400" y="4114800"/>
            <a:ext cx="4114800" cy="1195387"/>
          </a:xfrm>
          <a:prstGeom prst="rect">
            <a:avLst/>
          </a:prstGeom>
          <a:noFill/>
          <a:ln w="9525">
            <a:noFill/>
            <a:miter lim="800000"/>
            <a:headEnd/>
            <a:tailEnd/>
          </a:ln>
        </p:spPr>
      </p:pic>
      <p:pic>
        <p:nvPicPr>
          <p:cNvPr id="11270" name="Picture 5"/>
          <p:cNvPicPr>
            <a:picLocks noChangeAspect="1" noChangeArrowheads="1"/>
          </p:cNvPicPr>
          <p:nvPr/>
        </p:nvPicPr>
        <p:blipFill>
          <a:blip r:embed="rId5" cstate="print"/>
          <a:srcRect/>
          <a:stretch>
            <a:fillRect/>
          </a:stretch>
        </p:blipFill>
        <p:spPr bwMode="auto">
          <a:xfrm>
            <a:off x="4648200" y="4667250"/>
            <a:ext cx="4191000" cy="742950"/>
          </a:xfrm>
          <a:prstGeom prst="rect">
            <a:avLst/>
          </a:prstGeom>
          <a:noFill/>
          <a:ln w="9525">
            <a:noFill/>
            <a:miter lim="800000"/>
            <a:headEnd/>
            <a:tailEnd/>
          </a:ln>
        </p:spPr>
      </p:pic>
      <p:grpSp>
        <p:nvGrpSpPr>
          <p:cNvPr id="12" name="Group 11"/>
          <p:cNvGrpSpPr/>
          <p:nvPr/>
        </p:nvGrpSpPr>
        <p:grpSpPr>
          <a:xfrm>
            <a:off x="2819400" y="914400"/>
            <a:ext cx="5382352" cy="2743200"/>
            <a:chOff x="2819400" y="1371600"/>
            <a:chExt cx="5382352" cy="2743200"/>
          </a:xfrm>
        </p:grpSpPr>
        <p:sp>
          <p:nvSpPr>
            <p:cNvPr id="8" name="Rectangle 7"/>
            <p:cNvSpPr/>
            <p:nvPr/>
          </p:nvSpPr>
          <p:spPr>
            <a:xfrm>
              <a:off x="7848600" y="1676400"/>
              <a:ext cx="152400" cy="2438400"/>
            </a:xfrm>
            <a:prstGeom prst="rect">
              <a:avLst/>
            </a:prstGeom>
            <a:solidFill>
              <a:srgbClr val="F2F21A">
                <a:alpha val="50980"/>
              </a:srgbClr>
            </a:solidFill>
            <a:ln>
              <a:solidFill>
                <a:srgbClr val="F2F2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2819400" y="1371600"/>
              <a:ext cx="1752600" cy="2743200"/>
              <a:chOff x="2819400" y="1371600"/>
              <a:chExt cx="1752600" cy="2743200"/>
            </a:xfrm>
          </p:grpSpPr>
          <p:sp>
            <p:nvSpPr>
              <p:cNvPr id="7" name="Rectangle 6"/>
              <p:cNvSpPr/>
              <p:nvPr/>
            </p:nvSpPr>
            <p:spPr>
              <a:xfrm>
                <a:off x="3352800" y="1676400"/>
                <a:ext cx="228600" cy="2438400"/>
              </a:xfrm>
              <a:prstGeom prst="rect">
                <a:avLst/>
              </a:prstGeom>
              <a:solidFill>
                <a:srgbClr val="F2F21A">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819400" y="1371600"/>
                <a:ext cx="1752600" cy="369332"/>
              </a:xfrm>
              <a:prstGeom prst="rect">
                <a:avLst/>
              </a:prstGeom>
              <a:noFill/>
            </p:spPr>
            <p:txBody>
              <a:bodyPr wrap="square" rtlCol="0">
                <a:spAutoFit/>
              </a:bodyPr>
              <a:lstStyle/>
              <a:p>
                <a:r>
                  <a:rPr lang="en-US" dirty="0" smtClean="0"/>
                  <a:t>1130-1157</a:t>
                </a:r>
                <a:endParaRPr lang="en-US" dirty="0"/>
              </a:p>
            </p:txBody>
          </p:sp>
        </p:grpSp>
        <p:sp>
          <p:nvSpPr>
            <p:cNvPr id="10" name="TextBox 9"/>
            <p:cNvSpPr txBox="1"/>
            <p:nvPr/>
          </p:nvSpPr>
          <p:spPr>
            <a:xfrm>
              <a:off x="7010400" y="1383268"/>
              <a:ext cx="1191352" cy="369332"/>
            </a:xfrm>
            <a:prstGeom prst="rect">
              <a:avLst/>
            </a:prstGeom>
            <a:noFill/>
          </p:spPr>
          <p:txBody>
            <a:bodyPr wrap="none" rtlCol="0">
              <a:spAutoFit/>
            </a:bodyPr>
            <a:lstStyle/>
            <a:p>
              <a:r>
                <a:rPr lang="en-US" dirty="0" smtClean="0"/>
                <a:t>1950-1957</a:t>
              </a:r>
              <a:endParaRPr lang="en-US" dirty="0"/>
            </a:p>
          </p:txBody>
        </p:sp>
      </p:grpSp>
      <p:sp>
        <p:nvSpPr>
          <p:cNvPr id="13" name="Text Box 2"/>
          <p:cNvSpPr txBox="1">
            <a:spLocks noChangeArrowheads="1"/>
          </p:cNvSpPr>
          <p:nvPr/>
        </p:nvSpPr>
        <p:spPr bwMode="auto">
          <a:xfrm>
            <a:off x="457200" y="5562600"/>
            <a:ext cx="8077200" cy="1015663"/>
          </a:xfrm>
          <a:prstGeom prst="rect">
            <a:avLst/>
          </a:prstGeom>
          <a:solidFill>
            <a:srgbClr val="F6C0A8"/>
          </a:solidFill>
          <a:ln w="9525">
            <a:noFill/>
            <a:miter lim="800000"/>
            <a:headEnd/>
            <a:tailEnd/>
          </a:ln>
        </p:spPr>
        <p:txBody>
          <a:bodyPr>
            <a:prstTxWarp prst="textNoShape">
              <a:avLst/>
            </a:prstTxWarp>
            <a:spAutoFit/>
          </a:bodyPr>
          <a:lstStyle/>
          <a:p>
            <a:pPr>
              <a:spcBef>
                <a:spcPct val="50000"/>
              </a:spcBef>
            </a:pPr>
            <a:r>
              <a:rPr lang="en-US" sz="2000" dirty="0">
                <a:latin typeface="Calibri" charset="0"/>
              </a:rPr>
              <a:t>“The general picture of a collision between water demand and supply in the </a:t>
            </a:r>
            <a:r>
              <a:rPr lang="en-US" sz="2000" dirty="0" smtClean="0">
                <a:latin typeface="Calibri" charset="0"/>
              </a:rPr>
              <a:t>Upper Colorado River Basin </a:t>
            </a:r>
            <a:r>
              <a:rPr lang="en-US" sz="2000" dirty="0">
                <a:latin typeface="Calibri" charset="0"/>
              </a:rPr>
              <a:t>in the not-too-distant future is all too </a:t>
            </a:r>
            <a:r>
              <a:rPr lang="en-US" sz="2000" dirty="0" smtClean="0">
                <a:latin typeface="Calibri" charset="0"/>
              </a:rPr>
              <a:t>apparent.”	Stockton </a:t>
            </a:r>
            <a:r>
              <a:rPr lang="en-US" sz="2000" dirty="0">
                <a:latin typeface="Calibri" charset="0"/>
              </a:rPr>
              <a:t>and Jacoby 1976</a:t>
            </a:r>
          </a:p>
        </p:txBody>
      </p:sp>
    </p:spTree>
    <p:extLst>
      <p:ext uri="{BB962C8B-B14F-4D97-AF65-F5344CB8AC3E}">
        <p14:creationId xmlns:p14="http://schemas.microsoft.com/office/powerpoint/2010/main" val="293099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63707"/>
            <a:ext cx="4029429" cy="464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8365" y="1463707"/>
            <a:ext cx="4725822" cy="188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5946" y="3381375"/>
            <a:ext cx="4355753"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122215"/>
            <a:ext cx="7291388" cy="1104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62000" y="6216134"/>
            <a:ext cx="3276600" cy="369332"/>
          </a:xfrm>
          <a:prstGeom prst="rect">
            <a:avLst/>
          </a:prstGeom>
          <a:noFill/>
        </p:spPr>
        <p:txBody>
          <a:bodyPr wrap="square" rtlCol="0">
            <a:spAutoFit/>
          </a:bodyPr>
          <a:lstStyle/>
          <a:p>
            <a:r>
              <a:rPr lang="en-US" dirty="0" smtClean="0"/>
              <a:t>Nature Climate Change, in press</a:t>
            </a:r>
            <a:endParaRPr lang="en-US" dirty="0"/>
          </a:p>
        </p:txBody>
      </p:sp>
    </p:spTree>
    <p:extLst>
      <p:ext uri="{BB962C8B-B14F-4D97-AF65-F5344CB8AC3E}">
        <p14:creationId xmlns:p14="http://schemas.microsoft.com/office/powerpoint/2010/main" val="5571476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877</TotalTime>
  <Words>1864</Words>
  <Application>Microsoft Office PowerPoint</Application>
  <PresentationFormat>On-screen Show (4:3)</PresentationFormat>
  <Paragraphs>242</Paragraphs>
  <Slides>70</Slides>
  <Notes>70</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72" baseType="lpstr">
      <vt:lpstr>Office Theme</vt:lpstr>
      <vt:lpstr>SPW 10.0 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Heat “frozen” pine needles:  Las Conchas Fire, June 2011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tswetnam</dc:creator>
  <cp:lastModifiedBy>tswetnam</cp:lastModifiedBy>
  <cp:revision>30</cp:revision>
  <cp:lastPrinted>2012-09-06T06:56:53Z</cp:lastPrinted>
  <dcterms:created xsi:type="dcterms:W3CDTF">2012-09-04T21:16:25Z</dcterms:created>
  <dcterms:modified xsi:type="dcterms:W3CDTF">2012-11-28T19:40:41Z</dcterms:modified>
</cp:coreProperties>
</file>