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66" r:id="rId4"/>
    <p:sldId id="270" r:id="rId5"/>
    <p:sldId id="263" r:id="rId6"/>
    <p:sldId id="264" r:id="rId7"/>
    <p:sldId id="265" r:id="rId8"/>
    <p:sldId id="272" r:id="rId9"/>
    <p:sldId id="271" r:id="rId10"/>
    <p:sldId id="278" r:id="rId11"/>
    <p:sldId id="259" r:id="rId12"/>
    <p:sldId id="269" r:id="rId13"/>
    <p:sldId id="260" r:id="rId14"/>
    <p:sldId id="273" r:id="rId15"/>
    <p:sldId id="267" r:id="rId16"/>
    <p:sldId id="268" r:id="rId17"/>
    <p:sldId id="262" r:id="rId18"/>
    <p:sldId id="274" r:id="rId19"/>
    <p:sldId id="275" r:id="rId20"/>
    <p:sldId id="276" r:id="rId21"/>
    <p:sldId id="277" r:id="rId22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32A06-0904-4344-BEB3-F3FBE5981A42}" type="datetimeFigureOut">
              <a:rPr lang="en-US" smtClean="0"/>
              <a:t>5/14/2009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A9DCE-A6F1-4FE8-9B42-751AA73C4F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ACA1-7295-45B0-9E0F-710550FE37DC}" type="datetimeFigureOut">
              <a:rPr lang="en-US" smtClean="0"/>
              <a:pPr/>
              <a:t>5/14/2009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4831-F312-48C3-B0B6-79E57B91C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49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tiff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2953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DENDROCHRONOLOGY:</a:t>
            </a:r>
            <a:br>
              <a:rPr lang="en-US" sz="2400" b="1" dirty="0" smtClean="0">
                <a:solidFill>
                  <a:schemeClr val="accent3"/>
                </a:solidFill>
              </a:rPr>
            </a:br>
            <a:r>
              <a:rPr lang="en-US" sz="24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>
                <a:solidFill>
                  <a:schemeClr val="accent3"/>
                </a:solidFill>
              </a:rPr>
              <a:t>When This Ring’s True Tale Is Told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4572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Much More Than Just Counting the Rings 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ZMT08M psmexsection2.tif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52400" y="3429000"/>
            <a:ext cx="3374058" cy="332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ZMT19P psmexsection2.tif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410200" y="3429000"/>
            <a:ext cx="3581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ZMT18U psmexsection2.tif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3505200" y="2743200"/>
            <a:ext cx="1985805" cy="241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257800" cy="7921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ZMT76B @ 12X  &amp;  50X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3" name="Picture 2" descr="12XcZMT76B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2000" y="1066800"/>
            <a:ext cx="787982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rought03.tif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685800" y="4191000"/>
            <a:ext cx="79248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477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Rockwell" pitchFamily="18" charset="0"/>
              </a:rPr>
              <a:t>APPLICATIONS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Rockwell" pitchFamily="18" charset="0"/>
              </a:rPr>
            </a:b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  <a:latin typeface="Rockwell" pitchFamily="18" charset="0"/>
              </a:rPr>
              <a:t>dendro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Rockwell" pitchFamily="18" charset="0"/>
              </a:rPr>
              <a:t> +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Rockwell" pitchFamily="18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76200" y="1371600"/>
            <a:ext cx="8991600" cy="54102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hydrology</a:t>
            </a:r>
            <a:r>
              <a:rPr lang="en-US" sz="1400" dirty="0" smtClean="0">
                <a:solidFill>
                  <a:schemeClr val="accent3"/>
                </a:solidFill>
              </a:rPr>
              <a:t>                                                                 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isotope chemistry                                                            ecology</a:t>
            </a:r>
          </a:p>
          <a:p>
            <a:endParaRPr lang="en-US" sz="1400" dirty="0" smtClean="0">
              <a:solidFill>
                <a:schemeClr val="accent3"/>
              </a:solidFill>
            </a:endParaRPr>
          </a:p>
          <a:p>
            <a:endParaRPr lang="en-US" sz="1400" dirty="0" smtClean="0">
              <a:solidFill>
                <a:schemeClr val="accent3"/>
              </a:solidFill>
            </a:endParaRPr>
          </a:p>
          <a:p>
            <a:endParaRPr lang="en-US" sz="1400" dirty="0" smtClean="0">
              <a:solidFill>
                <a:schemeClr val="accent3"/>
              </a:solidFill>
            </a:endParaRPr>
          </a:p>
          <a:p>
            <a:endParaRPr lang="en-US" sz="1400" dirty="0" smtClean="0">
              <a:solidFill>
                <a:schemeClr val="accent3"/>
              </a:solidFill>
            </a:endParaRPr>
          </a:p>
          <a:p>
            <a:endParaRPr lang="en-US" sz="1400" dirty="0" smtClean="0">
              <a:solidFill>
                <a:schemeClr val="accent3"/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Climatology</a:t>
            </a:r>
          </a:p>
          <a:p>
            <a:endParaRPr lang="en-US" sz="2000" dirty="0" smtClean="0">
              <a:solidFill>
                <a:schemeClr val="accent3"/>
              </a:solidFill>
            </a:endParaRPr>
          </a:p>
          <a:p>
            <a:endParaRPr lang="en-US" sz="2000" dirty="0" smtClean="0">
              <a:solidFill>
                <a:schemeClr val="accent3"/>
              </a:solidFill>
            </a:endParaRPr>
          </a:p>
          <a:p>
            <a:endParaRPr lang="en-US" sz="2000" dirty="0" smtClean="0">
              <a:solidFill>
                <a:schemeClr val="accent3"/>
              </a:solidFill>
            </a:endParaRPr>
          </a:p>
          <a:p>
            <a:endParaRPr lang="en-US" sz="2000" dirty="0" smtClean="0">
              <a:solidFill>
                <a:schemeClr val="accent3"/>
              </a:solidFill>
            </a:endParaRPr>
          </a:p>
          <a:p>
            <a:endParaRPr lang="en-US" sz="2000" dirty="0" smtClean="0">
              <a:solidFill>
                <a:schemeClr val="accent3"/>
              </a:solidFill>
            </a:endParaRPr>
          </a:p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    geomorphology                                                             archaeology                                                           environmental research</a:t>
            </a:r>
          </a:p>
        </p:txBody>
      </p:sp>
      <p:pic>
        <p:nvPicPr>
          <p:cNvPr id="10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733800" y="1752600"/>
            <a:ext cx="17145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657600" y="5410200"/>
            <a:ext cx="1942070" cy="119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3276600" y="3352800"/>
            <a:ext cx="2667000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7162800" y="1828800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lum/>
          </a:blip>
          <a:srcRect/>
          <a:stretch>
            <a:fillRect/>
          </a:stretch>
        </p:blipFill>
        <p:spPr bwMode="auto">
          <a:xfrm>
            <a:off x="228600" y="5486400"/>
            <a:ext cx="175260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/>
          <a:stretch>
            <a:fillRect/>
          </a:stretch>
        </p:blipFill>
        <p:spPr bwMode="auto">
          <a:xfrm>
            <a:off x="304800" y="1905000"/>
            <a:ext cx="175260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410200"/>
            <a:ext cx="175260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lum/>
          </a:blip>
          <a:srcRect/>
          <a:stretch>
            <a:fillRect/>
          </a:stretch>
        </p:blipFill>
        <p:spPr bwMode="auto">
          <a:xfrm>
            <a:off x="7772400" y="3276600"/>
            <a:ext cx="1094950" cy="168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MiddleBearCanyonFireScarredRoot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tretch>
            <a:fillRect/>
          </a:stretch>
        </p:blipFill>
        <p:spPr>
          <a:xfrm>
            <a:off x="381000" y="3886200"/>
            <a:ext cx="1107509" cy="126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EDouglassMummyCaveAD261-348.jpg"/>
          <p:cNvPicPr>
            <a:picLocks noChangeAspect="1"/>
          </p:cNvPicPr>
          <p:nvPr/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2514600" y="5638800"/>
            <a:ext cx="990601" cy="79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BCPFrostDamageLaMarche2.jpg"/>
          <p:cNvPicPr>
            <a:picLocks noChangeAspect="1"/>
          </p:cNvPicPr>
          <p:nvPr/>
        </p:nvPicPr>
        <p:blipFill>
          <a:blip r:embed="rId12" cstate="print">
            <a:lum bright="10000"/>
          </a:blip>
          <a:stretch>
            <a:fillRect/>
          </a:stretch>
        </p:blipFill>
        <p:spPr>
          <a:xfrm>
            <a:off x="1828800" y="3733800"/>
            <a:ext cx="1066800" cy="149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TomSwetnamFireinSCIENCE.jpg"/>
          <p:cNvPicPr>
            <a:picLocks noChangeAspect="1"/>
          </p:cNvPicPr>
          <p:nvPr/>
        </p:nvPicPr>
        <p:blipFill>
          <a:blip r:embed="rId13" cstate="print">
            <a:lum bright="10000"/>
          </a:blip>
          <a:stretch>
            <a:fillRect/>
          </a:stretch>
        </p:blipFill>
        <p:spPr>
          <a:xfrm>
            <a:off x="6433128" y="3429000"/>
            <a:ext cx="1173018" cy="148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09800" y="2133600"/>
            <a:ext cx="1295400" cy="10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EdWrightH2O-SoilIsotopesCatalinas.jpg"/>
          <p:cNvPicPr>
            <a:picLocks noChangeAspect="1"/>
          </p:cNvPicPr>
          <p:nvPr/>
        </p:nvPicPr>
        <p:blipFill>
          <a:blip r:embed="rId15" cstate="print">
            <a:lum/>
          </a:blip>
          <a:stretch>
            <a:fillRect/>
          </a:stretch>
        </p:blipFill>
        <p:spPr>
          <a:xfrm>
            <a:off x="5715000" y="1905000"/>
            <a:ext cx="960782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PaulSheppardLaserTrimmingCores.jpg"/>
          <p:cNvPicPr>
            <a:picLocks noChangeAspect="1"/>
          </p:cNvPicPr>
          <p:nvPr/>
        </p:nvPicPr>
        <p:blipFill>
          <a:blip r:embed="rId16" cstate="print">
            <a:lum bright="-10000"/>
          </a:blip>
          <a:stretch>
            <a:fillRect/>
          </a:stretch>
        </p:blipFill>
        <p:spPr>
          <a:xfrm>
            <a:off x="6019800" y="5334000"/>
            <a:ext cx="1069644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PaulSheppardLaserTrimmingCores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248400" y="6096000"/>
            <a:ext cx="762001" cy="60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CONTEXT FOR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EVENTS &amp; PROCESSES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WITH ABSOLUTE TIME RESOLUTION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4" name="Picture 3" descr="FireandScarsLabManual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28600" y="1371600"/>
            <a:ext cx="2286000" cy="1719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eledTreeScarLabManual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239000" y="1371600"/>
            <a:ext cx="1691866" cy="256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ockFallScarLabManual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52400" y="3352800"/>
            <a:ext cx="1567715" cy="218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FireScarredSampleShowsSmokeyBear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2590800" y="1371600"/>
            <a:ext cx="121919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opy of HPIM0170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7391401" y="4114802"/>
            <a:ext cx="1307265" cy="99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22Sep90,lighteningscarpsme.jpg"/>
          <p:cNvPicPr>
            <a:picLocks noChangeAspect="1"/>
          </p:cNvPicPr>
          <p:nvPr/>
        </p:nvPicPr>
        <p:blipFill>
          <a:blip r:embed="rId7">
            <a:lum bright="10000"/>
          </a:blip>
          <a:stretch>
            <a:fillRect/>
          </a:stretch>
        </p:blipFill>
        <p:spPr>
          <a:xfrm>
            <a:off x="1828800" y="3352800"/>
            <a:ext cx="11430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SpruceBudwormInWhiteFi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0" y="5181600"/>
            <a:ext cx="3657600" cy="1553394"/>
          </a:xfrm>
          <a:prstGeom prst="rect">
            <a:avLst/>
          </a:prstGeom>
        </p:spPr>
      </p:pic>
      <p:pic>
        <p:nvPicPr>
          <p:cNvPr id="15" name="Picture 14" descr="GiantSequoiaCori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1447800"/>
            <a:ext cx="1701800" cy="232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GiantSequoiaRadialCuts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tretch>
            <a:fillRect/>
          </a:stretch>
        </p:blipFill>
        <p:spPr>
          <a:xfrm>
            <a:off x="5715000" y="1447800"/>
            <a:ext cx="152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GiantSequoiaCore1777Narrow1800pinholes.jpg"/>
          <p:cNvPicPr>
            <a:picLocks noChangeAspect="1"/>
          </p:cNvPicPr>
          <p:nvPr/>
        </p:nvPicPr>
        <p:blipFill>
          <a:blip r:embed="rId11" cstate="print">
            <a:lum bright="10000"/>
          </a:blip>
          <a:stretch>
            <a:fillRect/>
          </a:stretch>
        </p:blipFill>
        <p:spPr>
          <a:xfrm>
            <a:off x="3581400" y="3810000"/>
            <a:ext cx="3657600" cy="11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HPIM1776.JPG"/>
          <p:cNvPicPr>
            <a:picLocks noChangeAspect="1"/>
          </p:cNvPicPr>
          <p:nvPr/>
        </p:nvPicPr>
        <p:blipFill>
          <a:blip r:embed="rId12" cstate="print">
            <a:lum bright="20000"/>
          </a:blip>
          <a:stretch>
            <a:fillRect/>
          </a:stretch>
        </p:blipFill>
        <p:spPr>
          <a:xfrm>
            <a:off x="1524000" y="5410200"/>
            <a:ext cx="1731363" cy="131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1979-139 ot010 reduced resolution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05200" y="5334000"/>
            <a:ext cx="1638080" cy="131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81000" y="381000"/>
            <a:ext cx="38862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iddleBearCanyonFireScarredRoot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171966" y="4495800"/>
            <a:ext cx="1876034" cy="214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51586"/>
            <a:ext cx="4191000" cy="29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4459530" y="3657600"/>
            <a:ext cx="4355857" cy="295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0" y="5029200"/>
            <a:ext cx="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5867400"/>
            <a:ext cx="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6019800"/>
            <a:ext cx="33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AFOGNAK ISLAND, ALASKA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5" name="Content Placeholder 4" descr="Afognak-KodiakIslandsAlaskaNGSMap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57200" y="1697908"/>
            <a:ext cx="4038600" cy="433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Afognak-KodiakIslandsAlaskaNGSLogging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5029200" y="1676400"/>
            <a:ext cx="174340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76800" y="48006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Katmai Volcanic Eruption</a:t>
            </a:r>
          </a:p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        6-8 June 1912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57912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Magnitude 9.2 Earthquake Good Friday</a:t>
            </a:r>
          </a:p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                      27 June1964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ognakIsland6volcano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8600" y="609600"/>
            <a:ext cx="2214176" cy="211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fognakIsland4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2971800" y="762000"/>
            <a:ext cx="2743200" cy="194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fognakIsland5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988389" y="838200"/>
            <a:ext cx="258265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fognak32B-1910-19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124200"/>
            <a:ext cx="563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ognakIsland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419600" y="609600"/>
            <a:ext cx="4462272" cy="246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fognakIsland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04800" y="609600"/>
            <a:ext cx="3886200" cy="2490033"/>
          </a:xfrm>
          <a:prstGeom prst="rect">
            <a:avLst/>
          </a:prstGeom>
        </p:spPr>
      </p:pic>
      <p:pic>
        <p:nvPicPr>
          <p:cNvPr id="4" name="Picture 3" descr="AfognakIsland3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457200" y="3200400"/>
            <a:ext cx="2210661" cy="308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fognak32B-09-17.jpg"/>
          <p:cNvPicPr>
            <a:picLocks noChangeAspect="1"/>
          </p:cNvPicPr>
          <p:nvPr/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3048000" y="3200400"/>
            <a:ext cx="5867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El Malpais Recon.PN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2400" y="152400"/>
            <a:ext cx="3276600" cy="214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ig1.jpg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3124200" y="2362200"/>
            <a:ext cx="3124200" cy="20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ockeyStickGraphMannBradleyHugh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4572000"/>
            <a:ext cx="3048000" cy="211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MT08M psmexsection2.tif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143000" y="47172"/>
            <a:ext cx="6905829" cy="66584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MT19P psmexsection2.tif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213104" y="96774"/>
            <a:ext cx="6717792" cy="66644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484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>A Bit of History</a:t>
            </a:r>
            <a:b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/>
            </a:r>
            <a:b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/>
            </a:r>
            <a:b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>                                  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Edmund Schulman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/>
            </a:r>
            <a:b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>                                                              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Wes Ferguson</a:t>
            </a:r>
            <a:r>
              <a:rPr lang="en-US" sz="3200" dirty="0" smtClean="0">
                <a:solidFill>
                  <a:srgbClr val="FF0000"/>
                </a:solidFill>
                <a:latin typeface="Britannic Bold" pitchFamily="34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Britannic Bold" pitchFamily="34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Britannic Bold" pitchFamily="34" charset="0"/>
              </a:rPr>
              <a:t>  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Andrew E. Douglass</a:t>
            </a:r>
            <a:r>
              <a:rPr lang="en-US" sz="3200" dirty="0" smtClean="0">
                <a:solidFill>
                  <a:srgbClr val="FF0000"/>
                </a:solidFill>
                <a:latin typeface="Britannic Bold" pitchFamily="34" charset="0"/>
              </a:rPr>
              <a:t>                                     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Bryant Bannister</a:t>
            </a:r>
            <a:r>
              <a:rPr lang="en-US" sz="3200" dirty="0" smtClean="0">
                <a:solidFill>
                  <a:srgbClr val="FF0000"/>
                </a:solidFill>
                <a:latin typeface="Britannic Bold" pitchFamily="34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Britannic Bold" pitchFamily="34" charset="0"/>
              </a:rPr>
            </a:br>
            <a: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  <a:t/>
            </a:r>
            <a:b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</a:br>
            <a: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  <a:t>                                      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Malcolm Hughes</a:t>
            </a:r>
            <a: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  <a:t>          </a:t>
            </a:r>
            <a:b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</a:br>
            <a: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  <a:t/>
            </a:r>
            <a:br>
              <a:rPr lang="en-US" sz="3200" dirty="0" smtClean="0">
                <a:solidFill>
                  <a:srgbClr val="00B0F0"/>
                </a:solidFill>
                <a:latin typeface="Engravers MT" pitchFamily="18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/>
            </a:r>
            <a:b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/>
            </a:r>
            <a:b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</a:b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Old English Text MT" pitchFamily="66" charset="0"/>
              </a:rPr>
              <a:t>   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Val </a:t>
            </a:r>
            <a:r>
              <a:rPr lang="en-US" sz="1400" dirty="0" err="1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LaMarche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                                  Tom </a:t>
            </a:r>
            <a:r>
              <a:rPr lang="en-US" sz="1400" dirty="0" err="1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Swetnam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                                      Hal </a:t>
            </a:r>
            <a:r>
              <a:rPr lang="en-US" sz="1400" dirty="0" err="1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Fritts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Old English Text MT" pitchFamily="66" charset="0"/>
            </a:endParaRPr>
          </a:p>
        </p:txBody>
      </p:sp>
      <p:pic>
        <p:nvPicPr>
          <p:cNvPr id="29" name="Picture 28" descr="AEDOUGLASSAZHIGHWAYS1946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762000" y="990600"/>
            <a:ext cx="22098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EdSchulman25Oct1956LifeMagazineJ.R.Eyer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810000" y="533400"/>
            <a:ext cx="1162538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2007,For TSwetnam70th 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572000"/>
            <a:ext cx="1034142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2007,For TSwetnam70th 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648200"/>
            <a:ext cx="1066800" cy="130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2007,For TSwetnam70th 0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990600"/>
            <a:ext cx="1391479" cy="168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UNSPOT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3429000"/>
            <a:ext cx="1168402" cy="72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EDouglass1932Sequoia10ftx-sectionBaseballStadium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tretch>
            <a:fillRect/>
          </a:stretch>
        </p:blipFill>
        <p:spPr>
          <a:xfrm>
            <a:off x="1752600" y="3352800"/>
            <a:ext cx="1402976" cy="110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PINEALPHASCHULMAN.jpg"/>
          <p:cNvPicPr>
            <a:picLocks noChangeAspect="1"/>
          </p:cNvPicPr>
          <p:nvPr/>
        </p:nvPicPr>
        <p:blipFill>
          <a:blip r:embed="rId9" cstate="print">
            <a:lum bright="20000"/>
          </a:blip>
          <a:stretch>
            <a:fillRect/>
          </a:stretch>
        </p:blipFill>
        <p:spPr>
          <a:xfrm>
            <a:off x="5105400" y="1066800"/>
            <a:ext cx="642836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HPIM188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67200" y="3886200"/>
            <a:ext cx="1143000" cy="866124"/>
          </a:xfrm>
          <a:prstGeom prst="rect">
            <a:avLst/>
          </a:prstGeom>
        </p:spPr>
      </p:pic>
      <p:pic>
        <p:nvPicPr>
          <p:cNvPr id="22" name="Picture 21" descr="HPIM189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86400" y="4800600"/>
            <a:ext cx="1191094" cy="902568"/>
          </a:xfrm>
          <a:prstGeom prst="rect">
            <a:avLst/>
          </a:prstGeom>
        </p:spPr>
      </p:pic>
      <p:pic>
        <p:nvPicPr>
          <p:cNvPr id="23" name="Picture 22" descr="HPIM013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76600" y="2895600"/>
            <a:ext cx="1143001" cy="866125"/>
          </a:xfrm>
          <a:prstGeom prst="rect">
            <a:avLst/>
          </a:prstGeom>
        </p:spPr>
      </p:pic>
      <p:pic>
        <p:nvPicPr>
          <p:cNvPr id="25" name="Picture 24" descr="FergusoninWhites1984PKresan.jpg"/>
          <p:cNvPicPr>
            <a:picLocks noChangeAspect="1"/>
          </p:cNvPicPr>
          <p:nvPr/>
        </p:nvPicPr>
        <p:blipFill>
          <a:blip r:embed="rId13" cstate="print">
            <a:lum bright="20000"/>
          </a:blip>
          <a:stretch>
            <a:fillRect/>
          </a:stretch>
        </p:blipFill>
        <p:spPr>
          <a:xfrm>
            <a:off x="6172200" y="1828800"/>
            <a:ext cx="718457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SpringHouseMesaVerde2ndstory.jpg"/>
          <p:cNvPicPr>
            <a:picLocks noChangeAspect="1"/>
          </p:cNvPicPr>
          <p:nvPr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7848600" y="3429000"/>
            <a:ext cx="782781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TomSwetnamBigSequoiaChainsaw.jpg"/>
          <p:cNvPicPr>
            <a:picLocks noChangeAspect="1"/>
          </p:cNvPicPr>
          <p:nvPr/>
        </p:nvPicPr>
        <p:blipFill>
          <a:blip r:embed="rId15" cstate="print">
            <a:lum bright="20000"/>
          </a:blip>
          <a:stretch>
            <a:fillRect/>
          </a:stretch>
        </p:blipFill>
        <p:spPr>
          <a:xfrm>
            <a:off x="2971800" y="5257800"/>
            <a:ext cx="762000" cy="113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FrostRing1884inBCPVCLaMarche.jpg"/>
          <p:cNvPicPr>
            <a:picLocks noChangeAspect="1"/>
          </p:cNvPicPr>
          <p:nvPr/>
        </p:nvPicPr>
        <p:blipFill>
          <a:blip r:embed="rId16" cstate="print">
            <a:lum bright="20000"/>
          </a:blip>
          <a:stretch>
            <a:fillRect/>
          </a:stretch>
        </p:blipFill>
        <p:spPr>
          <a:xfrm>
            <a:off x="1981200" y="4724400"/>
            <a:ext cx="914400" cy="68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 descr="CarbonDioxideIncrease 003.jpg"/>
          <p:cNvPicPr>
            <a:picLocks noChangeAspect="1"/>
          </p:cNvPicPr>
          <p:nvPr/>
        </p:nvPicPr>
        <p:blipFill>
          <a:blip r:embed="rId17" cstate="print">
            <a:lum bright="-10000"/>
          </a:blip>
          <a:stretch>
            <a:fillRect/>
          </a:stretch>
        </p:blipFill>
        <p:spPr>
          <a:xfrm>
            <a:off x="2057400" y="5562600"/>
            <a:ext cx="704746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 descr="TomSwetnamFormalPhoto.jpg"/>
          <p:cNvPicPr>
            <a:picLocks noChangeAspect="1"/>
          </p:cNvPicPr>
          <p:nvPr/>
        </p:nvPicPr>
        <p:blipFill>
          <a:blip r:embed="rId18">
            <a:lum bright="10000"/>
          </a:blip>
          <a:stretch>
            <a:fillRect/>
          </a:stretch>
        </p:blipFill>
        <p:spPr>
          <a:xfrm>
            <a:off x="3886200" y="4800600"/>
            <a:ext cx="1000991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 descr="MalcomHughesHockyStickPhoto.jpg"/>
          <p:cNvPicPr>
            <a:picLocks noChangeAspect="1"/>
          </p:cNvPicPr>
          <p:nvPr/>
        </p:nvPicPr>
        <p:blipFill>
          <a:blip r:embed="rId19" cstate="print">
            <a:lum bright="10000"/>
          </a:blip>
          <a:stretch>
            <a:fillRect/>
          </a:stretch>
        </p:blipFill>
        <p:spPr>
          <a:xfrm>
            <a:off x="5486400" y="3048000"/>
            <a:ext cx="838200" cy="109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 descr="MalcomHughesHockyStickGraph.jpg"/>
          <p:cNvPicPr>
            <a:picLocks noChangeAspect="1"/>
          </p:cNvPicPr>
          <p:nvPr/>
        </p:nvPicPr>
        <p:blipFill>
          <a:blip r:embed="rId20" cstate="print">
            <a:lum bright="-10000"/>
          </a:blip>
          <a:stretch>
            <a:fillRect/>
          </a:stretch>
        </p:blipFill>
        <p:spPr>
          <a:xfrm>
            <a:off x="6400800" y="3505200"/>
            <a:ext cx="1209194" cy="56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 descr="HalFrittsDendrographPhoto.jpg"/>
          <p:cNvPicPr>
            <a:picLocks noChangeAspect="1"/>
          </p:cNvPicPr>
          <p:nvPr/>
        </p:nvPicPr>
        <p:blipFill>
          <a:blip r:embed="rId21" cstate="print">
            <a:lum bright="20000"/>
          </a:blip>
          <a:stretch>
            <a:fillRect/>
          </a:stretch>
        </p:blipFill>
        <p:spPr>
          <a:xfrm>
            <a:off x="7848600" y="5105400"/>
            <a:ext cx="838200" cy="63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MT18U psmexsection2.t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749035" y="152400"/>
            <a:ext cx="556616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GUARORIBSCROSS-SECTION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8600" y="304800"/>
            <a:ext cx="3131971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MESQUITESTAINEDCROSS-SECTION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5257799" y="228600"/>
            <a:ext cx="3279329" cy="366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anPalmCrossSection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2743200" y="3352800"/>
            <a:ext cx="314231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ssdating illustration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228600" y="228600"/>
            <a:ext cx="5791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ompsensneg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 rot="5400000">
            <a:off x="4762500" y="2400300"/>
            <a:ext cx="30480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48400" y="762000"/>
            <a:ext cx="251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Principle of </a:t>
            </a:r>
            <a:r>
              <a:rPr lang="en-US" sz="1400" dirty="0" err="1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Crossdating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 (bridging patterns through time)</a:t>
            </a:r>
            <a:endParaRPr lang="en-US" sz="14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1910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Principle of the Limiting Factor (some requirement for growth such as water, temperature, photo period , nutrients is limiting)</a:t>
            </a:r>
          </a:p>
          <a:p>
            <a:endParaRPr lang="en-US" sz="1400" dirty="0" smtClean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Principle of </a:t>
            </a:r>
            <a:r>
              <a:rPr lang="en-US" sz="1400" dirty="0" err="1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Uniformitarianism</a:t>
            </a:r>
            <a:endParaRPr lang="en-US" sz="1400" dirty="0" smtClean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(the present is the key to the past)</a:t>
            </a:r>
            <a:endParaRPr lang="en-US" sz="14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SAMPLE CROSSDATING REQUIREMENTS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22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 identifiable annual increment of growth i.e. an annual ring: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Variability from increment  to increment of growth i.e. rings are not the same 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Circuit uniformity i.e. what is seen on one side should been seen on the other: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Minimum of 50 increments of growth i.e. non-random match, not by chance: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ZMT08M94-98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533400" y="1371600"/>
            <a:ext cx="6318738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ZMT19P92-98.jp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609600" y="3048000"/>
            <a:ext cx="6324600" cy="103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ZMT18U92-98cw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029200" y="4724400"/>
            <a:ext cx="35052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ZMT18U90-98rw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609600" y="4724400"/>
            <a:ext cx="42672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ERIN WILLETT Boyce Thompson 8.bmp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304800" y="6096000"/>
            <a:ext cx="8382000" cy="60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248400" cy="45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CROSSDATING VERSUS COUNTING ?WHY?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7" name="Picture 6" descr="CoiniferX-SectionIllustrationLTR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9600"/>
            <a:ext cx="6172200" cy="278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vr3041-1897-1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572000"/>
            <a:ext cx="3505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ZMT19P88-94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0" y="4572000"/>
            <a:ext cx="3733799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14400" y="4114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Locally absent rings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029200" y="4038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False rings(intra-annual bands)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Locally absent or absent (missing rings)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4" name="Content Placeholder 3" descr="m vr3041-1898-1907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52400" y="1066800"/>
            <a:ext cx="86868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18288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1898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0" y="17526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274638"/>
            <a:ext cx="6553200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False rings (intra-annual bands)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5" name="Picture 4" descr="ZMT19P88-94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52400" y="990600"/>
            <a:ext cx="8763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1676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ritannic Bold" pitchFamily="34" charset="0"/>
              </a:rPr>
              <a:t>1987</a:t>
            </a:r>
            <a:endParaRPr lang="en-US" sz="1200" dirty="0">
              <a:latin typeface="Britann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1524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ritannic Bold" pitchFamily="34" charset="0"/>
              </a:rPr>
              <a:t>1994</a:t>
            </a:r>
            <a:endParaRPr lang="en-US" sz="1200" dirty="0"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SAMPLING: Full or Partial Cross sections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v.s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. Increment Cores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3" name="Picture 2" descr="ColorIllustrationCoringCrossSection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276600" y="1066800"/>
            <a:ext cx="2759855" cy="267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ZMT08M psmexsection2.tif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81000" y="1143000"/>
            <a:ext cx="2344130" cy="231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PIM0164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52400" y="3581400"/>
            <a:ext cx="2972373" cy="170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12XcZMT76B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400800" y="1752600"/>
            <a:ext cx="2623905" cy="196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rought03.tif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6172200" y="4419600"/>
            <a:ext cx="2819400" cy="154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IntroDendroFall2007006.JPG"/>
          <p:cNvPicPr>
            <a:picLocks noChangeAspect="1"/>
          </p:cNvPicPr>
          <p:nvPr/>
        </p:nvPicPr>
        <p:blipFill>
          <a:blip r:embed="rId7">
            <a:lum bright="10000"/>
          </a:blip>
          <a:stretch>
            <a:fillRect/>
          </a:stretch>
        </p:blipFill>
        <p:spPr>
          <a:xfrm>
            <a:off x="3352800" y="44196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A QUICK CROSSDATING EXERCISE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07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ZMT08M</a:t>
            </a: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ZMT19P</a:t>
            </a: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Britannic Bold" pitchFamily="34" charset="0"/>
              </a:rPr>
              <a:t>ZMT18U</a:t>
            </a:r>
          </a:p>
          <a:p>
            <a:endParaRPr lang="en-US" dirty="0" smtClean="0">
              <a:latin typeface="Britannic Bold" pitchFamily="34" charset="0"/>
            </a:endParaRPr>
          </a:p>
          <a:p>
            <a:endParaRPr lang="en-US" dirty="0" smtClean="0">
              <a:latin typeface="Britannic Bold" pitchFamily="34" charset="0"/>
            </a:endParaRPr>
          </a:p>
        </p:txBody>
      </p:sp>
      <p:pic>
        <p:nvPicPr>
          <p:cNvPr id="7" name="Picture 6" descr="ZMT08M94-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990600"/>
            <a:ext cx="3962400" cy="914400"/>
          </a:xfrm>
          <a:prstGeom prst="rect">
            <a:avLst/>
          </a:prstGeom>
        </p:spPr>
      </p:pic>
      <p:pic>
        <p:nvPicPr>
          <p:cNvPr id="8" name="Picture 7" descr="ZMT08M88-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371600"/>
            <a:ext cx="4826000" cy="914400"/>
          </a:xfrm>
          <a:prstGeom prst="rect">
            <a:avLst/>
          </a:prstGeom>
        </p:spPr>
      </p:pic>
      <p:pic>
        <p:nvPicPr>
          <p:cNvPr id="9" name="Picture 8" descr="ZMT19P92-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895600"/>
            <a:ext cx="3886200" cy="990600"/>
          </a:xfrm>
          <a:prstGeom prst="rect">
            <a:avLst/>
          </a:prstGeom>
        </p:spPr>
      </p:pic>
      <p:pic>
        <p:nvPicPr>
          <p:cNvPr id="10" name="Picture 9" descr="ZMT19P88-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8400" y="3581400"/>
            <a:ext cx="4191000" cy="762000"/>
          </a:xfrm>
          <a:prstGeom prst="rect">
            <a:avLst/>
          </a:prstGeom>
        </p:spPr>
      </p:pic>
      <p:pic>
        <p:nvPicPr>
          <p:cNvPr id="11" name="Picture 10" descr="ZMT18U92-98cw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4800600" y="5105400"/>
            <a:ext cx="4038600" cy="838200"/>
          </a:xfrm>
          <a:prstGeom prst="rect">
            <a:avLst/>
          </a:prstGeom>
        </p:spPr>
      </p:pic>
      <p:pic>
        <p:nvPicPr>
          <p:cNvPr id="12" name="Picture 11" descr="ZMT18U88-92cw.jpg"/>
          <p:cNvPicPr>
            <a:picLocks noChangeAspect="1"/>
          </p:cNvPicPr>
          <p:nvPr/>
        </p:nvPicPr>
        <p:blipFill>
          <a:blip r:embed="rId7" cstate="print">
            <a:lum bright="-10000"/>
          </a:blip>
          <a:stretch>
            <a:fillRect/>
          </a:stretch>
        </p:blipFill>
        <p:spPr>
          <a:xfrm>
            <a:off x="1219200" y="5715000"/>
            <a:ext cx="43180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3583</TotalTime>
  <Words>209</Words>
  <Application>Microsoft Office PowerPoint</Application>
  <PresentationFormat>On-screen Show (4:3)</PresentationFormat>
  <Paragraphs>78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DENDROCHRONOLOGY:  When This Ring’s True Tale Is Told</vt:lpstr>
      <vt:lpstr>A Bit of History                                      Edmund Schulman                                                                Wes Ferguson    Andrew E. Douglass                                      Bryant Bannister                                         Malcolm Hughes                  Val LaMarche                                  Tom Swetnam                                      Hal Fritts</vt:lpstr>
      <vt:lpstr>Slide 3</vt:lpstr>
      <vt:lpstr>SAMPLE CROSSDATING REQUIREMENTS</vt:lpstr>
      <vt:lpstr>CROSSDATING VERSUS COUNTING ?WHY?</vt:lpstr>
      <vt:lpstr>Locally absent or absent (missing rings)</vt:lpstr>
      <vt:lpstr>False rings (intra-annual bands)</vt:lpstr>
      <vt:lpstr>SAMPLING: Full or Partial Cross sections v.s. Increment Cores</vt:lpstr>
      <vt:lpstr>A QUICK CROSSDATING EXERCISE</vt:lpstr>
      <vt:lpstr>ZMT76B @ 12X  &amp;  50X</vt:lpstr>
      <vt:lpstr>APPLICATIONS dendro +</vt:lpstr>
      <vt:lpstr>CONTEXT FOR EVENTS &amp; PROCESSES WITH ABSOLUTE TIME RESOLUTION</vt:lpstr>
      <vt:lpstr>Slide 13</vt:lpstr>
      <vt:lpstr>AFOGNAK ISLAND, ALASKA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The University of Arizona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DENDROCHRONOLOGY: When This Ring’s True Tale Is Told</dc:title>
  <dc:creator>Rex Adams</dc:creator>
  <cp:lastModifiedBy>Rex Adams</cp:lastModifiedBy>
  <cp:revision>310</cp:revision>
  <dcterms:created xsi:type="dcterms:W3CDTF">2009-04-24T20:55:55Z</dcterms:created>
  <dcterms:modified xsi:type="dcterms:W3CDTF">2009-05-14T22:08:39Z</dcterms:modified>
</cp:coreProperties>
</file>