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56" r:id="rId2"/>
    <p:sldId id="257" r:id="rId3"/>
    <p:sldId id="260" r:id="rId4"/>
    <p:sldId id="274" r:id="rId5"/>
    <p:sldId id="258" r:id="rId6"/>
    <p:sldId id="281" r:id="rId7"/>
    <p:sldId id="266" r:id="rId8"/>
    <p:sldId id="261" r:id="rId9"/>
    <p:sldId id="276" r:id="rId10"/>
    <p:sldId id="279" r:id="rId11"/>
    <p:sldId id="280" r:id="rId12"/>
    <p:sldId id="27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D6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6" autoAdjust="0"/>
    <p:restoredTop sz="94660"/>
  </p:normalViewPr>
  <p:slideViewPr>
    <p:cSldViewPr snapToGrid="0" snapToObjects="1">
      <p:cViewPr>
        <p:scale>
          <a:sx n="200" d="100"/>
          <a:sy n="200" d="100"/>
        </p:scale>
        <p:origin x="-18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45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8600BF-BB68-814A-8E23-D37C9D9E7564}" type="datetimeFigureOut">
              <a:rPr lang="en-US" smtClean="0"/>
              <a:pPr/>
              <a:t>11/30/12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A8BC6C-29EC-804E-98AF-AED4103A8E6C}" type="slidenum">
              <a:rPr lang="en-US" smtClean="0"/>
              <a:pPr/>
              <a:t>‹#›</a:t>
            </a:fld>
            <a:endParaRPr lang="en-US"/>
          </a:p>
        </p:txBody>
      </p:sp>
    </p:spTree>
    <p:extLst>
      <p:ext uri="{BB962C8B-B14F-4D97-AF65-F5344CB8AC3E}">
        <p14:creationId xmlns:p14="http://schemas.microsoft.com/office/powerpoint/2010/main" val="3015915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63FA17-2C5B-F54D-BB4B-22232417761E}" type="datetimeFigureOut">
              <a:rPr lang="en-US" smtClean="0"/>
              <a:pPr/>
              <a:t>11/30/12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2234C4-0A26-314D-A1E1-802BBF160242}" type="slidenum">
              <a:rPr lang="en-US" smtClean="0"/>
              <a:pPr/>
              <a:t>‹#›</a:t>
            </a:fld>
            <a:endParaRPr lang="en-US"/>
          </a:p>
        </p:txBody>
      </p:sp>
    </p:spTree>
    <p:extLst>
      <p:ext uri="{BB962C8B-B14F-4D97-AF65-F5344CB8AC3E}">
        <p14:creationId xmlns:p14="http://schemas.microsoft.com/office/powerpoint/2010/main" val="3984277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234C4-0A26-314D-A1E1-802BBF160242}" type="slidenum">
              <a:rPr lang="en-US" smtClean="0"/>
              <a:pPr/>
              <a:t>4</a:t>
            </a:fld>
            <a:endParaRPr lang="en-US"/>
          </a:p>
        </p:txBody>
      </p:sp>
    </p:spTree>
    <p:extLst>
      <p:ext uri="{BB962C8B-B14F-4D97-AF65-F5344CB8AC3E}">
        <p14:creationId xmlns:p14="http://schemas.microsoft.com/office/powerpoint/2010/main" val="366687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FF0732-9DDF-C946-9D08-3407314F6424}" type="datetime1">
              <a:rPr lang="en-US" smtClean="0"/>
              <a:pPr/>
              <a:t>11/30/12</a:t>
            </a:fld>
            <a:endParaRPr lang="en-US"/>
          </a:p>
        </p:txBody>
      </p:sp>
      <p:sp>
        <p:nvSpPr>
          <p:cNvPr id="5" name="Footer Placeholder 4"/>
          <p:cNvSpPr>
            <a:spLocks noGrp="1"/>
          </p:cNvSpPr>
          <p:nvPr>
            <p:ph type="ftr" sz="quarter" idx="11"/>
          </p:nvPr>
        </p:nvSpPr>
        <p:spPr/>
        <p:txBody>
          <a:bodyPr/>
          <a:lstStyle/>
          <a:p>
            <a:r>
              <a:rPr lang="fr-FR" smtClean="0"/>
              <a:t>Hughes et al., GC23D - 02, AGU Fall Meeting, December 4,2012</a:t>
            </a:r>
            <a:endParaRPr lang="en-US"/>
          </a:p>
        </p:txBody>
      </p:sp>
      <p:sp>
        <p:nvSpPr>
          <p:cNvPr id="6" name="Slide Number Placeholder 5"/>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398974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8CD610-E073-9C49-97DD-3069CA5F86BB}" type="datetime1">
              <a:rPr lang="en-US" smtClean="0"/>
              <a:pPr/>
              <a:t>11/30/12</a:t>
            </a:fld>
            <a:endParaRPr lang="en-US"/>
          </a:p>
        </p:txBody>
      </p:sp>
      <p:sp>
        <p:nvSpPr>
          <p:cNvPr id="5" name="Footer Placeholder 4"/>
          <p:cNvSpPr>
            <a:spLocks noGrp="1"/>
          </p:cNvSpPr>
          <p:nvPr>
            <p:ph type="ftr" sz="quarter" idx="11"/>
          </p:nvPr>
        </p:nvSpPr>
        <p:spPr/>
        <p:txBody>
          <a:bodyPr/>
          <a:lstStyle/>
          <a:p>
            <a:r>
              <a:rPr lang="fr-FR" smtClean="0"/>
              <a:t>Hughes et al., GC23D - 02, AGU Fall Meeting, December 4,2012</a:t>
            </a:r>
            <a:endParaRPr lang="en-US"/>
          </a:p>
        </p:txBody>
      </p:sp>
      <p:sp>
        <p:nvSpPr>
          <p:cNvPr id="6" name="Slide Number Placeholder 5"/>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73665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ACF04-0527-2E41-B3C9-630400F78765}" type="datetime1">
              <a:rPr lang="en-US" smtClean="0"/>
              <a:pPr/>
              <a:t>11/30/12</a:t>
            </a:fld>
            <a:endParaRPr lang="en-US"/>
          </a:p>
        </p:txBody>
      </p:sp>
      <p:sp>
        <p:nvSpPr>
          <p:cNvPr id="5" name="Footer Placeholder 4"/>
          <p:cNvSpPr>
            <a:spLocks noGrp="1"/>
          </p:cNvSpPr>
          <p:nvPr>
            <p:ph type="ftr" sz="quarter" idx="11"/>
          </p:nvPr>
        </p:nvSpPr>
        <p:spPr/>
        <p:txBody>
          <a:bodyPr/>
          <a:lstStyle/>
          <a:p>
            <a:r>
              <a:rPr lang="fr-FR" smtClean="0"/>
              <a:t>Hughes et al., GC23D - 02, AGU Fall Meeting, December 4,2012</a:t>
            </a:r>
            <a:endParaRPr lang="en-US"/>
          </a:p>
        </p:txBody>
      </p:sp>
      <p:sp>
        <p:nvSpPr>
          <p:cNvPr id="6" name="Slide Number Placeholder 5"/>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48637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DB1F2-34B4-2941-9E6B-ED2EBA92971A}" type="datetime1">
              <a:rPr lang="en-US" smtClean="0"/>
              <a:pPr/>
              <a:t>11/30/12</a:t>
            </a:fld>
            <a:endParaRPr lang="en-US"/>
          </a:p>
        </p:txBody>
      </p:sp>
      <p:sp>
        <p:nvSpPr>
          <p:cNvPr id="5" name="Footer Placeholder 4"/>
          <p:cNvSpPr>
            <a:spLocks noGrp="1"/>
          </p:cNvSpPr>
          <p:nvPr>
            <p:ph type="ftr" sz="quarter" idx="11"/>
          </p:nvPr>
        </p:nvSpPr>
        <p:spPr/>
        <p:txBody>
          <a:bodyPr/>
          <a:lstStyle/>
          <a:p>
            <a:r>
              <a:rPr lang="fr-FR" smtClean="0"/>
              <a:t>Hughes et al., GC23D - 02, AGU Fall Meeting, December 4,2012</a:t>
            </a:r>
            <a:endParaRPr lang="en-US"/>
          </a:p>
        </p:txBody>
      </p:sp>
      <p:sp>
        <p:nvSpPr>
          <p:cNvPr id="6" name="Slide Number Placeholder 5"/>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33585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080B86-A021-8C40-B5C5-763F83512C99}" type="datetime1">
              <a:rPr lang="en-US" smtClean="0"/>
              <a:pPr/>
              <a:t>11/30/12</a:t>
            </a:fld>
            <a:endParaRPr lang="en-US"/>
          </a:p>
        </p:txBody>
      </p:sp>
      <p:sp>
        <p:nvSpPr>
          <p:cNvPr id="5" name="Footer Placeholder 4"/>
          <p:cNvSpPr>
            <a:spLocks noGrp="1"/>
          </p:cNvSpPr>
          <p:nvPr>
            <p:ph type="ftr" sz="quarter" idx="11"/>
          </p:nvPr>
        </p:nvSpPr>
        <p:spPr/>
        <p:txBody>
          <a:bodyPr/>
          <a:lstStyle/>
          <a:p>
            <a:r>
              <a:rPr lang="fr-FR" smtClean="0"/>
              <a:t>Hughes et al., GC23D - 02, AGU Fall Meeting, December 4,2012</a:t>
            </a:r>
            <a:endParaRPr lang="en-US"/>
          </a:p>
        </p:txBody>
      </p:sp>
      <p:sp>
        <p:nvSpPr>
          <p:cNvPr id="6" name="Slide Number Placeholder 5"/>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211030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E676A-9266-9B43-8E2E-AD6EDF1CD503}" type="datetime1">
              <a:rPr lang="en-US" smtClean="0"/>
              <a:pPr/>
              <a:t>11/30/12</a:t>
            </a:fld>
            <a:endParaRPr lang="en-US"/>
          </a:p>
        </p:txBody>
      </p:sp>
      <p:sp>
        <p:nvSpPr>
          <p:cNvPr id="6" name="Footer Placeholder 5"/>
          <p:cNvSpPr>
            <a:spLocks noGrp="1"/>
          </p:cNvSpPr>
          <p:nvPr>
            <p:ph type="ftr" sz="quarter" idx="11"/>
          </p:nvPr>
        </p:nvSpPr>
        <p:spPr/>
        <p:txBody>
          <a:bodyPr/>
          <a:lstStyle/>
          <a:p>
            <a:r>
              <a:rPr lang="fr-FR" smtClean="0"/>
              <a:t>Hughes et al., GC23D - 02, AGU Fall Meeting, December 4,2012</a:t>
            </a:r>
            <a:endParaRPr lang="en-US"/>
          </a:p>
        </p:txBody>
      </p:sp>
      <p:sp>
        <p:nvSpPr>
          <p:cNvPr id="7" name="Slide Number Placeholder 6"/>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15196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434B90-98DF-0D4D-A510-C1A170D495B7}" type="datetime1">
              <a:rPr lang="en-US" smtClean="0"/>
              <a:pPr/>
              <a:t>11/30/12</a:t>
            </a:fld>
            <a:endParaRPr lang="en-US"/>
          </a:p>
        </p:txBody>
      </p:sp>
      <p:sp>
        <p:nvSpPr>
          <p:cNvPr id="8" name="Footer Placeholder 7"/>
          <p:cNvSpPr>
            <a:spLocks noGrp="1"/>
          </p:cNvSpPr>
          <p:nvPr>
            <p:ph type="ftr" sz="quarter" idx="11"/>
          </p:nvPr>
        </p:nvSpPr>
        <p:spPr/>
        <p:txBody>
          <a:bodyPr/>
          <a:lstStyle/>
          <a:p>
            <a:r>
              <a:rPr lang="fr-FR" smtClean="0"/>
              <a:t>Hughes et al., GC23D - 02, AGU Fall Meeting, December 4,2012</a:t>
            </a:r>
            <a:endParaRPr lang="en-US"/>
          </a:p>
        </p:txBody>
      </p:sp>
      <p:sp>
        <p:nvSpPr>
          <p:cNvPr id="9" name="Slide Number Placeholder 8"/>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12595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B4327-7A5F-6142-BB1D-90E745FEE089}" type="datetime1">
              <a:rPr lang="en-US" smtClean="0"/>
              <a:pPr/>
              <a:t>11/30/12</a:t>
            </a:fld>
            <a:endParaRPr lang="en-US"/>
          </a:p>
        </p:txBody>
      </p:sp>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1809357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22123-BDD3-1C44-A8A0-8B3B1D9C3DDB}" type="datetime1">
              <a:rPr lang="en-US" smtClean="0"/>
              <a:pPr/>
              <a:t>11/30/12</a:t>
            </a:fld>
            <a:endParaRPr lang="en-US"/>
          </a:p>
        </p:txBody>
      </p:sp>
      <p:sp>
        <p:nvSpPr>
          <p:cNvPr id="3" name="Footer Placeholder 2"/>
          <p:cNvSpPr>
            <a:spLocks noGrp="1"/>
          </p:cNvSpPr>
          <p:nvPr>
            <p:ph type="ftr" sz="quarter" idx="11"/>
          </p:nvPr>
        </p:nvSpPr>
        <p:spPr/>
        <p:txBody>
          <a:bodyPr/>
          <a:lstStyle/>
          <a:p>
            <a:r>
              <a:rPr lang="fr-FR" smtClean="0"/>
              <a:t>Hughes et al., GC23D - 02, AGU Fall Meeting, December 4,2012</a:t>
            </a:r>
            <a:endParaRPr lang="en-US"/>
          </a:p>
        </p:txBody>
      </p:sp>
      <p:sp>
        <p:nvSpPr>
          <p:cNvPr id="4" name="Slide Number Placeholder 3"/>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36474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7A1F22-E1C2-B94A-8BB5-EF241F3A240E}" type="datetime1">
              <a:rPr lang="en-US" smtClean="0"/>
              <a:pPr/>
              <a:t>11/30/12</a:t>
            </a:fld>
            <a:endParaRPr lang="en-US"/>
          </a:p>
        </p:txBody>
      </p:sp>
      <p:sp>
        <p:nvSpPr>
          <p:cNvPr id="6" name="Footer Placeholder 5"/>
          <p:cNvSpPr>
            <a:spLocks noGrp="1"/>
          </p:cNvSpPr>
          <p:nvPr>
            <p:ph type="ftr" sz="quarter" idx="11"/>
          </p:nvPr>
        </p:nvSpPr>
        <p:spPr/>
        <p:txBody>
          <a:bodyPr/>
          <a:lstStyle/>
          <a:p>
            <a:r>
              <a:rPr lang="fr-FR" smtClean="0"/>
              <a:t>Hughes et al., GC23D - 02, AGU Fall Meeting, December 4,2012</a:t>
            </a:r>
            <a:endParaRPr lang="en-US"/>
          </a:p>
        </p:txBody>
      </p:sp>
      <p:sp>
        <p:nvSpPr>
          <p:cNvPr id="7" name="Slide Number Placeholder 6"/>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254182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6BC706-20E5-2340-A2C2-5CA72D0553D3}" type="datetime1">
              <a:rPr lang="en-US" smtClean="0"/>
              <a:pPr/>
              <a:t>11/30/12</a:t>
            </a:fld>
            <a:endParaRPr lang="en-US"/>
          </a:p>
        </p:txBody>
      </p:sp>
      <p:sp>
        <p:nvSpPr>
          <p:cNvPr id="6" name="Footer Placeholder 5"/>
          <p:cNvSpPr>
            <a:spLocks noGrp="1"/>
          </p:cNvSpPr>
          <p:nvPr>
            <p:ph type="ftr" sz="quarter" idx="11"/>
          </p:nvPr>
        </p:nvSpPr>
        <p:spPr/>
        <p:txBody>
          <a:bodyPr/>
          <a:lstStyle/>
          <a:p>
            <a:r>
              <a:rPr lang="fr-FR" smtClean="0"/>
              <a:t>Hughes et al., GC23D - 02, AGU Fall Meeting, December 4,2012</a:t>
            </a:r>
            <a:endParaRPr lang="en-US"/>
          </a:p>
        </p:txBody>
      </p:sp>
      <p:sp>
        <p:nvSpPr>
          <p:cNvPr id="7" name="Slide Number Placeholder 6"/>
          <p:cNvSpPr>
            <a:spLocks noGrp="1"/>
          </p:cNvSpPr>
          <p:nvPr>
            <p:ph type="sldNum" sz="quarter" idx="12"/>
          </p:nvPr>
        </p:nvSpPr>
        <p:spPr/>
        <p:txBody>
          <a:bodyPr/>
          <a:lstStyle/>
          <a:p>
            <a:fld id="{5A78F3C7-9B85-204F-AC6C-8C43D9489A7B}" type="slidenum">
              <a:rPr lang="en-US" smtClean="0"/>
              <a:pPr/>
              <a:t>‹#›</a:t>
            </a:fld>
            <a:endParaRPr lang="en-US"/>
          </a:p>
        </p:txBody>
      </p:sp>
    </p:spTree>
    <p:extLst>
      <p:ext uri="{BB962C8B-B14F-4D97-AF65-F5344CB8AC3E}">
        <p14:creationId xmlns:p14="http://schemas.microsoft.com/office/powerpoint/2010/main" val="3550466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2AE1D-330A-AE41-84A7-D5A461F5FF24}" type="datetime1">
              <a:rPr lang="en-US" smtClean="0"/>
              <a:pPr/>
              <a:t>11/30/12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Hughes et al., GC23D - 02, AGU Fall Meeting, December 4,2012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8F3C7-9B85-204F-AC6C-8C43D9489A7B}" type="slidenum">
              <a:rPr lang="en-US" smtClean="0"/>
              <a:pPr/>
              <a:t>‹#›</a:t>
            </a:fld>
            <a:endParaRPr lang="en-US"/>
          </a:p>
        </p:txBody>
      </p:sp>
    </p:spTree>
    <p:extLst>
      <p:ext uri="{BB962C8B-B14F-4D97-AF65-F5344CB8AC3E}">
        <p14:creationId xmlns:p14="http://schemas.microsoft.com/office/powerpoint/2010/main" val="332090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png"/><Relationship Id="rId5" Type="http://schemas.openxmlformats.org/officeDocument/2006/relationships/image" Target="../media/image7.jpe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jpeg"/><Relationship Id="rId9" Type="http://schemas.microsoft.com/office/2007/relationships/hdphoto" Target="../media/hdphoto1.wdp"/><Relationship Id="rId10"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7.tiff"/><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jpeg"/><Relationship Id="rId5" Type="http://schemas.openxmlformats.org/officeDocument/2006/relationships/image" Target="../media/image21.tiff"/><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media/image31.jpeg"/><Relationship Id="rId13" Type="http://schemas.openxmlformats.org/officeDocument/2006/relationships/image" Target="../media/image32.jpeg"/><Relationship Id="rId14" Type="http://schemas.openxmlformats.org/officeDocument/2006/relationships/image" Target="../media/image33.jpeg"/><Relationship Id="rId15" Type="http://schemas.openxmlformats.org/officeDocument/2006/relationships/image" Target="../media/image34.png"/><Relationship Id="rId16"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6.jpeg"/><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9953"/>
            <a:ext cx="7772400" cy="1470025"/>
          </a:xfrm>
        </p:spPr>
        <p:txBody>
          <a:bodyPr>
            <a:normAutofit fontScale="90000"/>
          </a:bodyPr>
          <a:lstStyle/>
          <a:p>
            <a:r>
              <a:rPr lang="en-US" dirty="0" smtClean="0"/>
              <a:t>Comparing NDVI and observed stem growth and wood density in forests of northern Eurasia</a:t>
            </a:r>
            <a:endParaRPr lang="en-US" dirty="0"/>
          </a:p>
        </p:txBody>
      </p:sp>
      <p:sp>
        <p:nvSpPr>
          <p:cNvPr id="3" name="Subtitle 2"/>
          <p:cNvSpPr>
            <a:spLocks noGrp="1"/>
          </p:cNvSpPr>
          <p:nvPr>
            <p:ph type="subTitle" idx="1"/>
          </p:nvPr>
        </p:nvSpPr>
        <p:spPr>
          <a:xfrm>
            <a:off x="443031" y="2062352"/>
            <a:ext cx="8373309" cy="1752600"/>
          </a:xfrm>
        </p:spPr>
        <p:txBody>
          <a:bodyPr>
            <a:normAutofit/>
          </a:bodyPr>
          <a:lstStyle/>
          <a:p>
            <a:r>
              <a:rPr lang="en-US" sz="2800" dirty="0" smtClean="0"/>
              <a:t>MK </a:t>
            </a:r>
            <a:r>
              <a:rPr lang="en-US" sz="2800" dirty="0"/>
              <a:t>Hughes</a:t>
            </a:r>
            <a:r>
              <a:rPr lang="en-US" sz="2800" baseline="30000" dirty="0"/>
              <a:t>1</a:t>
            </a:r>
            <a:r>
              <a:rPr lang="en-US" sz="2800" dirty="0"/>
              <a:t>, </a:t>
            </a:r>
            <a:r>
              <a:rPr lang="en-US" sz="2800" dirty="0" smtClean="0"/>
              <a:t>AG </a:t>
            </a:r>
            <a:r>
              <a:rPr lang="en-US" sz="2800" dirty="0"/>
              <a:t>Bunn</a:t>
            </a:r>
            <a:r>
              <a:rPr lang="en-US" sz="2800" baseline="30000" dirty="0"/>
              <a:t>2</a:t>
            </a:r>
            <a:r>
              <a:rPr lang="en-US" sz="2800" dirty="0"/>
              <a:t>, </a:t>
            </a:r>
            <a:r>
              <a:rPr lang="en-US" sz="2800" dirty="0" smtClean="0"/>
              <a:t>AV </a:t>
            </a:r>
            <a:r>
              <a:rPr lang="en-US" sz="2800" dirty="0"/>
              <a:t>Kirdyanov</a:t>
            </a:r>
            <a:r>
              <a:rPr lang="en-US" sz="2800" baseline="30000" dirty="0"/>
              <a:t>6</a:t>
            </a:r>
            <a:r>
              <a:rPr lang="en-US" sz="2800" dirty="0" smtClean="0"/>
              <a:t>, V </a:t>
            </a:r>
            <a:r>
              <a:rPr lang="en-US" sz="2800" dirty="0"/>
              <a:t>Shishov</a:t>
            </a:r>
            <a:r>
              <a:rPr lang="en-US" sz="2800" baseline="30000" dirty="0"/>
              <a:t>7</a:t>
            </a:r>
            <a:r>
              <a:rPr lang="en-US" sz="2800" dirty="0"/>
              <a:t>, </a:t>
            </a:r>
            <a:r>
              <a:rPr lang="en-US" sz="2800" dirty="0" smtClean="0"/>
              <a:t>MV </a:t>
            </a:r>
            <a:r>
              <a:rPr lang="en-US" sz="2800" dirty="0"/>
              <a:t>Losleben</a:t>
            </a:r>
            <a:r>
              <a:rPr lang="en-US" sz="2800" baseline="30000" dirty="0"/>
              <a:t>1</a:t>
            </a:r>
            <a:r>
              <a:rPr lang="en-US" sz="2800" dirty="0"/>
              <a:t>, </a:t>
            </a:r>
            <a:r>
              <a:rPr lang="en-US" sz="2800" dirty="0" smtClean="0"/>
              <a:t>A Oltchev</a:t>
            </a:r>
            <a:r>
              <a:rPr lang="en-US" sz="2800" baseline="30000" dirty="0" smtClean="0"/>
              <a:t>3</a:t>
            </a:r>
            <a:r>
              <a:rPr lang="en-US" sz="2800" dirty="0"/>
              <a:t>, </a:t>
            </a:r>
            <a:r>
              <a:rPr lang="en-US" sz="2800" dirty="0" smtClean="0"/>
              <a:t>E Kuznetsova</a:t>
            </a:r>
            <a:r>
              <a:rPr lang="en-US" sz="2800" baseline="30000" dirty="0" smtClean="0"/>
              <a:t>4</a:t>
            </a:r>
            <a:r>
              <a:rPr lang="en-US" sz="2800" dirty="0"/>
              <a:t>, </a:t>
            </a:r>
            <a:r>
              <a:rPr lang="en-US" sz="2800" dirty="0" smtClean="0"/>
              <a:t>E </a:t>
            </a:r>
            <a:r>
              <a:rPr lang="en-US" sz="2800" dirty="0"/>
              <a:t>Novenko</a:t>
            </a:r>
            <a:r>
              <a:rPr lang="en-US" sz="2800" baseline="30000" dirty="0"/>
              <a:t>5</a:t>
            </a:r>
            <a:endParaRPr lang="en-US" sz="2800" dirty="0"/>
          </a:p>
          <a:p>
            <a:endParaRPr lang="en-US" dirty="0"/>
          </a:p>
        </p:txBody>
      </p:sp>
      <p:sp>
        <p:nvSpPr>
          <p:cNvPr id="5" name="Rectangle 4"/>
          <p:cNvSpPr/>
          <p:nvPr/>
        </p:nvSpPr>
        <p:spPr>
          <a:xfrm>
            <a:off x="685800" y="2996080"/>
            <a:ext cx="7857338" cy="2308324"/>
          </a:xfrm>
          <a:prstGeom prst="rect">
            <a:avLst/>
          </a:prstGeom>
        </p:spPr>
        <p:txBody>
          <a:bodyPr wrap="square">
            <a:spAutoFit/>
          </a:bodyPr>
          <a:lstStyle/>
          <a:p>
            <a:r>
              <a:rPr lang="en-US" sz="1600" dirty="0"/>
              <a:t>1. Laboratory of Tree-Ring Research, University of Arizona, Tucson, </a:t>
            </a:r>
            <a:r>
              <a:rPr lang="en-US" sz="1600" dirty="0" smtClean="0"/>
              <a:t>AZ, USA.</a:t>
            </a:r>
            <a:endParaRPr lang="en-US" sz="1600" dirty="0"/>
          </a:p>
          <a:p>
            <a:r>
              <a:rPr lang="en-US" sz="1600" dirty="0"/>
              <a:t>2. Department of Environmental Sciences, Western Washington University, Bellingham, WA, </a:t>
            </a:r>
            <a:r>
              <a:rPr lang="en-US" sz="1600" dirty="0" smtClean="0"/>
              <a:t>USA.</a:t>
            </a:r>
            <a:endParaRPr lang="en-US" sz="1600" dirty="0"/>
          </a:p>
          <a:p>
            <a:r>
              <a:rPr lang="en-US" sz="1600" dirty="0"/>
              <a:t>3. </a:t>
            </a:r>
            <a:r>
              <a:rPr lang="en-US" sz="1600" dirty="0" err="1"/>
              <a:t>Severtsov</a:t>
            </a:r>
            <a:r>
              <a:rPr lang="en-US" sz="1600" dirty="0"/>
              <a:t> Institute of Ecology and Evolution, Russian Academy of Sciences, Moscow, </a:t>
            </a:r>
            <a:r>
              <a:rPr lang="en-US" sz="1600" dirty="0" smtClean="0"/>
              <a:t>Russia.</a:t>
            </a:r>
            <a:endParaRPr lang="en-US" sz="1600" dirty="0"/>
          </a:p>
          <a:p>
            <a:r>
              <a:rPr lang="en-US" sz="1600" dirty="0"/>
              <a:t>4. Geographical Faculty, Moscow State University, Moscow, Russian Federation.</a:t>
            </a:r>
          </a:p>
          <a:p>
            <a:r>
              <a:rPr lang="en-US" sz="1600" dirty="0"/>
              <a:t>5. Institute of Geography, Russian Academy of Sciences, Moscow, </a:t>
            </a:r>
            <a:r>
              <a:rPr lang="en-US" sz="1600" dirty="0" smtClean="0"/>
              <a:t>Russia.</a:t>
            </a:r>
            <a:endParaRPr lang="en-US" sz="1600" dirty="0"/>
          </a:p>
          <a:p>
            <a:r>
              <a:rPr lang="en-US" sz="1600" dirty="0"/>
              <a:t>6. Institute of Forest, Russian Academy of Sciences, Krasnoyarsk, </a:t>
            </a:r>
            <a:r>
              <a:rPr lang="en-US" sz="1600" dirty="0" smtClean="0"/>
              <a:t>Russia.</a:t>
            </a:r>
            <a:endParaRPr lang="en-US" sz="1600" dirty="0"/>
          </a:p>
          <a:p>
            <a:r>
              <a:rPr lang="en-US" sz="1600" dirty="0"/>
              <a:t>7. </a:t>
            </a:r>
            <a:r>
              <a:rPr lang="en-US" sz="1600" dirty="0" smtClean="0"/>
              <a:t>Krasnoyarsk </a:t>
            </a:r>
            <a:r>
              <a:rPr lang="en-US" sz="1600" dirty="0"/>
              <a:t>State Institute of Economics and Trade</a:t>
            </a:r>
            <a:r>
              <a:rPr lang="en-US" sz="1600" dirty="0" smtClean="0"/>
              <a:t>, Krasnoyarsk</a:t>
            </a:r>
            <a:r>
              <a:rPr lang="en-US" sz="1600" dirty="0"/>
              <a:t>, </a:t>
            </a:r>
            <a:r>
              <a:rPr lang="en-US" sz="1600" dirty="0" smtClean="0"/>
              <a:t>Russia.</a:t>
            </a:r>
            <a:endParaRPr lang="en-US" sz="1600" dirty="0"/>
          </a:p>
        </p:txBody>
      </p:sp>
      <p:pic>
        <p:nvPicPr>
          <p:cNvPr id="8" name="Picture 1248" descr="bannerglobe"/>
          <p:cNvPicPr>
            <a:picLocks noChangeAspect="1" noChangeArrowheads="1"/>
          </p:cNvPicPr>
          <p:nvPr/>
        </p:nvPicPr>
        <p:blipFill>
          <a:blip r:embed="rId2" cstate="print"/>
          <a:srcRect/>
          <a:stretch>
            <a:fillRect/>
          </a:stretch>
        </p:blipFill>
        <p:spPr bwMode="auto">
          <a:xfrm>
            <a:off x="7631207" y="5047280"/>
            <a:ext cx="1457391" cy="1640888"/>
          </a:xfrm>
          <a:prstGeom prst="rect">
            <a:avLst/>
          </a:prstGeom>
          <a:noFill/>
          <a:ln w="9525">
            <a:noFill/>
            <a:miter lim="800000"/>
            <a:headEnd/>
            <a:tailEnd/>
          </a:ln>
        </p:spPr>
      </p:pic>
      <p:pic>
        <p:nvPicPr>
          <p:cNvPr id="13" name="Picture 9"/>
          <p:cNvPicPr>
            <a:picLocks noChangeAspect="1" noChangeArrowheads="1"/>
          </p:cNvPicPr>
          <p:nvPr/>
        </p:nvPicPr>
        <p:blipFill>
          <a:blip r:embed="rId3" cstate="print"/>
          <a:srcRect/>
          <a:stretch>
            <a:fillRect/>
          </a:stretch>
        </p:blipFill>
        <p:spPr bwMode="auto">
          <a:xfrm>
            <a:off x="15884435" y="27127200"/>
            <a:ext cx="2024055" cy="916002"/>
          </a:xfrm>
          <a:prstGeom prst="rect">
            <a:avLst/>
          </a:prstGeom>
          <a:noFill/>
          <a:ln w="9525">
            <a:noFill/>
            <a:miter lim="800000"/>
            <a:headEnd/>
            <a:tailEnd/>
          </a:ln>
        </p:spPr>
      </p:pic>
      <p:pic>
        <p:nvPicPr>
          <p:cNvPr id="15" name="Picture 14"/>
          <p:cNvPicPr>
            <a:picLocks noChangeAspect="1"/>
          </p:cNvPicPr>
          <p:nvPr/>
        </p:nvPicPr>
        <p:blipFill>
          <a:blip r:embed="rId4"/>
          <a:stretch>
            <a:fillRect/>
          </a:stretch>
        </p:blipFill>
        <p:spPr>
          <a:xfrm>
            <a:off x="15340033" y="28761447"/>
            <a:ext cx="753233" cy="1108953"/>
          </a:xfrm>
          <a:prstGeom prst="rect">
            <a:avLst/>
          </a:prstGeom>
        </p:spPr>
      </p:pic>
      <p:pic>
        <p:nvPicPr>
          <p:cNvPr id="17" name="Picture 16"/>
          <p:cNvPicPr>
            <a:picLocks noChangeAspect="1"/>
          </p:cNvPicPr>
          <p:nvPr/>
        </p:nvPicPr>
        <p:blipFill>
          <a:blip r:embed="rId5"/>
          <a:stretch>
            <a:fillRect/>
          </a:stretch>
        </p:blipFill>
        <p:spPr>
          <a:xfrm>
            <a:off x="1955230" y="5263104"/>
            <a:ext cx="3683000" cy="1270000"/>
          </a:xfrm>
          <a:prstGeom prst="rect">
            <a:avLst/>
          </a:prstGeom>
        </p:spPr>
      </p:pic>
      <p:sp>
        <p:nvSpPr>
          <p:cNvPr id="19" name="TextBox 18"/>
          <p:cNvSpPr txBox="1"/>
          <p:nvPr/>
        </p:nvSpPr>
        <p:spPr>
          <a:xfrm>
            <a:off x="767922" y="5567625"/>
            <a:ext cx="1509924" cy="369332"/>
          </a:xfrm>
          <a:prstGeom prst="rect">
            <a:avLst/>
          </a:prstGeom>
          <a:noFill/>
        </p:spPr>
        <p:txBody>
          <a:bodyPr wrap="none" rtlCol="0">
            <a:spAutoFit/>
          </a:bodyPr>
          <a:lstStyle/>
          <a:p>
            <a:r>
              <a:rPr lang="en-US" dirty="0" smtClean="0"/>
              <a:t>Supported by:</a:t>
            </a:r>
            <a:endParaRPr lang="en-US" dirty="0"/>
          </a:p>
        </p:txBody>
      </p:sp>
      <p:sp>
        <p:nvSpPr>
          <p:cNvPr id="20" name="TextBox 19"/>
          <p:cNvSpPr txBox="1"/>
          <p:nvPr/>
        </p:nvSpPr>
        <p:spPr>
          <a:xfrm>
            <a:off x="5638230" y="5641469"/>
            <a:ext cx="1848959" cy="369332"/>
          </a:xfrm>
          <a:prstGeom prst="rect">
            <a:avLst/>
          </a:prstGeom>
          <a:noFill/>
        </p:spPr>
        <p:txBody>
          <a:bodyPr wrap="none" rtlCol="0">
            <a:spAutoFit/>
          </a:bodyPr>
          <a:lstStyle/>
          <a:p>
            <a:r>
              <a:rPr lang="en-US" dirty="0" smtClean="0"/>
              <a:t>A contribution to:</a:t>
            </a:r>
            <a:endParaRPr lang="en-US" dirty="0"/>
          </a:p>
        </p:txBody>
      </p:sp>
    </p:spTree>
    <p:extLst>
      <p:ext uri="{BB962C8B-B14F-4D97-AF65-F5344CB8AC3E}">
        <p14:creationId xmlns:p14="http://schemas.microsoft.com/office/powerpoint/2010/main" val="19244004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urym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4" y="2630145"/>
            <a:ext cx="1496844" cy="3729567"/>
          </a:xfrm>
          <a:prstGeom prst="rect">
            <a:avLst/>
          </a:prstGeom>
        </p:spPr>
      </p:pic>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10</a:t>
            </a:fld>
            <a:endParaRPr lang="en-US" dirty="0"/>
          </a:p>
        </p:txBody>
      </p:sp>
      <p:pic>
        <p:nvPicPr>
          <p:cNvPr id="9" name="Picture 900" descr="MLK128FZ"/>
          <p:cNvPicPr>
            <a:picLocks noChangeAspect="1" noChangeArrowheads="1"/>
          </p:cNvPicPr>
          <p:nvPr/>
        </p:nvPicPr>
        <p:blipFill>
          <a:blip r:embed="rId3" cstate="print"/>
          <a:srcRect t="28421" r="8659" b="18947"/>
          <a:stretch>
            <a:fillRect/>
          </a:stretch>
        </p:blipFill>
        <p:spPr bwMode="auto">
          <a:xfrm>
            <a:off x="8153" y="0"/>
            <a:ext cx="9135847" cy="301815"/>
          </a:xfrm>
          <a:prstGeom prst="rect">
            <a:avLst/>
          </a:prstGeom>
          <a:noFill/>
          <a:ln w="9525">
            <a:noFill/>
            <a:miter lim="800000"/>
            <a:headEnd/>
            <a:tailEnd/>
          </a:ln>
        </p:spPr>
      </p:pic>
      <p:sp>
        <p:nvSpPr>
          <p:cNvPr id="19" name="Oval 18"/>
          <p:cNvSpPr/>
          <p:nvPr/>
        </p:nvSpPr>
        <p:spPr>
          <a:xfrm>
            <a:off x="1077638" y="575971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61667" y="568393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935438" y="5803173"/>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53602" y="1769533"/>
            <a:ext cx="1129666" cy="461665"/>
          </a:xfrm>
          <a:prstGeom prst="rect">
            <a:avLst/>
          </a:prstGeom>
          <a:noFill/>
        </p:spPr>
        <p:txBody>
          <a:bodyPr wrap="square" rtlCol="0">
            <a:spAutoFit/>
          </a:bodyPr>
          <a:lstStyle/>
          <a:p>
            <a:r>
              <a:rPr lang="en-US" sz="1200" dirty="0" smtClean="0"/>
              <a:t>Centroid of site locations</a:t>
            </a:r>
            <a:endParaRPr lang="en-US" sz="1200" dirty="0"/>
          </a:p>
        </p:txBody>
      </p:sp>
      <p:sp>
        <p:nvSpPr>
          <p:cNvPr id="23" name="TextBox 22"/>
          <p:cNvSpPr txBox="1"/>
          <p:nvPr/>
        </p:nvSpPr>
        <p:spPr>
          <a:xfrm>
            <a:off x="246235" y="1554089"/>
            <a:ext cx="288260" cy="584776"/>
          </a:xfrm>
          <a:prstGeom prst="rect">
            <a:avLst/>
          </a:prstGeom>
          <a:noFill/>
        </p:spPr>
        <p:txBody>
          <a:bodyPr wrap="none" rtlCol="0">
            <a:spAutoFit/>
          </a:bodyPr>
          <a:lstStyle/>
          <a:p>
            <a:r>
              <a:rPr lang="en-US" sz="3200" dirty="0" smtClean="0"/>
              <a:t>.</a:t>
            </a:r>
            <a:endParaRPr lang="en-US" sz="3200" dirty="0"/>
          </a:p>
        </p:txBody>
      </p:sp>
      <p:sp>
        <p:nvSpPr>
          <p:cNvPr id="24" name="TextBox 23"/>
          <p:cNvSpPr txBox="1"/>
          <p:nvPr/>
        </p:nvSpPr>
        <p:spPr>
          <a:xfrm>
            <a:off x="2976015" y="4923356"/>
            <a:ext cx="1621282" cy="369332"/>
          </a:xfrm>
          <a:prstGeom prst="rect">
            <a:avLst/>
          </a:prstGeom>
          <a:noFill/>
        </p:spPr>
        <p:txBody>
          <a:bodyPr wrap="none" rtlCol="0">
            <a:spAutoFit/>
          </a:bodyPr>
          <a:lstStyle/>
          <a:p>
            <a:r>
              <a:rPr lang="en-US" dirty="0" smtClean="0"/>
              <a:t>June ring width</a:t>
            </a:r>
            <a:endParaRPr lang="en-US" dirty="0"/>
          </a:p>
        </p:txBody>
      </p:sp>
      <p:sp>
        <p:nvSpPr>
          <p:cNvPr id="25" name="TextBox 24"/>
          <p:cNvSpPr txBox="1"/>
          <p:nvPr/>
        </p:nvSpPr>
        <p:spPr>
          <a:xfrm>
            <a:off x="6036740" y="4903217"/>
            <a:ext cx="1542610" cy="369332"/>
          </a:xfrm>
          <a:prstGeom prst="rect">
            <a:avLst/>
          </a:prstGeom>
          <a:noFill/>
        </p:spPr>
        <p:txBody>
          <a:bodyPr wrap="none" rtlCol="0">
            <a:spAutoFit/>
          </a:bodyPr>
          <a:lstStyle/>
          <a:p>
            <a:r>
              <a:rPr lang="en-US" dirty="0" smtClean="0"/>
              <a:t>July ring width</a:t>
            </a:r>
            <a:endParaRPr lang="en-US" dirty="0"/>
          </a:p>
        </p:txBody>
      </p:sp>
      <p:grpSp>
        <p:nvGrpSpPr>
          <p:cNvPr id="28" name="Group 27"/>
          <p:cNvGrpSpPr/>
          <p:nvPr/>
        </p:nvGrpSpPr>
        <p:grpSpPr>
          <a:xfrm>
            <a:off x="1583268" y="982359"/>
            <a:ext cx="7540579" cy="4054213"/>
            <a:chOff x="1718733" y="735717"/>
            <a:chExt cx="7540579" cy="4054213"/>
          </a:xfrm>
        </p:grpSpPr>
        <p:pic>
          <p:nvPicPr>
            <p:cNvPr id="13" name="Picture 12" descr="Buryatia.trw.june.sig.r-1.jpg"/>
            <p:cNvPicPr>
              <a:picLocks noChangeAspect="1"/>
            </p:cNvPicPr>
            <p:nvPr/>
          </p:nvPicPr>
          <p:blipFill rotWithShape="1">
            <a:blip r:embed="rId4">
              <a:extLst>
                <a:ext uri="{28A0092B-C50C-407E-A947-70E740481C1C}">
                  <a14:useLocalDpi xmlns:a14="http://schemas.microsoft.com/office/drawing/2010/main" val="0"/>
                </a:ext>
              </a:extLst>
            </a:blip>
            <a:srcRect l="3141" r="12964" b="5978"/>
            <a:stretch/>
          </p:blipFill>
          <p:spPr>
            <a:xfrm>
              <a:off x="1718733" y="735717"/>
              <a:ext cx="3617538" cy="4054213"/>
            </a:xfrm>
            <a:prstGeom prst="rect">
              <a:avLst/>
            </a:prstGeom>
          </p:spPr>
        </p:pic>
        <p:pic>
          <p:nvPicPr>
            <p:cNvPr id="14" name="Picture 13" descr="Buryatia.trw.july.sig.r-1.jpg"/>
            <p:cNvPicPr>
              <a:picLocks noChangeAspect="1"/>
            </p:cNvPicPr>
            <p:nvPr/>
          </p:nvPicPr>
          <p:blipFill rotWithShape="1">
            <a:blip r:embed="rId5">
              <a:extLst>
                <a:ext uri="{28A0092B-C50C-407E-A947-70E740481C1C}">
                  <a14:useLocalDpi xmlns:a14="http://schemas.microsoft.com/office/drawing/2010/main" val="0"/>
                </a:ext>
              </a:extLst>
            </a:blip>
            <a:srcRect l="9198" t="1" b="7658"/>
            <a:stretch/>
          </p:blipFill>
          <p:spPr>
            <a:xfrm>
              <a:off x="5336272" y="735718"/>
              <a:ext cx="3923040" cy="3989538"/>
            </a:xfrm>
            <a:prstGeom prst="rect">
              <a:avLst/>
            </a:prstGeom>
          </p:spPr>
        </p:pic>
      </p:grpSp>
      <p:sp>
        <p:nvSpPr>
          <p:cNvPr id="30" name="Oval 29"/>
          <p:cNvSpPr/>
          <p:nvPr/>
        </p:nvSpPr>
        <p:spPr>
          <a:xfrm>
            <a:off x="1019467" y="583549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51409" y="591127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909580" y="5988302"/>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83351" y="598705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825551" y="606283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019467" y="5803173"/>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935438" y="5839707"/>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825551" y="5954734"/>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1580" y="5759715"/>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67380" y="5987055"/>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935438" y="5912521"/>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044151" y="5831240"/>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981876" y="5915487"/>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019467" y="5831240"/>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1676397" y="5184383"/>
            <a:ext cx="1645363" cy="1477328"/>
          </a:xfrm>
          <a:prstGeom prst="rect">
            <a:avLst/>
          </a:prstGeom>
          <a:noFill/>
        </p:spPr>
        <p:txBody>
          <a:bodyPr wrap="square" rtlCol="0">
            <a:spAutoFit/>
          </a:bodyPr>
          <a:lstStyle/>
          <a:p>
            <a:r>
              <a:rPr lang="en-US" dirty="0" smtClean="0"/>
              <a:t>*21 site collections of </a:t>
            </a:r>
            <a:r>
              <a:rPr lang="en-US" i="1" dirty="0" err="1"/>
              <a:t>P</a:t>
            </a:r>
            <a:r>
              <a:rPr lang="en-US" i="1" dirty="0" err="1" smtClean="0"/>
              <a:t>inus</a:t>
            </a:r>
            <a:r>
              <a:rPr lang="en-US" i="1" dirty="0" smtClean="0"/>
              <a:t> </a:t>
            </a:r>
            <a:r>
              <a:rPr lang="en-US" i="1" dirty="0" err="1" smtClean="0"/>
              <a:t>sylvestris</a:t>
            </a:r>
            <a:r>
              <a:rPr lang="en-US" i="1" dirty="0" smtClean="0"/>
              <a:t> </a:t>
            </a:r>
            <a:r>
              <a:rPr lang="en-US" dirty="0" smtClean="0"/>
              <a:t>south of Lake Baikal.</a:t>
            </a:r>
            <a:endParaRPr lang="en-US" dirty="0"/>
          </a:p>
        </p:txBody>
      </p:sp>
      <p:sp>
        <p:nvSpPr>
          <p:cNvPr id="46" name="TextBox 45"/>
          <p:cNvSpPr txBox="1"/>
          <p:nvPr/>
        </p:nvSpPr>
        <p:spPr>
          <a:xfrm>
            <a:off x="3412183" y="5308591"/>
            <a:ext cx="5274617" cy="923330"/>
          </a:xfrm>
          <a:prstGeom prst="rect">
            <a:avLst/>
          </a:prstGeom>
          <a:noFill/>
        </p:spPr>
        <p:txBody>
          <a:bodyPr wrap="square" rtlCol="0">
            <a:spAutoFit/>
          </a:bodyPr>
          <a:lstStyle/>
          <a:p>
            <a:r>
              <a:rPr lang="en-US" dirty="0" smtClean="0"/>
              <a:t>Site- and regional-level </a:t>
            </a:r>
            <a:r>
              <a:rPr lang="en-US" u="sng" dirty="0" smtClean="0"/>
              <a:t>ring width </a:t>
            </a:r>
            <a:r>
              <a:rPr lang="en-US" dirty="0" smtClean="0"/>
              <a:t>reflects canopy conditions of a large semi-arid region 20 degrees south of the forest tundra.</a:t>
            </a:r>
          </a:p>
        </p:txBody>
      </p:sp>
      <p:sp>
        <p:nvSpPr>
          <p:cNvPr id="10" name="TextBox 9"/>
          <p:cNvSpPr txBox="1"/>
          <p:nvPr/>
        </p:nvSpPr>
        <p:spPr>
          <a:xfrm>
            <a:off x="1082509" y="730298"/>
            <a:ext cx="7949628" cy="400110"/>
          </a:xfrm>
          <a:prstGeom prst="rect">
            <a:avLst/>
          </a:prstGeom>
          <a:noFill/>
        </p:spPr>
        <p:txBody>
          <a:bodyPr wrap="none" rtlCol="0">
            <a:spAutoFit/>
          </a:bodyPr>
          <a:lstStyle/>
          <a:p>
            <a:pPr algn="ctr"/>
            <a:r>
              <a:rPr lang="en-US" sz="2000" dirty="0" smtClean="0"/>
              <a:t>Correlation of NDVI </a:t>
            </a:r>
            <a:r>
              <a:rPr lang="en-US" sz="2000" dirty="0" err="1" smtClean="0"/>
              <a:t>vs</a:t>
            </a:r>
            <a:r>
              <a:rPr lang="en-US" sz="2000" dirty="0" smtClean="0"/>
              <a:t> 1</a:t>
            </a:r>
            <a:r>
              <a:rPr lang="en-US" sz="2000" baseline="30000" dirty="0" smtClean="0"/>
              <a:t>st</a:t>
            </a:r>
            <a:r>
              <a:rPr lang="en-US" sz="2000" dirty="0" smtClean="0"/>
              <a:t> PC of tree-ring width data*, 1982- 1998, p&lt;=0.05</a:t>
            </a:r>
            <a:endParaRPr lang="en-US" sz="2000" dirty="0"/>
          </a:p>
        </p:txBody>
      </p:sp>
      <p:sp>
        <p:nvSpPr>
          <p:cNvPr id="44" name="TextBox 43"/>
          <p:cNvSpPr txBox="1"/>
          <p:nvPr/>
        </p:nvSpPr>
        <p:spPr>
          <a:xfrm>
            <a:off x="1847850" y="4431727"/>
            <a:ext cx="3390672" cy="307777"/>
          </a:xfrm>
          <a:prstGeom prst="rect">
            <a:avLst/>
          </a:prstGeom>
          <a:noFill/>
        </p:spPr>
        <p:txBody>
          <a:bodyPr wrap="none" rtlCol="0">
            <a:spAutoFit/>
          </a:bodyPr>
          <a:lstStyle/>
          <a:p>
            <a:r>
              <a:rPr lang="en-US" sz="1400" dirty="0" smtClean="0"/>
              <a:t>20 degrees latitude by 40 degrees longitude</a:t>
            </a:r>
            <a:endParaRPr lang="en-US" sz="1400" dirty="0"/>
          </a:p>
        </p:txBody>
      </p:sp>
      <p:sp>
        <p:nvSpPr>
          <p:cNvPr id="2" name="TextBox 1"/>
          <p:cNvSpPr txBox="1"/>
          <p:nvPr/>
        </p:nvSpPr>
        <p:spPr>
          <a:xfrm>
            <a:off x="8509000" y="2888734"/>
            <a:ext cx="265142" cy="369332"/>
          </a:xfrm>
          <a:prstGeom prst="rect">
            <a:avLst/>
          </a:prstGeom>
          <a:noFill/>
        </p:spPr>
        <p:txBody>
          <a:bodyPr wrap="none" rtlCol="0">
            <a:spAutoFit/>
          </a:bodyPr>
          <a:lstStyle/>
          <a:p>
            <a:r>
              <a:rPr lang="en-US" dirty="0" smtClean="0"/>
              <a:t>r</a:t>
            </a:r>
            <a:endParaRPr lang="en-US" dirty="0"/>
          </a:p>
        </p:txBody>
      </p:sp>
    </p:spTree>
    <p:extLst>
      <p:ext uri="{BB962C8B-B14F-4D97-AF65-F5344CB8AC3E}">
        <p14:creationId xmlns:p14="http://schemas.microsoft.com/office/powerpoint/2010/main" val="20901404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574"/>
            <a:ext cx="8229600" cy="1143000"/>
          </a:xfrm>
        </p:spPr>
        <p:txBody>
          <a:bodyPr/>
          <a:lstStyle/>
          <a:p>
            <a:r>
              <a:rPr lang="en-US" dirty="0" smtClean="0"/>
              <a:t>The question</a:t>
            </a:r>
            <a:endParaRPr lang="en-US" dirty="0"/>
          </a:p>
        </p:txBody>
      </p:sp>
      <p:sp>
        <p:nvSpPr>
          <p:cNvPr id="3" name="Content Placeholder 2"/>
          <p:cNvSpPr>
            <a:spLocks noGrp="1"/>
          </p:cNvSpPr>
          <p:nvPr>
            <p:ph idx="1"/>
          </p:nvPr>
        </p:nvSpPr>
        <p:spPr>
          <a:xfrm>
            <a:off x="457200" y="1002096"/>
            <a:ext cx="8229600" cy="1885037"/>
          </a:xfrm>
        </p:spPr>
        <p:txBody>
          <a:bodyPr>
            <a:normAutofit/>
          </a:bodyPr>
          <a:lstStyle/>
          <a:p>
            <a:r>
              <a:rPr lang="en-US" sz="2800" dirty="0" smtClean="0"/>
              <a:t>To what extent does NDVI (Normalized Difference Vegetation Index) observed from space co-vary with directly observed stem radial increment and maximum latewood density?</a:t>
            </a:r>
            <a:endParaRPr lang="en-US" sz="2800" dirty="0"/>
          </a:p>
        </p:txBody>
      </p:sp>
      <p:pic>
        <p:nvPicPr>
          <p:cNvPr id="6" name="Picture 900" descr="MLK128FZ"/>
          <p:cNvPicPr>
            <a:picLocks noChangeAspect="1" noChangeArrowheads="1"/>
          </p:cNvPicPr>
          <p:nvPr/>
        </p:nvPicPr>
        <p:blipFill>
          <a:blip r:embed="rId2" cstate="print"/>
          <a:srcRect t="28421" r="8659" b="18947"/>
          <a:stretch>
            <a:fillRect/>
          </a:stretch>
        </p:blipFill>
        <p:spPr bwMode="auto">
          <a:xfrm>
            <a:off x="0" y="-8240"/>
            <a:ext cx="9135847" cy="301815"/>
          </a:xfrm>
          <a:prstGeom prst="rect">
            <a:avLst/>
          </a:prstGeom>
          <a:noFill/>
          <a:ln w="9525">
            <a:noFill/>
            <a:miter lim="800000"/>
            <a:headEnd/>
            <a:tailEnd/>
          </a:ln>
        </p:spPr>
      </p:pic>
      <p:sp>
        <p:nvSpPr>
          <p:cNvPr id="9" name="Footer Placeholder 8"/>
          <p:cNvSpPr>
            <a:spLocks noGrp="1"/>
          </p:cNvSpPr>
          <p:nvPr>
            <p:ph type="ftr" sz="quarter" idx="11"/>
          </p:nvPr>
        </p:nvSpPr>
        <p:spPr>
          <a:xfrm>
            <a:off x="2444062" y="6526182"/>
            <a:ext cx="4334332" cy="365125"/>
          </a:xfrm>
        </p:spPr>
        <p:txBody>
          <a:bodyPr/>
          <a:lstStyle/>
          <a:p>
            <a:r>
              <a:rPr lang="fr-FR" dirty="0" smtClean="0"/>
              <a:t>Hughes et al., GC23D - 02, AGU </a:t>
            </a:r>
            <a:r>
              <a:rPr lang="fr-FR" dirty="0" err="1" smtClean="0"/>
              <a:t>Fall</a:t>
            </a:r>
            <a:r>
              <a:rPr lang="fr-FR" dirty="0" smtClean="0"/>
              <a:t> Meeting, </a:t>
            </a:r>
            <a:r>
              <a:rPr lang="fr-FR" dirty="0" err="1" smtClean="0"/>
              <a:t>December</a:t>
            </a:r>
            <a:r>
              <a:rPr lang="fr-FR" dirty="0" smtClean="0"/>
              <a:t> 4,2012</a:t>
            </a:r>
            <a:endParaRPr lang="en-US" dirty="0"/>
          </a:p>
        </p:txBody>
      </p:sp>
      <p:sp>
        <p:nvSpPr>
          <p:cNvPr id="12" name="Slide Number Placeholder 11"/>
          <p:cNvSpPr>
            <a:spLocks noGrp="1"/>
          </p:cNvSpPr>
          <p:nvPr>
            <p:ph type="sldNum" sz="quarter" idx="12"/>
          </p:nvPr>
        </p:nvSpPr>
        <p:spPr/>
        <p:txBody>
          <a:bodyPr/>
          <a:lstStyle/>
          <a:p>
            <a:fld id="{5A78F3C7-9B85-204F-AC6C-8C43D9489A7B}" type="slidenum">
              <a:rPr lang="en-US" smtClean="0"/>
              <a:pPr/>
              <a:t>11</a:t>
            </a:fld>
            <a:endParaRPr lang="en-US" dirty="0"/>
          </a:p>
        </p:txBody>
      </p:sp>
      <p:sp>
        <p:nvSpPr>
          <p:cNvPr id="13" name="Title 1"/>
          <p:cNvSpPr txBox="1">
            <a:spLocks/>
          </p:cNvSpPr>
          <p:nvPr/>
        </p:nvSpPr>
        <p:spPr>
          <a:xfrm>
            <a:off x="457200" y="24225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This week’s answer</a:t>
            </a:r>
            <a:endParaRPr lang="en-US" dirty="0"/>
          </a:p>
        </p:txBody>
      </p:sp>
      <p:sp>
        <p:nvSpPr>
          <p:cNvPr id="14" name="Content Placeholder 2"/>
          <p:cNvSpPr txBox="1">
            <a:spLocks/>
          </p:cNvSpPr>
          <p:nvPr/>
        </p:nvSpPr>
        <p:spPr>
          <a:xfrm>
            <a:off x="524930" y="3254312"/>
            <a:ext cx="8356603" cy="199502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300" dirty="0" smtClean="0"/>
              <a:t>At local level in Siberia, NDVI (usually July) </a:t>
            </a:r>
            <a:r>
              <a:rPr lang="en-US" sz="3300" dirty="0" err="1" smtClean="0"/>
              <a:t>covaries</a:t>
            </a:r>
            <a:r>
              <a:rPr lang="en-US" sz="3300" dirty="0" smtClean="0"/>
              <a:t> moderately but significantly well with </a:t>
            </a:r>
            <a:r>
              <a:rPr lang="en-US" sz="3300" u="sng" dirty="0" smtClean="0"/>
              <a:t>both</a:t>
            </a:r>
            <a:r>
              <a:rPr lang="en-US" sz="3300" dirty="0" smtClean="0"/>
              <a:t> ring width (stem radial increment) and maximum latewood density.</a:t>
            </a:r>
          </a:p>
          <a:p>
            <a:r>
              <a:rPr lang="en-US" sz="3300" dirty="0" smtClean="0"/>
              <a:t>Regional tree-ring width and density data sets </a:t>
            </a:r>
            <a:r>
              <a:rPr lang="en-US" sz="3300" dirty="0" err="1" smtClean="0"/>
              <a:t>covary</a:t>
            </a:r>
            <a:r>
              <a:rPr lang="en-US" sz="3300" dirty="0" smtClean="0"/>
              <a:t> significantly and coherently with NDVI over large regions. </a:t>
            </a:r>
          </a:p>
          <a:p>
            <a:endParaRPr lang="en-US" sz="2800" dirty="0"/>
          </a:p>
        </p:txBody>
      </p:sp>
      <p:sp>
        <p:nvSpPr>
          <p:cNvPr id="15" name="Title 1"/>
          <p:cNvSpPr txBox="1">
            <a:spLocks/>
          </p:cNvSpPr>
          <p:nvPr/>
        </p:nvSpPr>
        <p:spPr>
          <a:xfrm>
            <a:off x="457200" y="482721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The next question</a:t>
            </a:r>
            <a:endParaRPr lang="en-US" dirty="0"/>
          </a:p>
        </p:txBody>
      </p:sp>
      <p:sp>
        <p:nvSpPr>
          <p:cNvPr id="5" name="TextBox 4"/>
          <p:cNvSpPr txBox="1"/>
          <p:nvPr/>
        </p:nvSpPr>
        <p:spPr>
          <a:xfrm>
            <a:off x="982172" y="5663425"/>
            <a:ext cx="3449983" cy="575542"/>
          </a:xfrm>
          <a:prstGeom prst="rect">
            <a:avLst/>
          </a:prstGeom>
          <a:noFill/>
        </p:spPr>
        <p:txBody>
          <a:bodyPr wrap="none" rtlCol="0">
            <a:spAutoFit/>
          </a:bodyPr>
          <a:lstStyle/>
          <a:p>
            <a:r>
              <a:rPr lang="en-US" sz="2800" dirty="0" smtClean="0"/>
              <a:t>What does this mean?</a:t>
            </a:r>
            <a:endParaRPr lang="en-US" sz="2800" dirty="0"/>
          </a:p>
        </p:txBody>
      </p:sp>
    </p:spTree>
    <p:extLst>
      <p:ext uri="{BB962C8B-B14F-4D97-AF65-F5344CB8AC3E}">
        <p14:creationId xmlns:p14="http://schemas.microsoft.com/office/powerpoint/2010/main" val="18581196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Correlations in previous studies</a:t>
            </a:r>
            <a:endParaRPr lang="en-US" dirty="0"/>
          </a:p>
        </p:txBody>
      </p:sp>
      <p:sp>
        <p:nvSpPr>
          <p:cNvPr id="3" name="Content Placeholder 2"/>
          <p:cNvSpPr>
            <a:spLocks noGrp="1"/>
          </p:cNvSpPr>
          <p:nvPr>
            <p:ph idx="1"/>
          </p:nvPr>
        </p:nvSpPr>
        <p:spPr/>
        <p:txBody>
          <a:bodyPr>
            <a:normAutofit fontScale="62500" lnSpcReduction="20000"/>
          </a:bodyPr>
          <a:lstStyle/>
          <a:p>
            <a:r>
              <a:rPr lang="en-US" dirty="0" err="1"/>
              <a:t>Malmström</a:t>
            </a:r>
            <a:r>
              <a:rPr lang="en-US" dirty="0"/>
              <a:t> et al 1997</a:t>
            </a:r>
          </a:p>
          <a:p>
            <a:pPr lvl="1"/>
            <a:r>
              <a:rPr lang="en-US" dirty="0"/>
              <a:t>Alaska, one area, many trees 1982-1990, NDVI</a:t>
            </a:r>
            <a:r>
              <a:rPr lang="en-US" dirty="0" smtClean="0"/>
              <a:t>//TRW</a:t>
            </a:r>
            <a:endParaRPr lang="en-US" dirty="0"/>
          </a:p>
          <a:p>
            <a:pPr lvl="2"/>
            <a:r>
              <a:rPr lang="en-US" dirty="0"/>
              <a:t>Mixed spruce/birch  </a:t>
            </a:r>
            <a:r>
              <a:rPr lang="en-US" dirty="0" smtClean="0"/>
              <a:t>0.86</a:t>
            </a:r>
            <a:endParaRPr lang="en-US" dirty="0"/>
          </a:p>
          <a:p>
            <a:r>
              <a:rPr lang="en-US" dirty="0" smtClean="0"/>
              <a:t> </a:t>
            </a:r>
            <a:r>
              <a:rPr lang="en-US" dirty="0" err="1" smtClean="0"/>
              <a:t>D’Arrigo</a:t>
            </a:r>
            <a:r>
              <a:rPr lang="en-US" dirty="0" smtClean="0"/>
              <a:t> et al 2000</a:t>
            </a:r>
          </a:p>
          <a:p>
            <a:pPr lvl="1"/>
            <a:r>
              <a:rPr lang="en-US" dirty="0" smtClean="0"/>
              <a:t>Siberia (1 site), Alaska (2 sites)  1982-1990,  NPP from CASA/FASIR//MXD</a:t>
            </a:r>
          </a:p>
          <a:p>
            <a:pPr lvl="2"/>
            <a:r>
              <a:rPr lang="en-US" i="1" dirty="0" err="1" smtClean="0"/>
              <a:t>Larix</a:t>
            </a:r>
            <a:r>
              <a:rPr lang="en-US" i="1" dirty="0" smtClean="0"/>
              <a:t> </a:t>
            </a:r>
            <a:r>
              <a:rPr lang="en-US" i="1" dirty="0" err="1" smtClean="0"/>
              <a:t>gmelinii</a:t>
            </a:r>
            <a:r>
              <a:rPr lang="en-US" i="1" dirty="0" smtClean="0"/>
              <a:t> </a:t>
            </a:r>
            <a:r>
              <a:rPr lang="en-US" dirty="0" smtClean="0"/>
              <a:t>0.79;  </a:t>
            </a:r>
            <a:r>
              <a:rPr lang="en-US" i="1" dirty="0" err="1" smtClean="0"/>
              <a:t>Picea</a:t>
            </a:r>
            <a:r>
              <a:rPr lang="en-US" i="1" dirty="0" smtClean="0"/>
              <a:t> </a:t>
            </a:r>
            <a:r>
              <a:rPr lang="en-US" i="1" dirty="0" err="1" smtClean="0"/>
              <a:t>glauca</a:t>
            </a:r>
            <a:r>
              <a:rPr lang="en-US" i="1" dirty="0" smtClean="0"/>
              <a:t> </a:t>
            </a:r>
            <a:r>
              <a:rPr lang="en-US" dirty="0" smtClean="0"/>
              <a:t>-0.19-0.79</a:t>
            </a:r>
          </a:p>
          <a:p>
            <a:r>
              <a:rPr lang="en-US" dirty="0" err="1" smtClean="0"/>
              <a:t>Lopatin</a:t>
            </a:r>
            <a:r>
              <a:rPr lang="en-US" dirty="0" smtClean="0"/>
              <a:t> et al 2006</a:t>
            </a:r>
          </a:p>
          <a:p>
            <a:pPr lvl="1"/>
            <a:r>
              <a:rPr lang="en-US" dirty="0" err="1" smtClean="0"/>
              <a:t>Komi</a:t>
            </a:r>
            <a:r>
              <a:rPr lang="en-US" dirty="0" smtClean="0"/>
              <a:t> Rep., many trees 1982-2001, NDVI//TRW</a:t>
            </a:r>
          </a:p>
          <a:p>
            <a:pPr lvl="2"/>
            <a:r>
              <a:rPr lang="en-US" i="1" dirty="0" err="1" smtClean="0"/>
              <a:t>Pinus</a:t>
            </a:r>
            <a:r>
              <a:rPr lang="en-US" i="1" dirty="0" smtClean="0"/>
              <a:t> </a:t>
            </a:r>
            <a:r>
              <a:rPr lang="en-US" i="1" dirty="0" err="1"/>
              <a:t>s</a:t>
            </a:r>
            <a:r>
              <a:rPr lang="en-US" i="1" dirty="0" err="1" smtClean="0"/>
              <a:t>ylvestris</a:t>
            </a:r>
            <a:r>
              <a:rPr lang="en-US" i="1" dirty="0" smtClean="0"/>
              <a:t> </a:t>
            </a:r>
            <a:r>
              <a:rPr lang="en-US" dirty="0" smtClean="0"/>
              <a:t> 0.27-0.57; </a:t>
            </a:r>
            <a:r>
              <a:rPr lang="en-US" i="1" dirty="0" err="1" smtClean="0"/>
              <a:t>Picea</a:t>
            </a:r>
            <a:r>
              <a:rPr lang="en-US" i="1" dirty="0" smtClean="0"/>
              <a:t> </a:t>
            </a:r>
            <a:r>
              <a:rPr lang="en-US" i="1" dirty="0" err="1" smtClean="0"/>
              <a:t>obovata</a:t>
            </a:r>
            <a:r>
              <a:rPr lang="en-US" i="1" dirty="0" smtClean="0"/>
              <a:t> </a:t>
            </a:r>
            <a:r>
              <a:rPr lang="en-US" dirty="0" smtClean="0"/>
              <a:t>0.06-0.59</a:t>
            </a:r>
          </a:p>
          <a:p>
            <a:r>
              <a:rPr lang="en-US" dirty="0" err="1"/>
              <a:t>Berner</a:t>
            </a:r>
            <a:r>
              <a:rPr lang="en-US" dirty="0"/>
              <a:t> et al 2011</a:t>
            </a:r>
          </a:p>
          <a:p>
            <a:pPr lvl="1"/>
            <a:r>
              <a:rPr lang="en-US" dirty="0"/>
              <a:t>Siberia (12 sites), Canada (10 sites) 1982-2007/8, NDVI</a:t>
            </a:r>
            <a:r>
              <a:rPr lang="en-US" dirty="0" smtClean="0"/>
              <a:t>//TRW</a:t>
            </a:r>
            <a:endParaRPr lang="en-US" dirty="0"/>
          </a:p>
          <a:p>
            <a:pPr lvl="2"/>
            <a:r>
              <a:rPr lang="en-US" i="1" dirty="0" err="1"/>
              <a:t>Larix</a:t>
            </a:r>
            <a:r>
              <a:rPr lang="en-US" i="1" dirty="0"/>
              <a:t> </a:t>
            </a:r>
            <a:r>
              <a:rPr lang="en-US" i="1" dirty="0" err="1"/>
              <a:t>gmelinii</a:t>
            </a:r>
            <a:r>
              <a:rPr lang="en-US" i="1" dirty="0"/>
              <a:t> </a:t>
            </a:r>
            <a:r>
              <a:rPr lang="en-US" dirty="0"/>
              <a:t>0.08-0.57; </a:t>
            </a:r>
            <a:r>
              <a:rPr lang="en-US" i="1" dirty="0" err="1"/>
              <a:t>Picea</a:t>
            </a:r>
            <a:r>
              <a:rPr lang="en-US" i="1" dirty="0"/>
              <a:t> (</a:t>
            </a:r>
            <a:r>
              <a:rPr lang="en-US" i="1" dirty="0" err="1"/>
              <a:t>abies</a:t>
            </a:r>
            <a:r>
              <a:rPr lang="en-US" i="1" dirty="0"/>
              <a:t>, </a:t>
            </a:r>
            <a:r>
              <a:rPr lang="en-US" i="1" dirty="0" err="1"/>
              <a:t>glauca</a:t>
            </a:r>
            <a:r>
              <a:rPr lang="en-US" i="1" dirty="0"/>
              <a:t>/</a:t>
            </a:r>
            <a:r>
              <a:rPr lang="en-US" i="1" dirty="0" err="1"/>
              <a:t>mariana</a:t>
            </a:r>
            <a:r>
              <a:rPr lang="en-US" i="1" dirty="0"/>
              <a:t>) </a:t>
            </a:r>
            <a:r>
              <a:rPr lang="en-US" dirty="0"/>
              <a:t>0.16-0.75; </a:t>
            </a:r>
            <a:r>
              <a:rPr lang="en-US" i="1" dirty="0" err="1"/>
              <a:t>Pinus</a:t>
            </a:r>
            <a:r>
              <a:rPr lang="en-US" i="1" dirty="0"/>
              <a:t> </a:t>
            </a:r>
            <a:r>
              <a:rPr lang="en-US" i="1" dirty="0" err="1"/>
              <a:t>banksiana</a:t>
            </a:r>
            <a:r>
              <a:rPr lang="en-US" i="1" dirty="0"/>
              <a:t> </a:t>
            </a:r>
            <a:r>
              <a:rPr lang="en-US" dirty="0"/>
              <a:t>-0.58-0.15; </a:t>
            </a:r>
            <a:r>
              <a:rPr lang="en-US" i="1" dirty="0" err="1"/>
              <a:t>Pinus</a:t>
            </a:r>
            <a:r>
              <a:rPr lang="en-US" i="1" dirty="0"/>
              <a:t> </a:t>
            </a:r>
            <a:r>
              <a:rPr lang="en-US" i="1" dirty="0" err="1"/>
              <a:t>sylvestris</a:t>
            </a:r>
            <a:r>
              <a:rPr lang="en-US" i="1" dirty="0"/>
              <a:t> </a:t>
            </a:r>
            <a:r>
              <a:rPr lang="en-US" dirty="0"/>
              <a:t>0.36-</a:t>
            </a:r>
            <a:r>
              <a:rPr lang="en-US" dirty="0" smtClean="0"/>
              <a:t>0.82</a:t>
            </a:r>
          </a:p>
          <a:p>
            <a:r>
              <a:rPr lang="en-US" dirty="0" smtClean="0"/>
              <a:t>Beck et al 2013</a:t>
            </a:r>
          </a:p>
          <a:p>
            <a:pPr lvl="1"/>
            <a:r>
              <a:rPr lang="en-US" dirty="0" smtClean="0"/>
              <a:t>Alaska/Canada (4 locations, very many trees) 1982-2001/4, NDVI//TRW/MXD</a:t>
            </a:r>
          </a:p>
          <a:p>
            <a:pPr lvl="2"/>
            <a:r>
              <a:rPr lang="en-US" i="1" dirty="0" err="1" smtClean="0"/>
              <a:t>Picea</a:t>
            </a:r>
            <a:r>
              <a:rPr lang="en-US" i="1" dirty="0" smtClean="0"/>
              <a:t> </a:t>
            </a:r>
            <a:r>
              <a:rPr lang="en-US" i="1" dirty="0" err="1" smtClean="0"/>
              <a:t>glauca</a:t>
            </a:r>
            <a:r>
              <a:rPr lang="en-US" i="1" dirty="0" smtClean="0"/>
              <a:t> </a:t>
            </a:r>
            <a:r>
              <a:rPr lang="en-US" dirty="0" smtClean="0"/>
              <a:t>TRW – no consistent relationship; MXD – see next slide.</a:t>
            </a:r>
          </a:p>
        </p:txBody>
      </p:sp>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12</a:t>
            </a:fld>
            <a:endParaRPr lang="en-US"/>
          </a:p>
        </p:txBody>
      </p:sp>
      <p:pic>
        <p:nvPicPr>
          <p:cNvPr id="7" name="Picture 900" descr="MLK128FZ"/>
          <p:cNvPicPr>
            <a:picLocks noChangeAspect="1" noChangeArrowheads="1"/>
          </p:cNvPicPr>
          <p:nvPr/>
        </p:nvPicPr>
        <p:blipFill>
          <a:blip r:embed="rId2" cstate="print"/>
          <a:srcRect t="28421" r="8659" b="18947"/>
          <a:stretch>
            <a:fillRect/>
          </a:stretch>
        </p:blipFill>
        <p:spPr bwMode="auto">
          <a:xfrm>
            <a:off x="0" y="-8467"/>
            <a:ext cx="9135847" cy="301815"/>
          </a:xfrm>
          <a:prstGeom prst="rect">
            <a:avLst/>
          </a:prstGeom>
          <a:noFill/>
          <a:ln w="9525">
            <a:noFill/>
            <a:miter lim="800000"/>
            <a:headEnd/>
            <a:tailEnd/>
          </a:ln>
        </p:spPr>
      </p:pic>
    </p:spTree>
    <p:extLst>
      <p:ext uri="{BB962C8B-B14F-4D97-AF65-F5344CB8AC3E}">
        <p14:creationId xmlns:p14="http://schemas.microsoft.com/office/powerpoint/2010/main" val="8342363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574"/>
            <a:ext cx="8229600" cy="1143000"/>
          </a:xfrm>
        </p:spPr>
        <p:txBody>
          <a:bodyPr/>
          <a:lstStyle/>
          <a:p>
            <a:r>
              <a:rPr lang="en-US" dirty="0" smtClean="0"/>
              <a:t>The question</a:t>
            </a:r>
            <a:endParaRPr lang="en-US" dirty="0"/>
          </a:p>
        </p:txBody>
      </p:sp>
      <p:sp>
        <p:nvSpPr>
          <p:cNvPr id="3" name="Content Placeholder 2"/>
          <p:cNvSpPr>
            <a:spLocks noGrp="1"/>
          </p:cNvSpPr>
          <p:nvPr>
            <p:ph idx="1"/>
          </p:nvPr>
        </p:nvSpPr>
        <p:spPr>
          <a:xfrm>
            <a:off x="457200" y="1002096"/>
            <a:ext cx="8229600" cy="4525963"/>
          </a:xfrm>
        </p:spPr>
        <p:txBody>
          <a:bodyPr>
            <a:normAutofit/>
          </a:bodyPr>
          <a:lstStyle/>
          <a:p>
            <a:r>
              <a:rPr lang="en-US" sz="2800" dirty="0" smtClean="0"/>
              <a:t>To what extent does NDVI (Normalized Difference Vegetation Index) observed from space co-vary with directly observed stem radial increment and maximum latewood density?</a:t>
            </a:r>
            <a:endParaRPr lang="en-US" sz="2800" dirty="0"/>
          </a:p>
        </p:txBody>
      </p:sp>
      <p:pic>
        <p:nvPicPr>
          <p:cNvPr id="4" name="Picture 3"/>
          <p:cNvPicPr>
            <a:picLocks noChangeAspect="1"/>
          </p:cNvPicPr>
          <p:nvPr/>
        </p:nvPicPr>
        <p:blipFill>
          <a:blip r:embed="rId2"/>
          <a:stretch>
            <a:fillRect/>
          </a:stretch>
        </p:blipFill>
        <p:spPr>
          <a:xfrm rot="5400000">
            <a:off x="469594" y="2979985"/>
            <a:ext cx="2933707" cy="2838705"/>
          </a:xfrm>
          <a:prstGeom prst="rect">
            <a:avLst/>
          </a:prstGeom>
        </p:spPr>
      </p:pic>
      <p:pic>
        <p:nvPicPr>
          <p:cNvPr id="6" name="Picture 900" descr="MLK128FZ"/>
          <p:cNvPicPr>
            <a:picLocks noChangeAspect="1" noChangeArrowheads="1"/>
          </p:cNvPicPr>
          <p:nvPr/>
        </p:nvPicPr>
        <p:blipFill>
          <a:blip r:embed="rId3" cstate="print"/>
          <a:srcRect t="28421" r="8659" b="18947"/>
          <a:stretch>
            <a:fillRect/>
          </a:stretch>
        </p:blipFill>
        <p:spPr bwMode="auto">
          <a:xfrm>
            <a:off x="0" y="-8240"/>
            <a:ext cx="9135847" cy="301815"/>
          </a:xfrm>
          <a:prstGeom prst="rect">
            <a:avLst/>
          </a:prstGeom>
          <a:noFill/>
          <a:ln w="9525">
            <a:noFill/>
            <a:miter lim="800000"/>
            <a:headEnd/>
            <a:tailEnd/>
          </a:ln>
        </p:spPr>
      </p:pic>
      <p:pic>
        <p:nvPicPr>
          <p:cNvPr id="8" name="Picture 977" descr="increment_core"/>
          <p:cNvPicPr>
            <a:picLocks noChangeAspect="1" noChangeArrowheads="1"/>
          </p:cNvPicPr>
          <p:nvPr/>
        </p:nvPicPr>
        <p:blipFill rotWithShape="1">
          <a:blip r:embed="rId4" cstate="print"/>
          <a:srcRect l="12110"/>
          <a:stretch/>
        </p:blipFill>
        <p:spPr bwMode="auto">
          <a:xfrm>
            <a:off x="5441912" y="2932484"/>
            <a:ext cx="3169434" cy="2933707"/>
          </a:xfrm>
          <a:prstGeom prst="rect">
            <a:avLst/>
          </a:prstGeom>
          <a:noFill/>
          <a:ln w="9525">
            <a:noFill/>
            <a:miter lim="800000"/>
            <a:headEnd/>
            <a:tailEnd/>
          </a:ln>
        </p:spPr>
      </p:pic>
      <p:sp>
        <p:nvSpPr>
          <p:cNvPr id="9" name="Footer Placeholder 8"/>
          <p:cNvSpPr>
            <a:spLocks noGrp="1"/>
          </p:cNvSpPr>
          <p:nvPr>
            <p:ph type="ftr" sz="quarter" idx="11"/>
          </p:nvPr>
        </p:nvSpPr>
        <p:spPr>
          <a:xfrm>
            <a:off x="2444062" y="6526182"/>
            <a:ext cx="4334332" cy="365125"/>
          </a:xfrm>
        </p:spPr>
        <p:txBody>
          <a:bodyPr/>
          <a:lstStyle/>
          <a:p>
            <a:r>
              <a:rPr lang="fr-FR" dirty="0" smtClean="0"/>
              <a:t>Hughes et al., GC23D - 02, AGU </a:t>
            </a:r>
            <a:r>
              <a:rPr lang="fr-FR" dirty="0" err="1" smtClean="0"/>
              <a:t>Fall</a:t>
            </a:r>
            <a:r>
              <a:rPr lang="fr-FR" dirty="0" smtClean="0"/>
              <a:t> Meeting, </a:t>
            </a:r>
            <a:r>
              <a:rPr lang="fr-FR" dirty="0" err="1" smtClean="0"/>
              <a:t>December</a:t>
            </a:r>
            <a:r>
              <a:rPr lang="fr-FR" dirty="0" smtClean="0"/>
              <a:t> 4,2012</a:t>
            </a:r>
            <a:endParaRPr lang="en-US" dirty="0"/>
          </a:p>
        </p:txBody>
      </p:sp>
      <p:sp>
        <p:nvSpPr>
          <p:cNvPr id="10" name="Left-Right Arrow 9"/>
          <p:cNvSpPr/>
          <p:nvPr/>
        </p:nvSpPr>
        <p:spPr>
          <a:xfrm>
            <a:off x="3355800" y="4105570"/>
            <a:ext cx="2086112" cy="61288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018482" y="3897719"/>
            <a:ext cx="82644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Slide Number Placeholder 11"/>
          <p:cNvSpPr>
            <a:spLocks noGrp="1"/>
          </p:cNvSpPr>
          <p:nvPr>
            <p:ph type="sldNum" sz="quarter" idx="12"/>
          </p:nvPr>
        </p:nvSpPr>
        <p:spPr/>
        <p:txBody>
          <a:bodyPr/>
          <a:lstStyle/>
          <a:p>
            <a:fld id="{5A78F3C7-9B85-204F-AC6C-8C43D9489A7B}" type="slidenum">
              <a:rPr lang="en-US" smtClean="0"/>
              <a:pPr/>
              <a:t>2</a:t>
            </a:fld>
            <a:endParaRPr lang="en-US" dirty="0"/>
          </a:p>
        </p:txBody>
      </p:sp>
    </p:spTree>
    <p:extLst>
      <p:ext uri="{BB962C8B-B14F-4D97-AF65-F5344CB8AC3E}">
        <p14:creationId xmlns:p14="http://schemas.microsoft.com/office/powerpoint/2010/main" val="39406994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rotWithShape="1">
          <a:blip r:embed="rId2"/>
          <a:srcRect t="514" b="899"/>
          <a:stretch/>
        </p:blipFill>
        <p:spPr>
          <a:xfrm>
            <a:off x="1" y="301816"/>
            <a:ext cx="1828799" cy="1928974"/>
          </a:xfrm>
        </p:spPr>
      </p:pic>
      <p:sp>
        <p:nvSpPr>
          <p:cNvPr id="4" name="Footer Placeholder 3"/>
          <p:cNvSpPr>
            <a:spLocks noGrp="1"/>
          </p:cNvSpPr>
          <p:nvPr>
            <p:ph type="ftr" sz="quarter" idx="11"/>
          </p:nvPr>
        </p:nvSpPr>
        <p:spPr>
          <a:xfrm>
            <a:off x="2031999" y="6356350"/>
            <a:ext cx="4855819" cy="365125"/>
          </a:xfrm>
        </p:spPr>
        <p:txBody>
          <a:bodyPr/>
          <a:lstStyle/>
          <a:p>
            <a:r>
              <a:rPr lang="fr-FR" dirty="0" smtClean="0"/>
              <a:t>Hughes et al., GC23D - 02, AGU </a:t>
            </a:r>
            <a:r>
              <a:rPr lang="fr-FR" dirty="0" err="1" smtClean="0"/>
              <a:t>Fall</a:t>
            </a:r>
            <a:r>
              <a:rPr lang="fr-FR" dirty="0" smtClean="0"/>
              <a:t> Meeting, </a:t>
            </a:r>
            <a:r>
              <a:rPr lang="fr-FR" dirty="0" err="1" smtClean="0"/>
              <a:t>December</a:t>
            </a:r>
            <a:r>
              <a:rPr lang="fr-FR" dirty="0" smtClean="0"/>
              <a:t> 4,2012</a:t>
            </a:r>
            <a:endParaRPr lang="en-US" dirty="0"/>
          </a:p>
        </p:txBody>
      </p:sp>
      <p:sp>
        <p:nvSpPr>
          <p:cNvPr id="5" name="Slide Number Placeholder 4"/>
          <p:cNvSpPr>
            <a:spLocks noGrp="1"/>
          </p:cNvSpPr>
          <p:nvPr>
            <p:ph type="sldNum" sz="quarter" idx="12"/>
          </p:nvPr>
        </p:nvSpPr>
        <p:spPr/>
        <p:txBody>
          <a:bodyPr/>
          <a:lstStyle/>
          <a:p>
            <a:fld id="{5A78F3C7-9B85-204F-AC6C-8C43D9489A7B}" type="slidenum">
              <a:rPr lang="en-US" smtClean="0"/>
              <a:pPr/>
              <a:t>3</a:t>
            </a:fld>
            <a:endParaRPr lang="en-US"/>
          </a:p>
        </p:txBody>
      </p:sp>
      <p:pic>
        <p:nvPicPr>
          <p:cNvPr id="6" name="Picture 900" descr="MLK128FZ"/>
          <p:cNvPicPr>
            <a:picLocks noChangeAspect="1" noChangeArrowheads="1"/>
          </p:cNvPicPr>
          <p:nvPr/>
        </p:nvPicPr>
        <p:blipFill>
          <a:blip r:embed="rId3" cstate="print"/>
          <a:srcRect t="28421" r="8659" b="18947"/>
          <a:stretch>
            <a:fillRect/>
          </a:stretch>
        </p:blipFill>
        <p:spPr bwMode="auto">
          <a:xfrm>
            <a:off x="0" y="0"/>
            <a:ext cx="9135847" cy="301815"/>
          </a:xfrm>
          <a:prstGeom prst="rect">
            <a:avLst/>
          </a:prstGeom>
          <a:noFill/>
          <a:ln w="9525">
            <a:noFill/>
            <a:miter lim="800000"/>
            <a:headEnd/>
            <a:tailEnd/>
          </a:ln>
        </p:spPr>
      </p:pic>
      <p:pic>
        <p:nvPicPr>
          <p:cNvPr id="8" name="Picture 976" descr="coring1"/>
          <p:cNvPicPr>
            <a:picLocks noChangeAspect="1" noChangeArrowheads="1"/>
          </p:cNvPicPr>
          <p:nvPr/>
        </p:nvPicPr>
        <p:blipFill>
          <a:blip r:embed="rId4" cstate="print"/>
          <a:srcRect l="2168" t="4733" r="2396" b="5325"/>
          <a:stretch>
            <a:fillRect/>
          </a:stretch>
        </p:blipFill>
        <p:spPr bwMode="auto">
          <a:xfrm>
            <a:off x="2209629" y="18364200"/>
            <a:ext cx="2345065" cy="2519363"/>
          </a:xfrm>
          <a:prstGeom prst="rect">
            <a:avLst/>
          </a:prstGeom>
          <a:noFill/>
          <a:ln w="9525">
            <a:noFill/>
            <a:miter lim="800000"/>
            <a:headEnd/>
            <a:tailEnd/>
          </a:ln>
        </p:spPr>
      </p:pic>
      <p:pic>
        <p:nvPicPr>
          <p:cNvPr id="10" name="Picture 977" descr="increment_core"/>
          <p:cNvPicPr>
            <a:picLocks noChangeAspect="1" noChangeArrowheads="1"/>
          </p:cNvPicPr>
          <p:nvPr/>
        </p:nvPicPr>
        <p:blipFill>
          <a:blip r:embed="rId5" cstate="print"/>
          <a:srcRect/>
          <a:stretch>
            <a:fillRect/>
          </a:stretch>
        </p:blipFill>
        <p:spPr bwMode="auto">
          <a:xfrm>
            <a:off x="5790999" y="18364200"/>
            <a:ext cx="3128017" cy="2544763"/>
          </a:xfrm>
          <a:prstGeom prst="rect">
            <a:avLst/>
          </a:prstGeom>
          <a:noFill/>
          <a:ln w="9525">
            <a:noFill/>
            <a:miter lim="800000"/>
            <a:headEnd/>
            <a:tailEnd/>
          </a:ln>
        </p:spPr>
      </p:pic>
      <p:pic>
        <p:nvPicPr>
          <p:cNvPr id="11" name="Picture 10"/>
          <p:cNvPicPr>
            <a:picLocks noChangeAspect="1"/>
          </p:cNvPicPr>
          <p:nvPr/>
        </p:nvPicPr>
        <p:blipFill>
          <a:blip r:embed="rId6"/>
          <a:stretch>
            <a:fillRect/>
          </a:stretch>
        </p:blipFill>
        <p:spPr>
          <a:xfrm>
            <a:off x="6768389" y="301815"/>
            <a:ext cx="2380029" cy="1928975"/>
          </a:xfrm>
          <a:prstGeom prst="rect">
            <a:avLst/>
          </a:prstGeom>
        </p:spPr>
      </p:pic>
      <p:pic>
        <p:nvPicPr>
          <p:cNvPr id="12" name="Picture 970" descr="density"/>
          <p:cNvPicPr>
            <a:picLocks noChangeAspect="1" noChangeArrowheads="1"/>
          </p:cNvPicPr>
          <p:nvPr/>
        </p:nvPicPr>
        <p:blipFill>
          <a:blip r:embed="rId7" cstate="print">
            <a:lum bright="16000" contrast="-14000"/>
            <a:grayscl/>
          </a:blip>
          <a:srcRect/>
          <a:stretch>
            <a:fillRect/>
          </a:stretch>
        </p:blipFill>
        <p:spPr bwMode="auto">
          <a:xfrm>
            <a:off x="4572373" y="21564600"/>
            <a:ext cx="4652246" cy="3532188"/>
          </a:xfrm>
          <a:prstGeom prst="rect">
            <a:avLst/>
          </a:prstGeom>
          <a:noFill/>
          <a:ln w="9525">
            <a:noFill/>
            <a:miter lim="800000"/>
            <a:headEnd/>
            <a:tailEnd/>
          </a:ln>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917700" y="274638"/>
            <a:ext cx="4491449" cy="3414480"/>
          </a:xfrm>
          <a:prstGeom prst="rect">
            <a:avLst/>
          </a:prstGeom>
        </p:spPr>
      </p:pic>
      <p:grpSp>
        <p:nvGrpSpPr>
          <p:cNvPr id="20" name="Group 19"/>
          <p:cNvGrpSpPr/>
          <p:nvPr/>
        </p:nvGrpSpPr>
        <p:grpSpPr>
          <a:xfrm>
            <a:off x="812800" y="3517900"/>
            <a:ext cx="7480300" cy="2976562"/>
            <a:chOff x="1206500" y="-50800"/>
            <a:chExt cx="7480300" cy="2976562"/>
          </a:xfrm>
          <a:noFill/>
        </p:grpSpPr>
        <p:grpSp>
          <p:nvGrpSpPr>
            <p:cNvPr id="18" name="Group 17"/>
            <p:cNvGrpSpPr/>
            <p:nvPr/>
          </p:nvGrpSpPr>
          <p:grpSpPr>
            <a:xfrm>
              <a:off x="1206500" y="0"/>
              <a:ext cx="7480300" cy="2925762"/>
              <a:chOff x="1206500" y="0"/>
              <a:chExt cx="7480300" cy="2925762"/>
            </a:xfrm>
            <a:grpFill/>
          </p:grpSpPr>
          <p:grpSp>
            <p:nvGrpSpPr>
              <p:cNvPr id="16" name="Group 15"/>
              <p:cNvGrpSpPr/>
              <p:nvPr/>
            </p:nvGrpSpPr>
            <p:grpSpPr>
              <a:xfrm>
                <a:off x="1206500" y="0"/>
                <a:ext cx="7480300" cy="2925762"/>
                <a:chOff x="1206500" y="0"/>
                <a:chExt cx="7480300" cy="2925762"/>
              </a:xfrm>
              <a:grpFill/>
            </p:grpSpPr>
            <p:pic>
              <p:nvPicPr>
                <p:cNvPr id="14" name="Content Placeholder 4" descr="SURo2col.jpg"/>
                <p:cNvPicPr>
                  <a:picLocks noChangeAspect="1"/>
                </p:cNvPicPr>
                <p:nvPr/>
              </p:nvPicPr>
              <p:blipFill rotWithShape="1">
                <a:blip r:embed="rId10"/>
                <a:srcRect l="25041" t="27999" r="6000" b="32547"/>
                <a:stretch/>
              </p:blipFill>
              <p:spPr>
                <a:xfrm>
                  <a:off x="1879600" y="0"/>
                  <a:ext cx="6807200" cy="2921000"/>
                </a:xfrm>
                <a:prstGeom prst="rect">
                  <a:avLst/>
                </a:prstGeom>
                <a:grpFill/>
              </p:spPr>
            </p:pic>
            <p:pic>
              <p:nvPicPr>
                <p:cNvPr id="15" name="Content Placeholder 4" descr="SURo2col.jpg"/>
                <p:cNvPicPr>
                  <a:picLocks noChangeAspect="1"/>
                </p:cNvPicPr>
                <p:nvPr/>
              </p:nvPicPr>
              <p:blipFill rotWithShape="1">
                <a:blip r:embed="rId10"/>
                <a:srcRect l="6000" t="28000" r="85251" b="32482"/>
                <a:stretch/>
              </p:blipFill>
              <p:spPr>
                <a:xfrm>
                  <a:off x="1206500" y="0"/>
                  <a:ext cx="863600" cy="2925762"/>
                </a:xfrm>
                <a:prstGeom prst="rect">
                  <a:avLst/>
                </a:prstGeom>
                <a:grpFill/>
              </p:spPr>
            </p:pic>
          </p:grpSp>
          <p:sp>
            <p:nvSpPr>
              <p:cNvPr id="17" name="Rectangle 16"/>
              <p:cNvSpPr/>
              <p:nvPr/>
            </p:nvSpPr>
            <p:spPr>
              <a:xfrm>
                <a:off x="1656081" y="2197100"/>
                <a:ext cx="553548" cy="2286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1633899" y="-50800"/>
              <a:ext cx="7052901" cy="830997"/>
            </a:xfrm>
            <a:prstGeom prst="rect">
              <a:avLst/>
            </a:prstGeom>
            <a:grpFill/>
          </p:spPr>
          <p:txBody>
            <a:bodyPr wrap="square" rtlCol="0">
              <a:spAutoFit/>
            </a:bodyPr>
            <a:lstStyle/>
            <a:p>
              <a:r>
                <a:rPr lang="en-US" sz="2400" dirty="0" smtClean="0"/>
                <a:t>Site SUR, </a:t>
              </a:r>
              <a:r>
                <a:rPr lang="en-US" sz="2400" i="1" dirty="0" err="1" smtClean="0"/>
                <a:t>Picea</a:t>
              </a:r>
              <a:r>
                <a:rPr lang="en-US" sz="2400" i="1" dirty="0" smtClean="0"/>
                <a:t> </a:t>
              </a:r>
              <a:r>
                <a:rPr lang="en-US" sz="2400" i="1" dirty="0" err="1" smtClean="0"/>
                <a:t>obovata</a:t>
              </a:r>
              <a:r>
                <a:rPr lang="en-US" sz="2400" i="1" dirty="0" smtClean="0"/>
                <a:t>, </a:t>
              </a:r>
              <a:r>
                <a:rPr lang="en-US" sz="2400" dirty="0" smtClean="0"/>
                <a:t>maximum latewood density, </a:t>
              </a:r>
            </a:p>
            <a:p>
              <a:r>
                <a:rPr lang="en-US" sz="2400" dirty="0" smtClean="0"/>
                <a:t>31 specimens</a:t>
              </a:r>
              <a:endParaRPr lang="en-US" sz="2400" dirty="0"/>
            </a:p>
          </p:txBody>
        </p:sp>
      </p:grpSp>
    </p:spTree>
    <p:extLst>
      <p:ext uri="{BB962C8B-B14F-4D97-AF65-F5344CB8AC3E}">
        <p14:creationId xmlns:p14="http://schemas.microsoft.com/office/powerpoint/2010/main" val="10661742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ecktitle.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158" r="-166"/>
          <a:stretch/>
        </p:blipFill>
        <p:spPr>
          <a:xfrm>
            <a:off x="1662113" y="0"/>
            <a:ext cx="5819775" cy="2318623"/>
          </a:xfrm>
        </p:spPr>
      </p:pic>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4</a:t>
            </a:fld>
            <a:endParaRPr lang="en-US"/>
          </a:p>
        </p:txBody>
      </p:sp>
      <p:pic>
        <p:nvPicPr>
          <p:cNvPr id="8" name="Picture 7" descr="beckdia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2874436"/>
            <a:ext cx="8458200" cy="1726907"/>
          </a:xfrm>
          <a:prstGeom prst="rect">
            <a:avLst/>
          </a:prstGeom>
        </p:spPr>
      </p:pic>
      <p:pic>
        <p:nvPicPr>
          <p:cNvPr id="9" name="Picture 8" descr="becklegen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300" y="4851400"/>
            <a:ext cx="5613400" cy="676004"/>
          </a:xfrm>
          <a:prstGeom prst="rect">
            <a:avLst/>
          </a:prstGeom>
        </p:spPr>
      </p:pic>
      <p:sp>
        <p:nvSpPr>
          <p:cNvPr id="11" name="TextBox 10"/>
          <p:cNvSpPr txBox="1"/>
          <p:nvPr/>
        </p:nvSpPr>
        <p:spPr>
          <a:xfrm>
            <a:off x="1003300" y="5626100"/>
            <a:ext cx="7061200" cy="646331"/>
          </a:xfrm>
          <a:prstGeom prst="rect">
            <a:avLst/>
          </a:prstGeom>
          <a:noFill/>
        </p:spPr>
        <p:txBody>
          <a:bodyPr wrap="square" rtlCol="0">
            <a:spAutoFit/>
          </a:bodyPr>
          <a:lstStyle/>
          <a:p>
            <a:pPr algn="ctr"/>
            <a:r>
              <a:rPr lang="en-US" dirty="0" smtClean="0"/>
              <a:t>“Site-level MXD records reflect early growing season canopy status of large regions” (Beck et al highlights)</a:t>
            </a:r>
            <a:endParaRPr lang="en-US" dirty="0"/>
          </a:p>
        </p:txBody>
      </p:sp>
      <p:sp>
        <p:nvSpPr>
          <p:cNvPr id="3" name="Rectangle 2"/>
          <p:cNvSpPr/>
          <p:nvPr/>
        </p:nvSpPr>
        <p:spPr>
          <a:xfrm>
            <a:off x="1926167" y="2304497"/>
            <a:ext cx="5626100" cy="584776"/>
          </a:xfrm>
          <a:prstGeom prst="rect">
            <a:avLst/>
          </a:prstGeom>
        </p:spPr>
        <p:txBody>
          <a:bodyPr wrap="square">
            <a:spAutoFit/>
          </a:bodyPr>
          <a:lstStyle/>
          <a:p>
            <a:r>
              <a:rPr lang="en-US" sz="1600" i="1" dirty="0" err="1"/>
              <a:t>Picea</a:t>
            </a:r>
            <a:r>
              <a:rPr lang="en-US" sz="1600" i="1" dirty="0"/>
              <a:t> </a:t>
            </a:r>
            <a:r>
              <a:rPr lang="en-US" sz="1600" i="1" dirty="0" err="1"/>
              <a:t>glauca</a:t>
            </a:r>
            <a:r>
              <a:rPr lang="en-US" sz="1600" i="1" dirty="0"/>
              <a:t> </a:t>
            </a:r>
            <a:r>
              <a:rPr lang="en-US" sz="1600" dirty="0" smtClean="0"/>
              <a:t>ring width </a:t>
            </a:r>
            <a:r>
              <a:rPr lang="en-US" sz="1600" dirty="0"/>
              <a:t>– no consistent </a:t>
            </a:r>
            <a:r>
              <a:rPr lang="en-US" sz="1600" dirty="0" smtClean="0"/>
              <a:t>relationship with NDVI, </a:t>
            </a:r>
          </a:p>
          <a:p>
            <a:r>
              <a:rPr lang="en-US" sz="1600" dirty="0" smtClean="0"/>
              <a:t>but for maximum latewood density (MXD)……</a:t>
            </a:r>
            <a:endParaRPr lang="en-US" sz="1600" dirty="0"/>
          </a:p>
        </p:txBody>
      </p:sp>
    </p:spTree>
    <p:extLst>
      <p:ext uri="{BB962C8B-B14F-4D97-AF65-F5344CB8AC3E}">
        <p14:creationId xmlns:p14="http://schemas.microsoft.com/office/powerpoint/2010/main" val="3336970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5</a:t>
            </a:fld>
            <a:endParaRPr lang="en-US"/>
          </a:p>
        </p:txBody>
      </p:sp>
      <p:pic>
        <p:nvPicPr>
          <p:cNvPr id="7" name="Picture 900" descr="MLK128FZ"/>
          <p:cNvPicPr>
            <a:picLocks noChangeAspect="1" noChangeArrowheads="1"/>
          </p:cNvPicPr>
          <p:nvPr/>
        </p:nvPicPr>
        <p:blipFill>
          <a:blip r:embed="rId2" cstate="print"/>
          <a:srcRect t="28421" r="8659" b="18947"/>
          <a:stretch>
            <a:fillRect/>
          </a:stretch>
        </p:blipFill>
        <p:spPr bwMode="auto">
          <a:xfrm>
            <a:off x="0" y="-8240"/>
            <a:ext cx="9135847" cy="301815"/>
          </a:xfrm>
          <a:prstGeom prst="rect">
            <a:avLst/>
          </a:prstGeom>
          <a:noFill/>
          <a:ln w="9525">
            <a:noFill/>
            <a:miter lim="800000"/>
            <a:headEnd/>
            <a:tailEnd/>
          </a:ln>
        </p:spPr>
      </p:pic>
      <p:pic>
        <p:nvPicPr>
          <p:cNvPr id="9" name="Picture 8" descr="Dendro Sites 3_1-1.tif"/>
          <p:cNvPicPr>
            <a:picLocks noChangeAspect="1"/>
          </p:cNvPicPr>
          <p:nvPr/>
        </p:nvPicPr>
        <p:blipFill rotWithShape="1">
          <a:blip r:embed="rId3">
            <a:extLst>
              <a:ext uri="{28A0092B-C50C-407E-A947-70E740481C1C}">
                <a14:useLocalDpi xmlns:a14="http://schemas.microsoft.com/office/drawing/2010/main" val="0"/>
              </a:ext>
            </a:extLst>
          </a:blip>
          <a:srcRect l="164" t="-15433" r="-164" b="15433"/>
          <a:stretch/>
        </p:blipFill>
        <p:spPr>
          <a:xfrm>
            <a:off x="-1" y="-590584"/>
            <a:ext cx="9149841" cy="6623083"/>
          </a:xfrm>
          <a:prstGeom prst="rect">
            <a:avLst/>
          </a:prstGeom>
        </p:spPr>
      </p:pic>
      <p:sp>
        <p:nvSpPr>
          <p:cNvPr id="10" name="TextBox 9"/>
          <p:cNvSpPr txBox="1"/>
          <p:nvPr/>
        </p:nvSpPr>
        <p:spPr>
          <a:xfrm>
            <a:off x="203201" y="3302000"/>
            <a:ext cx="1689100" cy="1200329"/>
          </a:xfrm>
          <a:prstGeom prst="rect">
            <a:avLst/>
          </a:prstGeom>
          <a:solidFill>
            <a:schemeClr val="accent3">
              <a:lumMod val="60000"/>
              <a:lumOff val="40000"/>
            </a:schemeClr>
          </a:solidFill>
        </p:spPr>
        <p:txBody>
          <a:bodyPr wrap="square" rtlCol="0">
            <a:spAutoFit/>
          </a:bodyPr>
          <a:lstStyle/>
          <a:p>
            <a:r>
              <a:rPr lang="en-US" dirty="0" smtClean="0"/>
              <a:t>376 Site/species combinations, 154 sampled 1998 or later</a:t>
            </a:r>
            <a:endParaRPr lang="en-US" dirty="0"/>
          </a:p>
        </p:txBody>
      </p:sp>
    </p:spTree>
    <p:extLst>
      <p:ext uri="{BB962C8B-B14F-4D97-AF65-F5344CB8AC3E}">
        <p14:creationId xmlns:p14="http://schemas.microsoft.com/office/powerpoint/2010/main" val="21569258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rrplot.JPG"/>
          <p:cNvPicPr>
            <a:picLocks noChangeAspect="1"/>
          </p:cNvPicPr>
          <p:nvPr/>
        </p:nvPicPr>
        <p:blipFill rotWithShape="1">
          <a:blip r:embed="rId2">
            <a:alphaModFix/>
            <a:extLst>
              <a:ext uri="{28A0092B-C50C-407E-A947-70E740481C1C}">
                <a14:useLocalDpi xmlns:a14="http://schemas.microsoft.com/office/drawing/2010/main" val="0"/>
              </a:ext>
            </a:extLst>
          </a:blip>
          <a:srcRect t="23837" b="35613"/>
          <a:stretch/>
        </p:blipFill>
        <p:spPr>
          <a:xfrm>
            <a:off x="4149363" y="494943"/>
            <a:ext cx="5299364" cy="2780965"/>
          </a:xfrm>
          <a:prstGeom prst="rect">
            <a:avLst/>
          </a:prstGeom>
        </p:spPr>
      </p:pic>
      <p:sp>
        <p:nvSpPr>
          <p:cNvPr id="2" name="Footer Placeholder 1"/>
          <p:cNvSpPr>
            <a:spLocks noGrp="1"/>
          </p:cNvSpPr>
          <p:nvPr>
            <p:ph type="ftr" sz="quarter" idx="11"/>
          </p:nvPr>
        </p:nvSpPr>
        <p:spPr/>
        <p:txBody>
          <a:bodyPr/>
          <a:lstStyle/>
          <a:p>
            <a:r>
              <a:rPr lang="fr-FR" smtClean="0"/>
              <a:t>Hughes et al., GC23D - 02, AGU Fall Meeting, December 4,2012</a:t>
            </a:r>
            <a:endParaRPr lang="en-US"/>
          </a:p>
        </p:txBody>
      </p:sp>
      <p:sp>
        <p:nvSpPr>
          <p:cNvPr id="3" name="Slide Number Placeholder 2"/>
          <p:cNvSpPr>
            <a:spLocks noGrp="1"/>
          </p:cNvSpPr>
          <p:nvPr>
            <p:ph type="sldNum" sz="quarter" idx="12"/>
          </p:nvPr>
        </p:nvSpPr>
        <p:spPr/>
        <p:txBody>
          <a:bodyPr/>
          <a:lstStyle/>
          <a:p>
            <a:fld id="{5A78F3C7-9B85-204F-AC6C-8C43D9489A7B}" type="slidenum">
              <a:rPr lang="en-US" smtClean="0"/>
              <a:pPr/>
              <a:t>6</a:t>
            </a:fld>
            <a:endParaRPr lang="en-US"/>
          </a:p>
        </p:txBody>
      </p:sp>
      <p:pic>
        <p:nvPicPr>
          <p:cNvPr id="4" name="Picture 900" descr="MLK128FZ"/>
          <p:cNvPicPr>
            <a:picLocks noChangeAspect="1" noChangeArrowheads="1"/>
          </p:cNvPicPr>
          <p:nvPr/>
        </p:nvPicPr>
        <p:blipFill>
          <a:blip r:embed="rId3" cstate="print"/>
          <a:srcRect t="28421" r="8659" b="18947"/>
          <a:stretch>
            <a:fillRect/>
          </a:stretch>
        </p:blipFill>
        <p:spPr bwMode="auto">
          <a:xfrm>
            <a:off x="8153" y="-6513"/>
            <a:ext cx="9135847" cy="301815"/>
          </a:xfrm>
          <a:prstGeom prst="rect">
            <a:avLst/>
          </a:prstGeom>
          <a:noFill/>
          <a:ln w="9525">
            <a:noFill/>
            <a:miter lim="800000"/>
            <a:headEnd/>
            <a:tailEnd/>
          </a:ln>
        </p:spPr>
      </p:pic>
      <p:pic>
        <p:nvPicPr>
          <p:cNvPr id="6" name="Picture 5" descr="corrplot.JPG"/>
          <p:cNvPicPr>
            <a:picLocks noChangeAspect="1"/>
          </p:cNvPicPr>
          <p:nvPr/>
        </p:nvPicPr>
        <p:blipFill rotWithShape="1">
          <a:blip r:embed="rId2">
            <a:extLst>
              <a:ext uri="{28A0092B-C50C-407E-A947-70E740481C1C}">
                <a14:useLocalDpi xmlns:a14="http://schemas.microsoft.com/office/drawing/2010/main" val="0"/>
              </a:ext>
            </a:extLst>
          </a:blip>
          <a:srcRect l="19731" t="68376" r="55443" b="23077"/>
          <a:stretch/>
        </p:blipFill>
        <p:spPr>
          <a:xfrm>
            <a:off x="7032218" y="1047749"/>
            <a:ext cx="1315590" cy="586155"/>
          </a:xfrm>
          <a:prstGeom prst="rect">
            <a:avLst/>
          </a:prstGeom>
        </p:spPr>
      </p:pic>
      <p:sp>
        <p:nvSpPr>
          <p:cNvPr id="9" name="TextBox 8"/>
          <p:cNvSpPr txBox="1"/>
          <p:nvPr/>
        </p:nvSpPr>
        <p:spPr>
          <a:xfrm>
            <a:off x="5912359" y="3272032"/>
            <a:ext cx="691641" cy="369332"/>
          </a:xfrm>
          <a:prstGeom prst="rect">
            <a:avLst/>
          </a:prstGeom>
          <a:noFill/>
        </p:spPr>
        <p:txBody>
          <a:bodyPr wrap="none" rtlCol="0">
            <a:spAutoFit/>
          </a:bodyPr>
          <a:lstStyle/>
          <a:p>
            <a:r>
              <a:rPr lang="en-US" dirty="0" smtClean="0"/>
              <a:t>Larch</a:t>
            </a:r>
            <a:endParaRPr lang="en-US" dirty="0"/>
          </a:p>
        </p:txBody>
      </p:sp>
      <p:sp>
        <p:nvSpPr>
          <p:cNvPr id="10" name="TextBox 9"/>
          <p:cNvSpPr txBox="1"/>
          <p:nvPr/>
        </p:nvSpPr>
        <p:spPr>
          <a:xfrm>
            <a:off x="7060813" y="3263609"/>
            <a:ext cx="826218" cy="369332"/>
          </a:xfrm>
          <a:prstGeom prst="rect">
            <a:avLst/>
          </a:prstGeom>
          <a:noFill/>
        </p:spPr>
        <p:txBody>
          <a:bodyPr wrap="none" rtlCol="0">
            <a:spAutoFit/>
          </a:bodyPr>
          <a:lstStyle/>
          <a:p>
            <a:r>
              <a:rPr lang="en-US" dirty="0" smtClean="0"/>
              <a:t>Spruce</a:t>
            </a:r>
            <a:endParaRPr lang="en-US" dirty="0"/>
          </a:p>
        </p:txBody>
      </p:sp>
      <p:sp>
        <p:nvSpPr>
          <p:cNvPr id="11" name="TextBox 10"/>
          <p:cNvSpPr txBox="1"/>
          <p:nvPr/>
        </p:nvSpPr>
        <p:spPr>
          <a:xfrm>
            <a:off x="7834933" y="3257087"/>
            <a:ext cx="593018" cy="369332"/>
          </a:xfrm>
          <a:prstGeom prst="rect">
            <a:avLst/>
          </a:prstGeom>
          <a:noFill/>
        </p:spPr>
        <p:txBody>
          <a:bodyPr wrap="none" rtlCol="0">
            <a:spAutoFit/>
          </a:bodyPr>
          <a:lstStyle/>
          <a:p>
            <a:r>
              <a:rPr lang="en-US" dirty="0" smtClean="0"/>
              <a:t>Pine</a:t>
            </a:r>
            <a:endParaRPr lang="en-US" dirty="0"/>
          </a:p>
        </p:txBody>
      </p:sp>
      <p:pic>
        <p:nvPicPr>
          <p:cNvPr id="17" name="Picture 900" descr="MLK128FZ"/>
          <p:cNvPicPr>
            <a:picLocks noChangeAspect="1" noChangeArrowheads="1"/>
          </p:cNvPicPr>
          <p:nvPr/>
        </p:nvPicPr>
        <p:blipFill>
          <a:blip r:embed="rId3" cstate="print"/>
          <a:srcRect t="28421" r="8659" b="18947"/>
          <a:stretch>
            <a:fillRect/>
          </a:stretch>
        </p:blipFill>
        <p:spPr bwMode="auto">
          <a:xfrm>
            <a:off x="8153" y="0"/>
            <a:ext cx="9135847" cy="301815"/>
          </a:xfrm>
          <a:prstGeom prst="rect">
            <a:avLst/>
          </a:prstGeom>
          <a:noFill/>
          <a:ln w="9525">
            <a:noFill/>
            <a:miter lim="800000"/>
            <a:headEnd/>
            <a:tailEnd/>
          </a:ln>
        </p:spPr>
      </p:pic>
      <p:grpSp>
        <p:nvGrpSpPr>
          <p:cNvPr id="26" name="Group 25"/>
          <p:cNvGrpSpPr/>
          <p:nvPr/>
        </p:nvGrpSpPr>
        <p:grpSpPr>
          <a:xfrm>
            <a:off x="5362337" y="3236871"/>
            <a:ext cx="3004358" cy="421423"/>
            <a:chOff x="3124200" y="4175416"/>
            <a:chExt cx="3004358" cy="616110"/>
          </a:xfrm>
        </p:grpSpPr>
        <p:cxnSp>
          <p:nvCxnSpPr>
            <p:cNvPr id="13" name="Straight Connector 12"/>
            <p:cNvCxnSpPr/>
            <p:nvPr/>
          </p:nvCxnSpPr>
          <p:spPr>
            <a:xfrm>
              <a:off x="4798003" y="4175416"/>
              <a:ext cx="1" cy="6096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124200" y="4175416"/>
              <a:ext cx="2960" cy="616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680481" y="4175416"/>
              <a:ext cx="0" cy="5907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112282" y="4194252"/>
              <a:ext cx="0" cy="5907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127160" y="4766183"/>
              <a:ext cx="3001398" cy="841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rot="17347410">
            <a:off x="5259898" y="1659165"/>
            <a:ext cx="918941" cy="276999"/>
          </a:xfrm>
          <a:prstGeom prst="rect">
            <a:avLst/>
          </a:prstGeom>
          <a:noFill/>
        </p:spPr>
        <p:txBody>
          <a:bodyPr wrap="none" rtlCol="0">
            <a:spAutoFit/>
          </a:bodyPr>
          <a:lstStyle/>
          <a:p>
            <a:r>
              <a:rPr lang="en-US" sz="1200" dirty="0" smtClean="0"/>
              <a:t>*    BAV site</a:t>
            </a:r>
            <a:endParaRPr lang="en-US" sz="1200" dirty="0"/>
          </a:p>
        </p:txBody>
      </p:sp>
      <p:sp>
        <p:nvSpPr>
          <p:cNvPr id="38" name="Oval 37"/>
          <p:cNvSpPr/>
          <p:nvPr/>
        </p:nvSpPr>
        <p:spPr>
          <a:xfrm>
            <a:off x="1590977" y="4272456"/>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1" name="Oval 40"/>
          <p:cNvSpPr/>
          <p:nvPr/>
        </p:nvSpPr>
        <p:spPr>
          <a:xfrm>
            <a:off x="1608031" y="4208819"/>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grpSp>
        <p:nvGrpSpPr>
          <p:cNvPr id="53" name="Group 52"/>
          <p:cNvGrpSpPr/>
          <p:nvPr/>
        </p:nvGrpSpPr>
        <p:grpSpPr>
          <a:xfrm>
            <a:off x="234258" y="2767948"/>
            <a:ext cx="4001452" cy="3341077"/>
            <a:chOff x="247488" y="2767948"/>
            <a:chExt cx="4001452" cy="3341077"/>
          </a:xfrm>
        </p:grpSpPr>
        <p:pic>
          <p:nvPicPr>
            <p:cNvPr id="32" name="Picture 31" descr="Dendro Sites 3_1-1.tif"/>
            <p:cNvPicPr>
              <a:picLocks noChangeAspect="1"/>
            </p:cNvPicPr>
            <p:nvPr/>
          </p:nvPicPr>
          <p:blipFill rotWithShape="1">
            <a:blip r:embed="rId4">
              <a:extLst>
                <a:ext uri="{28A0092B-C50C-407E-A947-70E740481C1C}">
                  <a14:useLocalDpi xmlns:a14="http://schemas.microsoft.com/office/drawing/2010/main" val="0"/>
                </a:ext>
              </a:extLst>
            </a:blip>
            <a:srcRect l="23867" t="-186" r="12570" b="26864"/>
            <a:stretch/>
          </p:blipFill>
          <p:spPr>
            <a:xfrm>
              <a:off x="247488" y="2767948"/>
              <a:ext cx="4001452" cy="3341077"/>
            </a:xfrm>
            <a:prstGeom prst="rect">
              <a:avLst/>
            </a:prstGeom>
          </p:spPr>
        </p:pic>
        <p:sp>
          <p:nvSpPr>
            <p:cNvPr id="33" name="Oval 32"/>
            <p:cNvSpPr/>
            <p:nvPr/>
          </p:nvSpPr>
          <p:spPr>
            <a:xfrm>
              <a:off x="3905599" y="3288833"/>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35" name="Oval 34"/>
            <p:cNvSpPr/>
            <p:nvPr/>
          </p:nvSpPr>
          <p:spPr>
            <a:xfrm>
              <a:off x="1861918" y="4056419"/>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36" name="Oval 35"/>
            <p:cNvSpPr/>
            <p:nvPr/>
          </p:nvSpPr>
          <p:spPr>
            <a:xfrm>
              <a:off x="2206144" y="4056419"/>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37" name="Oval 36"/>
            <p:cNvSpPr/>
            <p:nvPr/>
          </p:nvSpPr>
          <p:spPr>
            <a:xfrm>
              <a:off x="1495057" y="5518570"/>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39" name="Oval 38"/>
            <p:cNvSpPr/>
            <p:nvPr/>
          </p:nvSpPr>
          <p:spPr>
            <a:xfrm>
              <a:off x="1693949" y="4242971"/>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0" name="Oval 39"/>
            <p:cNvSpPr/>
            <p:nvPr/>
          </p:nvSpPr>
          <p:spPr>
            <a:xfrm>
              <a:off x="1658687" y="4272456"/>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2" name="Oval 41"/>
            <p:cNvSpPr/>
            <p:nvPr/>
          </p:nvSpPr>
          <p:spPr>
            <a:xfrm>
              <a:off x="1601329" y="4963175"/>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3" name="Oval 42"/>
            <p:cNvSpPr/>
            <p:nvPr/>
          </p:nvSpPr>
          <p:spPr>
            <a:xfrm>
              <a:off x="880151" y="4208819"/>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4" name="Oval 43"/>
            <p:cNvSpPr/>
            <p:nvPr/>
          </p:nvSpPr>
          <p:spPr>
            <a:xfrm>
              <a:off x="880151" y="4272456"/>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5" name="Oval 44"/>
            <p:cNvSpPr/>
            <p:nvPr/>
          </p:nvSpPr>
          <p:spPr>
            <a:xfrm>
              <a:off x="582751" y="4115697"/>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7" name="Oval 46"/>
            <p:cNvSpPr/>
            <p:nvPr/>
          </p:nvSpPr>
          <p:spPr>
            <a:xfrm>
              <a:off x="510063" y="4115697"/>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8" name="Oval 47"/>
            <p:cNvSpPr/>
            <p:nvPr/>
          </p:nvSpPr>
          <p:spPr>
            <a:xfrm>
              <a:off x="247488" y="4463367"/>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9" name="Oval 48"/>
            <p:cNvSpPr/>
            <p:nvPr/>
          </p:nvSpPr>
          <p:spPr>
            <a:xfrm>
              <a:off x="320176" y="4421986"/>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50" name="Oval 49"/>
            <p:cNvSpPr/>
            <p:nvPr/>
          </p:nvSpPr>
          <p:spPr>
            <a:xfrm>
              <a:off x="3255091" y="4590641"/>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51" name="Oval 50"/>
            <p:cNvSpPr/>
            <p:nvPr/>
          </p:nvSpPr>
          <p:spPr>
            <a:xfrm>
              <a:off x="2060768" y="4654278"/>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grpSp>
      <p:sp>
        <p:nvSpPr>
          <p:cNvPr id="52" name="TextBox 51"/>
          <p:cNvSpPr txBox="1"/>
          <p:nvPr/>
        </p:nvSpPr>
        <p:spPr>
          <a:xfrm>
            <a:off x="161339" y="1918320"/>
            <a:ext cx="3767784" cy="830997"/>
          </a:xfrm>
          <a:prstGeom prst="rect">
            <a:avLst/>
          </a:prstGeom>
          <a:noFill/>
        </p:spPr>
        <p:txBody>
          <a:bodyPr wrap="square" rtlCol="0">
            <a:spAutoFit/>
          </a:bodyPr>
          <a:lstStyle/>
          <a:p>
            <a:r>
              <a:rPr lang="en-US" sz="1600" dirty="0" smtClean="0"/>
              <a:t>Some locations with ring width and maximum latewood density series ending in 1998 or later.</a:t>
            </a:r>
            <a:endParaRPr lang="en-US" sz="1600" dirty="0"/>
          </a:p>
        </p:txBody>
      </p:sp>
      <p:sp>
        <p:nvSpPr>
          <p:cNvPr id="54" name="Oval 53"/>
          <p:cNvSpPr/>
          <p:nvPr/>
        </p:nvSpPr>
        <p:spPr>
          <a:xfrm>
            <a:off x="1645457" y="4242971"/>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55" name="Oval 54"/>
          <p:cNvSpPr/>
          <p:nvPr/>
        </p:nvSpPr>
        <p:spPr>
          <a:xfrm>
            <a:off x="1588099" y="4252186"/>
            <a:ext cx="145376" cy="12727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56" name="TextBox 55"/>
          <p:cNvSpPr txBox="1"/>
          <p:nvPr/>
        </p:nvSpPr>
        <p:spPr>
          <a:xfrm>
            <a:off x="4286250" y="330200"/>
            <a:ext cx="4542868" cy="646331"/>
          </a:xfrm>
          <a:prstGeom prst="rect">
            <a:avLst/>
          </a:prstGeom>
          <a:solidFill>
            <a:schemeClr val="bg1"/>
          </a:solidFill>
        </p:spPr>
        <p:txBody>
          <a:bodyPr wrap="none" rtlCol="0">
            <a:spAutoFit/>
          </a:bodyPr>
          <a:lstStyle/>
          <a:p>
            <a:pPr algn="ctr"/>
            <a:r>
              <a:rPr lang="en-US" dirty="0" smtClean="0"/>
              <a:t>Maximum monthly correlation with local </a:t>
            </a:r>
            <a:r>
              <a:rPr lang="en-US" dirty="0" smtClean="0"/>
              <a:t>NDVI</a:t>
            </a:r>
          </a:p>
          <a:p>
            <a:pPr algn="ctr"/>
            <a:r>
              <a:rPr lang="en-US" dirty="0" smtClean="0"/>
              <a:t>at 19 locations</a:t>
            </a:r>
            <a:endParaRPr lang="en-US" dirty="0"/>
          </a:p>
        </p:txBody>
      </p:sp>
      <p:pic>
        <p:nvPicPr>
          <p:cNvPr id="57" name="Picture 56"/>
          <p:cNvPicPr>
            <a:picLocks noChangeAspect="1"/>
          </p:cNvPicPr>
          <p:nvPr/>
        </p:nvPicPr>
        <p:blipFill rotWithShape="1">
          <a:blip r:embed="rId5"/>
          <a:srcRect l="2949" t="16342" r="52389" b="9756"/>
          <a:stretch/>
        </p:blipFill>
        <p:spPr>
          <a:xfrm>
            <a:off x="642209" y="527050"/>
            <a:ext cx="1250478" cy="1022350"/>
          </a:xfrm>
          <a:prstGeom prst="rect">
            <a:avLst/>
          </a:prstGeom>
        </p:spPr>
      </p:pic>
      <p:sp>
        <p:nvSpPr>
          <p:cNvPr id="58" name="TextBox 57"/>
          <p:cNvSpPr txBox="1"/>
          <p:nvPr/>
        </p:nvSpPr>
        <p:spPr>
          <a:xfrm>
            <a:off x="1090045" y="899384"/>
            <a:ext cx="1001863" cy="338554"/>
          </a:xfrm>
          <a:prstGeom prst="rect">
            <a:avLst/>
          </a:prstGeom>
          <a:noFill/>
        </p:spPr>
        <p:txBody>
          <a:bodyPr wrap="square" rtlCol="0">
            <a:spAutoFit/>
          </a:bodyPr>
          <a:lstStyle/>
          <a:p>
            <a:r>
              <a:rPr lang="en-US" sz="800" dirty="0" smtClean="0"/>
              <a:t>Tree sampling location</a:t>
            </a:r>
            <a:endParaRPr lang="en-US" sz="800" dirty="0"/>
          </a:p>
        </p:txBody>
      </p:sp>
      <p:sp>
        <p:nvSpPr>
          <p:cNvPr id="59" name="TextBox 58"/>
          <p:cNvSpPr txBox="1"/>
          <p:nvPr/>
        </p:nvSpPr>
        <p:spPr>
          <a:xfrm>
            <a:off x="4965700" y="4069119"/>
            <a:ext cx="3676650" cy="1477328"/>
          </a:xfrm>
          <a:prstGeom prst="rect">
            <a:avLst/>
          </a:prstGeom>
          <a:noFill/>
        </p:spPr>
        <p:txBody>
          <a:bodyPr wrap="square" rtlCol="0">
            <a:spAutoFit/>
          </a:bodyPr>
          <a:lstStyle/>
          <a:p>
            <a:r>
              <a:rPr lang="en-US" dirty="0" smtClean="0"/>
              <a:t>Moderate correlations at most locations for both ring width </a:t>
            </a:r>
            <a:r>
              <a:rPr lang="en-US" u="sng" dirty="0" smtClean="0"/>
              <a:t>and</a:t>
            </a:r>
            <a:r>
              <a:rPr lang="en-US" dirty="0" smtClean="0"/>
              <a:t> maximum latewood density, often significant at p&lt;0.05 after taking account of autocorrelation. </a:t>
            </a:r>
            <a:endParaRPr lang="en-US" dirty="0"/>
          </a:p>
        </p:txBody>
      </p:sp>
      <p:sp>
        <p:nvSpPr>
          <p:cNvPr id="46" name="TextBox 45"/>
          <p:cNvSpPr txBox="1"/>
          <p:nvPr/>
        </p:nvSpPr>
        <p:spPr>
          <a:xfrm>
            <a:off x="571126" y="584870"/>
            <a:ext cx="966398" cy="215444"/>
          </a:xfrm>
          <a:prstGeom prst="rect">
            <a:avLst/>
          </a:prstGeom>
          <a:noFill/>
        </p:spPr>
        <p:txBody>
          <a:bodyPr wrap="square" rtlCol="0">
            <a:spAutoFit/>
          </a:bodyPr>
          <a:lstStyle/>
          <a:p>
            <a:r>
              <a:rPr lang="en-US" sz="800" dirty="0" smtClean="0">
                <a:latin typeface="Wingdings"/>
                <a:ea typeface="Wingdings"/>
                <a:cs typeface="Wingdings"/>
                <a:sym typeface="Wingdings"/>
              </a:rPr>
              <a:t></a:t>
            </a:r>
            <a:r>
              <a:rPr lang="en-US" sz="800" dirty="0" smtClean="0">
                <a:ea typeface="Wingdings"/>
                <a:cs typeface="Wingdings"/>
                <a:sym typeface="Wingdings"/>
              </a:rPr>
              <a:t>8km </a:t>
            </a:r>
            <a:r>
              <a:rPr lang="en-US" sz="800" dirty="0" smtClean="0">
                <a:latin typeface="Wingdings"/>
                <a:ea typeface="Wingdings"/>
                <a:cs typeface="Wingdings"/>
                <a:sym typeface="Wingdings"/>
              </a:rPr>
              <a:t></a:t>
            </a:r>
            <a:endParaRPr lang="en-US" sz="800" dirty="0"/>
          </a:p>
        </p:txBody>
      </p:sp>
    </p:spTree>
    <p:extLst>
      <p:ext uri="{BB962C8B-B14F-4D97-AF65-F5344CB8AC3E}">
        <p14:creationId xmlns:p14="http://schemas.microsoft.com/office/powerpoint/2010/main" val="20212835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347350" y="3457146"/>
            <a:ext cx="232094" cy="234103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558195" y="3456612"/>
            <a:ext cx="232094" cy="234103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5" descr="C:\temp\trwMxd\monthly.lag0.1-12.sites.png"/>
          <p:cNvPicPr>
            <a:picLocks noChangeAspect="1" noChangeArrowheads="1"/>
          </p:cNvPicPr>
          <p:nvPr/>
        </p:nvPicPr>
        <p:blipFill>
          <a:blip r:embed="rId2" cstate="print"/>
          <a:srcRect l="50496" t="63329" r="5000" b="4000"/>
          <a:stretch>
            <a:fillRect/>
          </a:stretch>
        </p:blipFill>
        <p:spPr bwMode="auto">
          <a:xfrm>
            <a:off x="3132267" y="3191923"/>
            <a:ext cx="5766199" cy="3175000"/>
          </a:xfrm>
          <a:prstGeom prst="rect">
            <a:avLst/>
          </a:prstGeom>
          <a:noFill/>
        </p:spPr>
      </p:pic>
      <p:sp>
        <p:nvSpPr>
          <p:cNvPr id="9" name="TextBox 8"/>
          <p:cNvSpPr txBox="1"/>
          <p:nvPr/>
        </p:nvSpPr>
        <p:spPr>
          <a:xfrm>
            <a:off x="3441700" y="5194300"/>
            <a:ext cx="1182949" cy="369332"/>
          </a:xfrm>
          <a:prstGeom prst="rect">
            <a:avLst/>
          </a:prstGeom>
          <a:noFill/>
        </p:spPr>
        <p:txBody>
          <a:bodyPr wrap="none" rtlCol="0">
            <a:spAutoFit/>
          </a:bodyPr>
          <a:lstStyle/>
          <a:p>
            <a:r>
              <a:rPr lang="en-US" dirty="0" smtClean="0"/>
              <a:t>Ring width</a:t>
            </a:r>
            <a:endParaRPr lang="en-US" dirty="0"/>
          </a:p>
        </p:txBody>
      </p:sp>
      <p:sp>
        <p:nvSpPr>
          <p:cNvPr id="10" name="TextBox 9"/>
          <p:cNvSpPr txBox="1"/>
          <p:nvPr/>
        </p:nvSpPr>
        <p:spPr>
          <a:xfrm>
            <a:off x="6102085" y="5173784"/>
            <a:ext cx="2264863" cy="369332"/>
          </a:xfrm>
          <a:prstGeom prst="rect">
            <a:avLst/>
          </a:prstGeom>
          <a:noFill/>
        </p:spPr>
        <p:txBody>
          <a:bodyPr wrap="none" rtlCol="0">
            <a:spAutoFit/>
          </a:bodyPr>
          <a:lstStyle/>
          <a:p>
            <a:r>
              <a:rPr lang="en-US" dirty="0" smtClean="0"/>
              <a:t>Max latewood density</a:t>
            </a:r>
            <a:endParaRPr lang="en-US" dirty="0"/>
          </a:p>
        </p:txBody>
      </p:sp>
      <p:grpSp>
        <p:nvGrpSpPr>
          <p:cNvPr id="15" name="Group 14"/>
          <p:cNvGrpSpPr/>
          <p:nvPr/>
        </p:nvGrpSpPr>
        <p:grpSpPr>
          <a:xfrm>
            <a:off x="228599" y="793750"/>
            <a:ext cx="2819401" cy="2305050"/>
            <a:chOff x="317500" y="1676400"/>
            <a:chExt cx="4038600" cy="3848100"/>
          </a:xfrm>
        </p:grpSpPr>
        <p:grpSp>
          <p:nvGrpSpPr>
            <p:cNvPr id="13" name="Group 12"/>
            <p:cNvGrpSpPr/>
            <p:nvPr/>
          </p:nvGrpSpPr>
          <p:grpSpPr>
            <a:xfrm>
              <a:off x="317500" y="1676400"/>
              <a:ext cx="4038600" cy="3848100"/>
              <a:chOff x="317500" y="1676400"/>
              <a:chExt cx="4038600" cy="3848100"/>
            </a:xfrm>
          </p:grpSpPr>
          <p:pic>
            <p:nvPicPr>
              <p:cNvPr id="11" name="Picture 10"/>
              <p:cNvPicPr>
                <a:picLocks noChangeAspect="1"/>
              </p:cNvPicPr>
              <p:nvPr/>
            </p:nvPicPr>
            <p:blipFill rotWithShape="1">
              <a:blip r:embed="rId3"/>
              <a:srcRect l="2949" t="16342" r="52389" b="9756"/>
              <a:stretch/>
            </p:blipFill>
            <p:spPr>
              <a:xfrm>
                <a:off x="317500" y="1676400"/>
                <a:ext cx="4038600" cy="3848100"/>
              </a:xfrm>
              <a:prstGeom prst="rect">
                <a:avLst/>
              </a:prstGeom>
            </p:spPr>
          </p:pic>
          <p:sp>
            <p:nvSpPr>
              <p:cNvPr id="12" name="TextBox 11"/>
              <p:cNvSpPr txBox="1"/>
              <p:nvPr/>
            </p:nvSpPr>
            <p:spPr>
              <a:xfrm>
                <a:off x="1905001" y="3086100"/>
                <a:ext cx="1435100" cy="1233142"/>
              </a:xfrm>
              <a:prstGeom prst="rect">
                <a:avLst/>
              </a:prstGeom>
              <a:noFill/>
            </p:spPr>
            <p:txBody>
              <a:bodyPr wrap="square" rtlCol="0">
                <a:spAutoFit/>
              </a:bodyPr>
              <a:lstStyle/>
              <a:p>
                <a:r>
                  <a:rPr lang="en-US" sz="1400" dirty="0" smtClean="0"/>
                  <a:t>Tree sampling location</a:t>
                </a:r>
                <a:endParaRPr lang="en-US" sz="1400" dirty="0"/>
              </a:p>
            </p:txBody>
          </p:sp>
        </p:grpSp>
        <p:sp>
          <p:nvSpPr>
            <p:cNvPr id="14" name="TextBox 13"/>
            <p:cNvSpPr txBox="1"/>
            <p:nvPr/>
          </p:nvSpPr>
          <p:spPr>
            <a:xfrm>
              <a:off x="317500" y="1841501"/>
              <a:ext cx="1384300" cy="513810"/>
            </a:xfrm>
            <a:prstGeom prst="rect">
              <a:avLst/>
            </a:prstGeom>
            <a:noFill/>
          </p:spPr>
          <p:txBody>
            <a:bodyPr wrap="square" rtlCol="0">
              <a:spAutoFit/>
            </a:bodyPr>
            <a:lstStyle/>
            <a:p>
              <a:r>
                <a:rPr lang="en-US" sz="1400" dirty="0" smtClean="0">
                  <a:latin typeface="Wingdings"/>
                  <a:ea typeface="Wingdings"/>
                  <a:cs typeface="Wingdings"/>
                  <a:sym typeface="Wingdings"/>
                </a:rPr>
                <a:t></a:t>
              </a:r>
              <a:r>
                <a:rPr lang="en-US" sz="1400" dirty="0" smtClean="0">
                  <a:ea typeface="Wingdings"/>
                  <a:cs typeface="Wingdings"/>
                  <a:sym typeface="Wingdings"/>
                </a:rPr>
                <a:t>8km </a:t>
              </a:r>
              <a:r>
                <a:rPr lang="en-US" sz="1400" dirty="0" smtClean="0">
                  <a:latin typeface="Wingdings"/>
                  <a:ea typeface="Wingdings"/>
                  <a:cs typeface="Wingdings"/>
                  <a:sym typeface="Wingdings"/>
                </a:rPr>
                <a:t></a:t>
              </a:r>
              <a:endParaRPr lang="en-US" sz="1400" dirty="0"/>
            </a:p>
          </p:txBody>
        </p:sp>
      </p:grpSp>
      <p:pic>
        <p:nvPicPr>
          <p:cNvPr id="17" name="Picture 900" descr="MLK128FZ"/>
          <p:cNvPicPr>
            <a:picLocks noChangeAspect="1" noChangeArrowheads="1"/>
          </p:cNvPicPr>
          <p:nvPr/>
        </p:nvPicPr>
        <p:blipFill>
          <a:blip r:embed="rId4" cstate="print"/>
          <a:srcRect t="28421" r="8659" b="18947"/>
          <a:stretch>
            <a:fillRect/>
          </a:stretch>
        </p:blipFill>
        <p:spPr bwMode="auto">
          <a:xfrm>
            <a:off x="0" y="0"/>
            <a:ext cx="9135847" cy="301815"/>
          </a:xfrm>
          <a:prstGeom prst="rect">
            <a:avLst/>
          </a:prstGeom>
          <a:noFill/>
          <a:ln w="9525">
            <a:noFill/>
            <a:miter lim="800000"/>
            <a:headEnd/>
            <a:tailEnd/>
          </a:ln>
        </p:spPr>
      </p:pic>
      <p:sp>
        <p:nvSpPr>
          <p:cNvPr id="16" name="TextBox 15"/>
          <p:cNvSpPr txBox="1"/>
          <p:nvPr/>
        </p:nvSpPr>
        <p:spPr>
          <a:xfrm>
            <a:off x="3644900" y="1841500"/>
            <a:ext cx="5253565" cy="1200329"/>
          </a:xfrm>
          <a:prstGeom prst="rect">
            <a:avLst/>
          </a:prstGeom>
          <a:noFill/>
        </p:spPr>
        <p:txBody>
          <a:bodyPr wrap="square" rtlCol="0">
            <a:spAutoFit/>
          </a:bodyPr>
          <a:lstStyle/>
          <a:p>
            <a:r>
              <a:rPr lang="en-US" dirty="0" smtClean="0"/>
              <a:t>Correlation between NDVI (for ~24km box) and </a:t>
            </a:r>
            <a:r>
              <a:rPr lang="en-US" i="1" dirty="0" err="1" smtClean="0"/>
              <a:t>Larix</a:t>
            </a:r>
            <a:r>
              <a:rPr lang="en-US" i="1" dirty="0" smtClean="0"/>
              <a:t> </a:t>
            </a:r>
            <a:r>
              <a:rPr lang="en-US" i="1" dirty="0" err="1" smtClean="0"/>
              <a:t>gmelinii</a:t>
            </a:r>
            <a:r>
              <a:rPr lang="en-US" dirty="0" smtClean="0"/>
              <a:t> tree-ring series at the Bolshoi </a:t>
            </a:r>
            <a:r>
              <a:rPr lang="en-US" dirty="0" err="1" smtClean="0"/>
              <a:t>Avam</a:t>
            </a:r>
            <a:r>
              <a:rPr lang="en-US" dirty="0" smtClean="0"/>
              <a:t> (BAV) site on the Taimyr Peninsula (70.5 degrees North, 93.2 degrees East, 360 meters </a:t>
            </a:r>
            <a:r>
              <a:rPr lang="en-US" dirty="0" err="1" smtClean="0"/>
              <a:t>a.s.l</a:t>
            </a:r>
            <a:r>
              <a:rPr lang="en-US" dirty="0" smtClean="0"/>
              <a:t>.), 1982-2002. </a:t>
            </a:r>
            <a:endParaRPr lang="en-US" dirty="0"/>
          </a:p>
        </p:txBody>
      </p:sp>
      <p:sp>
        <p:nvSpPr>
          <p:cNvPr id="21" name="TextBox 20"/>
          <p:cNvSpPr txBox="1"/>
          <p:nvPr/>
        </p:nvSpPr>
        <p:spPr>
          <a:xfrm>
            <a:off x="3346451" y="579911"/>
            <a:ext cx="5552016" cy="1200329"/>
          </a:xfrm>
          <a:prstGeom prst="rect">
            <a:avLst/>
          </a:prstGeom>
          <a:noFill/>
          <a:ln>
            <a:solidFill>
              <a:schemeClr val="tx1">
                <a:lumMod val="50000"/>
                <a:lumOff val="50000"/>
              </a:schemeClr>
            </a:solidFill>
          </a:ln>
        </p:spPr>
        <p:txBody>
          <a:bodyPr wrap="square" rtlCol="0">
            <a:spAutoFit/>
          </a:bodyPr>
          <a:lstStyle/>
          <a:p>
            <a:r>
              <a:rPr lang="en-US" dirty="0" smtClean="0"/>
              <a:t>We examined correlations between NDVI* and a subset of the 154 local datasets (that end in 1998 or later). First we look at those with both maximum latewood density and ring width data. An example is shown here.</a:t>
            </a:r>
            <a:endParaRPr lang="en-US" dirty="0"/>
          </a:p>
        </p:txBody>
      </p:sp>
      <p:sp>
        <p:nvSpPr>
          <p:cNvPr id="19" name="TextBox 18"/>
          <p:cNvSpPr txBox="1"/>
          <p:nvPr/>
        </p:nvSpPr>
        <p:spPr>
          <a:xfrm>
            <a:off x="5860990" y="6366923"/>
            <a:ext cx="3113791" cy="307777"/>
          </a:xfrm>
          <a:prstGeom prst="rect">
            <a:avLst/>
          </a:prstGeom>
          <a:noFill/>
        </p:spPr>
        <p:txBody>
          <a:bodyPr wrap="none" rtlCol="0">
            <a:spAutoFit/>
          </a:bodyPr>
          <a:lstStyle/>
          <a:p>
            <a:r>
              <a:rPr lang="en-US" sz="1400" dirty="0" smtClean="0"/>
              <a:t>* GIMMs </a:t>
            </a:r>
            <a:r>
              <a:rPr lang="en-US" sz="1400" dirty="0"/>
              <a:t>NDVI data computed </a:t>
            </a:r>
            <a:r>
              <a:rPr lang="en-US" sz="1400" dirty="0" smtClean="0"/>
              <a:t>monthly.</a:t>
            </a:r>
            <a:endParaRPr lang="en-US" sz="1400" dirty="0"/>
          </a:p>
        </p:txBody>
      </p:sp>
      <p:grpSp>
        <p:nvGrpSpPr>
          <p:cNvPr id="27" name="Group 26"/>
          <p:cNvGrpSpPr/>
          <p:nvPr/>
        </p:nvGrpSpPr>
        <p:grpSpPr>
          <a:xfrm>
            <a:off x="304811" y="3208866"/>
            <a:ext cx="1376493" cy="3251201"/>
            <a:chOff x="307908" y="3208866"/>
            <a:chExt cx="1363599" cy="3251201"/>
          </a:xfrm>
        </p:grpSpPr>
        <p:pic>
          <p:nvPicPr>
            <p:cNvPr id="28" name="Picture 27" descr="khalo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08" y="3208866"/>
              <a:ext cx="1363599" cy="3251201"/>
            </a:xfrm>
            <a:prstGeom prst="rect">
              <a:avLst/>
            </a:prstGeom>
          </p:spPr>
        </p:pic>
        <p:sp>
          <p:nvSpPr>
            <p:cNvPr id="29" name="Oval 28"/>
            <p:cNvSpPr/>
            <p:nvPr/>
          </p:nvSpPr>
          <p:spPr>
            <a:xfrm>
              <a:off x="926487" y="4177700"/>
              <a:ext cx="208032" cy="17356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2338718" y="4351267"/>
            <a:ext cx="291967" cy="461665"/>
          </a:xfrm>
          <a:prstGeom prst="rect">
            <a:avLst/>
          </a:prstGeom>
          <a:noFill/>
        </p:spPr>
        <p:txBody>
          <a:bodyPr wrap="none" rtlCol="0">
            <a:spAutoFit/>
          </a:bodyPr>
          <a:lstStyle/>
          <a:p>
            <a:r>
              <a:rPr lang="en-US" sz="2400" dirty="0" err="1" smtClean="0"/>
              <a:t>r</a:t>
            </a:r>
            <a:endParaRPr lang="en-US" sz="2400" dirty="0"/>
          </a:p>
        </p:txBody>
      </p:sp>
      <p:pic>
        <p:nvPicPr>
          <p:cNvPr id="23" name="Picture 5" descr="C:\temp\trwMxd\monthly.lag0.1-12.sites.png"/>
          <p:cNvPicPr>
            <a:picLocks noChangeAspect="1" noChangeArrowheads="1"/>
          </p:cNvPicPr>
          <p:nvPr/>
        </p:nvPicPr>
        <p:blipFill rotWithShape="1">
          <a:blip r:embed="rId2" cstate="print"/>
          <a:srcRect l="3823" t="63507" r="92209" b="9786"/>
          <a:stretch/>
        </p:blipFill>
        <p:spPr bwMode="auto">
          <a:xfrm>
            <a:off x="2662565" y="3191922"/>
            <a:ext cx="516364" cy="2606257"/>
          </a:xfrm>
          <a:prstGeom prst="rect">
            <a:avLst/>
          </a:prstGeom>
          <a:noFill/>
        </p:spPr>
      </p:pic>
    </p:spTree>
    <p:extLst>
      <p:ext uri="{BB962C8B-B14F-4D97-AF65-F5344CB8AC3E}">
        <p14:creationId xmlns:p14="http://schemas.microsoft.com/office/powerpoint/2010/main" val="17452688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8</a:t>
            </a:fld>
            <a:endParaRPr lang="en-US" dirty="0"/>
          </a:p>
        </p:txBody>
      </p:sp>
      <p:pic>
        <p:nvPicPr>
          <p:cNvPr id="6" name="Picture 900" descr="MLK128FZ"/>
          <p:cNvPicPr>
            <a:picLocks noChangeAspect="1" noChangeArrowheads="1"/>
          </p:cNvPicPr>
          <p:nvPr/>
        </p:nvPicPr>
        <p:blipFill>
          <a:blip r:embed="rId2" cstate="print"/>
          <a:srcRect t="28421" r="8659" b="18947"/>
          <a:stretch>
            <a:fillRect/>
          </a:stretch>
        </p:blipFill>
        <p:spPr bwMode="auto">
          <a:xfrm>
            <a:off x="0" y="-3270"/>
            <a:ext cx="9135847" cy="301815"/>
          </a:xfrm>
          <a:prstGeom prst="rect">
            <a:avLst/>
          </a:prstGeom>
          <a:noFill/>
          <a:ln w="9525">
            <a:noFill/>
            <a:miter lim="800000"/>
            <a:headEnd/>
            <a:tailEnd/>
          </a:ln>
        </p:spPr>
      </p:pic>
      <p:sp>
        <p:nvSpPr>
          <p:cNvPr id="27" name="TextBox 26"/>
          <p:cNvSpPr txBox="1"/>
          <p:nvPr/>
        </p:nvSpPr>
        <p:spPr>
          <a:xfrm>
            <a:off x="1727200" y="4920788"/>
            <a:ext cx="6057899" cy="1200329"/>
          </a:xfrm>
          <a:prstGeom prst="rect">
            <a:avLst/>
          </a:prstGeom>
          <a:noFill/>
        </p:spPr>
        <p:txBody>
          <a:bodyPr wrap="square" rtlCol="0">
            <a:spAutoFit/>
          </a:bodyPr>
          <a:lstStyle/>
          <a:p>
            <a:pPr algn="ctr"/>
            <a:r>
              <a:rPr lang="en-US" dirty="0" smtClean="0"/>
              <a:t>Correlation </a:t>
            </a:r>
            <a:r>
              <a:rPr lang="en-US" dirty="0"/>
              <a:t>between </a:t>
            </a:r>
            <a:r>
              <a:rPr lang="en-US" dirty="0" smtClean="0"/>
              <a:t>NDVI (</a:t>
            </a:r>
            <a:r>
              <a:rPr lang="en-US" u="sng" dirty="0" smtClean="0"/>
              <a:t>5 by 5 degree box</a:t>
            </a:r>
            <a:r>
              <a:rPr lang="en-US" dirty="0" smtClean="0"/>
              <a:t>) and </a:t>
            </a:r>
            <a:r>
              <a:rPr lang="en-US" i="1" dirty="0" err="1"/>
              <a:t>Larix</a:t>
            </a:r>
            <a:r>
              <a:rPr lang="en-US" i="1" dirty="0"/>
              <a:t> </a:t>
            </a:r>
            <a:r>
              <a:rPr lang="en-US" i="1" dirty="0" err="1"/>
              <a:t>gmelinii</a:t>
            </a:r>
            <a:r>
              <a:rPr lang="en-US" dirty="0"/>
              <a:t> tree-ring series at the Bolshoi </a:t>
            </a:r>
            <a:r>
              <a:rPr lang="en-US" dirty="0" err="1"/>
              <a:t>Avam</a:t>
            </a:r>
            <a:r>
              <a:rPr lang="en-US" dirty="0"/>
              <a:t> </a:t>
            </a:r>
            <a:r>
              <a:rPr lang="en-US" dirty="0" smtClean="0"/>
              <a:t>(BAV) site </a:t>
            </a:r>
            <a:r>
              <a:rPr lang="en-US" dirty="0"/>
              <a:t>on the Taimyr Peninsula (70.5 degrees North, 93.2 degrees East, 360 meters </a:t>
            </a:r>
            <a:r>
              <a:rPr lang="en-US" dirty="0" err="1"/>
              <a:t>a.s.l</a:t>
            </a:r>
            <a:r>
              <a:rPr lang="en-US" dirty="0"/>
              <a:t>.</a:t>
            </a:r>
            <a:r>
              <a:rPr lang="en-US" dirty="0" smtClean="0"/>
              <a:t>), 1982-2002. </a:t>
            </a:r>
            <a:endParaRPr lang="en-US" dirty="0"/>
          </a:p>
        </p:txBody>
      </p:sp>
      <p:grpSp>
        <p:nvGrpSpPr>
          <p:cNvPr id="31" name="Group 30"/>
          <p:cNvGrpSpPr/>
          <p:nvPr/>
        </p:nvGrpSpPr>
        <p:grpSpPr>
          <a:xfrm>
            <a:off x="671937" y="528552"/>
            <a:ext cx="8094421" cy="4322815"/>
            <a:chOff x="160868" y="986367"/>
            <a:chExt cx="8864599" cy="4803737"/>
          </a:xfrm>
        </p:grpSpPr>
        <p:grpSp>
          <p:nvGrpSpPr>
            <p:cNvPr id="7" name="Group 6"/>
            <p:cNvGrpSpPr/>
            <p:nvPr/>
          </p:nvGrpSpPr>
          <p:grpSpPr>
            <a:xfrm>
              <a:off x="160868" y="986367"/>
              <a:ext cx="8864599" cy="4803737"/>
              <a:chOff x="18053" y="85113"/>
              <a:chExt cx="8163106" cy="3656589"/>
            </a:xfrm>
          </p:grpSpPr>
          <p:grpSp>
            <p:nvGrpSpPr>
              <p:cNvPr id="8" name="Group 7"/>
              <p:cNvGrpSpPr/>
              <p:nvPr/>
            </p:nvGrpSpPr>
            <p:grpSpPr>
              <a:xfrm>
                <a:off x="18053" y="85113"/>
                <a:ext cx="8163106" cy="2959645"/>
                <a:chOff x="18053" y="85113"/>
                <a:chExt cx="8163106" cy="2959644"/>
              </a:xfrm>
            </p:grpSpPr>
            <p:grpSp>
              <p:nvGrpSpPr>
                <p:cNvPr id="11" name="Group 10"/>
                <p:cNvGrpSpPr/>
                <p:nvPr/>
              </p:nvGrpSpPr>
              <p:grpSpPr>
                <a:xfrm>
                  <a:off x="18053" y="85113"/>
                  <a:ext cx="8163106" cy="2458221"/>
                  <a:chOff x="62765" y="367298"/>
                  <a:chExt cx="28380101" cy="10608365"/>
                </a:xfrm>
              </p:grpSpPr>
              <p:grpSp>
                <p:nvGrpSpPr>
                  <p:cNvPr id="13" name="Group 12"/>
                  <p:cNvGrpSpPr/>
                  <p:nvPr/>
                </p:nvGrpSpPr>
                <p:grpSpPr>
                  <a:xfrm>
                    <a:off x="62765" y="367298"/>
                    <a:ext cx="28380101" cy="4730754"/>
                    <a:chOff x="61144" y="367298"/>
                    <a:chExt cx="27647310" cy="4730754"/>
                  </a:xfrm>
                </p:grpSpPr>
                <p:pic>
                  <p:nvPicPr>
                    <p:cNvPr id="21" name="Picture 20" descr="BAVg1.apr.lag0.sig.r.jpg"/>
                    <p:cNvPicPr>
                      <a:picLocks noChangeAspect="1"/>
                    </p:cNvPicPr>
                    <p:nvPr/>
                  </p:nvPicPr>
                  <p:blipFill rotWithShape="1">
                    <a:blip r:embed="rId3">
                      <a:extLst>
                        <a:ext uri="{28A0092B-C50C-407E-A947-70E740481C1C}">
                          <a14:useLocalDpi xmlns:a14="http://schemas.microsoft.com/office/drawing/2010/main" val="0"/>
                        </a:ext>
                      </a:extLst>
                    </a:blip>
                    <a:srcRect l="1529" t="7231" r="11340" b="10278"/>
                    <a:stretch/>
                  </p:blipFill>
                  <p:spPr>
                    <a:xfrm>
                      <a:off x="61144" y="411492"/>
                      <a:ext cx="4879400" cy="4599207"/>
                    </a:xfrm>
                    <a:prstGeom prst="rect">
                      <a:avLst/>
                    </a:prstGeom>
                  </p:spPr>
                </p:pic>
                <p:pic>
                  <p:nvPicPr>
                    <p:cNvPr id="22" name="Picture 21" descr="BAVg1.may.lag0.sig.r.jpg"/>
                    <p:cNvPicPr>
                      <a:picLocks noChangeAspect="1"/>
                    </p:cNvPicPr>
                    <p:nvPr/>
                  </p:nvPicPr>
                  <p:blipFill rotWithShape="1">
                    <a:blip r:embed="rId4">
                      <a:extLst>
                        <a:ext uri="{28A0092B-C50C-407E-A947-70E740481C1C}">
                          <a14:useLocalDpi xmlns:a14="http://schemas.microsoft.com/office/drawing/2010/main" val="0"/>
                        </a:ext>
                      </a:extLst>
                    </a:blip>
                    <a:srcRect l="8474" t="7405" r="11776" b="10812"/>
                    <a:stretch/>
                  </p:blipFill>
                  <p:spPr>
                    <a:xfrm>
                      <a:off x="5000453" y="409625"/>
                      <a:ext cx="4482555" cy="4596595"/>
                    </a:xfrm>
                    <a:prstGeom prst="rect">
                      <a:avLst/>
                    </a:prstGeom>
                  </p:spPr>
                </p:pic>
                <p:pic>
                  <p:nvPicPr>
                    <p:cNvPr id="23" name="Picture 22" descr="BAVg1.jun.lag0.sig.r.jpg"/>
                    <p:cNvPicPr>
                      <a:picLocks noChangeAspect="1"/>
                    </p:cNvPicPr>
                    <p:nvPr/>
                  </p:nvPicPr>
                  <p:blipFill rotWithShape="1">
                    <a:blip r:embed="rId5">
                      <a:extLst>
                        <a:ext uri="{28A0092B-C50C-407E-A947-70E740481C1C}">
                          <a14:useLocalDpi xmlns:a14="http://schemas.microsoft.com/office/drawing/2010/main" val="0"/>
                        </a:ext>
                      </a:extLst>
                    </a:blip>
                    <a:srcRect l="7803" t="6523" r="11401" b="9489"/>
                    <a:stretch/>
                  </p:blipFill>
                  <p:spPr>
                    <a:xfrm>
                      <a:off x="9537430" y="367298"/>
                      <a:ext cx="4536630" cy="4715448"/>
                    </a:xfrm>
                    <a:prstGeom prst="rect">
                      <a:avLst/>
                    </a:prstGeom>
                  </p:spPr>
                </p:pic>
                <p:pic>
                  <p:nvPicPr>
                    <p:cNvPr id="24" name="Picture 23" descr="BAVg1.jul.lag0.sig.r.jpg"/>
                    <p:cNvPicPr>
                      <a:picLocks noChangeAspect="1"/>
                    </p:cNvPicPr>
                    <p:nvPr/>
                  </p:nvPicPr>
                  <p:blipFill rotWithShape="1">
                    <a:blip r:embed="rId6">
                      <a:extLst>
                        <a:ext uri="{28A0092B-C50C-407E-A947-70E740481C1C}">
                          <a14:useLocalDpi xmlns:a14="http://schemas.microsoft.com/office/drawing/2010/main" val="0"/>
                        </a:ext>
                      </a:extLst>
                    </a:blip>
                    <a:srcRect l="7028" t="7708" r="11491" b="9143"/>
                    <a:stretch/>
                  </p:blipFill>
                  <p:spPr>
                    <a:xfrm>
                      <a:off x="14049370" y="448156"/>
                      <a:ext cx="4556855" cy="4649896"/>
                    </a:xfrm>
                    <a:prstGeom prst="rect">
                      <a:avLst/>
                    </a:prstGeom>
                  </p:spPr>
                </p:pic>
                <p:pic>
                  <p:nvPicPr>
                    <p:cNvPr id="25" name="Picture 24" descr="BAVg1.aug.lag0.sig.r.jpg"/>
                    <p:cNvPicPr>
                      <a:picLocks noChangeAspect="1"/>
                    </p:cNvPicPr>
                    <p:nvPr/>
                  </p:nvPicPr>
                  <p:blipFill rotWithShape="1">
                    <a:blip r:embed="rId7">
                      <a:extLst>
                        <a:ext uri="{28A0092B-C50C-407E-A947-70E740481C1C}">
                          <a14:useLocalDpi xmlns:a14="http://schemas.microsoft.com/office/drawing/2010/main" val="0"/>
                        </a:ext>
                      </a:extLst>
                    </a:blip>
                    <a:srcRect l="7670" t="6703" r="10901" b="9479"/>
                    <a:stretch/>
                  </p:blipFill>
                  <p:spPr>
                    <a:xfrm>
                      <a:off x="18677354" y="394885"/>
                      <a:ext cx="4549962" cy="4682321"/>
                    </a:xfrm>
                    <a:prstGeom prst="rect">
                      <a:avLst/>
                    </a:prstGeom>
                  </p:spPr>
                </p:pic>
                <p:pic>
                  <p:nvPicPr>
                    <p:cNvPr id="26" name="Picture 25" descr="BAVg1.sep.lag0.sig.r.jpg"/>
                    <p:cNvPicPr>
                      <a:picLocks noChangeAspect="1"/>
                    </p:cNvPicPr>
                    <p:nvPr/>
                  </p:nvPicPr>
                  <p:blipFill rotWithShape="1">
                    <a:blip r:embed="rId8">
                      <a:extLst>
                        <a:ext uri="{28A0092B-C50C-407E-A947-70E740481C1C}">
                          <a14:useLocalDpi xmlns:a14="http://schemas.microsoft.com/office/drawing/2010/main" val="0"/>
                        </a:ext>
                      </a:extLst>
                    </a:blip>
                    <a:srcRect l="7925" t="9239" r="11636" b="9140"/>
                    <a:stretch/>
                  </p:blipFill>
                  <p:spPr>
                    <a:xfrm>
                      <a:off x="23212983" y="520355"/>
                      <a:ext cx="4495471" cy="4561722"/>
                    </a:xfrm>
                    <a:prstGeom prst="rect">
                      <a:avLst/>
                    </a:prstGeom>
                  </p:spPr>
                </p:pic>
              </p:grpSp>
              <p:grpSp>
                <p:nvGrpSpPr>
                  <p:cNvPr id="14" name="Group 13"/>
                  <p:cNvGrpSpPr/>
                  <p:nvPr/>
                </p:nvGrpSpPr>
                <p:grpSpPr>
                  <a:xfrm>
                    <a:off x="114376" y="5454585"/>
                    <a:ext cx="28293898" cy="5521078"/>
                    <a:chOff x="114376" y="5454585"/>
                    <a:chExt cx="28293898" cy="5521078"/>
                  </a:xfrm>
                </p:grpSpPr>
                <p:pic>
                  <p:nvPicPr>
                    <p:cNvPr id="15" name="Picture 14" descr="BAVg2.apr.lag0.sig.r.jpg"/>
                    <p:cNvPicPr>
                      <a:picLocks noChangeAspect="1"/>
                    </p:cNvPicPr>
                    <p:nvPr/>
                  </p:nvPicPr>
                  <p:blipFill rotWithShape="1">
                    <a:blip r:embed="rId9">
                      <a:extLst>
                        <a:ext uri="{28A0092B-C50C-407E-A947-70E740481C1C}">
                          <a14:useLocalDpi xmlns:a14="http://schemas.microsoft.com/office/drawing/2010/main" val="0"/>
                        </a:ext>
                      </a:extLst>
                    </a:blip>
                    <a:srcRect l="3031" t="6928" r="10997" b="5667"/>
                    <a:stretch/>
                  </p:blipFill>
                  <p:spPr>
                    <a:xfrm>
                      <a:off x="114376" y="5470477"/>
                      <a:ext cx="4954743" cy="5466658"/>
                    </a:xfrm>
                    <a:prstGeom prst="rect">
                      <a:avLst/>
                    </a:prstGeom>
                  </p:spPr>
                </p:pic>
                <p:pic>
                  <p:nvPicPr>
                    <p:cNvPr id="16" name="Picture 15" descr="BAVg2.may.lag0.sig.r.jpg"/>
                    <p:cNvPicPr>
                      <a:picLocks noChangeAspect="1"/>
                    </p:cNvPicPr>
                    <p:nvPr/>
                  </p:nvPicPr>
                  <p:blipFill rotWithShape="1">
                    <a:blip r:embed="rId10">
                      <a:extLst>
                        <a:ext uri="{28A0092B-C50C-407E-A947-70E740481C1C}">
                          <a14:useLocalDpi xmlns:a14="http://schemas.microsoft.com/office/drawing/2010/main" val="0"/>
                        </a:ext>
                      </a:extLst>
                    </a:blip>
                    <a:srcRect l="7040" t="6918" r="10813" b="5072"/>
                    <a:stretch/>
                  </p:blipFill>
                  <p:spPr>
                    <a:xfrm>
                      <a:off x="5046686" y="5488530"/>
                      <a:ext cx="4654364" cy="5487133"/>
                    </a:xfrm>
                    <a:prstGeom prst="rect">
                      <a:avLst/>
                    </a:prstGeom>
                  </p:spPr>
                </p:pic>
                <p:pic>
                  <p:nvPicPr>
                    <p:cNvPr id="17" name="Picture 16" descr="BAVg2.jun.lag0.sig.r.jpg"/>
                    <p:cNvPicPr>
                      <a:picLocks noChangeAspect="1"/>
                    </p:cNvPicPr>
                    <p:nvPr/>
                  </p:nvPicPr>
                  <p:blipFill rotWithShape="1">
                    <a:blip r:embed="rId11">
                      <a:extLst>
                        <a:ext uri="{28A0092B-C50C-407E-A947-70E740481C1C}">
                          <a14:useLocalDpi xmlns:a14="http://schemas.microsoft.com/office/drawing/2010/main" val="0"/>
                        </a:ext>
                      </a:extLst>
                    </a:blip>
                    <a:srcRect l="8145" t="6909" r="11174" b="5696"/>
                    <a:stretch/>
                  </p:blipFill>
                  <p:spPr>
                    <a:xfrm>
                      <a:off x="9781602" y="5494889"/>
                      <a:ext cx="4679209" cy="5425741"/>
                    </a:xfrm>
                    <a:prstGeom prst="rect">
                      <a:avLst/>
                    </a:prstGeom>
                  </p:spPr>
                </p:pic>
                <p:pic>
                  <p:nvPicPr>
                    <p:cNvPr id="18" name="Picture 17" descr="BAVg2.jul.lag0.sig.r.jpg"/>
                    <p:cNvPicPr>
                      <a:picLocks noChangeAspect="1"/>
                    </p:cNvPicPr>
                    <p:nvPr/>
                  </p:nvPicPr>
                  <p:blipFill rotWithShape="1">
                    <a:blip r:embed="rId12">
                      <a:extLst>
                        <a:ext uri="{28A0092B-C50C-407E-A947-70E740481C1C}">
                          <a14:useLocalDpi xmlns:a14="http://schemas.microsoft.com/office/drawing/2010/main" val="0"/>
                        </a:ext>
                      </a:extLst>
                    </a:blip>
                    <a:srcRect l="7491" t="7657" r="10980" b="4800"/>
                    <a:stretch/>
                  </p:blipFill>
                  <p:spPr>
                    <a:xfrm>
                      <a:off x="14417327" y="5554654"/>
                      <a:ext cx="4709587" cy="5408737"/>
                    </a:xfrm>
                    <a:prstGeom prst="rect">
                      <a:avLst/>
                    </a:prstGeom>
                  </p:spPr>
                </p:pic>
                <p:pic>
                  <p:nvPicPr>
                    <p:cNvPr id="19" name="Picture 18" descr="BAVg2.aug.lag0.sig.r.jpg"/>
                    <p:cNvPicPr>
                      <a:picLocks noChangeAspect="1"/>
                    </p:cNvPicPr>
                    <p:nvPr/>
                  </p:nvPicPr>
                  <p:blipFill rotWithShape="1">
                    <a:blip r:embed="rId13">
                      <a:extLst>
                        <a:ext uri="{28A0092B-C50C-407E-A947-70E740481C1C}">
                          <a14:useLocalDpi xmlns:a14="http://schemas.microsoft.com/office/drawing/2010/main" val="0"/>
                        </a:ext>
                      </a:extLst>
                    </a:blip>
                    <a:srcRect l="8119" t="6156" r="11526" b="5111"/>
                    <a:stretch/>
                  </p:blipFill>
                  <p:spPr>
                    <a:xfrm>
                      <a:off x="19218560" y="5454585"/>
                      <a:ext cx="4611494" cy="5488986"/>
                    </a:xfrm>
                    <a:prstGeom prst="rect">
                      <a:avLst/>
                    </a:prstGeom>
                  </p:spPr>
                </p:pic>
                <p:pic>
                  <p:nvPicPr>
                    <p:cNvPr id="20" name="Picture 19" descr="BAVg2.sep.lag0.sig.r.jpg"/>
                    <p:cNvPicPr>
                      <a:picLocks noChangeAspect="1"/>
                    </p:cNvPicPr>
                    <p:nvPr/>
                  </p:nvPicPr>
                  <p:blipFill rotWithShape="1">
                    <a:blip r:embed="rId14">
                      <a:extLst>
                        <a:ext uri="{28A0092B-C50C-407E-A947-70E740481C1C}">
                          <a14:useLocalDpi xmlns:a14="http://schemas.microsoft.com/office/drawing/2010/main" val="0"/>
                        </a:ext>
                      </a:extLst>
                    </a:blip>
                    <a:srcRect l="8206" t="6507" r="11164" b="5179"/>
                    <a:stretch/>
                  </p:blipFill>
                  <p:spPr>
                    <a:xfrm>
                      <a:off x="23874417" y="5489946"/>
                      <a:ext cx="4533857" cy="5423368"/>
                    </a:xfrm>
                    <a:prstGeom prst="rect">
                      <a:avLst/>
                    </a:prstGeom>
                  </p:spPr>
                </p:pic>
              </p:grpSp>
            </p:grpSp>
            <p:sp>
              <p:nvSpPr>
                <p:cNvPr id="12" name="Text Box 9"/>
                <p:cNvSpPr txBox="1"/>
                <p:nvPr/>
              </p:nvSpPr>
              <p:spPr>
                <a:xfrm>
                  <a:off x="146620" y="2532434"/>
                  <a:ext cx="7977012" cy="512323"/>
                </a:xfrm>
                <a:prstGeom prst="rect">
                  <a:avLst/>
                </a:prstGeom>
                <a:noFill/>
              </p:spPr>
              <p:txBody>
                <a:bodyPr wrap="square" rtlCol="0">
                  <a:noAutofit/>
                </a:bodyPr>
                <a:lstStyle/>
                <a:p>
                  <a:pPr marL="0" marR="0">
                    <a:spcBef>
                      <a:spcPts val="0"/>
                    </a:spcBef>
                    <a:spcAft>
                      <a:spcPts val="0"/>
                    </a:spcAft>
                  </a:pPr>
                  <a:r>
                    <a:rPr lang="en-US" sz="1100" kern="1200" dirty="0">
                      <a:solidFill>
                        <a:srgbClr val="000000"/>
                      </a:solidFill>
                      <a:effectLst/>
                      <a:latin typeface="Cambria"/>
                      <a:ea typeface="ＭＳ 明朝"/>
                      <a:cs typeface="Times New Roman"/>
                    </a:rPr>
                    <a:t>    </a:t>
                  </a:r>
                  <a:r>
                    <a:rPr lang="en-US" sz="1100" kern="1200" dirty="0" smtClean="0">
                      <a:solidFill>
                        <a:srgbClr val="000000"/>
                      </a:solidFill>
                      <a:effectLst/>
                      <a:latin typeface="Cambria"/>
                      <a:ea typeface="ＭＳ 明朝"/>
                      <a:cs typeface="Times New Roman"/>
                    </a:rPr>
                    <a:t>        </a:t>
                  </a:r>
                  <a:r>
                    <a:rPr lang="en-US" sz="1400" kern="1200" dirty="0" smtClean="0">
                      <a:solidFill>
                        <a:srgbClr val="000000"/>
                      </a:solidFill>
                      <a:effectLst/>
                      <a:latin typeface="Cambria"/>
                      <a:ea typeface="ＭＳ 明朝"/>
                      <a:cs typeface="Times New Roman"/>
                    </a:rPr>
                    <a:t>  </a:t>
                  </a:r>
                  <a:r>
                    <a:rPr lang="en-US" sz="1400" kern="1200" dirty="0">
                      <a:solidFill>
                        <a:srgbClr val="000000"/>
                      </a:solidFill>
                      <a:effectLst/>
                      <a:latin typeface="Cambria"/>
                      <a:ea typeface="ＭＳ 明朝"/>
                      <a:cs typeface="Times New Roman"/>
                    </a:rPr>
                    <a:t>April                      </a:t>
                  </a:r>
                  <a:r>
                    <a:rPr lang="en-US" sz="1400" kern="1200" dirty="0" smtClean="0">
                      <a:solidFill>
                        <a:srgbClr val="000000"/>
                      </a:solidFill>
                      <a:effectLst/>
                      <a:latin typeface="Cambria"/>
                      <a:ea typeface="ＭＳ 明朝"/>
                      <a:cs typeface="Times New Roman"/>
                    </a:rPr>
                    <a:t>  May                         June                          July                        August                September</a:t>
                  </a:r>
                  <a:endParaRPr lang="en-US" sz="1100" dirty="0">
                    <a:effectLst/>
                    <a:latin typeface="Times"/>
                    <a:ea typeface="ＭＳ 明朝"/>
                    <a:cs typeface="Times New Roman"/>
                  </a:endParaRPr>
                </a:p>
              </p:txBody>
            </p:sp>
          </p:grpSp>
          <p:pic>
            <p:nvPicPr>
              <p:cNvPr id="9" name="Picture 8"/>
              <p:cNvPicPr>
                <a:picLocks noChangeAspect="1"/>
              </p:cNvPicPr>
              <p:nvPr/>
            </p:nvPicPr>
            <p:blipFill>
              <a:blip r:embed="rId15"/>
              <a:stretch>
                <a:fillRect/>
              </a:stretch>
            </p:blipFill>
            <p:spPr>
              <a:xfrm rot="5400000">
                <a:off x="3809157" y="1471694"/>
                <a:ext cx="759968" cy="3780048"/>
              </a:xfrm>
              <a:prstGeom prst="rect">
                <a:avLst/>
              </a:prstGeom>
            </p:spPr>
          </p:pic>
          <p:sp>
            <p:nvSpPr>
              <p:cNvPr id="10" name="Text Box 4"/>
              <p:cNvSpPr txBox="1"/>
              <p:nvPr/>
            </p:nvSpPr>
            <p:spPr>
              <a:xfrm>
                <a:off x="3614945" y="2733629"/>
                <a:ext cx="1345361" cy="438231"/>
              </a:xfrm>
              <a:prstGeom prst="rect">
                <a:avLst/>
              </a:prstGeom>
              <a:noFill/>
            </p:spPr>
            <p:txBody>
              <a:bodyPr wrap="square" rtlCol="0">
                <a:noAutofit/>
              </a:bodyPr>
              <a:lstStyle/>
              <a:p>
                <a:pPr marL="0" marR="0">
                  <a:spcBef>
                    <a:spcPts val="0"/>
                  </a:spcBef>
                  <a:spcAft>
                    <a:spcPts val="0"/>
                  </a:spcAft>
                </a:pPr>
                <a:r>
                  <a:rPr lang="en-US" sz="1600" kern="1200" dirty="0">
                    <a:solidFill>
                      <a:srgbClr val="000000"/>
                    </a:solidFill>
                    <a:effectLst/>
                    <a:latin typeface="Cambria"/>
                    <a:ea typeface="ＭＳ 明朝"/>
                    <a:cs typeface="Times New Roman"/>
                  </a:rPr>
                  <a:t>correlation</a:t>
                </a:r>
                <a:endParaRPr lang="en-US" sz="1600" dirty="0">
                  <a:effectLst/>
                  <a:latin typeface="Times"/>
                  <a:ea typeface="ＭＳ 明朝"/>
                  <a:cs typeface="Times New Roman"/>
                </a:endParaRPr>
              </a:p>
            </p:txBody>
          </p:sp>
        </p:grpSp>
        <p:sp>
          <p:nvSpPr>
            <p:cNvPr id="29" name="Donut 28"/>
            <p:cNvSpPr/>
            <p:nvPr/>
          </p:nvSpPr>
          <p:spPr>
            <a:xfrm>
              <a:off x="5330151" y="1697568"/>
              <a:ext cx="127276" cy="127000"/>
            </a:xfrm>
            <a:prstGeom prst="donut">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a:off x="5321317" y="3285997"/>
              <a:ext cx="127276" cy="127000"/>
            </a:xfrm>
            <a:prstGeom prst="donut">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2" name="TextBox 31"/>
          <p:cNvSpPr txBox="1"/>
          <p:nvPr/>
        </p:nvSpPr>
        <p:spPr>
          <a:xfrm>
            <a:off x="95990" y="917496"/>
            <a:ext cx="767923" cy="461665"/>
          </a:xfrm>
          <a:prstGeom prst="rect">
            <a:avLst/>
          </a:prstGeom>
          <a:noFill/>
        </p:spPr>
        <p:txBody>
          <a:bodyPr wrap="square" rtlCol="0">
            <a:spAutoFit/>
          </a:bodyPr>
          <a:lstStyle/>
          <a:p>
            <a:r>
              <a:rPr lang="en-US" sz="1200" dirty="0" smtClean="0"/>
              <a:t>RING WIDTH</a:t>
            </a:r>
            <a:endParaRPr lang="en-US" sz="1200" dirty="0"/>
          </a:p>
        </p:txBody>
      </p:sp>
      <p:sp>
        <p:nvSpPr>
          <p:cNvPr id="33" name="TextBox 32"/>
          <p:cNvSpPr txBox="1"/>
          <p:nvPr/>
        </p:nvSpPr>
        <p:spPr>
          <a:xfrm>
            <a:off x="95990" y="2217080"/>
            <a:ext cx="767923" cy="830997"/>
          </a:xfrm>
          <a:prstGeom prst="rect">
            <a:avLst/>
          </a:prstGeom>
          <a:noFill/>
        </p:spPr>
        <p:txBody>
          <a:bodyPr wrap="square" rtlCol="0">
            <a:spAutoFit/>
          </a:bodyPr>
          <a:lstStyle/>
          <a:p>
            <a:r>
              <a:rPr lang="en-US" sz="1200" dirty="0" smtClean="0"/>
              <a:t>MAX LATE-WOOD DENSITY</a:t>
            </a:r>
            <a:endParaRPr lang="en-US" sz="1200" dirty="0"/>
          </a:p>
        </p:txBody>
      </p:sp>
      <p:grpSp>
        <p:nvGrpSpPr>
          <p:cNvPr id="38" name="Group 37"/>
          <p:cNvGrpSpPr/>
          <p:nvPr/>
        </p:nvGrpSpPr>
        <p:grpSpPr>
          <a:xfrm>
            <a:off x="457200" y="3882486"/>
            <a:ext cx="1101578" cy="2838989"/>
            <a:chOff x="307908" y="3208866"/>
            <a:chExt cx="1363599" cy="3251201"/>
          </a:xfrm>
        </p:grpSpPr>
        <p:pic>
          <p:nvPicPr>
            <p:cNvPr id="36" name="Picture 35" descr="khaloc.tif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7908" y="3208866"/>
              <a:ext cx="1363599" cy="3251201"/>
            </a:xfrm>
            <a:prstGeom prst="rect">
              <a:avLst/>
            </a:prstGeom>
          </p:spPr>
        </p:pic>
        <p:sp>
          <p:nvSpPr>
            <p:cNvPr id="37" name="Oval 36"/>
            <p:cNvSpPr/>
            <p:nvPr/>
          </p:nvSpPr>
          <p:spPr>
            <a:xfrm>
              <a:off x="926487" y="4177700"/>
              <a:ext cx="208032" cy="17356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22880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entralSiberia.trw.july.sig.r-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392" r="12133" b="-195"/>
          <a:stretch/>
        </p:blipFill>
        <p:spPr>
          <a:xfrm>
            <a:off x="1473240" y="618066"/>
            <a:ext cx="3801533" cy="4351867"/>
          </a:xfrm>
        </p:spPr>
      </p:pic>
      <p:sp>
        <p:nvSpPr>
          <p:cNvPr id="4" name="Footer Placeholder 3"/>
          <p:cNvSpPr>
            <a:spLocks noGrp="1"/>
          </p:cNvSpPr>
          <p:nvPr>
            <p:ph type="ftr" sz="quarter" idx="11"/>
          </p:nvPr>
        </p:nvSpPr>
        <p:spPr/>
        <p:txBody>
          <a:bodyPr/>
          <a:lstStyle/>
          <a:p>
            <a:r>
              <a:rPr lang="fr-FR" smtClean="0"/>
              <a:t>Hughes et al., GC23D - 02, AGU Fall Meeting, December 4,2012</a:t>
            </a:r>
            <a:endParaRPr lang="en-US"/>
          </a:p>
        </p:txBody>
      </p:sp>
      <p:sp>
        <p:nvSpPr>
          <p:cNvPr id="5" name="Slide Number Placeholder 4"/>
          <p:cNvSpPr>
            <a:spLocks noGrp="1"/>
          </p:cNvSpPr>
          <p:nvPr>
            <p:ph type="sldNum" sz="quarter" idx="12"/>
          </p:nvPr>
        </p:nvSpPr>
        <p:spPr/>
        <p:txBody>
          <a:bodyPr/>
          <a:lstStyle/>
          <a:p>
            <a:fld id="{5A78F3C7-9B85-204F-AC6C-8C43D9489A7B}" type="slidenum">
              <a:rPr lang="en-US" smtClean="0"/>
              <a:pPr/>
              <a:t>9</a:t>
            </a:fld>
            <a:endParaRPr lang="en-US"/>
          </a:p>
        </p:txBody>
      </p:sp>
      <p:pic>
        <p:nvPicPr>
          <p:cNvPr id="7" name="Picture 6" descr="CentralSiberia.mxd.july.sig.r-1.jpg"/>
          <p:cNvPicPr>
            <a:picLocks noChangeAspect="1"/>
          </p:cNvPicPr>
          <p:nvPr/>
        </p:nvPicPr>
        <p:blipFill rotWithShape="1">
          <a:blip r:embed="rId3">
            <a:extLst>
              <a:ext uri="{28A0092B-C50C-407E-A947-70E740481C1C}">
                <a14:useLocalDpi xmlns:a14="http://schemas.microsoft.com/office/drawing/2010/main" val="0"/>
              </a:ext>
            </a:extLst>
          </a:blip>
          <a:srcRect l="9109"/>
          <a:stretch/>
        </p:blipFill>
        <p:spPr>
          <a:xfrm>
            <a:off x="5223982" y="639233"/>
            <a:ext cx="3924693" cy="4317999"/>
          </a:xfrm>
          <a:prstGeom prst="rect">
            <a:avLst/>
          </a:prstGeom>
        </p:spPr>
      </p:pic>
      <p:pic>
        <p:nvPicPr>
          <p:cNvPr id="9" name="Picture 900" descr="MLK128FZ"/>
          <p:cNvPicPr>
            <a:picLocks noChangeAspect="1" noChangeArrowheads="1"/>
          </p:cNvPicPr>
          <p:nvPr/>
        </p:nvPicPr>
        <p:blipFill>
          <a:blip r:embed="rId4" cstate="print"/>
          <a:srcRect t="28421" r="8659" b="18947"/>
          <a:stretch>
            <a:fillRect/>
          </a:stretch>
        </p:blipFill>
        <p:spPr bwMode="auto">
          <a:xfrm>
            <a:off x="8153" y="0"/>
            <a:ext cx="9135847" cy="301815"/>
          </a:xfrm>
          <a:prstGeom prst="rect">
            <a:avLst/>
          </a:prstGeom>
          <a:noFill/>
          <a:ln w="9525">
            <a:noFill/>
            <a:miter lim="800000"/>
            <a:headEnd/>
            <a:tailEnd/>
          </a:ln>
        </p:spPr>
      </p:pic>
      <p:sp>
        <p:nvSpPr>
          <p:cNvPr id="10" name="TextBox 9"/>
          <p:cNvSpPr txBox="1"/>
          <p:nvPr/>
        </p:nvSpPr>
        <p:spPr>
          <a:xfrm>
            <a:off x="576078" y="311144"/>
            <a:ext cx="7991866" cy="646331"/>
          </a:xfrm>
          <a:prstGeom prst="rect">
            <a:avLst/>
          </a:prstGeom>
          <a:noFill/>
        </p:spPr>
        <p:txBody>
          <a:bodyPr wrap="none" rtlCol="0">
            <a:spAutoFit/>
          </a:bodyPr>
          <a:lstStyle/>
          <a:p>
            <a:pPr algn="ctr"/>
            <a:r>
              <a:rPr lang="en-US" dirty="0" smtClean="0"/>
              <a:t>Correlation July NDVI </a:t>
            </a:r>
            <a:r>
              <a:rPr lang="en-US" dirty="0" err="1" smtClean="0"/>
              <a:t>vs</a:t>
            </a:r>
            <a:r>
              <a:rPr lang="en-US" dirty="0" smtClean="0"/>
              <a:t> 1</a:t>
            </a:r>
            <a:r>
              <a:rPr lang="en-US" baseline="30000" dirty="0" smtClean="0"/>
              <a:t>st</a:t>
            </a:r>
            <a:r>
              <a:rPr lang="en-US" dirty="0" smtClean="0"/>
              <a:t> PC of tree-ring data from multiple sites, </a:t>
            </a:r>
            <a:r>
              <a:rPr lang="en-US" dirty="0" smtClean="0"/>
              <a:t>including BAV, </a:t>
            </a:r>
          </a:p>
          <a:p>
            <a:pPr algn="ctr"/>
            <a:r>
              <a:rPr lang="en-US" dirty="0" smtClean="0"/>
              <a:t>1982</a:t>
            </a:r>
            <a:r>
              <a:rPr lang="en-US" dirty="0" smtClean="0"/>
              <a:t>- 1998, p&lt;=0.05</a:t>
            </a:r>
            <a:endParaRPr lang="en-US" dirty="0"/>
          </a:p>
        </p:txBody>
      </p:sp>
      <p:grpSp>
        <p:nvGrpSpPr>
          <p:cNvPr id="16" name="Group 15"/>
          <p:cNvGrpSpPr/>
          <p:nvPr/>
        </p:nvGrpSpPr>
        <p:grpSpPr>
          <a:xfrm>
            <a:off x="271845" y="3821099"/>
            <a:ext cx="1101578" cy="2838989"/>
            <a:chOff x="307908" y="3208866"/>
            <a:chExt cx="1363599" cy="3251201"/>
          </a:xfrm>
        </p:grpSpPr>
        <p:pic>
          <p:nvPicPr>
            <p:cNvPr id="17" name="Picture 16" descr="khalo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08" y="3208866"/>
              <a:ext cx="1363599" cy="3251201"/>
            </a:xfrm>
            <a:prstGeom prst="rect">
              <a:avLst/>
            </a:prstGeom>
          </p:spPr>
        </p:pic>
        <p:sp>
          <p:nvSpPr>
            <p:cNvPr id="18" name="Oval 17"/>
            <p:cNvSpPr/>
            <p:nvPr/>
          </p:nvSpPr>
          <p:spPr>
            <a:xfrm>
              <a:off x="926487" y="4177700"/>
              <a:ext cx="208032" cy="17356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Oval 18"/>
          <p:cNvSpPr/>
          <p:nvPr/>
        </p:nvSpPr>
        <p:spPr>
          <a:xfrm>
            <a:off x="534495" y="4778465"/>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0466" y="482033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06224" y="4896116"/>
            <a:ext cx="168058" cy="1515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53602" y="1769533"/>
            <a:ext cx="1129666" cy="461665"/>
          </a:xfrm>
          <a:prstGeom prst="rect">
            <a:avLst/>
          </a:prstGeom>
          <a:noFill/>
        </p:spPr>
        <p:txBody>
          <a:bodyPr wrap="square" rtlCol="0">
            <a:spAutoFit/>
          </a:bodyPr>
          <a:lstStyle/>
          <a:p>
            <a:r>
              <a:rPr lang="en-US" sz="1200" dirty="0" smtClean="0"/>
              <a:t>Centroid of site locations</a:t>
            </a:r>
            <a:endParaRPr lang="en-US" sz="1200" dirty="0"/>
          </a:p>
        </p:txBody>
      </p:sp>
      <p:sp>
        <p:nvSpPr>
          <p:cNvPr id="23" name="TextBox 22"/>
          <p:cNvSpPr txBox="1"/>
          <p:nvPr/>
        </p:nvSpPr>
        <p:spPr>
          <a:xfrm>
            <a:off x="246235" y="1554089"/>
            <a:ext cx="288260" cy="584776"/>
          </a:xfrm>
          <a:prstGeom prst="rect">
            <a:avLst/>
          </a:prstGeom>
          <a:noFill/>
        </p:spPr>
        <p:txBody>
          <a:bodyPr wrap="none" rtlCol="0">
            <a:spAutoFit/>
          </a:bodyPr>
          <a:lstStyle/>
          <a:p>
            <a:r>
              <a:rPr lang="en-US" sz="3200" dirty="0" smtClean="0"/>
              <a:t>.</a:t>
            </a:r>
            <a:endParaRPr lang="en-US" sz="3200" dirty="0"/>
          </a:p>
        </p:txBody>
      </p:sp>
      <p:sp>
        <p:nvSpPr>
          <p:cNvPr id="24" name="TextBox 23"/>
          <p:cNvSpPr txBox="1"/>
          <p:nvPr/>
        </p:nvSpPr>
        <p:spPr>
          <a:xfrm>
            <a:off x="2976015" y="4550808"/>
            <a:ext cx="1182949" cy="369332"/>
          </a:xfrm>
          <a:prstGeom prst="rect">
            <a:avLst/>
          </a:prstGeom>
          <a:noFill/>
        </p:spPr>
        <p:txBody>
          <a:bodyPr wrap="none" rtlCol="0">
            <a:spAutoFit/>
          </a:bodyPr>
          <a:lstStyle/>
          <a:p>
            <a:r>
              <a:rPr lang="en-US" dirty="0" smtClean="0"/>
              <a:t>Ring width</a:t>
            </a:r>
            <a:endParaRPr lang="en-US" dirty="0"/>
          </a:p>
        </p:txBody>
      </p:sp>
      <p:sp>
        <p:nvSpPr>
          <p:cNvPr id="25" name="TextBox 24"/>
          <p:cNvSpPr txBox="1"/>
          <p:nvPr/>
        </p:nvSpPr>
        <p:spPr>
          <a:xfrm>
            <a:off x="5757329" y="4530669"/>
            <a:ext cx="2264863" cy="369332"/>
          </a:xfrm>
          <a:prstGeom prst="rect">
            <a:avLst/>
          </a:prstGeom>
          <a:noFill/>
        </p:spPr>
        <p:txBody>
          <a:bodyPr wrap="none" rtlCol="0">
            <a:spAutoFit/>
          </a:bodyPr>
          <a:lstStyle/>
          <a:p>
            <a:r>
              <a:rPr lang="en-US" dirty="0" smtClean="0"/>
              <a:t>Max latewood density</a:t>
            </a:r>
            <a:endParaRPr lang="en-US" dirty="0"/>
          </a:p>
        </p:txBody>
      </p:sp>
      <p:sp>
        <p:nvSpPr>
          <p:cNvPr id="26" name="TextBox 25"/>
          <p:cNvSpPr txBox="1"/>
          <p:nvPr/>
        </p:nvSpPr>
        <p:spPr>
          <a:xfrm>
            <a:off x="1397037" y="4851373"/>
            <a:ext cx="7575735" cy="1477328"/>
          </a:xfrm>
          <a:prstGeom prst="rect">
            <a:avLst/>
          </a:prstGeom>
          <a:noFill/>
        </p:spPr>
        <p:txBody>
          <a:bodyPr wrap="square" rtlCol="0">
            <a:spAutoFit/>
          </a:bodyPr>
          <a:lstStyle/>
          <a:p>
            <a:r>
              <a:rPr lang="en-US" dirty="0" smtClean="0"/>
              <a:t>Site- and regional-level maximum density AND ring width reflect canopy conditions of large regions. </a:t>
            </a:r>
            <a:r>
              <a:rPr lang="en-US" u="sng" dirty="0" smtClean="0"/>
              <a:t>Why the difference with Beck et al, North America? </a:t>
            </a:r>
          </a:p>
          <a:p>
            <a:pPr marL="342900" indent="-342900">
              <a:buAutoNum type="alphaLcParenR"/>
            </a:pPr>
            <a:r>
              <a:rPr lang="en-US" dirty="0" smtClean="0"/>
              <a:t>Ring width and maximum latewood density remain strongly </a:t>
            </a:r>
            <a:r>
              <a:rPr lang="en-US" dirty="0" err="1" smtClean="0"/>
              <a:t>intercorrelated</a:t>
            </a:r>
            <a:r>
              <a:rPr lang="en-US" dirty="0" smtClean="0"/>
              <a:t> in Siberia (maybe a result of small rings), unlike Beck et al examples.</a:t>
            </a:r>
          </a:p>
          <a:p>
            <a:pPr marL="342900" indent="-342900">
              <a:buAutoNum type="alphaLcParenR"/>
            </a:pPr>
            <a:r>
              <a:rPr lang="en-US" dirty="0" smtClean="0"/>
              <a:t>Spruce in Siberia behave as other conifers there, not as in N. America.</a:t>
            </a:r>
          </a:p>
        </p:txBody>
      </p:sp>
      <p:sp>
        <p:nvSpPr>
          <p:cNvPr id="27" name="TextBox 26"/>
          <p:cNvSpPr txBox="1"/>
          <p:nvPr/>
        </p:nvSpPr>
        <p:spPr>
          <a:xfrm>
            <a:off x="1866900" y="4177727"/>
            <a:ext cx="3390672" cy="307777"/>
          </a:xfrm>
          <a:prstGeom prst="rect">
            <a:avLst/>
          </a:prstGeom>
          <a:noFill/>
        </p:spPr>
        <p:txBody>
          <a:bodyPr wrap="none" rtlCol="0">
            <a:spAutoFit/>
          </a:bodyPr>
          <a:lstStyle/>
          <a:p>
            <a:r>
              <a:rPr lang="en-US" sz="1400" dirty="0" smtClean="0"/>
              <a:t>20 degrees latitude by 40 degrees longitude</a:t>
            </a:r>
            <a:endParaRPr lang="en-US" sz="1400" dirty="0"/>
          </a:p>
        </p:txBody>
      </p:sp>
      <p:sp>
        <p:nvSpPr>
          <p:cNvPr id="2" name="TextBox 1"/>
          <p:cNvSpPr txBox="1"/>
          <p:nvPr/>
        </p:nvSpPr>
        <p:spPr>
          <a:xfrm>
            <a:off x="8515350" y="2533650"/>
            <a:ext cx="265142" cy="923330"/>
          </a:xfrm>
          <a:prstGeom prst="rect">
            <a:avLst/>
          </a:prstGeom>
          <a:noFill/>
        </p:spPr>
        <p:txBody>
          <a:bodyPr wrap="none" rtlCol="0">
            <a:spAutoFit/>
          </a:bodyPr>
          <a:lstStyle/>
          <a:p>
            <a:r>
              <a:rPr lang="en-US" dirty="0" smtClean="0"/>
              <a:t>r</a:t>
            </a:r>
          </a:p>
          <a:p>
            <a:endParaRPr lang="en-US" dirty="0" smtClean="0"/>
          </a:p>
          <a:p>
            <a:endParaRPr lang="en-US" dirty="0"/>
          </a:p>
        </p:txBody>
      </p:sp>
    </p:spTree>
    <p:extLst>
      <p:ext uri="{BB962C8B-B14F-4D97-AF65-F5344CB8AC3E}">
        <p14:creationId xmlns:p14="http://schemas.microsoft.com/office/powerpoint/2010/main" val="29952501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1444</TotalTime>
  <Words>1126</Words>
  <Application>Microsoft Macintosh PowerPoint</Application>
  <PresentationFormat>On-screen Show (4:3)</PresentationFormat>
  <Paragraphs>107</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Comparing NDVI and observed stem growth and wood density in forests of northern Eurasia</vt:lpstr>
      <vt:lpstr>The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question</vt:lpstr>
      <vt:lpstr>Correlations in previous studies</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Comparing NDVI and observed stem growth and wood density in forests of northern Eurasia</dc:title>
  <dc:creator>Malcolm Hughes</dc:creator>
  <cp:lastModifiedBy>Malcolm Hughes</cp:lastModifiedBy>
  <cp:revision>78</cp:revision>
  <dcterms:created xsi:type="dcterms:W3CDTF">2012-11-30T03:53:53Z</dcterms:created>
  <dcterms:modified xsi:type="dcterms:W3CDTF">2012-11-30T19:21:13Z</dcterms:modified>
</cp:coreProperties>
</file>