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4" r:id="rId2"/>
    <p:sldId id="261" r:id="rId3"/>
    <p:sldId id="277" r:id="rId4"/>
    <p:sldId id="285" r:id="rId5"/>
    <p:sldId id="289" r:id="rId6"/>
    <p:sldId id="302" r:id="rId7"/>
    <p:sldId id="306" r:id="rId8"/>
    <p:sldId id="286" r:id="rId9"/>
    <p:sldId id="287" r:id="rId10"/>
    <p:sldId id="301" r:id="rId11"/>
    <p:sldId id="353" r:id="rId12"/>
    <p:sldId id="333" r:id="rId13"/>
    <p:sldId id="355" r:id="rId14"/>
    <p:sldId id="35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3072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56E4A-7555-1F42-BCAF-E7AF15096104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48507-5330-D04B-BF69-CA82F731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8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A1991-56A9-1A4B-88C5-D850DBE633E0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DF5FE-E1D4-CB4A-B0BE-1C38A71B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1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2BA24-17B2-6045-9718-057F0879C89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E27D6-3F34-3645-8961-5E0DBD2215F4}" type="slidenum">
              <a:rPr lang="en-US"/>
              <a:pPr/>
              <a:t>5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A24-48C2-DD46-81B7-062D07828D4D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263D-3E69-AF44-BD54-ABD1678B04E2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5A2-6663-814A-B768-5DCDEED177F2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FF40-4636-7047-A447-20FA53624906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1-4D2D-DF4C-B0C2-76AA2B7664BA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B390-162E-D44A-AFB3-CB924B56D6F4}" type="datetime1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5A59-07E6-9B49-9892-3A1CF0D25B62}" type="datetime1">
              <a:rPr lang="en-US" smtClean="0"/>
              <a:t>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2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1B2A-C54F-764E-BD39-A1502C628ABD}" type="datetime1">
              <a:rPr lang="en-US" smtClean="0"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3581-84D1-FD44-A646-EA45E1DFC14E}" type="datetime1">
              <a:rPr lang="en-US" smtClean="0"/>
              <a:t>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7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881-3824-9A4D-9336-D302D51D5DA4}" type="datetime1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0AEC-6028-2D4C-980A-9FFE48F98CE4}" type="datetime1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C792-D7C7-7044-835D-828329747B52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6FA3-109F-9344-BC38-429BFFAF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w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Malcolm Hughes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8866"/>
            <a:ext cx="6400800" cy="651934"/>
          </a:xfrm>
        </p:spPr>
        <p:txBody>
          <a:bodyPr/>
          <a:lstStyle/>
          <a:p>
            <a:r>
              <a:rPr lang="en-US" dirty="0" smtClean="0"/>
              <a:t>6 February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7000" y="3268133"/>
            <a:ext cx="6509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 mystery in the </a:t>
            </a:r>
            <a:r>
              <a:rPr lang="en-US" sz="4400" dirty="0" smtClean="0"/>
              <a:t>mountains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80861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70" name="Text Box 15"/>
          <p:cNvSpPr txBox="1">
            <a:spLocks noChangeArrowheads="1"/>
          </p:cNvSpPr>
          <p:nvPr/>
        </p:nvSpPr>
        <p:spPr bwMode="auto">
          <a:xfrm>
            <a:off x="457199" y="3613386"/>
            <a:ext cx="3807619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+mj-lt"/>
              </a:rPr>
              <a:t>Seasonal correlations with PRISM </a:t>
            </a:r>
            <a:r>
              <a:rPr lang="en-US" sz="2400" dirty="0">
                <a:latin typeface="+mj-lt"/>
              </a:rPr>
              <a:t>data – interpolated monthly </a:t>
            </a:r>
            <a:r>
              <a:rPr lang="en-US" sz="2400" dirty="0" smtClean="0">
                <a:latin typeface="+mj-lt"/>
              </a:rPr>
              <a:t>meteorological </a:t>
            </a:r>
            <a:r>
              <a:rPr lang="en-US" sz="2400" dirty="0">
                <a:latin typeface="+mj-lt"/>
              </a:rPr>
              <a:t>data, 4km resolution, since 1895.</a:t>
            </a:r>
          </a:p>
        </p:txBody>
      </p:sp>
      <p:pic>
        <p:nvPicPr>
          <p:cNvPr id="3687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8964" y="274638"/>
            <a:ext cx="3984095" cy="62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17"/>
          <p:cNvSpPr txBox="1">
            <a:spLocks noChangeArrowheads="1"/>
          </p:cNvSpPr>
          <p:nvPr/>
        </p:nvSpPr>
        <p:spPr bwMode="auto">
          <a:xfrm>
            <a:off x="4809056" y="3852863"/>
            <a:ext cx="274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6874" name="AutoShape 13"/>
          <p:cNvSpPr>
            <a:spLocks noChangeArrowheads="1"/>
          </p:cNvSpPr>
          <p:nvPr/>
        </p:nvSpPr>
        <p:spPr bwMode="auto">
          <a:xfrm>
            <a:off x="4347108" y="863600"/>
            <a:ext cx="569372" cy="1973526"/>
          </a:xfrm>
          <a:prstGeom prst="upDown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441461"/>
            <a:ext cx="38076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Abrupt </a:t>
            </a:r>
            <a:r>
              <a:rPr lang="en-US" sz="2800" dirty="0"/>
              <a:t>c</a:t>
            </a:r>
            <a:r>
              <a:rPr lang="en-US" sz="2800" dirty="0" smtClean="0"/>
              <a:t>hange in sign of </a:t>
            </a:r>
            <a:r>
              <a:rPr lang="en-US" sz="2800" dirty="0" smtClean="0">
                <a:solidFill>
                  <a:srgbClr val="0000FF"/>
                </a:solidFill>
              </a:rPr>
              <a:t>temperature</a:t>
            </a:r>
            <a:r>
              <a:rPr lang="en-US" sz="2800" dirty="0" smtClean="0"/>
              <a:t> relationship between 3300 and 3450 m. Not consistent with pCO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/WUE hypothesis.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57199" y="5871376"/>
            <a:ext cx="3267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Salzer et al., PNAS 2009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6288-8B97-654B-B3BE-BFE7D55348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7882-D878-564B-973F-046E85098DDC}" type="datetime12">
              <a:rPr lang="en-US" smtClean="0"/>
              <a:t>11:55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6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Matt has shown how this has been followed through, especially with greater spatial resolution and quantitative microclimate…..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 - 1: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Will use these data to drive forward models of bristlecone pine tree-ring growth on actual landscapes.</a:t>
            </a:r>
          </a:p>
          <a:p>
            <a:r>
              <a:rPr lang="en-US" dirty="0" smtClean="0"/>
              <a:t>Will test model output against actual TR data.</a:t>
            </a:r>
          </a:p>
          <a:p>
            <a:r>
              <a:rPr lang="en-US" dirty="0" smtClean="0"/>
              <a:t>Will use results to improve use of these trees as climate archives, maybe inverting forward model…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999" y="5198530"/>
            <a:ext cx="76039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Mechanisms matter, and can be the </a:t>
            </a:r>
            <a:r>
              <a:rPr lang="en-US" sz="2800" dirty="0" err="1" smtClean="0"/>
              <a:t>dendrochronologists</a:t>
            </a:r>
            <a:r>
              <a:rPr lang="en-US" sz="2800" dirty="0" smtClean="0"/>
              <a:t>’ friends.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048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 - 2: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Prepare review of bristlecone pine dendrochronology and dendroclimatology (QSR?)</a:t>
            </a:r>
            <a:endParaRPr lang="en-US" dirty="0" smtClean="0"/>
          </a:p>
          <a:p>
            <a:r>
              <a:rPr lang="en-US" dirty="0" smtClean="0"/>
              <a:t>Drafting outline of book using </a:t>
            </a:r>
            <a:r>
              <a:rPr lang="en-US" dirty="0" err="1" smtClean="0"/>
              <a:t>bcp</a:t>
            </a:r>
            <a:r>
              <a:rPr lang="en-US" dirty="0" smtClean="0"/>
              <a:t> case histories as “antidotes” to “recipe dendroclimatology”.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4999" y="5198530"/>
            <a:ext cx="76039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Mechanisms matter, and can be the </a:t>
            </a:r>
            <a:r>
              <a:rPr lang="en-US" sz="2800" dirty="0" err="1" smtClean="0"/>
              <a:t>dendrochronologists</a:t>
            </a:r>
            <a:r>
              <a:rPr lang="en-US" sz="2800" dirty="0" smtClean="0"/>
              <a:t>’ friends.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35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438"/>
            <a:ext cx="8229600" cy="1143000"/>
          </a:xfrm>
        </p:spPr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cs typeface="+mj-cs"/>
              </a:rPr>
              <a:t>Great Basin bristlecone pine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longest-lived tree species in the world (up to 4900 years – see sample on wall opposite elevator, 4</a:t>
            </a:r>
            <a:r>
              <a:rPr lang="en-US" baseline="30000" dirty="0" smtClean="0"/>
              <a:t>th</a:t>
            </a:r>
            <a:r>
              <a:rPr lang="en-US" dirty="0" smtClean="0"/>
              <a:t> floor)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open stands, resistant to decay, cold, dry location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hence dead wood survives up to 11,000 years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Distribution from ~2800  to ~3600 </a:t>
            </a:r>
            <a:r>
              <a:rPr lang="en-US" dirty="0" err="1" smtClean="0"/>
              <a:t>m.a.s.l</a:t>
            </a:r>
            <a:r>
              <a:rPr lang="en-US" dirty="0" smtClean="0"/>
              <a:t>.</a:t>
            </a:r>
            <a:endParaRPr lang="en-US" sz="3600" dirty="0" smtClean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6FA3-109F-9344-BC38-429BFFAFE4F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3" y="5074709"/>
            <a:ext cx="1636905" cy="16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45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4" descr="Campit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66" y="-88900"/>
            <a:ext cx="9262533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600" y="154305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3600" dirty="0">
              <a:solidFill>
                <a:srgbClr val="CCFFCC"/>
              </a:solidFill>
              <a:latin typeface="Garamo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400" y="4445000"/>
            <a:ext cx="1227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High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900" y="5003800"/>
            <a:ext cx="1209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Cold</a:t>
            </a:r>
            <a:endParaRPr lang="en-US" sz="4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6800" y="5575300"/>
            <a:ext cx="992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Dry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6288-8B97-654B-B3BE-BFE7D55348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3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763680" y="304800"/>
            <a:ext cx="7632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Unicode MS" pitchFamily="34" charset="-128"/>
              </a:rPr>
              <a:t>Wood </a:t>
            </a:r>
            <a:r>
              <a:rPr lang="en-US" sz="2800" dirty="0">
                <a:latin typeface="Arial Unicode MS" pitchFamily="34" charset="-128"/>
              </a:rPr>
              <a:t>samples from Sheep </a:t>
            </a:r>
            <a:r>
              <a:rPr lang="en-US" sz="2800" dirty="0" smtClean="0">
                <a:latin typeface="Arial Unicode MS" pitchFamily="34" charset="-128"/>
              </a:rPr>
              <a:t>Mountain, CA </a:t>
            </a:r>
            <a:r>
              <a:rPr lang="en-US" sz="2800" dirty="0">
                <a:latin typeface="Arial Unicode MS" pitchFamily="34" charset="-128"/>
              </a:rPr>
              <a:t>- by</a:t>
            </a:r>
            <a:r>
              <a:rPr lang="en-US" sz="2800" dirty="0" smtClean="0">
                <a:latin typeface="Arial Unicode MS" pitchFamily="34" charset="-128"/>
              </a:rPr>
              <a:t> dates </a:t>
            </a:r>
            <a:r>
              <a:rPr lang="en-US" sz="2800" dirty="0">
                <a:latin typeface="Arial Unicode MS" pitchFamily="34" charset="-128"/>
              </a:rPr>
              <a:t>and </a:t>
            </a:r>
            <a:r>
              <a:rPr lang="en-US" sz="2800" dirty="0" smtClean="0">
                <a:latin typeface="Arial Unicode MS" pitchFamily="34" charset="-128"/>
              </a:rPr>
              <a:t>elevation.</a:t>
            </a: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37400" y="3670300"/>
            <a:ext cx="762000" cy="44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Matthew Salzer\AAMateoWork\LowFreqPaper\Highest_Samples_Only\SHP_TLsampl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40" y="1512907"/>
            <a:ext cx="7923120" cy="453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6288-8B97-654B-B3BE-BFE7D55348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0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4191000" y="4953000"/>
            <a:ext cx="3427413" cy="5191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" charset="0"/>
              </a:rPr>
              <a:t>Delete this if possible?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75" y="869950"/>
            <a:ext cx="9140825" cy="5988050"/>
            <a:chOff x="2" y="548"/>
            <a:chExt cx="5758" cy="377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" y="548"/>
              <a:ext cx="5758" cy="3772"/>
              <a:chOff x="2" y="548"/>
              <a:chExt cx="5758" cy="377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" y="548"/>
                <a:ext cx="5758" cy="3772"/>
                <a:chOff x="2" y="548"/>
                <a:chExt cx="5758" cy="3772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" y="548"/>
                  <a:ext cx="5758" cy="3772"/>
                  <a:chOff x="2" y="548"/>
                  <a:chExt cx="5758" cy="3772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" y="548"/>
                    <a:ext cx="5758" cy="3772"/>
                    <a:chOff x="2" y="548"/>
                    <a:chExt cx="5758" cy="3772"/>
                  </a:xfrm>
                </p:grpSpPr>
                <p:grpSp>
                  <p:nvGrpSpPr>
                    <p:cNvPr id="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" y="548"/>
                      <a:ext cx="5758" cy="3772"/>
                      <a:chOff x="2" y="548"/>
                      <a:chExt cx="5758" cy="3772"/>
                    </a:xfrm>
                  </p:grpSpPr>
                  <p:pic>
                    <p:nvPicPr>
                      <p:cNvPr id="301066" name="Picture 10" descr="MWS2mediansFig1A-C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b="42220"/>
                      <a:stretch>
                        <a:fillRect/>
                      </a:stretch>
                    </p:blipFill>
                    <p:spPr bwMode="auto">
                      <a:xfrm>
                        <a:off x="2" y="548"/>
                        <a:ext cx="5758" cy="37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01067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6" y="3288"/>
                        <a:ext cx="620" cy="2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sz="1800">
                            <a:solidFill>
                              <a:schemeClr val="bg1"/>
                            </a:solidFill>
                            <a:latin typeface="Times New Roman" pitchFamily="1" charset="0"/>
                          </a:rPr>
                          <a:t>This is it</a:t>
                        </a:r>
                      </a:p>
                    </p:txBody>
                  </p:sp>
                  <p:sp>
                    <p:nvSpPr>
                      <p:cNvPr id="301068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18" y="2952"/>
                        <a:ext cx="676" cy="2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sz="1800">
                            <a:solidFill>
                              <a:schemeClr val="bg1"/>
                            </a:solidFill>
                            <a:latin typeface="Times New Roman" pitchFamily="1" charset="0"/>
                          </a:rPr>
                          <a:t>Not so go</a:t>
                        </a:r>
                      </a:p>
                    </p:txBody>
                  </p:sp>
                </p:grpSp>
                <p:sp>
                  <p:nvSpPr>
                    <p:cNvPr id="30106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4" y="3168"/>
                      <a:ext cx="1440" cy="40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itchFamily="1" charset="0"/>
                        </a:rPr>
                        <a:t>nonnonnonnonnnnnnnnnnn</a:t>
                      </a:r>
                    </a:p>
                  </p:txBody>
                </p:sp>
              </p:grpSp>
              <p:sp>
                <p:nvSpPr>
                  <p:cNvPr id="30107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8" y="3024"/>
                    <a:ext cx="432" cy="57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800">
                        <a:solidFill>
                          <a:schemeClr val="bg1"/>
                        </a:solidFill>
                        <a:latin typeface="Times New Roman" pitchFamily="1" charset="0"/>
                      </a:rPr>
                      <a:t>nnnnnnnnnn</a:t>
                    </a:r>
                  </a:p>
                </p:txBody>
              </p:sp>
            </p:grpSp>
            <p:sp>
              <p:nvSpPr>
                <p:cNvPr id="30107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040" y="2808"/>
                  <a:ext cx="346" cy="4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bg1"/>
                      </a:solidFill>
                      <a:latin typeface="Times New Roman" pitchFamily="1" charset="0"/>
                    </a:rPr>
                    <a:t>nnnn</a:t>
                  </a:r>
                </a:p>
              </p:txBody>
            </p:sp>
          </p:grpSp>
          <p:sp>
            <p:nvSpPr>
              <p:cNvPr id="301072" name="Text Box 16"/>
              <p:cNvSpPr txBox="1">
                <a:spLocks noChangeArrowheads="1"/>
              </p:cNvSpPr>
              <p:nvPr/>
            </p:nvSpPr>
            <p:spPr bwMode="auto">
              <a:xfrm>
                <a:off x="1046" y="1080"/>
                <a:ext cx="220" cy="23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Times New Roman" pitchFamily="1" charset="0"/>
                  </a:rPr>
                  <a:t>A</a:t>
                </a:r>
              </a:p>
            </p:txBody>
          </p:sp>
        </p:grpSp>
        <p:sp>
          <p:nvSpPr>
            <p:cNvPr id="301073" name="Text Box 17"/>
            <p:cNvSpPr txBox="1">
              <a:spLocks noChangeArrowheads="1"/>
            </p:cNvSpPr>
            <p:nvPr/>
          </p:nvSpPr>
          <p:spPr bwMode="auto">
            <a:xfrm>
              <a:off x="1574" y="2040"/>
              <a:ext cx="396" cy="23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Times New Roman" pitchFamily="1" charset="0"/>
                </a:rPr>
                <a:t>UFB</a:t>
              </a:r>
            </a:p>
          </p:txBody>
        </p:sp>
      </p:grpSp>
      <p:sp>
        <p:nvSpPr>
          <p:cNvPr id="301074" name="Text Box 18"/>
          <p:cNvSpPr txBox="1">
            <a:spLocks noChangeArrowheads="1"/>
          </p:cNvSpPr>
          <p:nvPr/>
        </p:nvSpPr>
        <p:spPr bwMode="auto">
          <a:xfrm>
            <a:off x="6384925" y="4762500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Times New Roman" pitchFamily="1" charset="0"/>
            </a:endParaRPr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6384925" y="4884738"/>
            <a:ext cx="212725" cy="2143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Times New Roman" pitchFamily="1" charset="0"/>
              </a:rPr>
              <a:t>i</a:t>
            </a:r>
          </a:p>
        </p:txBody>
      </p:sp>
      <p:sp>
        <p:nvSpPr>
          <p:cNvPr id="301076" name="Text Box 20"/>
          <p:cNvSpPr txBox="1">
            <a:spLocks noChangeArrowheads="1"/>
          </p:cNvSpPr>
          <p:nvPr/>
        </p:nvSpPr>
        <p:spPr bwMode="auto">
          <a:xfrm>
            <a:off x="533400" y="228600"/>
            <a:ext cx="7407275" cy="946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 New Roman" pitchFamily="1" charset="0"/>
              </a:rPr>
              <a:t>Median ring width for 50yr blocks </a:t>
            </a:r>
          </a:p>
          <a:p>
            <a:r>
              <a:rPr lang="en-US" sz="2800">
                <a:latin typeface="Times New Roman" pitchFamily="1" charset="0"/>
              </a:rPr>
              <a:t>Sheep Mountain, Mt. Washington and Pearl Peak.</a:t>
            </a: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79463" y="3949700"/>
            <a:ext cx="3146425" cy="1951038"/>
            <a:chOff x="624" y="2592"/>
            <a:chExt cx="1872" cy="1116"/>
          </a:xfrm>
        </p:grpSpPr>
        <p:graphicFrame>
          <p:nvGraphicFramePr>
            <p:cNvPr id="301079" name="Object 23"/>
            <p:cNvGraphicFramePr>
              <a:graphicFrameLocks noChangeAspect="1"/>
            </p:cNvGraphicFramePr>
            <p:nvPr/>
          </p:nvGraphicFramePr>
          <p:xfrm>
            <a:off x="624" y="2592"/>
            <a:ext cx="1872" cy="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0" name="Graph" r:id="rId5" imgW="5943600" imgH="4457880" progId="">
                    <p:embed/>
                  </p:oleObj>
                </mc:Choice>
                <mc:Fallback>
                  <p:oleObj name="Graph" r:id="rId5" imgW="5943600" imgH="4457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0255" b="10255"/>
                        <a:stretch>
                          <a:fillRect/>
                        </a:stretch>
                      </p:blipFill>
                      <p:spPr bwMode="auto">
                        <a:xfrm>
                          <a:off x="624" y="2592"/>
                          <a:ext cx="1872" cy="1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1080" name="Text Box 24"/>
            <p:cNvSpPr txBox="1">
              <a:spLocks noChangeArrowheads="1"/>
            </p:cNvSpPr>
            <p:nvPr/>
          </p:nvSpPr>
          <p:spPr bwMode="auto">
            <a:xfrm>
              <a:off x="1046" y="2870"/>
              <a:ext cx="845" cy="1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Times New Roman" pitchFamily="1" charset="0"/>
                </a:rPr>
                <a:t>Measurements per 50 yr</a:t>
              </a:r>
            </a:p>
          </p:txBody>
        </p:sp>
      </p:grpSp>
      <p:sp>
        <p:nvSpPr>
          <p:cNvPr id="301081" name="Text Box 25"/>
          <p:cNvSpPr txBox="1">
            <a:spLocks noChangeArrowheads="1"/>
          </p:cNvSpPr>
          <p:nvPr/>
        </p:nvSpPr>
        <p:spPr bwMode="auto">
          <a:xfrm>
            <a:off x="6918325" y="6156325"/>
            <a:ext cx="4651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</a:t>
            </a:r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2117725" y="6156325"/>
            <a:ext cx="4651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BC</a:t>
            </a:r>
          </a:p>
        </p:txBody>
      </p:sp>
      <p:sp>
        <p:nvSpPr>
          <p:cNvPr id="301083" name="Oval 27"/>
          <p:cNvSpPr>
            <a:spLocks noChangeArrowheads="1"/>
          </p:cNvSpPr>
          <p:nvPr/>
        </p:nvSpPr>
        <p:spPr bwMode="auto">
          <a:xfrm>
            <a:off x="7924800" y="1600200"/>
            <a:ext cx="762000" cy="2514600"/>
          </a:xfrm>
          <a:prstGeom prst="ellips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77000" y="889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Salzer</a:t>
            </a:r>
            <a:r>
              <a:rPr lang="en-US" b="1" dirty="0" smtClean="0"/>
              <a:t> et al, PNAS, 2009</a:t>
            </a:r>
            <a:endParaRPr lang="en-US" b="1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6288-8B97-654B-B3BE-BFE7D553485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51400" y="1600200"/>
            <a:ext cx="2943376" cy="1968500"/>
            <a:chOff x="4851400" y="1600200"/>
            <a:chExt cx="2943376" cy="19685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1400" y="1600200"/>
              <a:ext cx="2943376" cy="1968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23456" y="1608660"/>
              <a:ext cx="1992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Ringwidth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vs</a:t>
              </a:r>
              <a:r>
                <a:rPr lang="en-US" sz="1100" dirty="0" smtClean="0"/>
                <a:t> cambial age, black</a:t>
              </a:r>
              <a:endParaRPr lang="en-US" sz="1100" dirty="0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267200"/>
            <a:ext cx="8229600" cy="4530725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73400" y="16611600"/>
            <a:ext cx="4114800" cy="3973513"/>
            <a:chOff x="9936" y="10464"/>
            <a:chExt cx="2592" cy="2503"/>
          </a:xfrm>
        </p:grpSpPr>
        <p:pic>
          <p:nvPicPr>
            <p:cNvPr id="49869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36" y="10464"/>
              <a:ext cx="2592" cy="25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98694" name="AutoShape 6"/>
            <p:cNvSpPr>
              <a:spLocks noChangeArrowheads="1"/>
            </p:cNvSpPr>
            <p:nvPr/>
          </p:nvSpPr>
          <p:spPr bwMode="auto">
            <a:xfrm>
              <a:off x="10549" y="11537"/>
              <a:ext cx="220" cy="269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695" name="AutoShape 7"/>
            <p:cNvSpPr>
              <a:spLocks noChangeArrowheads="1"/>
            </p:cNvSpPr>
            <p:nvPr/>
          </p:nvSpPr>
          <p:spPr bwMode="auto">
            <a:xfrm>
              <a:off x="10643" y="11608"/>
              <a:ext cx="219" cy="270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696" name="AutoShape 8"/>
            <p:cNvSpPr>
              <a:spLocks noChangeArrowheads="1"/>
            </p:cNvSpPr>
            <p:nvPr/>
          </p:nvSpPr>
          <p:spPr bwMode="auto">
            <a:xfrm>
              <a:off x="10831" y="11108"/>
              <a:ext cx="220" cy="269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697" name="AutoShape 9"/>
            <p:cNvSpPr>
              <a:spLocks noChangeArrowheads="1"/>
            </p:cNvSpPr>
            <p:nvPr/>
          </p:nvSpPr>
          <p:spPr bwMode="auto">
            <a:xfrm>
              <a:off x="10926" y="11322"/>
              <a:ext cx="220" cy="268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698" name="AutoShape 10"/>
            <p:cNvSpPr>
              <a:spLocks noChangeArrowheads="1"/>
            </p:cNvSpPr>
            <p:nvPr/>
          </p:nvSpPr>
          <p:spPr bwMode="auto">
            <a:xfrm>
              <a:off x="11208" y="11894"/>
              <a:ext cx="220" cy="268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925800" y="16764000"/>
            <a:ext cx="4114800" cy="3973513"/>
            <a:chOff x="9936" y="10464"/>
            <a:chExt cx="2592" cy="2503"/>
          </a:xfrm>
        </p:grpSpPr>
        <p:pic>
          <p:nvPicPr>
            <p:cNvPr id="498700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36" y="10464"/>
              <a:ext cx="2592" cy="25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98701" name="AutoShape 13"/>
            <p:cNvSpPr>
              <a:spLocks noChangeArrowheads="1"/>
            </p:cNvSpPr>
            <p:nvPr/>
          </p:nvSpPr>
          <p:spPr bwMode="auto">
            <a:xfrm>
              <a:off x="10549" y="11537"/>
              <a:ext cx="220" cy="269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2" name="AutoShape 14"/>
            <p:cNvSpPr>
              <a:spLocks noChangeArrowheads="1"/>
            </p:cNvSpPr>
            <p:nvPr/>
          </p:nvSpPr>
          <p:spPr bwMode="auto">
            <a:xfrm>
              <a:off x="10643" y="11608"/>
              <a:ext cx="219" cy="270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3" name="AutoShape 15"/>
            <p:cNvSpPr>
              <a:spLocks noChangeArrowheads="1"/>
            </p:cNvSpPr>
            <p:nvPr/>
          </p:nvSpPr>
          <p:spPr bwMode="auto">
            <a:xfrm>
              <a:off x="10831" y="11108"/>
              <a:ext cx="220" cy="269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4" name="AutoShape 16"/>
            <p:cNvSpPr>
              <a:spLocks noChangeArrowheads="1"/>
            </p:cNvSpPr>
            <p:nvPr/>
          </p:nvSpPr>
          <p:spPr bwMode="auto">
            <a:xfrm>
              <a:off x="10926" y="11322"/>
              <a:ext cx="220" cy="268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05" name="AutoShape 17"/>
            <p:cNvSpPr>
              <a:spLocks noChangeArrowheads="1"/>
            </p:cNvSpPr>
            <p:nvPr/>
          </p:nvSpPr>
          <p:spPr bwMode="auto">
            <a:xfrm>
              <a:off x="11208" y="11894"/>
              <a:ext cx="220" cy="268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078200" y="16916400"/>
            <a:ext cx="4114800" cy="3973513"/>
            <a:chOff x="9936" y="10464"/>
            <a:chExt cx="2592" cy="2503"/>
          </a:xfrm>
        </p:grpSpPr>
        <p:pic>
          <p:nvPicPr>
            <p:cNvPr id="498721" name="Picture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36" y="10464"/>
              <a:ext cx="2592" cy="25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98722" name="AutoShape 34"/>
            <p:cNvSpPr>
              <a:spLocks noChangeArrowheads="1"/>
            </p:cNvSpPr>
            <p:nvPr/>
          </p:nvSpPr>
          <p:spPr bwMode="auto">
            <a:xfrm>
              <a:off x="10549" y="11537"/>
              <a:ext cx="220" cy="269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3" name="AutoShape 35"/>
            <p:cNvSpPr>
              <a:spLocks noChangeArrowheads="1"/>
            </p:cNvSpPr>
            <p:nvPr/>
          </p:nvSpPr>
          <p:spPr bwMode="auto">
            <a:xfrm>
              <a:off x="10643" y="11608"/>
              <a:ext cx="219" cy="270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4" name="AutoShape 36"/>
            <p:cNvSpPr>
              <a:spLocks noChangeArrowheads="1"/>
            </p:cNvSpPr>
            <p:nvPr/>
          </p:nvSpPr>
          <p:spPr bwMode="auto">
            <a:xfrm>
              <a:off x="10831" y="11108"/>
              <a:ext cx="220" cy="269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5" name="AutoShape 37"/>
            <p:cNvSpPr>
              <a:spLocks noChangeArrowheads="1"/>
            </p:cNvSpPr>
            <p:nvPr/>
          </p:nvSpPr>
          <p:spPr bwMode="auto">
            <a:xfrm>
              <a:off x="10926" y="11322"/>
              <a:ext cx="220" cy="268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26" name="AutoShape 38"/>
            <p:cNvSpPr>
              <a:spLocks noChangeArrowheads="1"/>
            </p:cNvSpPr>
            <p:nvPr/>
          </p:nvSpPr>
          <p:spPr bwMode="auto">
            <a:xfrm>
              <a:off x="11208" y="11894"/>
              <a:ext cx="220" cy="268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8727" name="Picture 39"/>
          <p:cNvPicPr>
            <a:picLocks noChangeAspect="1" noChangeArrowheads="1"/>
          </p:cNvPicPr>
          <p:nvPr/>
        </p:nvPicPr>
        <p:blipFill>
          <a:blip r:embed="rId3"/>
          <a:srcRect t="49355"/>
          <a:stretch>
            <a:fillRect/>
          </a:stretch>
        </p:blipFill>
        <p:spPr bwMode="auto">
          <a:xfrm>
            <a:off x="457200" y="2490258"/>
            <a:ext cx="8036983" cy="42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8735" name="Text Box 47"/>
          <p:cNvSpPr txBox="1">
            <a:spLocks noChangeArrowheads="1"/>
          </p:cNvSpPr>
          <p:nvPr/>
        </p:nvSpPr>
        <p:spPr bwMode="auto">
          <a:xfrm>
            <a:off x="2904086" y="457209"/>
            <a:ext cx="5782714" cy="1200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Acceleration associated </a:t>
            </a:r>
            <a:r>
              <a:rPr lang="en-US" sz="2400" dirty="0" smtClean="0"/>
              <a:t>with proximity </a:t>
            </a:r>
            <a:r>
              <a:rPr lang="en-US" sz="2400" dirty="0"/>
              <a:t>to tree-line</a:t>
            </a:r>
            <a:r>
              <a:rPr lang="en-US" sz="2400" dirty="0" smtClean="0"/>
              <a:t>, NOT </a:t>
            </a:r>
            <a:r>
              <a:rPr lang="en-US" sz="2400" dirty="0"/>
              <a:t>absolute elevation, </a:t>
            </a:r>
          </a:p>
          <a:p>
            <a:r>
              <a:rPr lang="en-US" sz="2400" dirty="0" smtClean="0"/>
              <a:t>suggesting </a:t>
            </a:r>
            <a:r>
              <a:rPr lang="en-US" sz="2400" dirty="0">
                <a:solidFill>
                  <a:srgbClr val="0000FF"/>
                </a:solidFill>
              </a:rPr>
              <a:t>temperature </a:t>
            </a:r>
            <a:r>
              <a:rPr lang="en-US" sz="2400" dirty="0"/>
              <a:t>influence.</a:t>
            </a:r>
          </a:p>
        </p:txBody>
      </p:sp>
      <p:pic>
        <p:nvPicPr>
          <p:cNvPr id="34" name="Picture 33" descr="C:\Users\Matthew Salzer\AAMateoWork\LowFreqPaper\Figures\Fig1 with backgroun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0773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6288-8B97-654B-B3BE-BFE7D55348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F7B7-0D21-0D41-B3A5-9E0335CF0628}" type="datetime12">
              <a:rPr lang="en-US" smtClean="0"/>
              <a:t>11:55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Late Holocene temperatures in the Great Basin, USA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" t="1" r="-267" b="-5086"/>
          <a:stretch/>
        </p:blipFill>
        <p:spPr>
          <a:xfrm>
            <a:off x="330195" y="1521351"/>
            <a:ext cx="8404500" cy="34946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6288-8B97-654B-B3BE-BFE7D55348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195" y="4842928"/>
            <a:ext cx="8404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Scaled </a:t>
            </a:r>
            <a:r>
              <a:rPr lang="en-US" sz="2000" dirty="0" err="1" smtClean="0"/>
              <a:t>paleotemperature</a:t>
            </a:r>
            <a:r>
              <a:rPr lang="en-US" sz="2000" dirty="0" smtClean="0"/>
              <a:t> anomalies from Great Basin, USA: blue is from </a:t>
            </a:r>
            <a:r>
              <a:rPr lang="en-US" sz="2000" dirty="0" err="1" smtClean="0"/>
              <a:t>treeline</a:t>
            </a:r>
            <a:r>
              <a:rPr lang="en-US" sz="2000" dirty="0" smtClean="0"/>
              <a:t> position, black from ring-widths (GB3rwi) ±1 RMSE (dotted) with trend from </a:t>
            </a:r>
            <a:r>
              <a:rPr lang="en-US" sz="2000" dirty="0" err="1" smtClean="0"/>
              <a:t>treeline</a:t>
            </a:r>
            <a:r>
              <a:rPr lang="en-US" sz="2000" dirty="0" smtClean="0"/>
              <a:t> position added up to AD 1328, red is ECHO-g climate model. Regional tree-line chronology 2575 BC – AD 2006 SSS&gt;0.85 except for 2140-1795 BC.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CAF-BBCC-3A43-AA7F-80FBBD4AF131}" type="datetime12">
              <a:rPr lang="en-US" smtClean="0"/>
              <a:t>11:55 AM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4749" y="6147271"/>
            <a:ext cx="367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Salzer</a:t>
            </a:r>
            <a:r>
              <a:rPr lang="en-US" b="1" dirty="0" smtClean="0"/>
              <a:t> et al, Climate Dynamics, 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7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1-0186_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155" y="731704"/>
            <a:ext cx="6872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‘Is this really temperature’ OR</a:t>
            </a:r>
          </a:p>
          <a:p>
            <a:r>
              <a:rPr lang="en-US" sz="3200" dirty="0" smtClean="0"/>
              <a:t>‘What caused this growth acceleration’?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 rot="785643">
            <a:off x="3414798" y="4081331"/>
            <a:ext cx="5381258" cy="89688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650 vertical meters </a:t>
            </a:r>
            <a:r>
              <a:rPr lang="en-US" sz="2400" dirty="0" err="1" smtClean="0">
                <a:solidFill>
                  <a:schemeClr val="tx1"/>
                </a:solidFill>
              </a:rPr>
              <a:t>elevational</a:t>
            </a:r>
            <a:r>
              <a:rPr lang="en-US" sz="2400" dirty="0" smtClean="0">
                <a:solidFill>
                  <a:schemeClr val="tx1"/>
                </a:solidFill>
              </a:rPr>
              <a:t> transect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6288-8B97-654B-B3BE-BFE7D55348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/>
              <a:t>Elevational transect of </a:t>
            </a:r>
            <a:r>
              <a:rPr lang="en-US" sz="3800" i="1"/>
              <a:t>Pinus longaeva</a:t>
            </a:r>
            <a:r>
              <a:rPr lang="en-US" sz="3800"/>
              <a:t> tree ring width series in White Mountains, CA</a:t>
            </a:r>
          </a:p>
        </p:txBody>
      </p:sp>
      <p:graphicFrame>
        <p:nvGraphicFramePr>
          <p:cNvPr id="2560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0800" y="1739900"/>
          <a:ext cx="9144000" cy="444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SPW 10.0 Graph" r:id="rId3" imgW="6294600" imgH="4615560" progId="">
                  <p:embed/>
                </p:oleObj>
              </mc:Choice>
              <mc:Fallback>
                <p:oleObj name="SPW 10.0 Graph" r:id="rId3" imgW="6294600" imgH="461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679"/>
                      <a:stretch>
                        <a:fillRect/>
                      </a:stretch>
                    </p:blipFill>
                    <p:spPr bwMode="auto">
                      <a:xfrm>
                        <a:off x="50800" y="1739900"/>
                        <a:ext cx="9144000" cy="444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0" y="20240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0522" name="Object 3"/>
          <p:cNvGraphicFramePr>
            <a:graphicFrameLocks noChangeAspect="1"/>
          </p:cNvGraphicFramePr>
          <p:nvPr/>
        </p:nvGraphicFramePr>
        <p:xfrm>
          <a:off x="76200" y="2373313"/>
          <a:ext cx="8621713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SPW 10.0 Graph" r:id="rId5" imgW="6451600" imgH="3302000" progId="">
                  <p:embed/>
                </p:oleObj>
              </mc:Choice>
              <mc:Fallback>
                <p:oleObj name="SPW 10.0 Graph" r:id="rId5" imgW="6451600" imgH="330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65" r="8015"/>
                      <a:stretch>
                        <a:fillRect/>
                      </a:stretch>
                    </p:blipFill>
                    <p:spPr bwMode="auto">
                      <a:xfrm>
                        <a:off x="76200" y="2373313"/>
                        <a:ext cx="8621713" cy="379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17525" y="5622925"/>
            <a:ext cx="1844675" cy="10699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All on dolomite, within a few kilometers of one another.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6756400" y="5715000"/>
            <a:ext cx="1905000" cy="8255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All strongly replicated at least back to AD 1400</a:t>
            </a:r>
          </a:p>
        </p:txBody>
      </p:sp>
      <p:sp>
        <p:nvSpPr>
          <p:cNvPr id="320525" name="AutoShape 13"/>
          <p:cNvSpPr>
            <a:spLocks noChangeArrowheads="1"/>
          </p:cNvSpPr>
          <p:nvPr/>
        </p:nvSpPr>
        <p:spPr bwMode="auto">
          <a:xfrm>
            <a:off x="8686800" y="3068020"/>
            <a:ext cx="304800" cy="838200"/>
          </a:xfrm>
          <a:prstGeom prst="upDown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3059113"/>
            <a:ext cx="4073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 consistent with pCO</a:t>
            </a:r>
            <a:r>
              <a:rPr lang="en-US" baseline="-25000"/>
              <a:t>2</a:t>
            </a:r>
            <a:r>
              <a:rPr lang="en-US"/>
              <a:t>/WUE hypothesis</a:t>
            </a:r>
            <a:r>
              <a:rPr lang="en-US" sz="1800"/>
              <a:t>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3925" y="6394390"/>
            <a:ext cx="3267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Salzer et al., PNAS 2009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6288-8B97-654B-B3BE-BFE7D55348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5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505</Words>
  <Application>Microsoft Macintosh PowerPoint</Application>
  <PresentationFormat>On-screen Show (4:3)</PresentationFormat>
  <Paragraphs>75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Graph</vt:lpstr>
      <vt:lpstr>SPW 10.0 Graph</vt:lpstr>
      <vt:lpstr>Malcolm Hughes</vt:lpstr>
      <vt:lpstr>Great Basin bristlecone pine</vt:lpstr>
      <vt:lpstr>PowerPoint Presentation</vt:lpstr>
      <vt:lpstr>PowerPoint Presentation</vt:lpstr>
      <vt:lpstr>PowerPoint Presentation</vt:lpstr>
      <vt:lpstr>PowerPoint Presentation</vt:lpstr>
      <vt:lpstr>Late Holocene temperatures in the Great Basin, USA</vt:lpstr>
      <vt:lpstr>PowerPoint Presentation</vt:lpstr>
      <vt:lpstr>Elevational transect of Pinus longaeva tree ring width series in White Mountains, CA</vt:lpstr>
      <vt:lpstr>PowerPoint Presentation</vt:lpstr>
      <vt:lpstr>Matt has shown how this has been followed through, especially with greater spatial resolution and quantitative microclimate…..</vt:lpstr>
      <vt:lpstr>Next steps - 1:</vt:lpstr>
      <vt:lpstr>Next steps - 2:</vt:lpstr>
      <vt:lpstr>THANKS FOR YOUR ATTENTION!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22: Charismatic paleoflora - working with trees that have lived for millennia</dc:title>
  <dc:creator>Malcolm Hughes</dc:creator>
  <cp:lastModifiedBy>Malcolm Hughes</cp:lastModifiedBy>
  <cp:revision>52</cp:revision>
  <dcterms:created xsi:type="dcterms:W3CDTF">2013-11-13T17:37:19Z</dcterms:created>
  <dcterms:modified xsi:type="dcterms:W3CDTF">2017-02-06T19:14:22Z</dcterms:modified>
</cp:coreProperties>
</file>