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1" r:id="rId3"/>
  </p:sldMasterIdLst>
  <p:notesMasterIdLst>
    <p:notesMasterId r:id="rId20"/>
  </p:notesMasterIdLst>
  <p:sldIdLst>
    <p:sldId id="256" r:id="rId4"/>
    <p:sldId id="280" r:id="rId5"/>
    <p:sldId id="270" r:id="rId6"/>
    <p:sldId id="273" r:id="rId7"/>
    <p:sldId id="272" r:id="rId8"/>
    <p:sldId id="271" r:id="rId9"/>
    <p:sldId id="268" r:id="rId10"/>
    <p:sldId id="257" r:id="rId11"/>
    <p:sldId id="274" r:id="rId12"/>
    <p:sldId id="261" r:id="rId13"/>
    <p:sldId id="279" r:id="rId14"/>
    <p:sldId id="264" r:id="rId15"/>
    <p:sldId id="263" r:id="rId16"/>
    <p:sldId id="281" r:id="rId17"/>
    <p:sldId id="283" r:id="rId18"/>
    <p:sldId id="282" r:id="rId19"/>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CC"/>
    <a:srgbClr val="FFCC00"/>
    <a:srgbClr val="FFCC99"/>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387" autoAdjust="0"/>
  </p:normalViewPr>
  <p:slideViewPr>
    <p:cSldViewPr>
      <p:cViewPr>
        <p:scale>
          <a:sx n="75" d="100"/>
          <a:sy n="75" d="100"/>
        </p:scale>
        <p:origin x="-30" y="-46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atin typeface="Arial" charset="0"/>
              </a:defRPr>
            </a:lvl1pPr>
          </a:lstStyle>
          <a:p>
            <a:pPr>
              <a:defRPr/>
            </a:pPr>
            <a:fld id="{EE0699CA-2865-44DA-9C5F-8A51055DE530}" type="datetimeFigureOut">
              <a:rPr lang="en-US"/>
              <a:pPr>
                <a:defRPr/>
              </a:pPr>
              <a:t>6/1/2012</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atin typeface="Arial" charset="0"/>
              </a:defRPr>
            </a:lvl1pPr>
          </a:lstStyle>
          <a:p>
            <a:pPr>
              <a:defRPr/>
            </a:pPr>
            <a:fld id="{E46D37B6-1446-4B6C-A0FF-DE2B38EAE7BC}" type="slidenum">
              <a:rPr lang="en-US"/>
              <a:pPr>
                <a:defRPr/>
              </a:pPr>
              <a:t>‹#›</a:t>
            </a:fld>
            <a:endParaRPr lang="en-US" dirty="0"/>
          </a:p>
        </p:txBody>
      </p:sp>
    </p:spTree>
    <p:extLst>
      <p:ext uri="{BB962C8B-B14F-4D97-AF65-F5344CB8AC3E}">
        <p14:creationId xmlns:p14="http://schemas.microsoft.com/office/powerpoint/2010/main" val="1031984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E46D37B6-1446-4B6C-A0FF-DE2B38EAE7BC}" type="slidenum">
              <a:rPr lang="en-US" smtClean="0"/>
              <a:pPr>
                <a:defRPr/>
              </a:pPr>
              <a:t>1</a:t>
            </a:fld>
            <a:endParaRPr lang="en-US" dirty="0"/>
          </a:p>
        </p:txBody>
      </p:sp>
    </p:spTree>
    <p:extLst>
      <p:ext uri="{BB962C8B-B14F-4D97-AF65-F5344CB8AC3E}">
        <p14:creationId xmlns:p14="http://schemas.microsoft.com/office/powerpoint/2010/main" val="24910749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Rot="1" noChangeAspect="1" noTextEdit="1"/>
          </p:cNvSpPr>
          <p:nvPr>
            <p:ph type="sldImg"/>
          </p:nvPr>
        </p:nvSpPr>
        <p:spPr bwMode="auto">
          <a:noFill/>
          <a:ln>
            <a:solidFill>
              <a:srgbClr val="000000"/>
            </a:solidFill>
            <a:miter lim="800000"/>
            <a:headEnd/>
            <a:tailEnd/>
          </a:ln>
        </p:spPr>
      </p:sp>
      <p:sp>
        <p:nvSpPr>
          <p:cNvPr id="45058" name="Rectangle 3"/>
          <p:cNvSpPr>
            <a:spLocks noGrp="1"/>
          </p:cNvSpPr>
          <p:nvPr>
            <p:ph type="body" idx="1"/>
          </p:nvPr>
        </p:nvSpPr>
        <p:spPr bwMode="auto">
          <a:noFill/>
        </p:spPr>
        <p:txBody>
          <a:bodyPr wrap="square" numCol="1" anchor="t" anchorCtr="0" compatLnSpc="1">
            <a:prstTxWarp prst="textNoShape">
              <a:avLst/>
            </a:prstTxWarp>
          </a:bodyPr>
          <a:lstStyle/>
          <a:p>
            <a:r>
              <a:rPr lang="en-US" dirty="0" smtClean="0"/>
              <a:t>This is the distribution (as % of possible matches based on rankings of PC1), by century of the 4 combinations of CRB flow and dipole sign.  The most common is CRB low flows with dry Southwest, but it is variable over the centuries.  The numbers refer to the actual number of matches for the 75</a:t>
            </a:r>
            <a:r>
              <a:rPr lang="en-US" baseline="30000" dirty="0" smtClean="0"/>
              <a:t>th</a:t>
            </a:r>
            <a:r>
              <a:rPr lang="en-US" dirty="0" smtClean="0"/>
              <a:t> and 25</a:t>
            </a:r>
            <a:r>
              <a:rPr lang="en-US" baseline="30000" dirty="0" smtClean="0"/>
              <a:t>th</a:t>
            </a:r>
            <a:r>
              <a:rPr lang="en-US" dirty="0" smtClean="0"/>
              <a:t> percentile years that occurred.  The histograms in the bottom row also refer to the matches between the PNW and the CRB conditions (i.e.,</a:t>
            </a:r>
            <a:r>
              <a:rPr lang="en-US" baseline="0" dirty="0" smtClean="0"/>
              <a:t> bottom left, CO wet/SW dry/ PNW wet; bottom CO dry/SW wet/PNW dry)</a:t>
            </a:r>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dirty="0" smtClean="0"/>
              <a:t>During this century, especially the first 60 years, the CRB corresponds more often with the PNW, in wet or dry years.</a:t>
            </a:r>
          </a:p>
          <a:p>
            <a:pPr eaLnBrk="1" hangingPunct="1"/>
            <a:r>
              <a:rPr lang="en-US" dirty="0" err="1" smtClean="0"/>
              <a:t>Paleo</a:t>
            </a:r>
            <a:r>
              <a:rPr lang="en-US" dirty="0" smtClean="0"/>
              <a:t> data show:</a:t>
            </a:r>
          </a:p>
          <a:p>
            <a:pPr eaLnBrk="1" hangingPunct="1"/>
            <a:r>
              <a:rPr lang="en-US" dirty="0" smtClean="0"/>
              <a:t>Warm ENSO, +PDO </a:t>
            </a:r>
          </a:p>
          <a:p>
            <a:pPr eaLnBrk="1" hangingPunct="1"/>
            <a:r>
              <a:rPr lang="en-US" dirty="0" smtClean="0"/>
              <a:t>NAO + = jet to north, more zonal</a:t>
            </a:r>
          </a:p>
          <a:p>
            <a:pPr eaLnBrk="1" hangingPunct="1"/>
            <a:r>
              <a:rPr lang="en-US" dirty="0" smtClean="0"/>
              <a:t>Cool Indo-Pacific</a:t>
            </a:r>
          </a:p>
        </p:txBody>
      </p:sp>
      <p:sp>
        <p:nvSpPr>
          <p:cNvPr id="47107"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1A2E702-77E4-4F27-A61E-8E56E6972EE1}" type="slidenum">
              <a:rPr lang="en-US" smtClean="0"/>
              <a:pPr/>
              <a:t>11</a:t>
            </a:fld>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Slide Image Placeholder 1"/>
          <p:cNvSpPr>
            <a:spLocks noGrp="1" noRot="1" noChangeAspect="1"/>
          </p:cNvSpPr>
          <p:nvPr>
            <p:ph type="sldImg"/>
          </p:nvPr>
        </p:nvSpPr>
        <p:spPr bwMode="auto">
          <a:noFill/>
          <a:ln>
            <a:solidFill>
              <a:srgbClr val="000000"/>
            </a:solidFill>
            <a:miter lim="800000"/>
            <a:headEnd/>
            <a:tailEnd/>
          </a:ln>
        </p:spPr>
      </p:sp>
      <p:sp>
        <p:nvSpPr>
          <p:cNvPr id="5017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Flow and dipole varying with a stronger low frequency component?</a:t>
            </a:r>
          </a:p>
        </p:txBody>
      </p:sp>
      <p:sp>
        <p:nvSpPr>
          <p:cNvPr id="5017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371ACAB-C968-447D-84F6-42DCB7F39C1D}" type="slidenum">
              <a:rPr lang="en-US" smtClean="0"/>
              <a:pPr/>
              <a:t>12</a:t>
            </a:fld>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Rot="1" noChangeAspect="1" noTextEdit="1"/>
          </p:cNvSpPr>
          <p:nvPr>
            <p:ph type="sldImg"/>
          </p:nvPr>
        </p:nvSpPr>
        <p:spPr bwMode="auto">
          <a:noFill/>
          <a:ln>
            <a:solidFill>
              <a:srgbClr val="000000"/>
            </a:solidFill>
            <a:miter lim="800000"/>
            <a:headEnd/>
            <a:tailEnd/>
          </a:ln>
        </p:spPr>
      </p:sp>
      <p:sp>
        <p:nvSpPr>
          <p:cNvPr id="52226"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The distribution is notable for a lack of matches between the CRB and the PNW.</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TextEdit="1"/>
          </p:cNvSpPr>
          <p:nvPr>
            <p:ph type="sldImg"/>
          </p:nvPr>
        </p:nvSpPr>
        <p:spPr bwMode="auto">
          <a:noFill/>
          <a:ln>
            <a:solidFill>
              <a:srgbClr val="000000"/>
            </a:solidFill>
            <a:miter lim="800000"/>
            <a:headEnd/>
            <a:tailEnd/>
          </a:ln>
        </p:spPr>
      </p:sp>
      <p:sp>
        <p:nvSpPr>
          <p:cNvPr id="57347" name="Rectangle 3"/>
          <p:cNvSpPr>
            <a:spLocks noGrp="1"/>
          </p:cNvSpPr>
          <p:nvPr>
            <p:ph type="body" idx="1"/>
          </p:nvPr>
        </p:nvSpPr>
        <p:spPr bwMode="auto">
          <a:noFill/>
        </p:spPr>
        <p:txBody>
          <a:bodyPr wrap="square" numCol="1" anchor="t" anchorCtr="0" compatLnSpc="1">
            <a:prstTxWarp prst="textNoShape">
              <a:avLst/>
            </a:prstTxWarp>
          </a:bodyPr>
          <a:lstStyle/>
          <a:p>
            <a:r>
              <a:rPr lang="en-US" dirty="0" smtClean="0"/>
              <a:t>CO dry/SW dry (4 years): high pressure extends from the N. Pacific across central CA coast, with low pressure to the north, directly flow across the PNW</a:t>
            </a:r>
          </a:p>
          <a:p>
            <a:r>
              <a:rPr lang="en-US" dirty="0" smtClean="0"/>
              <a:t>CO wet/SW wet (2 yrs): a wave train of low/high/low from the western North Pacific to the coast of western North America steers storm around the coastal low into the SW and CRB.</a:t>
            </a:r>
          </a:p>
          <a:p>
            <a:r>
              <a:rPr lang="en-US" dirty="0" smtClean="0"/>
              <a:t>CO dry/SW wet (4 yrs): large high pressure center over PNW and S. Alaska keeps PNW and much of western North America dry, but a small center of low pressure off Baja is enough to cause instability and wetness in the SW.</a:t>
            </a:r>
          </a:p>
          <a:p>
            <a:r>
              <a:rPr lang="en-US" dirty="0" smtClean="0"/>
              <a:t>CO wet/SW dry (3 yrs): High south of the Aleutian Islands and a low over western North America forces the jet stream across central and northern US, but must be too far north to influence the Southwest</a:t>
            </a:r>
          </a:p>
          <a:p>
            <a:endParaRPr lang="en-US"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46D37B6-1446-4B6C-A0FF-DE2B38EAE7BC}" type="slidenum">
              <a:rPr lang="en-US" smtClean="0"/>
              <a:pPr>
                <a:defRPr/>
              </a:pPr>
              <a:t>15</a:t>
            </a:fld>
            <a:endParaRPr lang="en-US" dirty="0"/>
          </a:p>
        </p:txBody>
      </p:sp>
    </p:spTree>
    <p:extLst>
      <p:ext uri="{BB962C8B-B14F-4D97-AF65-F5344CB8AC3E}">
        <p14:creationId xmlns:p14="http://schemas.microsoft.com/office/powerpoint/2010/main" val="30667322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46D37B6-1446-4B6C-A0FF-DE2B38EAE7BC}" type="slidenum">
              <a:rPr lang="en-US" smtClean="0"/>
              <a:pPr>
                <a:defRPr/>
              </a:pPr>
              <a:t>16</a:t>
            </a:fld>
            <a:endParaRPr lang="en-US" dirty="0"/>
          </a:p>
        </p:txBody>
      </p:sp>
    </p:spTree>
    <p:extLst>
      <p:ext uri="{BB962C8B-B14F-4D97-AF65-F5344CB8AC3E}">
        <p14:creationId xmlns:p14="http://schemas.microsoft.com/office/powerpoint/2010/main" val="32115255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E46D37B6-1446-4B6C-A0FF-DE2B38EAE7BC}" type="slidenum">
              <a:rPr lang="en-US" smtClean="0"/>
              <a:pPr>
                <a:defRPr/>
              </a:pPr>
              <a:t>2</a:t>
            </a:fld>
            <a:endParaRPr lang="en-US" dirty="0"/>
          </a:p>
        </p:txBody>
      </p:sp>
    </p:spTree>
    <p:extLst>
      <p:ext uri="{BB962C8B-B14F-4D97-AF65-F5344CB8AC3E}">
        <p14:creationId xmlns:p14="http://schemas.microsoft.com/office/powerpoint/2010/main" val="20277270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Slide Image Placeholder 1"/>
          <p:cNvSpPr>
            <a:spLocks noGrp="1" noRot="1" noChangeAspect="1"/>
          </p:cNvSpPr>
          <p:nvPr>
            <p:ph type="sldImg"/>
          </p:nvPr>
        </p:nvSpPr>
        <p:spPr bwMode="auto">
          <a:noFill/>
          <a:ln>
            <a:solidFill>
              <a:srgbClr val="000000"/>
            </a:solidFill>
            <a:miter lim="800000"/>
            <a:headEnd/>
            <a:tailEnd/>
          </a:ln>
        </p:spPr>
      </p:sp>
      <p:sp>
        <p:nvSpPr>
          <p:cNvPr id="29698"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This</a:t>
            </a:r>
            <a:r>
              <a:rPr lang="en-US" baseline="0" dirty="0" smtClean="0"/>
              <a:t> is the</a:t>
            </a:r>
            <a:r>
              <a:rPr lang="en-US" dirty="0" smtClean="0"/>
              <a:t> most recent of a set of studies that have identified the winter precipitation dipole pattern between the PNW and the SW. Others include </a:t>
            </a:r>
            <a:r>
              <a:rPr lang="en-US" dirty="0" err="1" smtClean="0"/>
              <a:t>streamflow</a:t>
            </a:r>
            <a:r>
              <a:rPr lang="en-US" dirty="0" smtClean="0"/>
              <a:t> analysis (Redmond and Koch 1991)</a:t>
            </a:r>
            <a:r>
              <a:rPr lang="en-US" baseline="0" dirty="0" smtClean="0"/>
              <a:t> and </a:t>
            </a:r>
            <a:r>
              <a:rPr lang="en-US" dirty="0" smtClean="0"/>
              <a:t>wildfire/climate synchrony (</a:t>
            </a:r>
            <a:r>
              <a:rPr lang="en-US" dirty="0" err="1" smtClean="0"/>
              <a:t>Swetnam</a:t>
            </a:r>
            <a:r>
              <a:rPr lang="en-US" dirty="0" smtClean="0"/>
              <a:t> and Betancourt 1990), among other things. The dipole is recognized as a signature of ENSO.  It is manifested in other circulation patterns that may be linked to some degree to ENSO (e.g., the Pacific North American pattern).</a:t>
            </a:r>
          </a:p>
        </p:txBody>
      </p:sp>
      <p:sp>
        <p:nvSpPr>
          <p:cNvPr id="29699"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D033607-9384-431C-9895-F6F818C20A27}"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spect="1" noTextEdit="1"/>
          </p:cNvSpPr>
          <p:nvPr>
            <p:ph type="sldImg"/>
          </p:nvPr>
        </p:nvSpPr>
        <p:spPr bwMode="auto">
          <a:noFill/>
          <a:ln>
            <a:solidFill>
              <a:srgbClr val="000000"/>
            </a:solidFill>
            <a:miter lim="800000"/>
            <a:headEnd/>
            <a:tailEnd/>
          </a:ln>
        </p:spPr>
      </p:sp>
      <p:sp>
        <p:nvSpPr>
          <p:cNvPr id="31746"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The 1950s drought in the Colorado River basin is the best example of an ENSO-driven drought.  This period of drought was bookended by two La Nina events, 1951-51 and 1955-56 , and average SSTs indicate a corresponingly cool tropical Pacific over the full period.  The southern part of the basin experience the biggest impact; the classic Southwest signature of the dipole during La Nina events.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89816B73-D39E-4D62-8641-1C3E9512E4DA}" type="slidenum">
              <a:rPr lang="en-US" smtClean="0">
                <a:solidFill>
                  <a:srgbClr val="000000"/>
                </a:solidFill>
              </a:rPr>
              <a:pPr/>
              <a:t>5</a:t>
            </a:fld>
            <a:endParaRPr lang="en-US" smtClean="0">
              <a:solidFill>
                <a:srgbClr val="000000"/>
              </a:solidFill>
            </a:endParaRPr>
          </a:p>
        </p:txBody>
      </p:sp>
      <p:sp>
        <p:nvSpPr>
          <p:cNvPr id="34818"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4819"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eaLnBrk="1" hangingPunct="1">
              <a:spcBef>
                <a:spcPct val="0"/>
              </a:spcBef>
            </a:pPr>
            <a:r>
              <a:rPr lang="en-US" dirty="0" smtClean="0">
                <a:solidFill>
                  <a:srgbClr val="FFFFFF"/>
                </a:solidFill>
                <a:cs typeface="Arial" charset="0"/>
              </a:rPr>
              <a:t>In contrast to the 1950s, when the UCRB took the drought signature of the Southwest, the CRB takes the signature (i.e., the moisture anomaly) of the PNW in other years:</a:t>
            </a:r>
          </a:p>
          <a:p>
            <a:pPr eaLnBrk="1" hangingPunct="1">
              <a:spcBef>
                <a:spcPct val="0"/>
              </a:spcBef>
              <a:buFontTx/>
              <a:buChar char="•"/>
            </a:pPr>
            <a:r>
              <a:rPr lang="en-US" dirty="0" smtClean="0">
                <a:solidFill>
                  <a:srgbClr val="FFFFFF"/>
                </a:solidFill>
                <a:cs typeface="Arial" charset="0"/>
              </a:rPr>
              <a:t>  1931 El Nino, with strong Aleutian Low; U</a:t>
            </a:r>
            <a:r>
              <a:rPr lang="en-US" dirty="0" smtClean="0">
                <a:solidFill>
                  <a:srgbClr val="FFFF00"/>
                </a:solidFill>
                <a:cs typeface="Arial" charset="0"/>
              </a:rPr>
              <a:t>CRB like PNW; dry</a:t>
            </a:r>
          </a:p>
          <a:p>
            <a:pPr eaLnBrk="1" hangingPunct="1">
              <a:spcBef>
                <a:spcPct val="0"/>
              </a:spcBef>
              <a:buFontTx/>
              <a:buChar char="•"/>
            </a:pPr>
            <a:r>
              <a:rPr lang="en-US" dirty="0" smtClean="0">
                <a:solidFill>
                  <a:srgbClr val="FFFFFF"/>
                </a:solidFill>
                <a:cs typeface="Arial" charset="0"/>
              </a:rPr>
              <a:t>  1966 </a:t>
            </a:r>
            <a:r>
              <a:rPr lang="en-US" dirty="0" smtClean="0"/>
              <a:t>El Niño event;  UCRB like the PNW the winter, although drought conditions are west-wide in spring </a:t>
            </a:r>
          </a:p>
          <a:p>
            <a:pPr eaLnBrk="1" hangingPunct="1">
              <a:spcBef>
                <a:spcPct val="0"/>
              </a:spcBef>
              <a:buFontTx/>
              <a:buChar char="•"/>
            </a:pPr>
            <a:r>
              <a:rPr lang="en-US" dirty="0" smtClean="0"/>
              <a:t> 2000</a:t>
            </a:r>
            <a:r>
              <a:rPr lang="en-US" dirty="0" smtClean="0"/>
              <a:t>; rather odd circulation during a La Nina event, UCRB is dry as is the PNW</a:t>
            </a:r>
            <a:endParaRPr lang="en-US" dirty="0" smtClean="0">
              <a:solidFill>
                <a:srgbClr val="FFFFFF"/>
              </a:solidFill>
              <a:cs typeface="Arial" charset="0"/>
            </a:endParaRPr>
          </a:p>
          <a:p>
            <a:pPr eaLnBrk="1" hangingPunct="1">
              <a:spcBef>
                <a:spcPct val="0"/>
              </a:spcBef>
            </a:pPr>
            <a:endParaRPr lang="en-US" dirty="0" smtClean="0">
              <a:solidFill>
                <a:srgbClr val="FFFF00"/>
              </a:solidFill>
              <a:cs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TextEdit="1"/>
          </p:cNvSpPr>
          <p:nvPr>
            <p:ph type="sldImg"/>
          </p:nvPr>
        </p:nvSpPr>
        <p:spPr bwMode="auto">
          <a:noFill/>
          <a:ln>
            <a:solidFill>
              <a:srgbClr val="000000"/>
            </a:solidFill>
            <a:miter lim="800000"/>
            <a:headEnd/>
            <a:tailEnd/>
          </a:ln>
        </p:spPr>
      </p:sp>
      <p:sp>
        <p:nvSpPr>
          <p:cNvPr id="36866" name="Rectangle 3"/>
          <p:cNvSpPr>
            <a:spLocks noGrp="1"/>
          </p:cNvSpPr>
          <p:nvPr>
            <p:ph type="body" idx="1"/>
          </p:nvPr>
        </p:nvSpPr>
        <p:spPr bwMode="auto">
          <a:noFill/>
        </p:spPr>
        <p:txBody>
          <a:bodyPr wrap="square" numCol="1" anchor="t" anchorCtr="0" compatLnSpc="1">
            <a:prstTxWarp prst="textNoShape">
              <a:avLst/>
            </a:prstTxWarp>
          </a:bodyPr>
          <a:lstStyle/>
          <a:p>
            <a:r>
              <a:rPr lang="en-US" smtClean="0"/>
              <a:t>Woodhouse et al. 2009 performed Principal Components Analysis on gridded instrumental and reconstructed PDSI for North America.  The spatial pattern associated with the first PC was a PNW/SW dipole pattern.  Thus, PC 1 loadings represent the dipole pattern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Image Placeholder 1"/>
          <p:cNvSpPr>
            <a:spLocks noGrp="1" noRot="1" noChangeAspect="1"/>
          </p:cNvSpPr>
          <p:nvPr>
            <p:ph type="sldImg"/>
          </p:nvPr>
        </p:nvSpPr>
        <p:spPr bwMode="auto">
          <a:noFill/>
          <a:ln>
            <a:solidFill>
              <a:srgbClr val="000000"/>
            </a:solidFill>
            <a:miter lim="800000"/>
            <a:headEnd/>
            <a:tailEnd/>
          </a:ln>
        </p:spPr>
      </p:sp>
      <p:sp>
        <p:nvSpPr>
          <p:cNvPr id="3891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PC1 correlations field patterns with 500 mb heights is suggestive of ENSO, but more similar a western Pacific pattern identified by Wallace and Gultzer (1981) and which appears to be linked to equatorial Pacific conditions (Horel and Wallace 1981)</a:t>
            </a:r>
          </a:p>
        </p:txBody>
      </p:sp>
      <p:sp>
        <p:nvSpPr>
          <p:cNvPr id="3891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E03EBE-0017-4F75-A452-80FF1B983FA9}"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p:cNvSpPr>
          <p:nvPr>
            <p:ph type="sldImg"/>
          </p:nvPr>
        </p:nvSpPr>
        <p:spPr bwMode="auto">
          <a:noFill/>
          <a:ln>
            <a:solidFill>
              <a:srgbClr val="000000"/>
            </a:solidFill>
            <a:miter lim="800000"/>
            <a:headEnd/>
            <a:tailEnd/>
          </a:ln>
        </p:spPr>
      </p:sp>
      <p:sp>
        <p:nvSpPr>
          <p:cNvPr id="40962"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When Colorado River drought corresponds to SW dry (yellow/yellow), the southern part of the dipole extends north to include the UCRB. When CO River drought corresponds to the PNW dry (yellow/blue), this indicates the northern dipole extents south to include the basin.  A similar comparison can be made in wet years.  And of course, there are plenty of Colorado River drought years when the dipole is not strong; these are just the extreme years.</a:t>
            </a:r>
          </a:p>
          <a:p>
            <a:pPr eaLnBrk="1" hangingPunct="1">
              <a:spcBef>
                <a:spcPct val="0"/>
              </a:spcBef>
            </a:pPr>
            <a:endParaRPr lang="en-US" dirty="0" smtClean="0"/>
          </a:p>
        </p:txBody>
      </p:sp>
      <p:sp>
        <p:nvSpPr>
          <p:cNvPr id="4096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C79D8C7-89AA-44C2-8ADA-0F9A73109266}"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Slide Image Placeholder 1"/>
          <p:cNvSpPr>
            <a:spLocks noGrp="1" noRot="1" noChangeAspect="1"/>
          </p:cNvSpPr>
          <p:nvPr>
            <p:ph type="sldImg"/>
          </p:nvPr>
        </p:nvSpPr>
        <p:spPr bwMode="auto">
          <a:noFill/>
          <a:ln>
            <a:solidFill>
              <a:srgbClr val="000000"/>
            </a:solidFill>
            <a:miter lim="800000"/>
            <a:headEnd/>
            <a:tailEnd/>
          </a:ln>
        </p:spPr>
      </p:sp>
      <p:sp>
        <p:nvSpPr>
          <p:cNvPr id="4915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I’ve highlighted several periods when high flows correspond to dry SW/wet PNW (green outline) and when low flows correspond to a wet SW/dry PNW (pink outline) as well as one prolonged period (blue outline) when the UCRB flow mostly corresponds to PNW conditions, in contrast to most of the rest of the years, when it acts like the SW (both</a:t>
            </a:r>
            <a:r>
              <a:rPr lang="en-US" baseline="0" dirty="0" smtClean="0"/>
              <a:t> series are yellow)</a:t>
            </a:r>
            <a:endParaRPr lang="en-US" dirty="0" smtClean="0"/>
          </a:p>
        </p:txBody>
      </p:sp>
      <p:sp>
        <p:nvSpPr>
          <p:cNvPr id="4915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CAF02D8-3A8D-4472-A58B-29A20B121A52}" type="slidenum">
              <a:rPr lang="en-US" smtClean="0"/>
              <a:pPr/>
              <a:t>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6680C85-2ED4-4670-93DD-2417CA1A5264}"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2F1D1A0-0749-4E8B-9684-28DF8730EC76}"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E38D62B-8F70-4A11-B8C2-E6AE13CA927C}" type="slidenum">
              <a:rPr lang="en-US"/>
              <a:pPr>
                <a:defRPr/>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9B175A5-20E8-4DDE-8F53-BE6018AF9F11}" type="slidenum">
              <a:rPr lang="en-US"/>
              <a:pPr>
                <a:defRPr/>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1E1830-F080-4A58-B303-9BC7FA600F8D}" type="slidenum">
              <a:rPr lang="en-US"/>
              <a:pPr>
                <a:defRPr/>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B78AF43-76C2-4D71-882D-4029FB9160E4}" type="slidenum">
              <a:rPr lang="en-US"/>
              <a:pPr>
                <a:defRPr/>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7FB7E89-105A-44E6-AF34-ADE41036AEDA}" type="slidenum">
              <a:rPr lang="en-US"/>
              <a:pPr>
                <a:defRPr/>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1E3DB593-17CD-44D7-BF08-5A10466F3F54}" type="slidenum">
              <a:rPr lang="en-US"/>
              <a:pPr>
                <a:defRPr/>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1866377-FC4C-4D37-9161-6310D23AADC4}" type="slidenum">
              <a:rPr lang="en-US"/>
              <a:pPr>
                <a:defRPr/>
              </a:pPr>
              <a:t>‹#›</a:t>
            </a:fld>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635396F-78A3-41F9-BB37-31AB8359E6BD}" type="slidenum">
              <a:rPr lang="en-US"/>
              <a:pPr>
                <a:defRPr/>
              </a:pPr>
              <a:t>‹#›</a:t>
            </a:fld>
            <a:endParaRPr 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6DE6B62-3902-446C-AFE2-56FAE9F13FE9}"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84A8078-B6F3-4379-B065-AB8858D6F875}" type="slidenum">
              <a:rPr lang="en-US"/>
              <a:pPr>
                <a:defRPr/>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170EC92-A034-44E7-B565-F2605618961F}" type="slidenum">
              <a:rPr lang="en-US"/>
              <a:pPr>
                <a:defRPr/>
              </a:pPr>
              <a:t>‹#›</a:t>
            </a:fld>
            <a:endParaRPr lang="en-US"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E9FB0CB-A11C-428B-9B40-0708BDE66B96}" type="slidenum">
              <a:rPr lang="en-US"/>
              <a:pPr>
                <a:defRPr/>
              </a:pPr>
              <a:t>‹#›</a:t>
            </a:fld>
            <a:endParaRPr lang="en-US"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6EFFCA6-0BF8-4D8B-B58E-59043D6A0610}" type="slidenum">
              <a:rPr lang="en-US"/>
              <a:pPr>
                <a:defRPr/>
              </a:pPr>
              <a:t>‹#›</a:t>
            </a:fld>
            <a:endParaRPr 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69AECCA-F227-46F8-88A4-17742C1D5AD7}" type="slidenum">
              <a:rPr lang="en-US"/>
              <a:pPr>
                <a:defRPr/>
              </a:pPr>
              <a:t>‹#›</a:t>
            </a:fld>
            <a:endParaRPr lang="en-US"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DE3F4B7-FC12-4522-ACA5-174C0C7E7AF7}" type="slidenum">
              <a:rPr lang="en-US"/>
              <a:pPr>
                <a:defRPr/>
              </a:pPr>
              <a:t>‹#›</a:t>
            </a:fld>
            <a:endParaRPr 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EF69660-D7DC-4E34-B0A2-110CA589B8A2}" type="slidenum">
              <a:rPr lang="en-US"/>
              <a:pPr>
                <a:defRPr/>
              </a:pPr>
              <a:t>‹#›</a:t>
            </a:fld>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1B3197EF-FC9C-4EA4-99E0-3824C76234A1}" type="slidenum">
              <a:rPr lang="en-US"/>
              <a:pPr>
                <a:defRPr/>
              </a:pPr>
              <a:t>‹#›</a:t>
            </a:fld>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pPr>
              <a:defRPr/>
            </a:pPr>
            <a:fld id="{222F156A-9BE7-4187-8898-AD15F1D3F71B}" type="slidenum">
              <a:rPr lang="en-US"/>
              <a:pPr>
                <a:defRPr/>
              </a:pPr>
              <a:t>‹#›</a:t>
            </a:fld>
            <a:endParaRPr 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pPr>
              <a:defRPr/>
            </a:pPr>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F6B8DEF9-597E-40C8-A02C-FDA37D801340}" type="slidenum">
              <a:rPr lang="en-US"/>
              <a:pPr>
                <a:defRPr/>
              </a:pPr>
              <a:t>‹#›</a:t>
            </a:fld>
            <a:endParaRPr 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pPr>
              <a:defRPr/>
            </a:pPr>
            <a:fld id="{CD8E3587-E6B2-4475-90F5-FE5296B87978}"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A9A7B74-A9C0-49B1-8F21-7AC5D9C46F97}" type="slidenum">
              <a:rPr lang="en-US"/>
              <a:pPr>
                <a:defRPr/>
              </a:pPr>
              <a:t>‹#›</a:t>
            </a:fld>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B091117E-085D-473B-84D0-4655BA6BFCE5}" type="slidenum">
              <a:rPr lang="en-US"/>
              <a:pPr>
                <a:defRPr/>
              </a:pPr>
              <a:t>‹#›</a:t>
            </a:fld>
            <a:endParaRPr 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E8D4C82D-EF4A-4B86-BD0A-07211592D18A}" type="slidenum">
              <a:rPr lang="en-US"/>
              <a:pPr>
                <a:defRPr/>
              </a:pPr>
              <a:t>‹#›</a:t>
            </a:fld>
            <a:endParaRPr 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3CDC9AD-E126-4360-8AE6-104D8222BC7E}" type="slidenum">
              <a:rPr lang="en-US"/>
              <a:pPr>
                <a:defRPr/>
              </a:pPr>
              <a:t>‹#›</a:t>
            </a:fld>
            <a:endParaRPr 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178C07F-1F01-4213-8994-5A6D2D8B183C}"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C76C648-2677-4D15-A7C7-A1C66D9BDF0A}"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605C9AD-5B32-4836-914E-83D06BB14CA2}"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A0991B85-4515-4D85-9E3F-948749A8A84E}"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2ECCA89-3E72-4528-A4F5-BDAD8871957B}"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A514C4B-731A-43F7-94BE-05DB3D192AFD}"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1495142-95E9-4F82-A94D-7ADB220F3E9D}"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69FF392F-2EAF-4D86-A772-B71D88E9A16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3315"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Times New Roman" pitchFamily="18" charset="0"/>
              </a:defRPr>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Times New Roman" pitchFamily="18" charset="0"/>
              </a:defRPr>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Times New Roman" pitchFamily="18" charset="0"/>
              </a:defRPr>
            </a:lvl1pPr>
          </a:lstStyle>
          <a:p>
            <a:pPr>
              <a:defRPr/>
            </a:pPr>
            <a:fld id="{BC853E0D-C355-487C-9A88-CC2E8B6F5AB0}"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3" r:id="rId1"/>
    <p:sldLayoutId id="2147483682" r:id="rId2"/>
    <p:sldLayoutId id="2147483681" r:id="rId3"/>
    <p:sldLayoutId id="2147483680" r:id="rId4"/>
    <p:sldLayoutId id="2147483679" r:id="rId5"/>
    <p:sldLayoutId id="2147483678" r:id="rId6"/>
    <p:sldLayoutId id="2147483677" r:id="rId7"/>
    <p:sldLayoutId id="2147483676" r:id="rId8"/>
    <p:sldLayoutId id="2147483675" r:id="rId9"/>
    <p:sldLayoutId id="2147483674" r:id="rId10"/>
    <p:sldLayoutId id="2147483673"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0"/>
        </a:defRPr>
      </a:lvl2pPr>
      <a:lvl3pPr algn="ctr" rtl="0" eaLnBrk="0" fontAlgn="base" hangingPunct="0">
        <a:spcBef>
          <a:spcPct val="0"/>
        </a:spcBef>
        <a:spcAft>
          <a:spcPct val="0"/>
        </a:spcAft>
        <a:defRPr sz="4400">
          <a:solidFill>
            <a:schemeClr val="tx2"/>
          </a:solidFill>
          <a:latin typeface="Times New Roman" pitchFamily="18" charset="0"/>
        </a:defRPr>
      </a:lvl3pPr>
      <a:lvl4pPr algn="ctr" rtl="0" eaLnBrk="0" fontAlgn="base" hangingPunct="0">
        <a:spcBef>
          <a:spcPct val="0"/>
        </a:spcBef>
        <a:spcAft>
          <a:spcPct val="0"/>
        </a:spcAft>
        <a:defRPr sz="4400">
          <a:solidFill>
            <a:schemeClr val="tx2"/>
          </a:solidFill>
          <a:latin typeface="Times New Roman" pitchFamily="18" charset="0"/>
        </a:defRPr>
      </a:lvl4pPr>
      <a:lvl5pPr algn="ctr" rtl="0" eaLnBrk="0" fontAlgn="base" hangingPunct="0">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59395"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dirty="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5E6104C8-B133-469A-B63A-DD5E8315574A}"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7.png"/><Relationship Id="rId4"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8.xml"/><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8.png"/><Relationship Id="rId2" Type="http://schemas.openxmlformats.org/officeDocument/2006/relationships/slideLayout" Target="../slideLayouts/slideLayout18.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6410325" y="466725"/>
            <a:ext cx="2276475" cy="362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627" name="TextBox 5"/>
          <p:cNvSpPr txBox="1">
            <a:spLocks noChangeArrowheads="1"/>
          </p:cNvSpPr>
          <p:nvPr/>
        </p:nvSpPr>
        <p:spPr bwMode="auto">
          <a:xfrm>
            <a:off x="533400" y="1295400"/>
            <a:ext cx="4800600" cy="1373188"/>
          </a:xfrm>
          <a:prstGeom prst="rect">
            <a:avLst/>
          </a:prstGeom>
          <a:noFill/>
          <a:ln w="9525">
            <a:noFill/>
            <a:miter lim="800000"/>
            <a:headEnd/>
            <a:tailEnd/>
          </a:ln>
        </p:spPr>
        <p:txBody>
          <a:bodyPr>
            <a:spAutoFit/>
          </a:bodyPr>
          <a:lstStyle/>
          <a:p>
            <a:r>
              <a:rPr lang="en-US" sz="2800" dirty="0"/>
              <a:t>North American Drought Dipole and its Influence on Colorado River Flow</a:t>
            </a:r>
          </a:p>
        </p:txBody>
      </p:sp>
      <p:sp>
        <p:nvSpPr>
          <p:cNvPr id="26628" name="TextBox 6"/>
          <p:cNvSpPr txBox="1">
            <a:spLocks noChangeArrowheads="1"/>
          </p:cNvSpPr>
          <p:nvPr/>
        </p:nvSpPr>
        <p:spPr bwMode="auto">
          <a:xfrm>
            <a:off x="533400" y="2819400"/>
            <a:ext cx="5562600" cy="1785104"/>
          </a:xfrm>
          <a:prstGeom prst="rect">
            <a:avLst/>
          </a:prstGeom>
          <a:noFill/>
          <a:ln w="9525">
            <a:noFill/>
            <a:miter lim="800000"/>
            <a:headEnd/>
            <a:tailEnd/>
          </a:ln>
        </p:spPr>
        <p:txBody>
          <a:bodyPr>
            <a:spAutoFit/>
          </a:bodyPr>
          <a:lstStyle/>
          <a:p>
            <a:r>
              <a:rPr lang="en-US" dirty="0"/>
              <a:t>C.A. Woodhouse</a:t>
            </a:r>
          </a:p>
          <a:p>
            <a:r>
              <a:rPr lang="en-US" sz="1400" dirty="0"/>
              <a:t>Department of Geography and Laboratory of Tree-Ring Research, University of Arizona </a:t>
            </a:r>
          </a:p>
          <a:p>
            <a:r>
              <a:rPr lang="en-US" dirty="0"/>
              <a:t>J. L. Russell</a:t>
            </a:r>
          </a:p>
          <a:p>
            <a:r>
              <a:rPr lang="en-US" sz="1400" dirty="0"/>
              <a:t>Department of Geosciences, University of Arizona </a:t>
            </a:r>
          </a:p>
          <a:p>
            <a:r>
              <a:rPr lang="en-US" dirty="0"/>
              <a:t>E.R. Cook</a:t>
            </a:r>
          </a:p>
          <a:p>
            <a:r>
              <a:rPr lang="en-US" sz="1400" dirty="0"/>
              <a:t>Lamont-Doherty Earth Observatory</a:t>
            </a:r>
          </a:p>
        </p:txBody>
      </p:sp>
      <p:sp>
        <p:nvSpPr>
          <p:cNvPr id="26629" name="TextBox 7"/>
          <p:cNvSpPr txBox="1">
            <a:spLocks noChangeArrowheads="1"/>
          </p:cNvSpPr>
          <p:nvPr/>
        </p:nvSpPr>
        <p:spPr bwMode="auto">
          <a:xfrm>
            <a:off x="533400" y="5029200"/>
            <a:ext cx="6019800" cy="1200150"/>
          </a:xfrm>
          <a:prstGeom prst="rect">
            <a:avLst/>
          </a:prstGeom>
          <a:noFill/>
          <a:ln w="9525">
            <a:noFill/>
            <a:miter lim="800000"/>
            <a:headEnd/>
            <a:tailEnd/>
          </a:ln>
        </p:spPr>
        <p:txBody>
          <a:bodyPr>
            <a:spAutoFit/>
          </a:bodyPr>
          <a:lstStyle/>
          <a:p>
            <a:r>
              <a:rPr lang="en-US" dirty="0"/>
              <a:t>AGU session A33J: Understanding Drought Variability, Forcing, and Feedbacks</a:t>
            </a:r>
          </a:p>
          <a:p>
            <a:r>
              <a:rPr lang="en-US" dirty="0"/>
              <a:t>December 15, 2010</a:t>
            </a:r>
          </a:p>
          <a:p>
            <a:endParaRPr lang="en-US" dirty="0"/>
          </a:p>
        </p:txBody>
      </p:sp>
      <p:sp>
        <p:nvSpPr>
          <p:cNvPr id="26630" name="TextBox 5"/>
          <p:cNvSpPr txBox="1">
            <a:spLocks noChangeArrowheads="1"/>
          </p:cNvSpPr>
          <p:nvPr/>
        </p:nvSpPr>
        <p:spPr bwMode="auto">
          <a:xfrm>
            <a:off x="533400" y="6096000"/>
            <a:ext cx="5715000" cy="523875"/>
          </a:xfrm>
          <a:prstGeom prst="rect">
            <a:avLst/>
          </a:prstGeom>
          <a:noFill/>
          <a:ln w="9525">
            <a:noFill/>
            <a:miter lim="800000"/>
            <a:headEnd/>
            <a:tailEnd/>
          </a:ln>
        </p:spPr>
        <p:txBody>
          <a:bodyPr>
            <a:spAutoFit/>
          </a:bodyPr>
          <a:lstStyle/>
          <a:p>
            <a:r>
              <a:rPr lang="en-US" sz="1400">
                <a:solidFill>
                  <a:srgbClr val="FF0000"/>
                </a:solidFill>
              </a:rPr>
              <a:t>This project was motivated by collaborative work with the Bureau of Reclamation, Lower Colorado River District </a:t>
            </a:r>
          </a:p>
        </p:txBody>
      </p:sp>
      <p:pic>
        <p:nvPicPr>
          <p:cNvPr id="26631" name="Picture 7" descr="UA-horiz 281.png"/>
          <p:cNvPicPr>
            <a:picLocks noChangeAspect="1"/>
          </p:cNvPicPr>
          <p:nvPr/>
        </p:nvPicPr>
        <p:blipFill>
          <a:blip r:embed="rId3"/>
          <a:srcRect/>
          <a:stretch>
            <a:fillRect/>
          </a:stretch>
        </p:blipFill>
        <p:spPr bwMode="auto">
          <a:xfrm>
            <a:off x="7239000" y="6207125"/>
            <a:ext cx="1612900" cy="381000"/>
          </a:xfrm>
          <a:prstGeom prst="rect">
            <a:avLst/>
          </a:prstGeom>
          <a:noFill/>
          <a:ln w="9525">
            <a:noFill/>
            <a:miter lim="800000"/>
            <a:headEnd/>
            <a:tailEnd/>
          </a:ln>
        </p:spPr>
      </p:pic>
      <p:pic>
        <p:nvPicPr>
          <p:cNvPr id="26632" name="Picture 8" descr="ltrr_logo2white.PNG"/>
          <p:cNvPicPr>
            <a:picLocks noChangeAspect="1"/>
          </p:cNvPicPr>
          <p:nvPr/>
        </p:nvPicPr>
        <p:blipFill>
          <a:blip r:embed="rId4"/>
          <a:srcRect/>
          <a:stretch>
            <a:fillRect/>
          </a:stretch>
        </p:blipFill>
        <p:spPr bwMode="auto">
          <a:xfrm>
            <a:off x="7239000" y="5562600"/>
            <a:ext cx="1905000" cy="460375"/>
          </a:xfrm>
          <a:prstGeom prst="rect">
            <a:avLst/>
          </a:prstGeom>
          <a:noFill/>
          <a:ln w="9525">
            <a:noFill/>
            <a:miter lim="800000"/>
            <a:headEnd/>
            <a:tailEnd/>
          </a:ln>
        </p:spPr>
      </p:pic>
      <p:pic>
        <p:nvPicPr>
          <p:cNvPr id="26633" name="Picture 9" descr="cover.jpg"/>
          <p:cNvPicPr>
            <a:picLocks noChangeAspect="1"/>
          </p:cNvPicPr>
          <p:nvPr/>
        </p:nvPicPr>
        <p:blipFill>
          <a:blip r:embed="rId5"/>
          <a:srcRect/>
          <a:stretch>
            <a:fillRect/>
          </a:stretch>
        </p:blipFill>
        <p:spPr bwMode="auto">
          <a:xfrm>
            <a:off x="6477000" y="533400"/>
            <a:ext cx="2133600" cy="3541713"/>
          </a:xfrm>
          <a:prstGeom prst="rect">
            <a:avLst/>
          </a:prstGeom>
          <a:noFill/>
          <a:ln w="9525">
            <a:noFill/>
            <a:miter lim="800000"/>
            <a:headEnd/>
            <a:tailEnd/>
          </a:ln>
        </p:spPr>
      </p:pic>
      <p:sp>
        <p:nvSpPr>
          <p:cNvPr id="2" name="TextBox 1"/>
          <p:cNvSpPr txBox="1"/>
          <p:nvPr/>
        </p:nvSpPr>
        <p:spPr>
          <a:xfrm>
            <a:off x="685800" y="304800"/>
            <a:ext cx="4876800" cy="707886"/>
          </a:xfrm>
          <a:prstGeom prst="rect">
            <a:avLst/>
          </a:prstGeom>
          <a:noFill/>
        </p:spPr>
        <p:txBody>
          <a:bodyPr wrap="square" rtlCol="0">
            <a:spAutoFit/>
          </a:bodyPr>
          <a:lstStyle/>
          <a:p>
            <a:r>
              <a:rPr lang="en-US" sz="4000" dirty="0" smtClean="0"/>
              <a:t>APPENDIX C</a:t>
            </a:r>
            <a:endParaRPr lang="en-US" sz="4000" dirty="0"/>
          </a:p>
        </p:txBody>
      </p:sp>
      <p:sp>
        <p:nvSpPr>
          <p:cNvPr id="3" name="Slide Number Placeholder 2"/>
          <p:cNvSpPr>
            <a:spLocks noGrp="1"/>
          </p:cNvSpPr>
          <p:nvPr>
            <p:ph type="sldNum" sz="quarter" idx="12"/>
          </p:nvPr>
        </p:nvSpPr>
        <p:spPr/>
        <p:txBody>
          <a:bodyPr/>
          <a:lstStyle/>
          <a:p>
            <a:pPr>
              <a:defRPr/>
            </a:pPr>
            <a:fld id="{96680C85-2ED4-4670-93DD-2417CA1A5264}" type="slidenum">
              <a:rPr lang="en-US" smtClean="0"/>
              <a:pPr>
                <a:defRPr/>
              </a:pPr>
              <a:t>1</a:t>
            </a:fld>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992188" y="163513"/>
            <a:ext cx="6934200" cy="655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44035" name="Picture 3" descr="barmatches.jpg"/>
          <p:cNvPicPr>
            <a:picLocks noChangeAspect="1"/>
          </p:cNvPicPr>
          <p:nvPr/>
        </p:nvPicPr>
        <p:blipFill>
          <a:blip r:embed="rId3"/>
          <a:srcRect/>
          <a:stretch>
            <a:fillRect/>
          </a:stretch>
        </p:blipFill>
        <p:spPr bwMode="auto">
          <a:xfrm>
            <a:off x="1477963" y="369888"/>
            <a:ext cx="5903912" cy="6172200"/>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pPr>
              <a:defRPr/>
            </a:pPr>
            <a:fld id="{884A8078-B6F3-4379-B065-AB8858D6F875}" type="slidenum">
              <a:rPr lang="en-US" smtClean="0"/>
              <a:pPr>
                <a:defRPr/>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85800" y="1066800"/>
            <a:ext cx="8001000" cy="3124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46083" name="Picture 7" descr="bars1500s.jpg"/>
          <p:cNvPicPr>
            <a:picLocks noChangeAspect="1"/>
          </p:cNvPicPr>
          <p:nvPr/>
        </p:nvPicPr>
        <p:blipFill>
          <a:blip r:embed="rId3"/>
          <a:srcRect/>
          <a:stretch>
            <a:fillRect/>
          </a:stretch>
        </p:blipFill>
        <p:spPr bwMode="auto">
          <a:xfrm>
            <a:off x="914400" y="1600200"/>
            <a:ext cx="7745413" cy="2411413"/>
          </a:xfrm>
          <a:prstGeom prst="rect">
            <a:avLst/>
          </a:prstGeom>
          <a:noFill/>
          <a:ln w="9525">
            <a:noFill/>
            <a:miter lim="800000"/>
            <a:headEnd/>
            <a:tailEnd/>
          </a:ln>
        </p:spPr>
      </p:pic>
      <p:sp>
        <p:nvSpPr>
          <p:cNvPr id="46084" name="TextBox 6"/>
          <p:cNvSpPr txBox="1">
            <a:spLocks noChangeArrowheads="1"/>
          </p:cNvSpPr>
          <p:nvPr/>
        </p:nvSpPr>
        <p:spPr bwMode="auto">
          <a:xfrm>
            <a:off x="914400" y="1143000"/>
            <a:ext cx="7391400" cy="646113"/>
          </a:xfrm>
          <a:prstGeom prst="rect">
            <a:avLst/>
          </a:prstGeom>
          <a:noFill/>
          <a:ln w="9525">
            <a:noFill/>
            <a:miter lim="800000"/>
            <a:headEnd/>
            <a:tailEnd/>
          </a:ln>
        </p:spPr>
        <p:txBody>
          <a:bodyPr>
            <a:spAutoFit/>
          </a:bodyPr>
          <a:lstStyle/>
          <a:p>
            <a:pPr algn="ctr"/>
            <a:r>
              <a:rPr lang="en-US"/>
              <a:t>Colorado River flow and Drought Dipole, 1500-1599</a:t>
            </a:r>
          </a:p>
          <a:p>
            <a:pPr algn="ctr"/>
            <a:r>
              <a:rPr lang="en-US"/>
              <a:t>Flows by quartile</a:t>
            </a:r>
          </a:p>
        </p:txBody>
      </p:sp>
      <p:sp>
        <p:nvSpPr>
          <p:cNvPr id="46085" name="TextBox 4"/>
          <p:cNvSpPr txBox="1">
            <a:spLocks noChangeArrowheads="1"/>
          </p:cNvSpPr>
          <p:nvPr/>
        </p:nvSpPr>
        <p:spPr bwMode="auto">
          <a:xfrm>
            <a:off x="762000" y="304800"/>
            <a:ext cx="3962400" cy="461963"/>
          </a:xfrm>
          <a:prstGeom prst="rect">
            <a:avLst/>
          </a:prstGeom>
          <a:noFill/>
          <a:ln w="9525">
            <a:noFill/>
            <a:miter lim="800000"/>
            <a:headEnd/>
            <a:tailEnd/>
          </a:ln>
        </p:spPr>
        <p:txBody>
          <a:bodyPr>
            <a:spAutoFit/>
          </a:bodyPr>
          <a:lstStyle/>
          <a:p>
            <a:r>
              <a:rPr lang="en-US" sz="2400" dirty="0"/>
              <a:t>A closer look at the 1500s</a:t>
            </a:r>
          </a:p>
        </p:txBody>
      </p:sp>
      <p:sp>
        <p:nvSpPr>
          <p:cNvPr id="46086" name="Text Box 6"/>
          <p:cNvSpPr txBox="1">
            <a:spLocks noChangeArrowheads="1"/>
          </p:cNvSpPr>
          <p:nvPr/>
        </p:nvSpPr>
        <p:spPr bwMode="auto">
          <a:xfrm>
            <a:off x="838200" y="5029200"/>
            <a:ext cx="5181600" cy="396875"/>
          </a:xfrm>
          <a:prstGeom prst="rect">
            <a:avLst/>
          </a:prstGeom>
          <a:noFill/>
          <a:ln w="9525">
            <a:noFill/>
            <a:miter lim="800000"/>
            <a:headEnd/>
            <a:tailEnd/>
          </a:ln>
        </p:spPr>
        <p:txBody>
          <a:bodyPr>
            <a:spAutoFit/>
          </a:bodyPr>
          <a:lstStyle/>
          <a:p>
            <a:pPr>
              <a:spcBef>
                <a:spcPct val="50000"/>
              </a:spcBef>
            </a:pPr>
            <a:r>
              <a:rPr lang="en-US" sz="2000" dirty="0">
                <a:solidFill>
                  <a:srgbClr val="FF0000"/>
                </a:solidFill>
              </a:rPr>
              <a:t>What might be different about this period?</a:t>
            </a:r>
          </a:p>
        </p:txBody>
      </p:sp>
      <p:sp>
        <p:nvSpPr>
          <p:cNvPr id="2" name="Slide Number Placeholder 1"/>
          <p:cNvSpPr>
            <a:spLocks noGrp="1"/>
          </p:cNvSpPr>
          <p:nvPr>
            <p:ph type="sldNum" sz="quarter" idx="12"/>
          </p:nvPr>
        </p:nvSpPr>
        <p:spPr/>
        <p:txBody>
          <a:bodyPr/>
          <a:lstStyle/>
          <a:p>
            <a:pPr>
              <a:defRPr/>
            </a:pPr>
            <a:fld id="{884A8078-B6F3-4379-B065-AB8858D6F875}" type="slidenum">
              <a:rPr lang="en-US" smtClean="0"/>
              <a:pPr>
                <a:defRPr/>
              </a:pPr>
              <a:t>11</a:t>
            </a:fld>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143000" y="533400"/>
            <a:ext cx="7086600" cy="6172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graphicFrame>
        <p:nvGraphicFramePr>
          <p:cNvPr id="43013" name="Object 5"/>
          <p:cNvGraphicFramePr>
            <a:graphicFrameLocks noChangeAspect="1"/>
          </p:cNvGraphicFramePr>
          <p:nvPr/>
        </p:nvGraphicFramePr>
        <p:xfrm>
          <a:off x="1295400" y="762000"/>
          <a:ext cx="6553200" cy="5813425"/>
        </p:xfrm>
        <a:graphic>
          <a:graphicData uri="http://schemas.openxmlformats.org/presentationml/2006/ole">
            <mc:AlternateContent xmlns:mc="http://schemas.openxmlformats.org/markup-compatibility/2006">
              <mc:Choice xmlns:v="urn:schemas-microsoft-com:vml" Requires="v">
                <p:oleObj spid="_x0000_s43018" name="PHOTO-PAINT" r:id="rId4" imgW="8101587" imgH="7187302" progId="CorelPHOTOPAINT.Image.14">
                  <p:embed/>
                </p:oleObj>
              </mc:Choice>
              <mc:Fallback>
                <p:oleObj name="PHOTO-PAINT" r:id="rId4" imgW="8101587" imgH="7187302" progId="CorelPHOTOPAINT.Image.14">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762000"/>
                        <a:ext cx="6553200" cy="5813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3016" name="Text Box 6"/>
          <p:cNvSpPr txBox="1">
            <a:spLocks noChangeArrowheads="1"/>
          </p:cNvSpPr>
          <p:nvPr/>
        </p:nvSpPr>
        <p:spPr bwMode="auto">
          <a:xfrm>
            <a:off x="2971800" y="0"/>
            <a:ext cx="2373313" cy="457200"/>
          </a:xfrm>
          <a:prstGeom prst="rect">
            <a:avLst/>
          </a:prstGeom>
          <a:noFill/>
          <a:ln w="9525">
            <a:noFill/>
            <a:miter lim="800000"/>
            <a:headEnd/>
            <a:tailEnd/>
          </a:ln>
        </p:spPr>
        <p:txBody>
          <a:bodyPr wrap="none">
            <a:spAutoFit/>
          </a:bodyPr>
          <a:lstStyle/>
          <a:p>
            <a:r>
              <a:rPr lang="en-US" sz="2400" dirty="0"/>
              <a:t>Medieval Period</a:t>
            </a:r>
          </a:p>
        </p:txBody>
      </p:sp>
      <p:sp>
        <p:nvSpPr>
          <p:cNvPr id="2" name="Slide Number Placeholder 1"/>
          <p:cNvSpPr>
            <a:spLocks noGrp="1"/>
          </p:cNvSpPr>
          <p:nvPr>
            <p:ph type="sldNum" sz="quarter" idx="12"/>
          </p:nvPr>
        </p:nvSpPr>
        <p:spPr/>
        <p:txBody>
          <a:bodyPr/>
          <a:lstStyle/>
          <a:p>
            <a:pPr>
              <a:defRPr/>
            </a:pPr>
            <a:fld id="{884A8078-B6F3-4379-B065-AB8858D6F875}" type="slidenum">
              <a:rPr lang="en-US" smtClean="0"/>
              <a:pPr>
                <a:defRPr/>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92188" y="163513"/>
            <a:ext cx="6934200" cy="655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51203" name="Picture 3" descr="barmatchesMP.jpg"/>
          <p:cNvPicPr>
            <a:picLocks noChangeAspect="1"/>
          </p:cNvPicPr>
          <p:nvPr/>
        </p:nvPicPr>
        <p:blipFill>
          <a:blip r:embed="rId3"/>
          <a:srcRect/>
          <a:stretch>
            <a:fillRect/>
          </a:stretch>
        </p:blipFill>
        <p:spPr bwMode="auto">
          <a:xfrm>
            <a:off x="1371600" y="381000"/>
            <a:ext cx="5791200" cy="5926138"/>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pPr>
              <a:defRPr/>
            </a:pPr>
            <a:fld id="{884A8078-B6F3-4379-B065-AB8858D6F875}" type="slidenum">
              <a:rPr lang="en-US" smtClean="0"/>
              <a:pPr>
                <a:defRPr/>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333375" y="104775"/>
            <a:ext cx="8477250" cy="6638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53251" name="Picture 9"/>
          <p:cNvPicPr>
            <a:picLocks noChangeAspect="1" noChangeArrowheads="1"/>
          </p:cNvPicPr>
          <p:nvPr/>
        </p:nvPicPr>
        <p:blipFill>
          <a:blip r:embed="rId3"/>
          <a:srcRect/>
          <a:stretch>
            <a:fillRect/>
          </a:stretch>
        </p:blipFill>
        <p:spPr bwMode="auto">
          <a:xfrm>
            <a:off x="409575" y="333375"/>
            <a:ext cx="4165600" cy="3194050"/>
          </a:xfrm>
          <a:prstGeom prst="rect">
            <a:avLst/>
          </a:prstGeom>
          <a:noFill/>
          <a:ln w="9525">
            <a:noFill/>
            <a:miter lim="800000"/>
            <a:headEnd/>
            <a:tailEnd/>
          </a:ln>
        </p:spPr>
      </p:pic>
      <p:pic>
        <p:nvPicPr>
          <p:cNvPr id="53252" name="Picture 6"/>
          <p:cNvPicPr>
            <a:picLocks noChangeAspect="1" noChangeArrowheads="1"/>
          </p:cNvPicPr>
          <p:nvPr/>
        </p:nvPicPr>
        <p:blipFill>
          <a:blip r:embed="rId4"/>
          <a:srcRect/>
          <a:stretch>
            <a:fillRect/>
          </a:stretch>
        </p:blipFill>
        <p:spPr bwMode="auto">
          <a:xfrm>
            <a:off x="409575" y="3152775"/>
            <a:ext cx="4162425" cy="3219450"/>
          </a:xfrm>
          <a:prstGeom prst="rect">
            <a:avLst/>
          </a:prstGeom>
          <a:noFill/>
          <a:ln w="9525">
            <a:noFill/>
            <a:miter lim="800000"/>
            <a:headEnd/>
            <a:tailEnd/>
          </a:ln>
        </p:spPr>
      </p:pic>
      <p:sp>
        <p:nvSpPr>
          <p:cNvPr id="53253" name="Text Box 7"/>
          <p:cNvSpPr txBox="1">
            <a:spLocks noChangeArrowheads="1"/>
          </p:cNvSpPr>
          <p:nvPr/>
        </p:nvSpPr>
        <p:spPr bwMode="auto">
          <a:xfrm>
            <a:off x="1695450" y="3019425"/>
            <a:ext cx="1828800" cy="336550"/>
          </a:xfrm>
          <a:prstGeom prst="rect">
            <a:avLst/>
          </a:prstGeom>
          <a:noFill/>
          <a:ln w="9525">
            <a:noFill/>
            <a:miter lim="800000"/>
            <a:headEnd/>
            <a:tailEnd/>
          </a:ln>
        </p:spPr>
        <p:txBody>
          <a:bodyPr>
            <a:spAutoFit/>
          </a:bodyPr>
          <a:lstStyle/>
          <a:p>
            <a:pPr>
              <a:spcBef>
                <a:spcPct val="50000"/>
              </a:spcBef>
            </a:pPr>
            <a:r>
              <a:rPr lang="en-US" sz="1600" b="1"/>
              <a:t>CO dry/SW dry</a:t>
            </a:r>
          </a:p>
        </p:txBody>
      </p:sp>
      <p:pic>
        <p:nvPicPr>
          <p:cNvPr id="53254" name="Picture 10"/>
          <p:cNvPicPr>
            <a:picLocks noChangeAspect="1" noChangeArrowheads="1"/>
          </p:cNvPicPr>
          <p:nvPr/>
        </p:nvPicPr>
        <p:blipFill>
          <a:blip r:embed="rId5"/>
          <a:srcRect/>
          <a:stretch>
            <a:fillRect/>
          </a:stretch>
        </p:blipFill>
        <p:spPr bwMode="auto">
          <a:xfrm>
            <a:off x="4600575" y="333375"/>
            <a:ext cx="4137025" cy="3200400"/>
          </a:xfrm>
          <a:prstGeom prst="rect">
            <a:avLst/>
          </a:prstGeom>
          <a:noFill/>
          <a:ln w="9525">
            <a:noFill/>
            <a:miter lim="800000"/>
            <a:headEnd/>
            <a:tailEnd/>
          </a:ln>
        </p:spPr>
      </p:pic>
      <p:sp>
        <p:nvSpPr>
          <p:cNvPr id="53255" name="Text Box 16"/>
          <p:cNvSpPr txBox="1">
            <a:spLocks noChangeArrowheads="1"/>
          </p:cNvSpPr>
          <p:nvPr/>
        </p:nvSpPr>
        <p:spPr bwMode="auto">
          <a:xfrm>
            <a:off x="628650" y="152400"/>
            <a:ext cx="8185150" cy="400050"/>
          </a:xfrm>
          <a:prstGeom prst="rect">
            <a:avLst/>
          </a:prstGeom>
          <a:noFill/>
          <a:ln w="9525">
            <a:noFill/>
            <a:miter lim="800000"/>
            <a:headEnd/>
            <a:tailEnd/>
          </a:ln>
        </p:spPr>
        <p:txBody>
          <a:bodyPr>
            <a:spAutoFit/>
          </a:bodyPr>
          <a:lstStyle/>
          <a:p>
            <a:pPr>
              <a:spcBef>
                <a:spcPct val="50000"/>
              </a:spcBef>
            </a:pPr>
            <a:r>
              <a:rPr lang="en-US" sz="2000" b="1"/>
              <a:t>500mb Composite Maps for Dipole/Colorado Flow Combinations </a:t>
            </a:r>
          </a:p>
        </p:txBody>
      </p:sp>
      <p:pic>
        <p:nvPicPr>
          <p:cNvPr id="53256" name="Picture 4"/>
          <p:cNvPicPr>
            <a:picLocks noChangeAspect="1" noChangeArrowheads="1"/>
          </p:cNvPicPr>
          <p:nvPr/>
        </p:nvPicPr>
        <p:blipFill>
          <a:blip r:embed="rId6"/>
          <a:srcRect/>
          <a:stretch>
            <a:fillRect/>
          </a:stretch>
        </p:blipFill>
        <p:spPr bwMode="auto">
          <a:xfrm>
            <a:off x="4619625" y="3162300"/>
            <a:ext cx="4192588" cy="3189288"/>
          </a:xfrm>
          <a:prstGeom prst="rect">
            <a:avLst/>
          </a:prstGeom>
          <a:noFill/>
          <a:ln w="9525">
            <a:noFill/>
            <a:miter lim="800000"/>
            <a:headEnd/>
            <a:tailEnd/>
          </a:ln>
        </p:spPr>
      </p:pic>
      <p:sp>
        <p:nvSpPr>
          <p:cNvPr id="53257" name="Text Box 14"/>
          <p:cNvSpPr txBox="1">
            <a:spLocks noChangeArrowheads="1"/>
          </p:cNvSpPr>
          <p:nvPr/>
        </p:nvSpPr>
        <p:spPr bwMode="auto">
          <a:xfrm>
            <a:off x="5972175" y="3038475"/>
            <a:ext cx="1676400" cy="336550"/>
          </a:xfrm>
          <a:prstGeom prst="rect">
            <a:avLst/>
          </a:prstGeom>
          <a:solidFill>
            <a:schemeClr val="bg1"/>
          </a:solidFill>
          <a:ln w="9525">
            <a:noFill/>
            <a:miter lim="800000"/>
            <a:headEnd/>
            <a:tailEnd/>
          </a:ln>
        </p:spPr>
        <p:txBody>
          <a:bodyPr>
            <a:spAutoFit/>
          </a:bodyPr>
          <a:lstStyle/>
          <a:p>
            <a:pPr>
              <a:spcBef>
                <a:spcPct val="50000"/>
              </a:spcBef>
            </a:pPr>
            <a:r>
              <a:rPr lang="en-US" sz="1600" b="1"/>
              <a:t>CO wet/SW wet</a:t>
            </a:r>
          </a:p>
        </p:txBody>
      </p:sp>
      <p:pic>
        <p:nvPicPr>
          <p:cNvPr id="53258" name="Picture 2"/>
          <p:cNvPicPr>
            <a:picLocks noChangeAspect="1" noChangeArrowheads="1"/>
          </p:cNvPicPr>
          <p:nvPr/>
        </p:nvPicPr>
        <p:blipFill>
          <a:blip r:embed="rId7"/>
          <a:srcRect/>
          <a:stretch>
            <a:fillRect/>
          </a:stretch>
        </p:blipFill>
        <p:spPr bwMode="auto">
          <a:xfrm>
            <a:off x="2924175" y="6200775"/>
            <a:ext cx="3657600" cy="342900"/>
          </a:xfrm>
          <a:prstGeom prst="rect">
            <a:avLst/>
          </a:prstGeom>
          <a:noFill/>
          <a:ln w="9525">
            <a:noFill/>
            <a:miter lim="800000"/>
            <a:headEnd/>
            <a:tailEnd/>
          </a:ln>
        </p:spPr>
      </p:pic>
      <p:sp>
        <p:nvSpPr>
          <p:cNvPr id="19" name="Rectangle 18"/>
          <p:cNvSpPr/>
          <p:nvPr/>
        </p:nvSpPr>
        <p:spPr>
          <a:xfrm>
            <a:off x="638175" y="5895975"/>
            <a:ext cx="7772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3260" name="Text Box 8"/>
          <p:cNvSpPr txBox="1">
            <a:spLocks noChangeArrowheads="1"/>
          </p:cNvSpPr>
          <p:nvPr/>
        </p:nvSpPr>
        <p:spPr bwMode="auto">
          <a:xfrm>
            <a:off x="1781175" y="5867400"/>
            <a:ext cx="1828800" cy="336550"/>
          </a:xfrm>
          <a:prstGeom prst="rect">
            <a:avLst/>
          </a:prstGeom>
          <a:solidFill>
            <a:schemeClr val="bg1"/>
          </a:solidFill>
          <a:ln w="9525">
            <a:noFill/>
            <a:miter lim="800000"/>
            <a:headEnd/>
            <a:tailEnd/>
          </a:ln>
        </p:spPr>
        <p:txBody>
          <a:bodyPr>
            <a:spAutoFit/>
          </a:bodyPr>
          <a:lstStyle/>
          <a:p>
            <a:pPr>
              <a:spcBef>
                <a:spcPct val="50000"/>
              </a:spcBef>
            </a:pPr>
            <a:r>
              <a:rPr lang="en-US" sz="1600" b="1"/>
              <a:t>CO dry/SW wet</a:t>
            </a:r>
          </a:p>
        </p:txBody>
      </p:sp>
      <p:sp>
        <p:nvSpPr>
          <p:cNvPr id="53261" name="Text Box 12"/>
          <p:cNvSpPr txBox="1">
            <a:spLocks noChangeArrowheads="1"/>
          </p:cNvSpPr>
          <p:nvPr/>
        </p:nvSpPr>
        <p:spPr bwMode="auto">
          <a:xfrm>
            <a:off x="6048375" y="5857875"/>
            <a:ext cx="1733550" cy="314325"/>
          </a:xfrm>
          <a:prstGeom prst="rect">
            <a:avLst/>
          </a:prstGeom>
          <a:noFill/>
          <a:ln w="9525">
            <a:noFill/>
            <a:miter lim="800000"/>
            <a:headEnd/>
            <a:tailEnd/>
          </a:ln>
        </p:spPr>
        <p:txBody>
          <a:bodyPr>
            <a:spAutoFit/>
          </a:bodyPr>
          <a:lstStyle/>
          <a:p>
            <a:pPr>
              <a:spcBef>
                <a:spcPct val="50000"/>
              </a:spcBef>
            </a:pPr>
            <a:r>
              <a:rPr lang="en-US" sz="1600" b="1"/>
              <a:t>CO wet/SW dry</a:t>
            </a:r>
          </a:p>
        </p:txBody>
      </p:sp>
      <p:sp>
        <p:nvSpPr>
          <p:cNvPr id="20" name="TextBox 19"/>
          <p:cNvSpPr txBox="1"/>
          <p:nvPr/>
        </p:nvSpPr>
        <p:spPr>
          <a:xfrm>
            <a:off x="2362200" y="6477000"/>
            <a:ext cx="4686300" cy="254000"/>
          </a:xfrm>
          <a:prstGeom prst="rect">
            <a:avLst/>
          </a:prstGeom>
          <a:noFill/>
        </p:spPr>
        <p:txBody>
          <a:bodyPr>
            <a:spAutoFit/>
          </a:bodyPr>
          <a:lstStyle/>
          <a:p>
            <a:pPr>
              <a:defRPr/>
            </a:pPr>
            <a:r>
              <a:rPr lang="en-US" sz="1050" b="1" dirty="0">
                <a:latin typeface="Arial" pitchFamily="34" charset="0"/>
              </a:rPr>
              <a:t>Nov-March 500 </a:t>
            </a:r>
            <a:r>
              <a:rPr lang="en-US" sz="1050" b="1" dirty="0" err="1">
                <a:latin typeface="Arial" pitchFamily="34" charset="0"/>
              </a:rPr>
              <a:t>geopotential</a:t>
            </a:r>
            <a:r>
              <a:rPr lang="en-US" sz="1050" b="1" dirty="0">
                <a:latin typeface="Arial" pitchFamily="34" charset="0"/>
              </a:rPr>
              <a:t> height anomalies (m), 1968-1996 baseline</a:t>
            </a:r>
          </a:p>
        </p:txBody>
      </p:sp>
      <p:sp>
        <p:nvSpPr>
          <p:cNvPr id="2" name="Slide Number Placeholder 1"/>
          <p:cNvSpPr>
            <a:spLocks noGrp="1"/>
          </p:cNvSpPr>
          <p:nvPr>
            <p:ph type="sldNum" sz="quarter" idx="12"/>
          </p:nvPr>
        </p:nvSpPr>
        <p:spPr/>
        <p:txBody>
          <a:bodyPr/>
          <a:lstStyle/>
          <a:p>
            <a:pPr>
              <a:defRPr/>
            </a:pPr>
            <a:fld id="{884A8078-B6F3-4379-B065-AB8858D6F875}" type="slidenum">
              <a:rPr lang="en-US" smtClean="0"/>
              <a:pPr>
                <a:defRPr/>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Box 3"/>
          <p:cNvSpPr txBox="1">
            <a:spLocks noChangeArrowheads="1"/>
          </p:cNvSpPr>
          <p:nvPr/>
        </p:nvSpPr>
        <p:spPr bwMode="auto">
          <a:xfrm>
            <a:off x="609600" y="533400"/>
            <a:ext cx="7848600" cy="4954588"/>
          </a:xfrm>
          <a:prstGeom prst="rect">
            <a:avLst/>
          </a:prstGeom>
          <a:noFill/>
          <a:ln w="9525">
            <a:noFill/>
            <a:miter lim="800000"/>
            <a:headEnd/>
            <a:tailEnd/>
          </a:ln>
        </p:spPr>
        <p:txBody>
          <a:bodyPr>
            <a:spAutoFit/>
          </a:bodyPr>
          <a:lstStyle/>
          <a:p>
            <a:r>
              <a:rPr lang="en-US" sz="2800" dirty="0"/>
              <a:t>Summary and Conclusions</a:t>
            </a:r>
          </a:p>
          <a:p>
            <a:endParaRPr lang="en-US" dirty="0"/>
          </a:p>
          <a:p>
            <a:pPr>
              <a:buFont typeface="Arial" charset="0"/>
              <a:buChar char="•"/>
            </a:pPr>
            <a:r>
              <a:rPr lang="en-US" dirty="0"/>
              <a:t> This analysis suggests that the Colorado River extremes tend to coincide with conditions in southwestern North America</a:t>
            </a:r>
          </a:p>
          <a:p>
            <a:pPr>
              <a:buFont typeface="Arial" charset="0"/>
              <a:buChar char="•"/>
            </a:pPr>
            <a:endParaRPr lang="en-US" dirty="0"/>
          </a:p>
          <a:p>
            <a:pPr>
              <a:buFont typeface="Arial" charset="0"/>
              <a:buChar char="•"/>
            </a:pPr>
            <a:r>
              <a:rPr lang="en-US" dirty="0"/>
              <a:t> This is more consistently the case during the medieval period, AD 900-1350 (and if the dipole represents ENSO conditions, this is consistent with results that have suggested MP droughts are due to persistent cool SSTs in the tropical Pacific)</a:t>
            </a:r>
          </a:p>
          <a:p>
            <a:endParaRPr lang="en-US" dirty="0"/>
          </a:p>
          <a:p>
            <a:pPr>
              <a:buFont typeface="Arial" charset="0"/>
              <a:buChar char="•"/>
            </a:pPr>
            <a:r>
              <a:rPr lang="en-US" dirty="0"/>
              <a:t> There have been periods of time (mostly brief, except for the 1</a:t>
            </a:r>
            <a:r>
              <a:rPr lang="en-US" baseline="30000" dirty="0"/>
              <a:t>st</a:t>
            </a:r>
            <a:r>
              <a:rPr lang="en-US" dirty="0"/>
              <a:t> half of the 16</a:t>
            </a:r>
            <a:r>
              <a:rPr lang="en-US" baseline="30000" dirty="0"/>
              <a:t>th</a:t>
            </a:r>
            <a:r>
              <a:rPr lang="en-US" dirty="0"/>
              <a:t> century), when flows more closely coincide with conditions in the northern part of the dipole</a:t>
            </a:r>
          </a:p>
          <a:p>
            <a:pPr>
              <a:buFont typeface="Arial" charset="0"/>
              <a:buChar char="•"/>
            </a:pPr>
            <a:endParaRPr lang="en-US" dirty="0"/>
          </a:p>
          <a:p>
            <a:pPr>
              <a:buFont typeface="Arial" charset="0"/>
              <a:buChar char="•"/>
            </a:pPr>
            <a:r>
              <a:rPr lang="en-US" dirty="0"/>
              <a:t> Dipole patterns in this analysis come in many flavors (as may ENSO), and whether a strong dipole pattern (e.g., high loading) actually is an indication of ENSO conditions remains a question.</a:t>
            </a:r>
          </a:p>
        </p:txBody>
      </p:sp>
      <p:sp>
        <p:nvSpPr>
          <p:cNvPr id="2" name="Slide Number Placeholder 1"/>
          <p:cNvSpPr>
            <a:spLocks noGrp="1"/>
          </p:cNvSpPr>
          <p:nvPr>
            <p:ph type="sldNum" sz="quarter" idx="12"/>
          </p:nvPr>
        </p:nvSpPr>
        <p:spPr/>
        <p:txBody>
          <a:bodyPr/>
          <a:lstStyle/>
          <a:p>
            <a:pPr>
              <a:defRPr/>
            </a:pPr>
            <a:fld id="{CD8E3587-E6B2-4475-90F5-FE5296B87978}" type="slidenum">
              <a:rPr lang="en-US" smtClean="0"/>
              <a:pPr>
                <a:defRPr/>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ext Box 4"/>
          <p:cNvSpPr txBox="1">
            <a:spLocks noChangeArrowheads="1"/>
          </p:cNvSpPr>
          <p:nvPr/>
        </p:nvSpPr>
        <p:spPr bwMode="auto">
          <a:xfrm>
            <a:off x="381000" y="152400"/>
            <a:ext cx="8382000" cy="6537325"/>
          </a:xfrm>
          <a:prstGeom prst="rect">
            <a:avLst/>
          </a:prstGeom>
          <a:solidFill>
            <a:schemeClr val="bg1"/>
          </a:solidFill>
          <a:ln w="9525">
            <a:solidFill>
              <a:schemeClr val="accent1"/>
            </a:solidFill>
            <a:miter lim="800000"/>
            <a:headEnd/>
            <a:tailEnd/>
          </a:ln>
        </p:spPr>
        <p:txBody>
          <a:bodyPr>
            <a:spAutoFit/>
          </a:bodyPr>
          <a:lstStyle/>
          <a:p>
            <a:r>
              <a:rPr lang="en-US" sz="1600" b="1" dirty="0"/>
              <a:t>References cited</a:t>
            </a:r>
          </a:p>
          <a:p>
            <a:endParaRPr lang="en-US" sz="1600" dirty="0"/>
          </a:p>
          <a:p>
            <a:r>
              <a:rPr lang="en-US" sz="1400" dirty="0"/>
              <a:t>Cook, E.R., R. </a:t>
            </a:r>
            <a:r>
              <a:rPr lang="en-US" sz="1400" dirty="0" err="1"/>
              <a:t>Seager</a:t>
            </a:r>
            <a:r>
              <a:rPr lang="en-US" sz="1400" dirty="0"/>
              <a:t>, R.R. Heim, R.S. </a:t>
            </a:r>
            <a:r>
              <a:rPr lang="en-US" sz="1400" dirty="0" err="1"/>
              <a:t>Vose</a:t>
            </a:r>
            <a:r>
              <a:rPr lang="en-US" sz="1400" dirty="0"/>
              <a:t>, C. </a:t>
            </a:r>
            <a:r>
              <a:rPr lang="en-US" sz="1400" dirty="0" err="1"/>
              <a:t>Herweijer</a:t>
            </a:r>
            <a:r>
              <a:rPr lang="en-US" sz="1400" dirty="0"/>
              <a:t>, and C. A. Woodhouse, 2009. </a:t>
            </a:r>
            <a:r>
              <a:rPr lang="en-US" sz="1400" dirty="0" err="1"/>
              <a:t>Megadroughts</a:t>
            </a:r>
            <a:r>
              <a:rPr lang="en-US" sz="1400" dirty="0"/>
              <a:t> in North America: Placing IPCC Projections of </a:t>
            </a:r>
            <a:r>
              <a:rPr lang="en-US" sz="1400" dirty="0" err="1"/>
              <a:t>Hydroclimatic</a:t>
            </a:r>
            <a:r>
              <a:rPr lang="en-US" sz="1400" dirty="0"/>
              <a:t> Change in a Long-Term </a:t>
            </a:r>
            <a:r>
              <a:rPr lang="en-US" sz="1400" dirty="0" err="1"/>
              <a:t>Paleoclimate</a:t>
            </a:r>
            <a:r>
              <a:rPr lang="en-US" sz="1400" dirty="0"/>
              <a:t> Context. Journal of Quaternary Science. DOI: 10.1002/jqs.1303.</a:t>
            </a:r>
          </a:p>
          <a:p>
            <a:endParaRPr lang="en-US" sz="1400" dirty="0"/>
          </a:p>
          <a:p>
            <a:r>
              <a:rPr lang="en-US" sz="1400" dirty="0" err="1"/>
              <a:t>Horel</a:t>
            </a:r>
            <a:r>
              <a:rPr lang="en-US" sz="1400" dirty="0"/>
              <a:t>, J.D. and J.M. Wallace. 1981. Planetary-scale atmospheric phenomena associated with the Southern Oscillation. Monthly Weather Review 109, 813-829.</a:t>
            </a:r>
          </a:p>
          <a:p>
            <a:endParaRPr lang="en-US" sz="1400" dirty="0"/>
          </a:p>
          <a:p>
            <a:r>
              <a:rPr lang="en-US" sz="1400" dirty="0" err="1"/>
              <a:t>Meko</a:t>
            </a:r>
            <a:r>
              <a:rPr lang="en-US" sz="1400" dirty="0"/>
              <a:t>, D.M., C.A. Woodhouse, C.H. </a:t>
            </a:r>
            <a:r>
              <a:rPr lang="en-US" sz="1400" dirty="0" err="1"/>
              <a:t>Baisan</a:t>
            </a:r>
            <a:r>
              <a:rPr lang="en-US" sz="1400" dirty="0"/>
              <a:t>, T. Knight, J.J. Lukas, M.K. Hughes, and M.W. </a:t>
            </a:r>
            <a:r>
              <a:rPr lang="en-US" sz="1400" dirty="0" err="1"/>
              <a:t>Salzer</a:t>
            </a:r>
            <a:r>
              <a:rPr lang="en-US" sz="1400" dirty="0"/>
              <a:t>, 2007. Medieval drought in the upper Colorado River basin. Geophysical Research Letters 34m L10705, </a:t>
            </a:r>
            <a:r>
              <a:rPr lang="en-US" sz="1400" dirty="0" err="1"/>
              <a:t>doi</a:t>
            </a:r>
            <a:r>
              <a:rPr lang="en-US" sz="1400" dirty="0"/>
              <a:t>: 10.1029/2007GL029988.</a:t>
            </a:r>
          </a:p>
          <a:p>
            <a:endParaRPr lang="en-US" sz="1400" dirty="0"/>
          </a:p>
          <a:p>
            <a:r>
              <a:rPr lang="en-US" sz="1400" dirty="0"/>
              <a:t>Redmond, K. T., and R. W. Koch (1991), Surface climate and </a:t>
            </a:r>
            <a:r>
              <a:rPr lang="en-US" sz="1400" dirty="0" err="1"/>
              <a:t>streamflow</a:t>
            </a:r>
            <a:endParaRPr lang="en-US" sz="1400" dirty="0"/>
          </a:p>
          <a:p>
            <a:r>
              <a:rPr lang="en-US" sz="1400" dirty="0"/>
              <a:t>variability in the western United States and their relationship to </a:t>
            </a:r>
            <a:r>
              <a:rPr lang="en-US" sz="1400" dirty="0" err="1"/>
              <a:t>largescale</a:t>
            </a:r>
            <a:endParaRPr lang="en-US" sz="1400" dirty="0"/>
          </a:p>
          <a:p>
            <a:r>
              <a:rPr lang="en-US" sz="1400" dirty="0"/>
              <a:t>circulation indices, Water </a:t>
            </a:r>
            <a:r>
              <a:rPr lang="en-US" sz="1400" dirty="0" err="1"/>
              <a:t>Resour</a:t>
            </a:r>
            <a:r>
              <a:rPr lang="en-US" sz="1400" dirty="0"/>
              <a:t>. Res., 27(9), 2381–2399,</a:t>
            </a:r>
          </a:p>
          <a:p>
            <a:r>
              <a:rPr lang="en-US" sz="1400" dirty="0"/>
              <a:t>doi:10.1029/91WR00690.</a:t>
            </a:r>
          </a:p>
          <a:p>
            <a:endParaRPr lang="en-US" sz="1400" dirty="0"/>
          </a:p>
          <a:p>
            <a:r>
              <a:rPr lang="en-US" sz="1400" dirty="0" err="1"/>
              <a:t>Swetnam</a:t>
            </a:r>
            <a:r>
              <a:rPr lang="en-US" sz="1400" dirty="0"/>
              <a:t>, T.W., and Betancourt, J.L. 1990. Fire-southern oscillation relations in the southwestern</a:t>
            </a:r>
          </a:p>
          <a:p>
            <a:r>
              <a:rPr lang="en-US" sz="1400" dirty="0"/>
              <a:t>United States. Science 249:1017–1020.</a:t>
            </a:r>
          </a:p>
          <a:p>
            <a:endParaRPr lang="en-US" sz="1400" dirty="0"/>
          </a:p>
          <a:p>
            <a:r>
              <a:rPr lang="en-US" sz="1400" dirty="0"/>
              <a:t>Wise, E.K. 2010. Spatiotemporal variability of the precipitation dipole</a:t>
            </a:r>
          </a:p>
          <a:p>
            <a:r>
              <a:rPr lang="en-US" sz="1400" dirty="0"/>
              <a:t>transition zone in the western United States. Geophysical Research Letters 37, L07706, doi:10.1029/2009GL042193.</a:t>
            </a:r>
          </a:p>
          <a:p>
            <a:endParaRPr lang="en-US" sz="1400" dirty="0"/>
          </a:p>
          <a:p>
            <a:r>
              <a:rPr lang="en-US" sz="1400" dirty="0"/>
              <a:t>Wallace, J.M. and D. S. </a:t>
            </a:r>
            <a:r>
              <a:rPr lang="en-US" sz="1400" dirty="0" err="1"/>
              <a:t>Gutzler</a:t>
            </a:r>
            <a:r>
              <a:rPr lang="en-US" sz="1400" dirty="0"/>
              <a:t>. 1981. </a:t>
            </a:r>
            <a:r>
              <a:rPr lang="en-US" sz="1400" dirty="0" err="1"/>
              <a:t>Teleconnections</a:t>
            </a:r>
            <a:r>
              <a:rPr lang="en-US" sz="1400" dirty="0"/>
              <a:t> in the geopotential height field during the Northern Hemisphere winter. Monthly Weather Review 109, 784-812.</a:t>
            </a:r>
          </a:p>
          <a:p>
            <a:endParaRPr lang="en-US" sz="1400" dirty="0"/>
          </a:p>
          <a:p>
            <a:r>
              <a:rPr lang="en-US" sz="1400" dirty="0"/>
              <a:t>Woodhouse, C.A., J.L. Russell, and E.R. Cook, 2009. Two modes of North American drought from instrumental and </a:t>
            </a:r>
            <a:r>
              <a:rPr lang="en-US" sz="1400" dirty="0" err="1"/>
              <a:t>paleoclimatic</a:t>
            </a:r>
            <a:r>
              <a:rPr lang="en-US" sz="1400" dirty="0"/>
              <a:t> data.  Journal of Climate 22, 4336–4347.</a:t>
            </a:r>
          </a:p>
        </p:txBody>
      </p:sp>
      <p:sp>
        <p:nvSpPr>
          <p:cNvPr id="2" name="Slide Number Placeholder 1"/>
          <p:cNvSpPr>
            <a:spLocks noGrp="1"/>
          </p:cNvSpPr>
          <p:nvPr>
            <p:ph type="sldNum" sz="quarter" idx="12"/>
          </p:nvPr>
        </p:nvSpPr>
        <p:spPr/>
        <p:txBody>
          <a:bodyPr/>
          <a:lstStyle/>
          <a:p>
            <a:pPr>
              <a:defRPr/>
            </a:pPr>
            <a:fld id="{884A8078-B6F3-4379-B065-AB8858D6F875}" type="slidenum">
              <a:rPr lang="en-US" smtClean="0"/>
              <a:pPr>
                <a:defRPr/>
              </a:pPr>
              <a:t>16</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4"/>
          <p:cNvSpPr txBox="1">
            <a:spLocks noChangeArrowheads="1"/>
          </p:cNvSpPr>
          <p:nvPr/>
        </p:nvSpPr>
        <p:spPr bwMode="auto">
          <a:xfrm>
            <a:off x="1219200" y="990600"/>
            <a:ext cx="6858000" cy="2524125"/>
          </a:xfrm>
          <a:prstGeom prst="rect">
            <a:avLst/>
          </a:prstGeom>
          <a:noFill/>
          <a:ln w="9525">
            <a:noFill/>
            <a:miter lim="800000"/>
            <a:headEnd/>
            <a:tailEnd/>
          </a:ln>
        </p:spPr>
        <p:txBody>
          <a:bodyPr>
            <a:spAutoFit/>
          </a:bodyPr>
          <a:lstStyle/>
          <a:p>
            <a:pPr>
              <a:spcBef>
                <a:spcPct val="50000"/>
              </a:spcBef>
            </a:pPr>
            <a:r>
              <a:rPr lang="en-US" sz="2800" dirty="0"/>
              <a:t>Overview</a:t>
            </a:r>
          </a:p>
          <a:p>
            <a:pPr>
              <a:spcBef>
                <a:spcPct val="50000"/>
              </a:spcBef>
              <a:buFontTx/>
              <a:buChar char="•"/>
            </a:pPr>
            <a:r>
              <a:rPr lang="en-US" sz="2000" dirty="0"/>
              <a:t> The dipole as a prominent cool-season precipitation pattern in western North America</a:t>
            </a:r>
          </a:p>
          <a:p>
            <a:pPr>
              <a:spcBef>
                <a:spcPct val="50000"/>
              </a:spcBef>
              <a:buFontTx/>
              <a:buChar char="•"/>
            </a:pPr>
            <a:r>
              <a:rPr lang="en-US" sz="2000" dirty="0"/>
              <a:t> The dipole and upper Colorado River basin drought </a:t>
            </a:r>
          </a:p>
          <a:p>
            <a:pPr>
              <a:spcBef>
                <a:spcPct val="50000"/>
              </a:spcBef>
              <a:buFontTx/>
              <a:buChar char="•"/>
            </a:pPr>
            <a:r>
              <a:rPr lang="en-US" sz="2000" dirty="0"/>
              <a:t> Analysis of the relationship between Colorado River flow extremes and the dipole over past centuries</a:t>
            </a:r>
          </a:p>
        </p:txBody>
      </p:sp>
      <p:sp>
        <p:nvSpPr>
          <p:cNvPr id="2" name="Slide Number Placeholder 1"/>
          <p:cNvSpPr>
            <a:spLocks noGrp="1"/>
          </p:cNvSpPr>
          <p:nvPr>
            <p:ph type="sldNum" sz="quarter" idx="12"/>
          </p:nvPr>
        </p:nvSpPr>
        <p:spPr/>
        <p:txBody>
          <a:bodyPr/>
          <a:lstStyle/>
          <a:p>
            <a:pPr>
              <a:defRPr/>
            </a:pPr>
            <a:fld id="{884A8078-B6F3-4379-B065-AB8858D6F875}" type="slidenum">
              <a:rPr lang="en-US" smtClean="0"/>
              <a:pPr>
                <a:defRPr/>
              </a:pPr>
              <a:t>2</a:t>
            </a:fld>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p:cNvPicPr>
            <a:picLocks noChangeAspect="1" noChangeArrowheads="1"/>
          </p:cNvPicPr>
          <p:nvPr/>
        </p:nvPicPr>
        <p:blipFill>
          <a:blip r:embed="rId3"/>
          <a:srcRect/>
          <a:stretch>
            <a:fillRect/>
          </a:stretch>
        </p:blipFill>
        <p:spPr bwMode="auto">
          <a:xfrm>
            <a:off x="1295400" y="990600"/>
            <a:ext cx="5754688" cy="5130800"/>
          </a:xfrm>
          <a:prstGeom prst="rect">
            <a:avLst/>
          </a:prstGeom>
          <a:noFill/>
          <a:ln w="9525">
            <a:noFill/>
            <a:miter lim="800000"/>
            <a:headEnd/>
            <a:tailEnd/>
          </a:ln>
        </p:spPr>
      </p:pic>
      <p:sp>
        <p:nvSpPr>
          <p:cNvPr id="28675" name="TextBox 2"/>
          <p:cNvSpPr txBox="1">
            <a:spLocks noChangeArrowheads="1"/>
          </p:cNvSpPr>
          <p:nvPr/>
        </p:nvSpPr>
        <p:spPr bwMode="auto">
          <a:xfrm>
            <a:off x="1600200" y="6119813"/>
            <a:ext cx="5334000" cy="522287"/>
          </a:xfrm>
          <a:prstGeom prst="rect">
            <a:avLst/>
          </a:prstGeom>
          <a:noFill/>
          <a:ln w="9525">
            <a:noFill/>
            <a:miter lim="800000"/>
            <a:headEnd/>
            <a:tailEnd/>
          </a:ln>
        </p:spPr>
        <p:txBody>
          <a:bodyPr>
            <a:spAutoFit/>
          </a:bodyPr>
          <a:lstStyle/>
          <a:p>
            <a:r>
              <a:rPr lang="en-US" sz="1400" dirty="0"/>
              <a:t>From Wise 2010, correlations between Jun-Nov SOI and Oct-Mar precipitation, 1926-2007. Significance at 0.01 as contour line</a:t>
            </a:r>
            <a:r>
              <a:rPr lang="en-US" sz="1400" dirty="0">
                <a:solidFill>
                  <a:schemeClr val="bg1"/>
                </a:solidFill>
              </a:rPr>
              <a:t>.</a:t>
            </a:r>
          </a:p>
        </p:txBody>
      </p:sp>
      <p:sp>
        <p:nvSpPr>
          <p:cNvPr id="28676" name="TextBox 3"/>
          <p:cNvSpPr txBox="1">
            <a:spLocks noChangeArrowheads="1"/>
          </p:cNvSpPr>
          <p:nvPr/>
        </p:nvSpPr>
        <p:spPr bwMode="auto">
          <a:xfrm>
            <a:off x="838200" y="304800"/>
            <a:ext cx="7010400" cy="523875"/>
          </a:xfrm>
          <a:prstGeom prst="rect">
            <a:avLst/>
          </a:prstGeom>
          <a:noFill/>
          <a:ln w="9525">
            <a:noFill/>
            <a:miter lim="800000"/>
            <a:headEnd/>
            <a:tailEnd/>
          </a:ln>
        </p:spPr>
        <p:txBody>
          <a:bodyPr>
            <a:spAutoFit/>
          </a:bodyPr>
          <a:lstStyle/>
          <a:p>
            <a:r>
              <a:rPr lang="en-US" sz="2800" dirty="0"/>
              <a:t>Cool Season Precipitation Dipole Pattern</a:t>
            </a:r>
          </a:p>
        </p:txBody>
      </p:sp>
      <p:sp>
        <p:nvSpPr>
          <p:cNvPr id="28677" name="Oval 5"/>
          <p:cNvSpPr>
            <a:spLocks noChangeArrowheads="1"/>
          </p:cNvSpPr>
          <p:nvPr/>
        </p:nvSpPr>
        <p:spPr bwMode="auto">
          <a:xfrm>
            <a:off x="4572000" y="2819400"/>
            <a:ext cx="762000" cy="1066800"/>
          </a:xfrm>
          <a:prstGeom prst="ellipse">
            <a:avLst/>
          </a:prstGeom>
          <a:noFill/>
          <a:ln w="38100">
            <a:solidFill>
              <a:srgbClr val="FFCC00"/>
            </a:solidFill>
            <a:round/>
            <a:headEnd/>
            <a:tailEnd/>
          </a:ln>
        </p:spPr>
        <p:txBody>
          <a:bodyPr wrap="none" anchor="ctr"/>
          <a:lstStyle/>
          <a:p>
            <a:endParaRPr lang="en-US"/>
          </a:p>
        </p:txBody>
      </p:sp>
      <p:sp>
        <p:nvSpPr>
          <p:cNvPr id="2" name="TextBox 1"/>
          <p:cNvSpPr txBox="1"/>
          <p:nvPr/>
        </p:nvSpPr>
        <p:spPr>
          <a:xfrm>
            <a:off x="7162800" y="2408872"/>
            <a:ext cx="1600200" cy="1477328"/>
          </a:xfrm>
          <a:prstGeom prst="rect">
            <a:avLst/>
          </a:prstGeom>
          <a:noFill/>
        </p:spPr>
        <p:txBody>
          <a:bodyPr wrap="square" rtlCol="0">
            <a:spAutoFit/>
          </a:bodyPr>
          <a:lstStyle/>
          <a:p>
            <a:r>
              <a:rPr lang="en-US" dirty="0" smtClean="0"/>
              <a:t>UCRB is located in a transitional area, relative to the dipole</a:t>
            </a:r>
            <a:endParaRPr lang="en-US" dirty="0"/>
          </a:p>
        </p:txBody>
      </p:sp>
      <p:sp>
        <p:nvSpPr>
          <p:cNvPr id="3" name="Slide Number Placeholder 2"/>
          <p:cNvSpPr>
            <a:spLocks noGrp="1"/>
          </p:cNvSpPr>
          <p:nvPr>
            <p:ph type="sldNum" sz="quarter" idx="12"/>
          </p:nvPr>
        </p:nvSpPr>
        <p:spPr/>
        <p:txBody>
          <a:bodyPr/>
          <a:lstStyle/>
          <a:p>
            <a:pPr>
              <a:defRPr/>
            </a:pPr>
            <a:fld id="{96680C85-2ED4-4670-93DD-2417CA1A5264}" type="slidenum">
              <a:rPr lang="en-US" smtClean="0"/>
              <a:pPr>
                <a:defRPr/>
              </a:pPr>
              <a:t>3</a:t>
            </a:fld>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3"/>
          <p:cNvPicPr>
            <a:picLocks noChangeAspect="1" noChangeArrowheads="1"/>
          </p:cNvPicPr>
          <p:nvPr/>
        </p:nvPicPr>
        <p:blipFill>
          <a:blip r:embed="rId3"/>
          <a:srcRect/>
          <a:stretch>
            <a:fillRect/>
          </a:stretch>
        </p:blipFill>
        <p:spPr bwMode="auto">
          <a:xfrm>
            <a:off x="4191000" y="3106738"/>
            <a:ext cx="4289425" cy="3317875"/>
          </a:xfrm>
          <a:prstGeom prst="rect">
            <a:avLst/>
          </a:prstGeom>
          <a:noFill/>
          <a:ln w="9525">
            <a:noFill/>
            <a:miter lim="800000"/>
            <a:headEnd/>
            <a:tailEnd/>
          </a:ln>
        </p:spPr>
      </p:pic>
      <p:sp>
        <p:nvSpPr>
          <p:cNvPr id="2" name="Rectangle 3"/>
          <p:cNvSpPr txBox="1">
            <a:spLocks noChangeArrowheads="1"/>
          </p:cNvSpPr>
          <p:nvPr/>
        </p:nvSpPr>
        <p:spPr>
          <a:xfrm>
            <a:off x="152400" y="304800"/>
            <a:ext cx="8763000" cy="609600"/>
          </a:xfrm>
          <a:prstGeom prst="rect">
            <a:avLst/>
          </a:prstGeom>
        </p:spPr>
        <p:txBody>
          <a:bodyPr/>
          <a:lstStyle/>
          <a:p>
            <a:pPr marL="342900" indent="-342900">
              <a:spcBef>
                <a:spcPct val="20000"/>
              </a:spcBef>
              <a:defRPr/>
            </a:pPr>
            <a:r>
              <a:rPr lang="en-US" sz="2400" kern="0" dirty="0"/>
              <a:t>Colorado River 1950s Drought: Southwestern La Niña Drought</a:t>
            </a:r>
          </a:p>
        </p:txBody>
      </p:sp>
      <p:pic>
        <p:nvPicPr>
          <p:cNvPr id="30724" name="Picture 5"/>
          <p:cNvPicPr>
            <a:picLocks noChangeAspect="1" noChangeArrowheads="1"/>
          </p:cNvPicPr>
          <p:nvPr/>
        </p:nvPicPr>
        <p:blipFill>
          <a:blip r:embed="rId4"/>
          <a:srcRect/>
          <a:stretch>
            <a:fillRect/>
          </a:stretch>
        </p:blipFill>
        <p:spPr bwMode="auto">
          <a:xfrm>
            <a:off x="2057400" y="1066800"/>
            <a:ext cx="5084763" cy="1752600"/>
          </a:xfrm>
          <a:prstGeom prst="rect">
            <a:avLst/>
          </a:prstGeom>
          <a:noFill/>
          <a:ln w="9525">
            <a:noFill/>
            <a:miter lim="800000"/>
            <a:headEnd/>
            <a:tailEnd/>
          </a:ln>
        </p:spPr>
      </p:pic>
      <p:sp>
        <p:nvSpPr>
          <p:cNvPr id="30725" name="TextBox 6"/>
          <p:cNvSpPr txBox="1">
            <a:spLocks noChangeArrowheads="1"/>
          </p:cNvSpPr>
          <p:nvPr/>
        </p:nvSpPr>
        <p:spPr bwMode="auto">
          <a:xfrm>
            <a:off x="2514600" y="2133600"/>
            <a:ext cx="3048000" cy="276225"/>
          </a:xfrm>
          <a:prstGeom prst="rect">
            <a:avLst/>
          </a:prstGeom>
          <a:noFill/>
          <a:ln w="9525">
            <a:noFill/>
            <a:miter lim="800000"/>
            <a:headEnd/>
            <a:tailEnd/>
          </a:ln>
        </p:spPr>
        <p:txBody>
          <a:bodyPr>
            <a:spAutoFit/>
          </a:bodyPr>
          <a:lstStyle/>
          <a:p>
            <a:r>
              <a:rPr lang="en-US" sz="1200">
                <a:cs typeface="Arial" charset="0"/>
              </a:rPr>
              <a:t>Colorado River, Lees Ferry flow, MAF</a:t>
            </a:r>
          </a:p>
        </p:txBody>
      </p:sp>
      <p:pic>
        <p:nvPicPr>
          <p:cNvPr id="30726" name="Picture 6"/>
          <p:cNvPicPr>
            <a:picLocks noChangeAspect="1" noChangeArrowheads="1"/>
          </p:cNvPicPr>
          <p:nvPr/>
        </p:nvPicPr>
        <p:blipFill>
          <a:blip r:embed="rId5"/>
          <a:srcRect/>
          <a:stretch>
            <a:fillRect/>
          </a:stretch>
        </p:blipFill>
        <p:spPr bwMode="auto">
          <a:xfrm>
            <a:off x="609600" y="3124200"/>
            <a:ext cx="3184525" cy="3352800"/>
          </a:xfrm>
          <a:prstGeom prst="rect">
            <a:avLst/>
          </a:prstGeom>
          <a:noFill/>
          <a:ln w="9525">
            <a:noFill/>
            <a:miter lim="800000"/>
            <a:headEnd/>
            <a:tailEnd/>
          </a:ln>
        </p:spPr>
      </p:pic>
      <p:sp>
        <p:nvSpPr>
          <p:cNvPr id="30727" name="Text Box 4"/>
          <p:cNvSpPr txBox="1">
            <a:spLocks noChangeArrowheads="1"/>
          </p:cNvSpPr>
          <p:nvPr/>
        </p:nvSpPr>
        <p:spPr bwMode="auto">
          <a:xfrm>
            <a:off x="838200" y="5867400"/>
            <a:ext cx="2095500" cy="369888"/>
          </a:xfrm>
          <a:prstGeom prst="rect">
            <a:avLst/>
          </a:prstGeom>
          <a:noFill/>
          <a:ln w="9525">
            <a:noFill/>
            <a:miter lim="800000"/>
            <a:headEnd/>
            <a:tailEnd/>
          </a:ln>
        </p:spPr>
        <p:txBody>
          <a:bodyPr>
            <a:spAutoFit/>
          </a:bodyPr>
          <a:lstStyle/>
          <a:p>
            <a:pPr>
              <a:spcBef>
                <a:spcPct val="50000"/>
              </a:spcBef>
            </a:pPr>
            <a:r>
              <a:rPr lang="en-US"/>
              <a:t>ONDJF</a:t>
            </a:r>
          </a:p>
        </p:txBody>
      </p:sp>
      <p:sp>
        <p:nvSpPr>
          <p:cNvPr id="30728" name="TextBox 7"/>
          <p:cNvSpPr txBox="1">
            <a:spLocks noChangeArrowheads="1"/>
          </p:cNvSpPr>
          <p:nvPr/>
        </p:nvSpPr>
        <p:spPr bwMode="auto">
          <a:xfrm>
            <a:off x="5257800" y="3152775"/>
            <a:ext cx="3048000" cy="338138"/>
          </a:xfrm>
          <a:prstGeom prst="rect">
            <a:avLst/>
          </a:prstGeom>
          <a:noFill/>
          <a:ln w="9525">
            <a:noFill/>
            <a:miter lim="800000"/>
            <a:headEnd/>
            <a:tailEnd/>
          </a:ln>
        </p:spPr>
        <p:txBody>
          <a:bodyPr>
            <a:spAutoFit/>
          </a:bodyPr>
          <a:lstStyle/>
          <a:p>
            <a:r>
              <a:rPr lang="en-US" sz="1600">
                <a:cs typeface="Arial" charset="0"/>
              </a:rPr>
              <a:t>Global SSTs, 1951-56</a:t>
            </a:r>
          </a:p>
        </p:txBody>
      </p:sp>
      <p:sp>
        <p:nvSpPr>
          <p:cNvPr id="30729" name="Oval 9"/>
          <p:cNvSpPr>
            <a:spLocks noChangeArrowheads="1"/>
          </p:cNvSpPr>
          <p:nvPr/>
        </p:nvSpPr>
        <p:spPr bwMode="auto">
          <a:xfrm rot="-1098765">
            <a:off x="2182813" y="4568825"/>
            <a:ext cx="614362" cy="900113"/>
          </a:xfrm>
          <a:prstGeom prst="ellipse">
            <a:avLst/>
          </a:prstGeom>
          <a:noFill/>
          <a:ln w="28575">
            <a:solidFill>
              <a:schemeClr val="tx1"/>
            </a:solidFill>
            <a:round/>
            <a:headEnd/>
            <a:tailEnd/>
          </a:ln>
        </p:spPr>
        <p:txBody>
          <a:bodyPr wrap="none" anchor="ctr"/>
          <a:lstStyle/>
          <a:p>
            <a:endParaRPr lang="en-US"/>
          </a:p>
        </p:txBody>
      </p:sp>
      <p:sp>
        <p:nvSpPr>
          <p:cNvPr id="30730" name="TextBox 11"/>
          <p:cNvSpPr txBox="1">
            <a:spLocks noChangeArrowheads="1"/>
          </p:cNvSpPr>
          <p:nvPr/>
        </p:nvSpPr>
        <p:spPr bwMode="auto">
          <a:xfrm>
            <a:off x="685800" y="3124200"/>
            <a:ext cx="3048000" cy="338138"/>
          </a:xfrm>
          <a:prstGeom prst="rect">
            <a:avLst/>
          </a:prstGeom>
          <a:solidFill>
            <a:schemeClr val="bg1"/>
          </a:solidFill>
          <a:ln w="9525">
            <a:noFill/>
            <a:miter lim="800000"/>
            <a:headEnd/>
            <a:tailEnd/>
          </a:ln>
        </p:spPr>
        <p:txBody>
          <a:bodyPr>
            <a:spAutoFit/>
          </a:bodyPr>
          <a:lstStyle/>
          <a:p>
            <a:r>
              <a:rPr lang="en-US" sz="1600"/>
              <a:t>Oct-Feb Precipitation, 1951-56</a:t>
            </a:r>
          </a:p>
        </p:txBody>
      </p:sp>
      <p:sp>
        <p:nvSpPr>
          <p:cNvPr id="30731" name="TextBox 13"/>
          <p:cNvSpPr txBox="1">
            <a:spLocks noChangeArrowheads="1"/>
          </p:cNvSpPr>
          <p:nvPr/>
        </p:nvSpPr>
        <p:spPr bwMode="auto">
          <a:xfrm>
            <a:off x="4124325" y="6565900"/>
            <a:ext cx="4343400" cy="230188"/>
          </a:xfrm>
          <a:prstGeom prst="rect">
            <a:avLst/>
          </a:prstGeom>
          <a:noFill/>
          <a:ln w="9525">
            <a:noFill/>
            <a:miter lim="800000"/>
            <a:headEnd/>
            <a:tailEnd/>
          </a:ln>
        </p:spPr>
        <p:txBody>
          <a:bodyPr>
            <a:spAutoFit/>
          </a:bodyPr>
          <a:lstStyle/>
          <a:p>
            <a:r>
              <a:rPr lang="en-US" sz="900" dirty="0"/>
              <a:t>Image provided by the NOAA/ESRL Physical Sciences Division, Boulder Colorado</a:t>
            </a:r>
          </a:p>
        </p:txBody>
      </p:sp>
      <p:sp>
        <p:nvSpPr>
          <p:cNvPr id="3" name="Slide Number Placeholder 2"/>
          <p:cNvSpPr>
            <a:spLocks noGrp="1"/>
          </p:cNvSpPr>
          <p:nvPr>
            <p:ph type="sldNum" sz="quarter" idx="12"/>
          </p:nvPr>
        </p:nvSpPr>
        <p:spPr>
          <a:xfrm>
            <a:off x="7010400" y="6248400"/>
            <a:ext cx="1905000" cy="457200"/>
          </a:xfrm>
        </p:spPr>
        <p:txBody>
          <a:bodyPr/>
          <a:lstStyle/>
          <a:p>
            <a:pPr>
              <a:defRPr/>
            </a:pPr>
            <a:fld id="{3635396F-78A3-41F9-BB37-31AB8359E6BD}" type="slidenum">
              <a:rPr lang="en-US" smtClean="0"/>
              <a:pPr>
                <a:defRPr/>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5"/>
          <p:cNvSpPr txBox="1">
            <a:spLocks noChangeArrowheads="1"/>
          </p:cNvSpPr>
          <p:nvPr/>
        </p:nvSpPr>
        <p:spPr bwMode="auto">
          <a:xfrm>
            <a:off x="3886200" y="457200"/>
            <a:ext cx="5257800" cy="1570038"/>
          </a:xfrm>
          <a:prstGeom prst="rect">
            <a:avLst/>
          </a:prstGeom>
          <a:noFill/>
          <a:ln w="9525">
            <a:noFill/>
            <a:miter lim="800000"/>
            <a:headEnd/>
            <a:tailEnd/>
          </a:ln>
          <a:effectLst/>
        </p:spPr>
        <p:txBody>
          <a:bodyPr>
            <a:spAutoFit/>
          </a:bodyPr>
          <a:lstStyle/>
          <a:p>
            <a:pPr fontAlgn="auto">
              <a:spcBef>
                <a:spcPct val="50000"/>
              </a:spcBef>
              <a:spcAft>
                <a:spcPts val="0"/>
              </a:spcAft>
              <a:defRPr/>
            </a:pPr>
            <a:r>
              <a:rPr lang="en-US" sz="2400" kern="0" dirty="0">
                <a:latin typeface="Arial" pitchFamily="34" charset="0"/>
                <a:cs typeface="Arial" pitchFamily="34" charset="0"/>
              </a:rPr>
              <a:t>Colorado River Droughts in the 1930s, 1960s, and 2000s, contained low flows years that correspond to drought in the Pacific/Northwest</a:t>
            </a:r>
          </a:p>
        </p:txBody>
      </p:sp>
      <p:sp>
        <p:nvSpPr>
          <p:cNvPr id="2058" name="TextBox 20"/>
          <p:cNvSpPr txBox="1">
            <a:spLocks noChangeArrowheads="1"/>
          </p:cNvSpPr>
          <p:nvPr/>
        </p:nvSpPr>
        <p:spPr bwMode="auto">
          <a:xfrm>
            <a:off x="4114800" y="6596063"/>
            <a:ext cx="5029200" cy="261937"/>
          </a:xfrm>
          <a:prstGeom prst="rect">
            <a:avLst/>
          </a:prstGeom>
          <a:noFill/>
          <a:ln w="9525">
            <a:noFill/>
            <a:miter lim="800000"/>
            <a:headEnd/>
            <a:tailEnd/>
          </a:ln>
        </p:spPr>
        <p:txBody>
          <a:bodyPr>
            <a:spAutoFit/>
          </a:bodyPr>
          <a:lstStyle/>
          <a:p>
            <a:r>
              <a:rPr lang="en-US" sz="1100" dirty="0">
                <a:cs typeface="Arial" charset="0"/>
              </a:rPr>
              <a:t>Oct-Feb precipitation anomalies from </a:t>
            </a:r>
            <a:r>
              <a:rPr lang="en-US" sz="1100" dirty="0" err="1">
                <a:cs typeface="Arial" charset="0"/>
              </a:rPr>
              <a:t>WestMap</a:t>
            </a:r>
            <a:r>
              <a:rPr lang="en-US" sz="1100" dirty="0">
                <a:cs typeface="Arial" charset="0"/>
              </a:rPr>
              <a:t>, PRISM data</a:t>
            </a:r>
          </a:p>
        </p:txBody>
      </p:sp>
      <p:grpSp>
        <p:nvGrpSpPr>
          <p:cNvPr id="2059" name="Group 27"/>
          <p:cNvGrpSpPr>
            <a:grpSpLocks/>
          </p:cNvGrpSpPr>
          <p:nvPr/>
        </p:nvGrpSpPr>
        <p:grpSpPr bwMode="auto">
          <a:xfrm>
            <a:off x="762000" y="533400"/>
            <a:ext cx="2819400" cy="3048000"/>
            <a:chOff x="761999" y="533400"/>
            <a:chExt cx="2819401" cy="3048000"/>
          </a:xfrm>
        </p:grpSpPr>
        <p:sp>
          <p:nvSpPr>
            <p:cNvPr id="19" name="Rectangle 18"/>
            <p:cNvSpPr/>
            <p:nvPr/>
          </p:nvSpPr>
          <p:spPr>
            <a:xfrm>
              <a:off x="761999" y="533400"/>
              <a:ext cx="2819401" cy="30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a:solidFill>
                  <a:srgbClr val="FFFFFF"/>
                </a:solidFill>
              </a:endParaRPr>
            </a:p>
          </p:txBody>
        </p:sp>
        <p:pic>
          <p:nvPicPr>
            <p:cNvPr id="2071" name="Picture 3"/>
            <p:cNvPicPr>
              <a:picLocks noChangeAspect="1" noChangeArrowheads="1"/>
            </p:cNvPicPr>
            <p:nvPr/>
          </p:nvPicPr>
          <p:blipFill>
            <a:blip r:embed="rId4"/>
            <a:srcRect/>
            <a:stretch>
              <a:fillRect/>
            </a:stretch>
          </p:blipFill>
          <p:spPr bwMode="auto">
            <a:xfrm>
              <a:off x="762000" y="685800"/>
              <a:ext cx="2819400" cy="2782180"/>
            </a:xfrm>
            <a:prstGeom prst="rect">
              <a:avLst/>
            </a:prstGeom>
            <a:noFill/>
            <a:ln w="9525">
              <a:noFill/>
              <a:miter lim="800000"/>
              <a:headEnd/>
              <a:tailEnd/>
            </a:ln>
          </p:spPr>
        </p:pic>
        <p:sp>
          <p:nvSpPr>
            <p:cNvPr id="2072" name="Text Box 13"/>
            <p:cNvSpPr txBox="1">
              <a:spLocks noChangeArrowheads="1"/>
            </p:cNvSpPr>
            <p:nvPr/>
          </p:nvSpPr>
          <p:spPr bwMode="auto">
            <a:xfrm>
              <a:off x="1066799" y="2895600"/>
              <a:ext cx="1066800" cy="369888"/>
            </a:xfrm>
            <a:prstGeom prst="rect">
              <a:avLst/>
            </a:prstGeom>
            <a:noFill/>
            <a:ln w="9525">
              <a:noFill/>
              <a:miter lim="800000"/>
              <a:headEnd/>
              <a:tailEnd/>
            </a:ln>
          </p:spPr>
          <p:txBody>
            <a:bodyPr>
              <a:spAutoFit/>
            </a:bodyPr>
            <a:lstStyle/>
            <a:p>
              <a:pPr>
                <a:spcBef>
                  <a:spcPct val="50000"/>
                </a:spcBef>
              </a:pPr>
              <a:r>
                <a:rPr lang="en-US">
                  <a:solidFill>
                    <a:srgbClr val="000000"/>
                  </a:solidFill>
                  <a:cs typeface="Arial" charset="0"/>
                </a:rPr>
                <a:t>1931</a:t>
              </a:r>
            </a:p>
          </p:txBody>
        </p:sp>
      </p:grpSp>
      <p:grpSp>
        <p:nvGrpSpPr>
          <p:cNvPr id="2060" name="Group 26"/>
          <p:cNvGrpSpPr>
            <a:grpSpLocks/>
          </p:cNvGrpSpPr>
          <p:nvPr/>
        </p:nvGrpSpPr>
        <p:grpSpPr bwMode="auto">
          <a:xfrm>
            <a:off x="762000" y="3675063"/>
            <a:ext cx="2824163" cy="3030537"/>
            <a:chOff x="762000" y="3657600"/>
            <a:chExt cx="2824923" cy="3048000"/>
          </a:xfrm>
        </p:grpSpPr>
        <p:sp>
          <p:nvSpPr>
            <p:cNvPr id="24" name="Rectangle 23"/>
            <p:cNvSpPr/>
            <p:nvPr/>
          </p:nvSpPr>
          <p:spPr>
            <a:xfrm>
              <a:off x="762000" y="3657600"/>
              <a:ext cx="2820159" cy="30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a:solidFill>
                  <a:srgbClr val="FFFFFF"/>
                </a:solidFill>
              </a:endParaRPr>
            </a:p>
          </p:txBody>
        </p:sp>
        <p:pic>
          <p:nvPicPr>
            <p:cNvPr id="2068" name="Picture 6"/>
            <p:cNvPicPr>
              <a:picLocks noChangeAspect="1" noChangeArrowheads="1"/>
            </p:cNvPicPr>
            <p:nvPr/>
          </p:nvPicPr>
          <p:blipFill>
            <a:blip r:embed="rId5"/>
            <a:srcRect/>
            <a:stretch>
              <a:fillRect/>
            </a:stretch>
          </p:blipFill>
          <p:spPr bwMode="auto">
            <a:xfrm>
              <a:off x="762000" y="3733800"/>
              <a:ext cx="2824923" cy="2917623"/>
            </a:xfrm>
            <a:prstGeom prst="rect">
              <a:avLst/>
            </a:prstGeom>
            <a:noFill/>
            <a:ln w="9525">
              <a:noFill/>
              <a:miter lim="800000"/>
              <a:headEnd/>
              <a:tailEnd/>
            </a:ln>
          </p:spPr>
        </p:pic>
        <p:sp>
          <p:nvSpPr>
            <p:cNvPr id="2069" name="Text Box 13"/>
            <p:cNvSpPr txBox="1">
              <a:spLocks noChangeArrowheads="1"/>
            </p:cNvSpPr>
            <p:nvPr/>
          </p:nvSpPr>
          <p:spPr bwMode="auto">
            <a:xfrm>
              <a:off x="1066800" y="6096000"/>
              <a:ext cx="1066800" cy="369888"/>
            </a:xfrm>
            <a:prstGeom prst="rect">
              <a:avLst/>
            </a:prstGeom>
            <a:noFill/>
            <a:ln w="9525">
              <a:noFill/>
              <a:miter lim="800000"/>
              <a:headEnd/>
              <a:tailEnd/>
            </a:ln>
          </p:spPr>
          <p:txBody>
            <a:bodyPr>
              <a:spAutoFit/>
            </a:bodyPr>
            <a:lstStyle/>
            <a:p>
              <a:pPr>
                <a:spcBef>
                  <a:spcPct val="50000"/>
                </a:spcBef>
              </a:pPr>
              <a:r>
                <a:rPr lang="en-US">
                  <a:solidFill>
                    <a:srgbClr val="000000"/>
                  </a:solidFill>
                  <a:cs typeface="Arial" charset="0"/>
                </a:rPr>
                <a:t>1966</a:t>
              </a:r>
            </a:p>
          </p:txBody>
        </p:sp>
      </p:grpSp>
      <p:grpSp>
        <p:nvGrpSpPr>
          <p:cNvPr id="2061" name="Group 25"/>
          <p:cNvGrpSpPr>
            <a:grpSpLocks/>
          </p:cNvGrpSpPr>
          <p:nvPr/>
        </p:nvGrpSpPr>
        <p:grpSpPr bwMode="auto">
          <a:xfrm>
            <a:off x="3886200" y="3352800"/>
            <a:ext cx="2819400" cy="3048000"/>
            <a:chOff x="4800600" y="3505200"/>
            <a:chExt cx="2819400" cy="3048000"/>
          </a:xfrm>
        </p:grpSpPr>
        <p:sp>
          <p:nvSpPr>
            <p:cNvPr id="23" name="Rectangle 22"/>
            <p:cNvSpPr/>
            <p:nvPr/>
          </p:nvSpPr>
          <p:spPr>
            <a:xfrm>
              <a:off x="4800600" y="3505200"/>
              <a:ext cx="2819400" cy="30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2400" dirty="0">
                <a:solidFill>
                  <a:srgbClr val="FFFFFF"/>
                </a:solidFill>
              </a:endParaRPr>
            </a:p>
          </p:txBody>
        </p:sp>
        <p:graphicFrame>
          <p:nvGraphicFramePr>
            <p:cNvPr id="2055" name="Object 7"/>
            <p:cNvGraphicFramePr>
              <a:graphicFrameLocks noChangeAspect="1"/>
            </p:cNvGraphicFramePr>
            <p:nvPr/>
          </p:nvGraphicFramePr>
          <p:xfrm>
            <a:off x="4835512" y="3657599"/>
            <a:ext cx="2756416" cy="2699084"/>
          </p:xfrm>
          <a:graphic>
            <a:graphicData uri="http://schemas.openxmlformats.org/presentationml/2006/ole">
              <mc:AlternateContent xmlns:mc="http://schemas.openxmlformats.org/markup-compatibility/2006">
                <mc:Choice xmlns:v="urn:schemas-microsoft-com:vml" Requires="v">
                  <p:oleObj spid="_x0000_s2060" name="PHOTO-PAINT" r:id="rId6" imgW="7187302" imgH="7161905" progId="CorelPHOTOPAINT.Image.14">
                    <p:embed/>
                  </p:oleObj>
                </mc:Choice>
                <mc:Fallback>
                  <p:oleObj name="PHOTO-PAINT" r:id="rId6" imgW="7187302" imgH="7161905" progId="CorelPHOTOPAINT.Image.14">
                    <p:embed/>
                    <p:pic>
                      <p:nvPicPr>
                        <p:cNvPr id="0"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35512" y="3657599"/>
                          <a:ext cx="2756416" cy="2699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66" name="Text Box 13"/>
            <p:cNvSpPr txBox="1">
              <a:spLocks noChangeArrowheads="1"/>
            </p:cNvSpPr>
            <p:nvPr/>
          </p:nvSpPr>
          <p:spPr bwMode="auto">
            <a:xfrm>
              <a:off x="5069306" y="5975683"/>
              <a:ext cx="838200" cy="369332"/>
            </a:xfrm>
            <a:prstGeom prst="rect">
              <a:avLst/>
            </a:prstGeom>
            <a:noFill/>
            <a:ln w="9525">
              <a:noFill/>
              <a:miter lim="800000"/>
              <a:headEnd/>
              <a:tailEnd/>
            </a:ln>
          </p:spPr>
          <p:txBody>
            <a:bodyPr>
              <a:spAutoFit/>
            </a:bodyPr>
            <a:lstStyle/>
            <a:p>
              <a:pPr>
                <a:spcBef>
                  <a:spcPct val="50000"/>
                </a:spcBef>
              </a:pPr>
              <a:r>
                <a:rPr lang="en-US">
                  <a:solidFill>
                    <a:srgbClr val="000000"/>
                  </a:solidFill>
                  <a:cs typeface="Arial" charset="0"/>
                </a:rPr>
                <a:t>2000 </a:t>
              </a:r>
            </a:p>
          </p:txBody>
        </p:sp>
      </p:grpSp>
      <p:sp>
        <p:nvSpPr>
          <p:cNvPr id="2062" name="Oval 9"/>
          <p:cNvSpPr>
            <a:spLocks noChangeArrowheads="1"/>
          </p:cNvSpPr>
          <p:nvPr/>
        </p:nvSpPr>
        <p:spPr bwMode="auto">
          <a:xfrm rot="-1098765">
            <a:off x="2166938" y="1890713"/>
            <a:ext cx="519112" cy="781050"/>
          </a:xfrm>
          <a:prstGeom prst="ellipse">
            <a:avLst/>
          </a:prstGeom>
          <a:noFill/>
          <a:ln w="28575">
            <a:solidFill>
              <a:schemeClr val="tx1"/>
            </a:solidFill>
            <a:round/>
            <a:headEnd/>
            <a:tailEnd/>
          </a:ln>
        </p:spPr>
        <p:txBody>
          <a:bodyPr wrap="none" anchor="ctr"/>
          <a:lstStyle/>
          <a:p>
            <a:endParaRPr lang="en-US"/>
          </a:p>
        </p:txBody>
      </p:sp>
      <p:sp>
        <p:nvSpPr>
          <p:cNvPr id="2063" name="Oval 9"/>
          <p:cNvSpPr>
            <a:spLocks noChangeArrowheads="1"/>
          </p:cNvSpPr>
          <p:nvPr/>
        </p:nvSpPr>
        <p:spPr bwMode="auto">
          <a:xfrm rot="-1098765">
            <a:off x="2192338" y="4938713"/>
            <a:ext cx="520700" cy="781050"/>
          </a:xfrm>
          <a:prstGeom prst="ellipse">
            <a:avLst/>
          </a:prstGeom>
          <a:noFill/>
          <a:ln w="28575">
            <a:solidFill>
              <a:schemeClr val="tx1"/>
            </a:solidFill>
            <a:round/>
            <a:headEnd/>
            <a:tailEnd/>
          </a:ln>
        </p:spPr>
        <p:txBody>
          <a:bodyPr wrap="none" anchor="ctr"/>
          <a:lstStyle/>
          <a:p>
            <a:endParaRPr lang="en-US"/>
          </a:p>
        </p:txBody>
      </p:sp>
      <p:sp>
        <p:nvSpPr>
          <p:cNvPr id="2064" name="Oval 9"/>
          <p:cNvSpPr>
            <a:spLocks noChangeArrowheads="1"/>
          </p:cNvSpPr>
          <p:nvPr/>
        </p:nvSpPr>
        <p:spPr bwMode="auto">
          <a:xfrm rot="-1098765">
            <a:off x="5322888" y="4662488"/>
            <a:ext cx="519112" cy="781050"/>
          </a:xfrm>
          <a:prstGeom prst="ellipse">
            <a:avLst/>
          </a:prstGeom>
          <a:noFill/>
          <a:ln w="28575">
            <a:solidFill>
              <a:schemeClr val="tx1"/>
            </a:solidFill>
            <a:round/>
            <a:headEnd/>
            <a:tailEnd/>
          </a:ln>
        </p:spPr>
        <p:txBody>
          <a:bodyPr wrap="none" anchor="ctr"/>
          <a:lstStyle/>
          <a:p>
            <a:endParaRPr lang="en-US"/>
          </a:p>
        </p:txBody>
      </p:sp>
      <p:sp>
        <p:nvSpPr>
          <p:cNvPr id="2" name="Slide Number Placeholder 1"/>
          <p:cNvSpPr>
            <a:spLocks noGrp="1"/>
          </p:cNvSpPr>
          <p:nvPr>
            <p:ph type="sldNum" sz="quarter" idx="12"/>
          </p:nvPr>
        </p:nvSpPr>
        <p:spPr/>
        <p:txBody>
          <a:bodyPr/>
          <a:lstStyle/>
          <a:p>
            <a:pPr>
              <a:defRPr/>
            </a:pPr>
            <a:fld id="{3635396F-78A3-41F9-BB37-31AB8359E6BD}" type="slidenum">
              <a:rPr lang="en-US" smtClean="0"/>
              <a:pPr>
                <a:defRPr/>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3"/>
          <p:cNvSpPr txBox="1">
            <a:spLocks noChangeArrowheads="1"/>
          </p:cNvSpPr>
          <p:nvPr/>
        </p:nvSpPr>
        <p:spPr bwMode="auto">
          <a:xfrm>
            <a:off x="1066800" y="685800"/>
            <a:ext cx="6705600" cy="5672138"/>
          </a:xfrm>
          <a:prstGeom prst="rect">
            <a:avLst/>
          </a:prstGeom>
          <a:noFill/>
          <a:ln w="9525">
            <a:noFill/>
            <a:miter lim="800000"/>
            <a:headEnd/>
            <a:tailEnd/>
          </a:ln>
        </p:spPr>
        <p:txBody>
          <a:bodyPr>
            <a:spAutoFit/>
          </a:bodyPr>
          <a:lstStyle/>
          <a:p>
            <a:r>
              <a:rPr lang="en-US" sz="2400" dirty="0"/>
              <a:t>Question: how often do upper Colorado River flows correspond to Pacific Northwest drought anomalies and how often do they correspond to conditions in the Southwest?</a:t>
            </a:r>
          </a:p>
          <a:p>
            <a:endParaRPr lang="en-US" dirty="0"/>
          </a:p>
          <a:p>
            <a:r>
              <a:rPr lang="en-US" b="1" dirty="0"/>
              <a:t>Method to address this question</a:t>
            </a:r>
            <a:r>
              <a:rPr lang="en-US" dirty="0"/>
              <a:t>:</a:t>
            </a:r>
          </a:p>
          <a:p>
            <a:endParaRPr lang="en-US" dirty="0"/>
          </a:p>
          <a:p>
            <a:pPr>
              <a:buFont typeface="Arial" charset="0"/>
              <a:buChar char="•"/>
            </a:pPr>
            <a:r>
              <a:rPr lang="en-US" dirty="0"/>
              <a:t> Colorado River reconstruction </a:t>
            </a:r>
            <a:r>
              <a:rPr lang="en-US" sz="1400" dirty="0"/>
              <a:t>(</a:t>
            </a:r>
            <a:r>
              <a:rPr lang="en-US" sz="1400" i="1" dirty="0" err="1"/>
              <a:t>Meko</a:t>
            </a:r>
            <a:r>
              <a:rPr lang="en-US" sz="1400" i="1" dirty="0"/>
              <a:t> et al. 2007</a:t>
            </a:r>
            <a:r>
              <a:rPr lang="en-US" dirty="0"/>
              <a:t>) and PC1 (dipole) loadings from reconstructed PDSI </a:t>
            </a:r>
            <a:r>
              <a:rPr lang="en-US" sz="1400" dirty="0"/>
              <a:t>(</a:t>
            </a:r>
            <a:r>
              <a:rPr lang="en-US" sz="1400" i="1" dirty="0"/>
              <a:t>Cook et al. 2009, Woodhouse et al. 2009</a:t>
            </a:r>
            <a:r>
              <a:rPr lang="en-US" sz="1400" dirty="0"/>
              <a:t>)</a:t>
            </a:r>
            <a:r>
              <a:rPr lang="en-US" dirty="0"/>
              <a:t> </a:t>
            </a:r>
          </a:p>
          <a:p>
            <a:pPr>
              <a:buFont typeface="Arial" charset="0"/>
              <a:buChar char="•"/>
            </a:pPr>
            <a:endParaRPr lang="en-US" dirty="0"/>
          </a:p>
          <a:p>
            <a:pPr>
              <a:buFont typeface="Arial" charset="0"/>
              <a:buChar char="•"/>
            </a:pPr>
            <a:r>
              <a:rPr lang="en-US" dirty="0"/>
              <a:t> Two series are smoothed with a 5-year running mean, then ranked</a:t>
            </a:r>
          </a:p>
          <a:p>
            <a:endParaRPr lang="en-US" dirty="0"/>
          </a:p>
          <a:p>
            <a:pPr>
              <a:buFont typeface="Arial" charset="0"/>
              <a:buChar char="•"/>
            </a:pPr>
            <a:r>
              <a:rPr lang="en-US" dirty="0"/>
              <a:t> Series are plotted;  high and low flow periods in Colorado River with strongly negative or positive dipole patterns are compared (values in the 25th and 75th percentiles)</a:t>
            </a:r>
          </a:p>
          <a:p>
            <a:pPr>
              <a:buFont typeface="Arial" charset="0"/>
              <a:buChar char="•"/>
            </a:pPr>
            <a:endParaRPr lang="en-US" dirty="0"/>
          </a:p>
          <a:p>
            <a:pPr>
              <a:buFont typeface="Arial" charset="0"/>
              <a:buChar char="•"/>
            </a:pPr>
            <a:r>
              <a:rPr lang="en-US" dirty="0"/>
              <a:t> For two time periods: 1404-2003, 900-1350</a:t>
            </a:r>
          </a:p>
        </p:txBody>
      </p:sp>
      <p:sp>
        <p:nvSpPr>
          <p:cNvPr id="2" name="Slide Number Placeholder 1"/>
          <p:cNvSpPr>
            <a:spLocks noGrp="1"/>
          </p:cNvSpPr>
          <p:nvPr>
            <p:ph type="sldNum" sz="quarter" idx="12"/>
          </p:nvPr>
        </p:nvSpPr>
        <p:spPr/>
        <p:txBody>
          <a:bodyPr/>
          <a:lstStyle/>
          <a:p>
            <a:pPr>
              <a:defRPr/>
            </a:pPr>
            <a:fld id="{884A8078-B6F3-4379-B065-AB8858D6F875}" type="slidenum">
              <a:rPr lang="en-US" smtClean="0"/>
              <a:pPr>
                <a:defRPr/>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152400" y="990600"/>
            <a:ext cx="5341938" cy="56705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7891" name="TextBox 5"/>
          <p:cNvSpPr txBox="1">
            <a:spLocks noChangeArrowheads="1"/>
          </p:cNvSpPr>
          <p:nvPr/>
        </p:nvSpPr>
        <p:spPr bwMode="auto">
          <a:xfrm>
            <a:off x="128588" y="77788"/>
            <a:ext cx="8458200" cy="830262"/>
          </a:xfrm>
          <a:prstGeom prst="rect">
            <a:avLst/>
          </a:prstGeom>
          <a:noFill/>
          <a:ln w="9525">
            <a:noFill/>
            <a:miter lim="800000"/>
            <a:headEnd/>
            <a:tailEnd/>
          </a:ln>
        </p:spPr>
        <p:txBody>
          <a:bodyPr>
            <a:spAutoFit/>
          </a:bodyPr>
          <a:lstStyle/>
          <a:p>
            <a:r>
              <a:rPr lang="en-US" sz="2400" dirty="0"/>
              <a:t>Drought Dipole from Gridded PDSI: Instrumental Data and Tree-Ring Reconstructions</a:t>
            </a:r>
          </a:p>
        </p:txBody>
      </p:sp>
      <p:sp>
        <p:nvSpPr>
          <p:cNvPr id="10" name="TextBox 9"/>
          <p:cNvSpPr txBox="1"/>
          <p:nvPr/>
        </p:nvSpPr>
        <p:spPr>
          <a:xfrm>
            <a:off x="5715000" y="6604000"/>
            <a:ext cx="3124200" cy="253916"/>
          </a:xfrm>
          <a:prstGeom prst="rect">
            <a:avLst/>
          </a:prstGeom>
          <a:noFill/>
        </p:spPr>
        <p:txBody>
          <a:bodyPr>
            <a:spAutoFit/>
          </a:bodyPr>
          <a:lstStyle/>
          <a:p>
            <a:pPr>
              <a:defRPr/>
            </a:pPr>
            <a:r>
              <a:rPr lang="en-US" sz="1050" dirty="0"/>
              <a:t>from Woodhouse, Russell and Cook, 2009, JClim</a:t>
            </a:r>
          </a:p>
        </p:txBody>
      </p:sp>
      <p:pic>
        <p:nvPicPr>
          <p:cNvPr id="37893" name="Picture 1"/>
          <p:cNvPicPr>
            <a:picLocks noChangeAspect="1" noChangeArrowheads="1"/>
          </p:cNvPicPr>
          <p:nvPr/>
        </p:nvPicPr>
        <p:blipFill>
          <a:blip r:embed="rId3"/>
          <a:srcRect/>
          <a:stretch>
            <a:fillRect/>
          </a:stretch>
        </p:blipFill>
        <p:spPr bwMode="auto">
          <a:xfrm>
            <a:off x="296863" y="1066800"/>
            <a:ext cx="5005387" cy="5562600"/>
          </a:xfrm>
          <a:prstGeom prst="rect">
            <a:avLst/>
          </a:prstGeom>
          <a:noFill/>
          <a:ln w="9525">
            <a:noFill/>
            <a:miter lim="800000"/>
            <a:headEnd/>
            <a:tailEnd/>
          </a:ln>
        </p:spPr>
      </p:pic>
      <p:sp>
        <p:nvSpPr>
          <p:cNvPr id="37894" name="TextBox 12"/>
          <p:cNvSpPr txBox="1">
            <a:spLocks noChangeArrowheads="1"/>
          </p:cNvSpPr>
          <p:nvPr/>
        </p:nvSpPr>
        <p:spPr bwMode="auto">
          <a:xfrm>
            <a:off x="5791200" y="1066800"/>
            <a:ext cx="3048000" cy="1190625"/>
          </a:xfrm>
          <a:prstGeom prst="rect">
            <a:avLst/>
          </a:prstGeom>
          <a:noFill/>
          <a:ln w="9525">
            <a:noFill/>
            <a:miter lim="800000"/>
            <a:headEnd/>
            <a:tailEnd/>
          </a:ln>
        </p:spPr>
        <p:txBody>
          <a:bodyPr>
            <a:spAutoFit/>
          </a:bodyPr>
          <a:lstStyle/>
          <a:p>
            <a:r>
              <a:rPr lang="en-US" dirty="0">
                <a:ea typeface="Batang"/>
                <a:cs typeface="Batang"/>
              </a:rPr>
              <a:t>Maps based on scores from Rotated PCA analysis on gridded PDSI for 3 time periods</a:t>
            </a:r>
            <a:endParaRPr lang="en-US" dirty="0"/>
          </a:p>
        </p:txBody>
      </p:sp>
      <p:pic>
        <p:nvPicPr>
          <p:cNvPr id="37895" name="Picture 10" descr="WoodhouseFig1.tif"/>
          <p:cNvPicPr>
            <a:picLocks noChangeAspect="1"/>
          </p:cNvPicPr>
          <p:nvPr/>
        </p:nvPicPr>
        <p:blipFill>
          <a:blip r:embed="rId4"/>
          <a:srcRect/>
          <a:stretch>
            <a:fillRect/>
          </a:stretch>
        </p:blipFill>
        <p:spPr bwMode="auto">
          <a:xfrm>
            <a:off x="5791200" y="4038600"/>
            <a:ext cx="3005138" cy="2047875"/>
          </a:xfrm>
          <a:prstGeom prst="rect">
            <a:avLst/>
          </a:prstGeom>
          <a:noFill/>
          <a:ln w="9525">
            <a:noFill/>
            <a:miter lim="800000"/>
            <a:headEnd/>
            <a:tailEnd/>
          </a:ln>
        </p:spPr>
      </p:pic>
      <p:sp>
        <p:nvSpPr>
          <p:cNvPr id="14" name="Rectangle 13"/>
          <p:cNvSpPr>
            <a:spLocks noChangeArrowheads="1"/>
          </p:cNvSpPr>
          <p:nvPr/>
        </p:nvSpPr>
        <p:spPr bwMode="auto">
          <a:xfrm>
            <a:off x="228600" y="990600"/>
            <a:ext cx="2590800" cy="5257800"/>
          </a:xfrm>
          <a:prstGeom prst="rect">
            <a:avLst/>
          </a:prstGeom>
          <a:noFill/>
          <a:ln w="57150" algn="ctr">
            <a:solidFill>
              <a:srgbClr val="FF0000"/>
            </a:solidFill>
            <a:miter lim="800000"/>
            <a:headEnd/>
            <a:tailEnd/>
          </a:ln>
        </p:spPr>
        <p:txBody>
          <a:bodyPr anchor="ctr"/>
          <a:lstStyle/>
          <a:p>
            <a:pPr algn="ctr">
              <a:defRPr/>
            </a:pPr>
            <a:endParaRPr lang="en-US" dirty="0">
              <a:solidFill>
                <a:schemeClr val="lt1"/>
              </a:solidFill>
              <a:latin typeface="+mn-lt"/>
            </a:endParaRPr>
          </a:p>
        </p:txBody>
      </p:sp>
      <p:sp>
        <p:nvSpPr>
          <p:cNvPr id="2" name="Slide Number Placeholder 1"/>
          <p:cNvSpPr>
            <a:spLocks noGrp="1"/>
          </p:cNvSpPr>
          <p:nvPr>
            <p:ph type="sldNum" sz="quarter" idx="12"/>
          </p:nvPr>
        </p:nvSpPr>
        <p:spPr/>
        <p:txBody>
          <a:bodyPr/>
          <a:lstStyle/>
          <a:p>
            <a:pPr>
              <a:defRPr/>
            </a:pPr>
            <a:fld id="{96680C85-2ED4-4670-93DD-2417CA1A5264}" type="slidenum">
              <a:rPr lang="en-US" smtClean="0"/>
              <a:pPr>
                <a:defRPr/>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143000" y="152400"/>
            <a:ext cx="7099300" cy="6400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39939" name="Picture 6" descr="LeesPC15yr1404.jpg"/>
          <p:cNvPicPr>
            <a:picLocks noChangeAspect="1"/>
          </p:cNvPicPr>
          <p:nvPr/>
        </p:nvPicPr>
        <p:blipFill>
          <a:blip r:embed="rId3"/>
          <a:srcRect/>
          <a:stretch>
            <a:fillRect/>
          </a:stretch>
        </p:blipFill>
        <p:spPr bwMode="auto">
          <a:xfrm>
            <a:off x="1295400" y="198438"/>
            <a:ext cx="6858000" cy="6049962"/>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pPr>
              <a:defRPr/>
            </a:pPr>
            <a:fld id="{884A8078-B6F3-4379-B065-AB8858D6F875}" type="slidenum">
              <a:rPr lang="en-US" smtClean="0"/>
              <a:pPr>
                <a:defRPr/>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143000" y="152400"/>
            <a:ext cx="7099300" cy="64008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pic>
        <p:nvPicPr>
          <p:cNvPr id="41987" name="Picture 5" descr="LeesPC15yr1404b.jpg"/>
          <p:cNvPicPr>
            <a:picLocks noChangeAspect="1"/>
          </p:cNvPicPr>
          <p:nvPr/>
        </p:nvPicPr>
        <p:blipFill>
          <a:blip r:embed="rId3"/>
          <a:srcRect/>
          <a:stretch>
            <a:fillRect/>
          </a:stretch>
        </p:blipFill>
        <p:spPr bwMode="auto">
          <a:xfrm>
            <a:off x="1295400" y="196850"/>
            <a:ext cx="6858000" cy="6049963"/>
          </a:xfrm>
          <a:prstGeom prst="rect">
            <a:avLst/>
          </a:prstGeom>
          <a:noFill/>
          <a:ln w="9525">
            <a:noFill/>
            <a:miter lim="800000"/>
            <a:headEnd/>
            <a:tailEnd/>
          </a:ln>
        </p:spPr>
      </p:pic>
      <p:sp>
        <p:nvSpPr>
          <p:cNvPr id="2" name="Slide Number Placeholder 1"/>
          <p:cNvSpPr>
            <a:spLocks noGrp="1"/>
          </p:cNvSpPr>
          <p:nvPr>
            <p:ph type="sldNum" sz="quarter" idx="12"/>
          </p:nvPr>
        </p:nvSpPr>
        <p:spPr/>
        <p:txBody>
          <a:bodyPr/>
          <a:lstStyle/>
          <a:p>
            <a:pPr>
              <a:defRPr/>
            </a:pPr>
            <a:fld id="{884A8078-B6F3-4379-B065-AB8858D6F875}" type="slidenum">
              <a:rPr lang="en-US" smtClean="0"/>
              <a:pPr>
                <a:defRPr/>
              </a:pPr>
              <a:t>9</a:t>
            </a:fld>
            <a:endParaRPr lang="en-US" dirty="0"/>
          </a:p>
        </p:txBody>
      </p:sp>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Default Design">
  <a:themeElements>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1478</TotalTime>
  <Words>1716</Words>
  <Application>Microsoft Office PowerPoint</Application>
  <PresentationFormat>On-screen Show (4:3)</PresentationFormat>
  <Paragraphs>134</Paragraphs>
  <Slides>16</Slides>
  <Notes>16</Notes>
  <HiddenSlides>0</HiddenSlides>
  <MMClips>0</MMClips>
  <ScaleCrop>false</ScaleCrop>
  <HeadingPairs>
    <vt:vector size="6" baseType="variant">
      <vt:variant>
        <vt:lpstr>Theme</vt:lpstr>
      </vt:variant>
      <vt:variant>
        <vt:i4>3</vt:i4>
      </vt:variant>
      <vt:variant>
        <vt:lpstr>Embedded OLE Servers</vt:lpstr>
      </vt:variant>
      <vt:variant>
        <vt:i4>1</vt:i4>
      </vt:variant>
      <vt:variant>
        <vt:lpstr>Slide Titles</vt:lpstr>
      </vt:variant>
      <vt:variant>
        <vt:i4>16</vt:i4>
      </vt:variant>
    </vt:vector>
  </HeadingPairs>
  <TitlesOfParts>
    <vt:vector size="20" baseType="lpstr">
      <vt:lpstr>Default Design</vt:lpstr>
      <vt:lpstr>1_Default Design</vt:lpstr>
      <vt:lpstr>2_Default Design</vt:lpstr>
      <vt:lpstr>PHOTO-PAINT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ncdc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Connie Woodhouse</dc:creator>
  <cp:lastModifiedBy>connie.woodhouse</cp:lastModifiedBy>
  <cp:revision>116</cp:revision>
  <cp:lastPrinted>2012-06-01T17:03:08Z</cp:lastPrinted>
  <dcterms:created xsi:type="dcterms:W3CDTF">2010-11-28T01:30:48Z</dcterms:created>
  <dcterms:modified xsi:type="dcterms:W3CDTF">2012-06-01T17:09:19Z</dcterms:modified>
</cp:coreProperties>
</file>