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42"/>
  </p:notesMasterIdLst>
  <p:sldIdLst>
    <p:sldId id="278" r:id="rId3"/>
    <p:sldId id="288" r:id="rId4"/>
    <p:sldId id="259" r:id="rId5"/>
    <p:sldId id="277" r:id="rId6"/>
    <p:sldId id="304" r:id="rId7"/>
    <p:sldId id="302" r:id="rId8"/>
    <p:sldId id="308" r:id="rId9"/>
    <p:sldId id="310" r:id="rId10"/>
    <p:sldId id="269" r:id="rId11"/>
    <p:sldId id="315" r:id="rId12"/>
    <p:sldId id="314" r:id="rId13"/>
    <p:sldId id="291" r:id="rId14"/>
    <p:sldId id="266" r:id="rId15"/>
    <p:sldId id="316" r:id="rId16"/>
    <p:sldId id="300" r:id="rId17"/>
    <p:sldId id="305" r:id="rId18"/>
    <p:sldId id="258" r:id="rId19"/>
    <p:sldId id="264" r:id="rId20"/>
    <p:sldId id="320" r:id="rId21"/>
    <p:sldId id="317" r:id="rId22"/>
    <p:sldId id="270" r:id="rId23"/>
    <p:sldId id="272" r:id="rId24"/>
    <p:sldId id="321" r:id="rId25"/>
    <p:sldId id="318" r:id="rId26"/>
    <p:sldId id="319" r:id="rId27"/>
    <p:sldId id="296" r:id="rId28"/>
    <p:sldId id="293" r:id="rId29"/>
    <p:sldId id="268" r:id="rId30"/>
    <p:sldId id="294" r:id="rId31"/>
    <p:sldId id="260" r:id="rId32"/>
    <p:sldId id="323" r:id="rId33"/>
    <p:sldId id="265" r:id="rId34"/>
    <p:sldId id="326" r:id="rId35"/>
    <p:sldId id="327" r:id="rId36"/>
    <p:sldId id="322" r:id="rId37"/>
    <p:sldId id="267" r:id="rId38"/>
    <p:sldId id="301" r:id="rId39"/>
    <p:sldId id="290" r:id="rId40"/>
    <p:sldId id="292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003366"/>
    <a:srgbClr val="006666"/>
    <a:srgbClr val="FFCCCC"/>
    <a:srgbClr val="FF9966"/>
    <a:srgbClr val="002346"/>
    <a:srgbClr val="1D573A"/>
    <a:srgbClr val="339966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1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35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4CEEC-685C-421C-B730-0750102D0B94}" type="datetimeFigureOut">
              <a:rPr lang="en-US" smtClean="0"/>
              <a:pPr/>
              <a:t>10/31/2012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682BE2-AAFB-4619-AC98-D8F10FA2B7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58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2BE2-AAFB-4619-AC98-D8F10FA2B7D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2BE2-AAFB-4619-AC98-D8F10FA2B7D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14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862F6-6B1E-4480-BA4F-89EEE18BB01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046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862F6-6B1E-4480-BA4F-89EEE18BB01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78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C808ED4-B087-4139-8D6E-995D741D610B}" type="slidenum">
              <a:rPr lang="en-US" smtClean="0">
                <a:solidFill>
                  <a:prstClr val="black"/>
                </a:solidFill>
              </a:rPr>
              <a:pPr eaLnBrk="1" hangingPunct="1"/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862F6-6B1E-4480-BA4F-89EEE18BB01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48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the Catholic</a:t>
            </a:r>
            <a:r>
              <a:rPr lang="en-US" baseline="0" dirty="0" smtClean="0"/>
              <a:t> Coalition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862F6-6B1E-4480-BA4F-89EEE18BB01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89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1B82DB4-AA9C-4B49-8A21-7A8F06B8C594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82BE2-AAFB-4619-AC98-D8F10FA2B7D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8D19C2B-3771-478C-B65D-1E2D38B4B2F1}" type="slidenum">
              <a:rPr lang="en-US" smtClean="0">
                <a:solidFill>
                  <a:prstClr val="black"/>
                </a:solidFill>
              </a:rPr>
              <a:pPr eaLnBrk="1" hangingPunct="1"/>
              <a:t>13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862F6-6B1E-4480-BA4F-89EEE18BB01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75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64931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862F6-6B1E-4480-BA4F-89EEE18BB01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88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7862F6-6B1E-4480-BA4F-89EEE18BB01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6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A207B-11D9-45EA-9A21-2026D61F31A4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72E7-47ED-4CDB-BF44-1F19E5E54A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47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9132A-76FF-4E89-8CF7-910C135E75D2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BE787-CC04-45EA-ACF4-6344CBDD47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920D0-5099-4324-A54F-F51429B030DD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C489-B83D-4152-9A29-0BE17856BB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72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04FBC-53B8-4C03-8C5B-A1CDC49A4C37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CB233-B569-4F8C-AA14-58F1477A13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1661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7C8F9-BCF0-4EE5-9886-B0A34AB24B2C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8C35B-ABA0-4D6C-B268-341EEED6E6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279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8BA90-B7D1-4CE9-A09B-91B6A80A57D9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D71B-71AE-4C93-A30B-D4395FD105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8297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8DE8B-7D80-43A5-97DD-EED2C7C004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40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8160C-1D27-4CF0-8D37-65E9B1DB0E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89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CE12F-AA0F-4CEA-88FA-6A7356191B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3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799E5-3BF9-499F-A203-00DDD5C847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93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96818-86D8-4444-B9BE-CB6F4284A8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7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FF76D-E603-49D8-980E-463CF2A80CB5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C4540-C2B7-49BB-979B-1C177AE315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66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930B5-5635-41CC-8C17-EA262B73D9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12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BDC6A-689B-4901-A79F-75FADA0F49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13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732FE-C20B-4186-8D46-E78328EF3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22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A2909-1C71-4104-A84F-10689CE958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47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D0B6-0C3F-4D39-951D-C003F27A7D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96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A0788-FB39-4850-98E5-F562A81BE1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13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1E6E-BB7E-4054-B11B-59635BB50E73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ACAB-3F22-473F-BE22-D65582634C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9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73A75-8ACD-41E0-9FF3-797062EBF54A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72A0B-3056-4BB8-8B1D-14BB857D60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27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3DA6-B564-41A0-9310-A398FDCF7EDC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0ABA0-50DF-432C-B727-5F3ADF8C68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7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5AF24-6001-4BF6-8C76-06DEE21D4514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03A4C-A133-4396-B38C-FBA900BA9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6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1CEC8-CEF8-4392-B5A5-D8C4AC6F0C40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7A95D-FCD3-4088-823E-E3A9952F8C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9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6A5A1-2C76-4C7B-8646-BEC2FC96EFD8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264BC-5EF9-4E91-B015-464F210562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3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04855-7855-4F6F-83C4-621B60252B2E}" type="datetime1">
              <a:rPr lang="en-US">
                <a:solidFill>
                  <a:srgbClr val="000000"/>
                </a:solidFill>
              </a:rPr>
              <a:pPr>
                <a:defRPr/>
              </a:pPr>
              <a:t>10/31/2012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295BA-09E0-448D-B402-663D959AC4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3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C6AFA4-8F55-424F-B6FE-5E5E08878664}" type="datetime1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10/31/2012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7978EB-CFB7-4359-9582-4D49D71881DF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1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39999">
              <a:srgbClr val="000066"/>
            </a:gs>
            <a:gs pos="70000">
              <a:srgbClr val="000096"/>
            </a:gs>
            <a:gs pos="88000">
              <a:srgbClr val="26269E"/>
            </a:gs>
            <a:gs pos="100000">
              <a:srgbClr val="2C2CB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8850DD-205C-41FF-AE61-2E7C5A2A37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32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atholicclimatecovenant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hyperlink" Target="http://catholicclimatecovenant.org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://catholicclimatecovenant.org/resources" TargetMode="External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2743200"/>
            <a:ext cx="44196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ANREP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Climate Science Initiative Webinar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 November 2012</a:t>
            </a:r>
            <a:r>
              <a:rPr lang="en-US" sz="2800" dirty="0" smtClean="0">
                <a:solidFill>
                  <a:schemeClr val="bg1"/>
                </a:solidFill>
              </a:rPr>
              <a:t/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rgbClr val="FFCC99"/>
                </a:solidFill>
              </a:rPr>
              <a:t>Katie Hirschboeck, PhD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Chair, Global Change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Graduate Interdisciplinary Program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Associate Professor of Climatology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Laboratory of Tree-Ring Research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The University of Arizona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FFCC99"/>
                </a:solidFill>
              </a:rPr>
              <a:t>katie@ltrr.arizona.edu</a:t>
            </a:r>
            <a:endParaRPr lang="en-US" sz="3200" dirty="0">
              <a:solidFill>
                <a:srgbClr val="FFCC99"/>
              </a:solidFill>
            </a:endParaRPr>
          </a:p>
        </p:txBody>
      </p:sp>
      <p:pic>
        <p:nvPicPr>
          <p:cNvPr id="6" name="Picture 2" descr="http://www.hoover.co.uk/environment/images/px_enviro_side.jpg"/>
          <p:cNvPicPr>
            <a:picLocks noChangeAspect="1" noChangeArrowheads="1"/>
          </p:cNvPicPr>
          <p:nvPr/>
        </p:nvPicPr>
        <p:blipFill>
          <a:blip r:embed="rId2" cstate="print"/>
          <a:srcRect l="8888"/>
          <a:stretch>
            <a:fillRect/>
          </a:stretch>
        </p:blipFill>
        <p:spPr bwMode="auto">
          <a:xfrm>
            <a:off x="5562600" y="838200"/>
            <a:ext cx="3276600" cy="359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648200"/>
            <a:ext cx="3481688" cy="191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" y="76200"/>
            <a:ext cx="8534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CC99"/>
                </a:solidFill>
              </a:rPr>
              <a:t>Climate Education and the </a:t>
            </a:r>
            <a:r>
              <a:rPr lang="en-US" sz="4000" dirty="0" smtClean="0">
                <a:solidFill>
                  <a:srgbClr val="FFCC99"/>
                </a:solidFill>
              </a:rPr>
              <a:t>Faith</a:t>
            </a:r>
            <a:r>
              <a:rPr lang="en-US" sz="3600" dirty="0" smtClean="0">
                <a:solidFill>
                  <a:srgbClr val="FFCC99"/>
                </a:solidFill>
              </a:rPr>
              <a:t> Community: </a:t>
            </a:r>
          </a:p>
          <a:p>
            <a:r>
              <a:rPr lang="en-US" sz="3600" dirty="0" smtClean="0">
                <a:solidFill>
                  <a:srgbClr val="FFCC99"/>
                </a:solidFill>
              </a:rPr>
              <a:t>	Catholic Climate</a:t>
            </a:r>
          </a:p>
          <a:p>
            <a:r>
              <a:rPr lang="en-US" sz="3600" dirty="0" smtClean="0">
                <a:solidFill>
                  <a:srgbClr val="FFCC99"/>
                </a:solidFill>
              </a:rPr>
              <a:t>		Ambassadors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1905000" y="381000"/>
            <a:ext cx="5410200" cy="71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n-lt"/>
                <a:cs typeface="Arial"/>
              </a:rPr>
              <a:t>3 KEY GUIDING PRINCIPLES OF THE 2001 STATEMENT</a:t>
            </a:r>
          </a:p>
        </p:txBody>
      </p:sp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266700" y="1443872"/>
            <a:ext cx="8686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defRPr/>
            </a:pPr>
            <a:r>
              <a:rPr lang="en-US" sz="2800" kern="0" dirty="0" smtClean="0">
                <a:solidFill>
                  <a:srgbClr val="FFCC99"/>
                </a:solidFill>
                <a:cs typeface="Arial"/>
              </a:rPr>
              <a:t>PRUDENCE</a:t>
            </a:r>
            <a:r>
              <a:rPr lang="en-US" sz="2800" kern="0" dirty="0" smtClean="0">
                <a:solidFill>
                  <a:srgbClr val="FFFFFF"/>
                </a:solidFill>
                <a:cs typeface="Arial"/>
              </a:rPr>
              <a:t/>
            </a:r>
            <a:br>
              <a:rPr lang="en-US" sz="2800" kern="0" dirty="0" smtClean="0">
                <a:solidFill>
                  <a:srgbClr val="FFFFFF"/>
                </a:solidFill>
                <a:cs typeface="Arial"/>
              </a:rPr>
            </a:br>
            <a:r>
              <a:rPr lang="en-US" sz="2000" dirty="0" smtClean="0">
                <a:solidFill>
                  <a:schemeClr val="bg1"/>
                </a:solidFill>
              </a:rPr>
              <a:t>A thoughtful, deliberate, and reasoned basis for shaping our conscience and moving us to adopt courses of action to protect the common good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</a:endParaRPr>
          </a:p>
          <a:p>
            <a:pPr marL="342900" lvl="2" indent="-342900">
              <a:defRPr/>
            </a:pPr>
            <a:r>
              <a:rPr lang="en-US" sz="2800" kern="0" dirty="0" smtClean="0">
                <a:solidFill>
                  <a:srgbClr val="FFCC99"/>
                </a:solidFill>
                <a:cs typeface="Arial"/>
              </a:rPr>
              <a:t>POVERTY</a:t>
            </a:r>
            <a:r>
              <a:rPr lang="en-US" sz="3200" kern="0" dirty="0" smtClean="0">
                <a:solidFill>
                  <a:srgbClr val="FFFFFF"/>
                </a:solidFill>
                <a:cs typeface="Arial"/>
              </a:rPr>
              <a:t/>
            </a:r>
            <a:br>
              <a:rPr lang="en-US" sz="3200" kern="0" dirty="0" smtClean="0">
                <a:solidFill>
                  <a:srgbClr val="FFFFFF"/>
                </a:solidFill>
                <a:cs typeface="Arial"/>
              </a:rPr>
            </a:br>
            <a:r>
              <a:rPr lang="en-US" sz="2000" kern="0" dirty="0" smtClean="0">
                <a:solidFill>
                  <a:srgbClr val="FFFFFF"/>
                </a:solidFill>
                <a:cs typeface="Arial" charset="0"/>
              </a:rPr>
              <a:t>The environment is God's gift to everyone, but the impact of climate change falls heaviest on the POOR – for whom we have a sacred obligation and moral responsibility</a:t>
            </a:r>
            <a:br>
              <a:rPr lang="en-US" sz="2000" kern="0" dirty="0" smtClean="0">
                <a:solidFill>
                  <a:srgbClr val="FFFFFF"/>
                </a:solidFill>
                <a:cs typeface="Arial" charset="0"/>
              </a:rPr>
            </a:br>
            <a:endParaRPr lang="en-US" sz="2000" kern="0" dirty="0" smtClean="0">
              <a:solidFill>
                <a:srgbClr val="FFFFFF"/>
              </a:solidFill>
              <a:cs typeface="Arial" charset="0"/>
            </a:endParaRPr>
          </a:p>
          <a:p>
            <a:pPr marL="342900" lvl="2" indent="-342900">
              <a:defRPr/>
            </a:pPr>
            <a:r>
              <a:rPr lang="en-US" sz="2800" kern="0" dirty="0" smtClean="0">
                <a:solidFill>
                  <a:srgbClr val="FFCC99"/>
                </a:solidFill>
                <a:cs typeface="Arial"/>
              </a:rPr>
              <a:t>THE COMMON GOOD</a:t>
            </a:r>
            <a:br>
              <a:rPr lang="en-US" sz="2800" kern="0" dirty="0" smtClean="0">
                <a:solidFill>
                  <a:srgbClr val="FFCC99"/>
                </a:solidFill>
                <a:cs typeface="Arial"/>
              </a:rPr>
            </a:br>
            <a:r>
              <a:rPr lang="en-US" sz="2000" dirty="0" smtClean="0">
                <a:solidFill>
                  <a:schemeClr val="bg1"/>
                </a:solidFill>
              </a:rPr>
              <a:t>The earth's atmosphere encompasses all people, creatures, and habitats and we have a responsibility to be good stewards for the common good, right now . . . and for future generations</a:t>
            </a:r>
            <a:endParaRPr lang="en-US" sz="2800" kern="0" dirty="0" smtClean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5" descr="5-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812800" cy="1219200"/>
          </a:xfrm>
          <a:prstGeom prst="rect">
            <a:avLst/>
          </a:prstGeom>
          <a:effectLst>
            <a:outerShdw blurRad="355600" dir="19800000" sx="115000" sy="115000" algn="ctr" rotWithShape="0">
              <a:schemeClr val="tx1">
                <a:lumMod val="95000"/>
                <a:lumOff val="5000"/>
                <a:alpha val="76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95400" y="1143000"/>
            <a:ext cx="6705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CC99"/>
                </a:solidFill>
              </a:rPr>
              <a:t>“Climate </a:t>
            </a:r>
            <a:r>
              <a:rPr lang="en-US" sz="2400" dirty="0">
                <a:solidFill>
                  <a:srgbClr val="FFCC99"/>
                </a:solidFill>
              </a:rPr>
              <a:t>change </a:t>
            </a:r>
            <a:r>
              <a:rPr lang="en-US" sz="2400" dirty="0">
                <a:solidFill>
                  <a:schemeClr val="bg1"/>
                </a:solidFill>
              </a:rPr>
              <a:t>poses the question 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‘What </a:t>
            </a:r>
            <a:r>
              <a:rPr lang="en-US" sz="2400" dirty="0">
                <a:solidFill>
                  <a:schemeClr val="bg1"/>
                </a:solidFill>
              </a:rPr>
              <a:t>does our generation owe to generations yet unborn</a:t>
            </a:r>
            <a:r>
              <a:rPr lang="en-US" sz="2400" dirty="0" smtClean="0">
                <a:solidFill>
                  <a:schemeClr val="bg1"/>
                </a:solidFill>
              </a:rPr>
              <a:t>?’ ”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5943600"/>
            <a:ext cx="6705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— U.S Bishops, Global Climate Change: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 Plea for Dialogue, Prudence, and the Common </a:t>
            </a:r>
            <a:r>
              <a:rPr lang="en-US" sz="1600" dirty="0" smtClean="0">
                <a:solidFill>
                  <a:schemeClr val="bg1"/>
                </a:solidFill>
              </a:rPr>
              <a:t>Good (2001)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52600" y="2514600"/>
            <a:ext cx="6172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“Passing </a:t>
            </a:r>
            <a:r>
              <a:rPr lang="en-US" sz="2400" dirty="0">
                <a:solidFill>
                  <a:schemeClr val="bg1"/>
                </a:solidFill>
              </a:rPr>
              <a:t>along the problem of global climate change to future generations as a result of our delay, indecision, or self-interest would be easy</a:t>
            </a:r>
            <a:r>
              <a:rPr lang="en-US" sz="2400" dirty="0" smtClean="0">
                <a:solidFill>
                  <a:schemeClr val="bg1"/>
                </a:solidFill>
              </a:rPr>
              <a:t>.”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57400" y="4267200"/>
            <a:ext cx="5943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FFCC99"/>
                </a:solidFill>
              </a:rPr>
              <a:t>“But </a:t>
            </a:r>
            <a:r>
              <a:rPr lang="en-US" sz="2800" dirty="0">
                <a:solidFill>
                  <a:srgbClr val="FFCC99"/>
                </a:solidFill>
              </a:rPr>
              <a:t>we simply cannot leave</a:t>
            </a:r>
            <a:br>
              <a:rPr lang="en-US" sz="2800" dirty="0">
                <a:solidFill>
                  <a:srgbClr val="FFCC99"/>
                </a:solidFill>
              </a:rPr>
            </a:br>
            <a:r>
              <a:rPr lang="en-US" sz="2800" dirty="0">
                <a:solidFill>
                  <a:srgbClr val="FFCC99"/>
                </a:solidFill>
              </a:rPr>
              <a:t>this problem for the children</a:t>
            </a:r>
            <a:br>
              <a:rPr lang="en-US" sz="2800" dirty="0">
                <a:solidFill>
                  <a:srgbClr val="FFCC99"/>
                </a:solidFill>
              </a:rPr>
            </a:br>
            <a:r>
              <a:rPr lang="en-US" sz="2800" dirty="0">
                <a:solidFill>
                  <a:srgbClr val="FFCC99"/>
                </a:solidFill>
              </a:rPr>
              <a:t>of tomorrow</a:t>
            </a:r>
            <a:r>
              <a:rPr lang="en-US" sz="2800" dirty="0" smtClean="0">
                <a:solidFill>
                  <a:srgbClr val="FFCC99"/>
                </a:solidFill>
              </a:rPr>
              <a:t>.”</a:t>
            </a:r>
            <a:endParaRPr lang="en-US" dirty="0"/>
          </a:p>
        </p:txBody>
      </p:sp>
      <p:pic>
        <p:nvPicPr>
          <p:cNvPr id="7" name="Picture 6" descr="5-4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52400"/>
            <a:ext cx="1219200" cy="1828800"/>
          </a:xfrm>
          <a:prstGeom prst="rect">
            <a:avLst/>
          </a:prstGeom>
          <a:effectLst>
            <a:outerShdw blurRad="355600" dir="19800000" sx="115000" sy="115000" algn="ctr" rotWithShape="0">
              <a:schemeClr val="tx1">
                <a:lumMod val="95000"/>
                <a:lumOff val="5000"/>
                <a:alpha val="76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676400" y="228600"/>
            <a:ext cx="594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 Tone of URGENCY. . 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62000" y="2438400"/>
            <a:ext cx="8047610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“Finally</a:t>
            </a:r>
            <a:r>
              <a:rPr lang="en-US" sz="2800" dirty="0">
                <a:solidFill>
                  <a:srgbClr val="FFCC99"/>
                </a:solidFill>
                <a:latin typeface="+mn-lt"/>
              </a:rPr>
              <a:t>, we wish to emphasize the need for </a:t>
            </a:r>
            <a:br>
              <a:rPr lang="en-US" sz="2800" dirty="0">
                <a:solidFill>
                  <a:srgbClr val="FFCC99"/>
                </a:solidFill>
                <a:latin typeface="+mn-lt"/>
              </a:rPr>
            </a:br>
            <a:r>
              <a:rPr lang="en-US" sz="2800" dirty="0">
                <a:solidFill>
                  <a:srgbClr val="FFCC99"/>
                </a:solidFill>
                <a:latin typeface="+mn-lt"/>
              </a:rPr>
              <a:t>     </a:t>
            </a:r>
            <a:r>
              <a:rPr lang="en-US" sz="2800" u="sng" dirty="0" smtClean="0">
                <a:solidFill>
                  <a:srgbClr val="FFCC99"/>
                </a:solidFill>
                <a:latin typeface="+mn-lt"/>
              </a:rPr>
              <a:t>personal</a:t>
            </a: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FFCC99"/>
                </a:solidFill>
                <a:latin typeface="+mn-lt"/>
              </a:rPr>
              <a:t>conversion and </a:t>
            </a: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responsibility”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/>
            </a:r>
            <a:br>
              <a:rPr lang="en-US" sz="2400" dirty="0" smtClean="0">
                <a:solidFill>
                  <a:srgbClr val="FFFFFF"/>
                </a:solidFill>
                <a:latin typeface="+mn-lt"/>
              </a:rPr>
            </a:br>
            <a:endParaRPr lang="en-US" sz="2400" dirty="0">
              <a:solidFill>
                <a:srgbClr val="FFFFFF"/>
              </a:solidFill>
              <a:latin typeface="+mn-lt"/>
            </a:endParaRPr>
          </a:p>
          <a:p>
            <a:pPr lvl="2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 Choices and 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lifestyles</a:t>
            </a:r>
            <a:endParaRPr lang="en-US" sz="2400" dirty="0">
              <a:solidFill>
                <a:srgbClr val="FFFFFF"/>
              </a:solidFill>
              <a:latin typeface="+mn-lt"/>
            </a:endParaRPr>
          </a:p>
          <a:p>
            <a:pPr lvl="2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 Reexamine a culture that prizes the</a:t>
            </a:r>
            <a:br>
              <a:rPr lang="en-US" sz="2400" dirty="0">
                <a:solidFill>
                  <a:srgbClr val="FFFFFF"/>
                </a:solidFill>
                <a:latin typeface="+mn-lt"/>
              </a:rPr>
            </a:br>
            <a:r>
              <a:rPr lang="en-US" sz="2400" dirty="0">
                <a:solidFill>
                  <a:srgbClr val="FFFFFF"/>
                </a:solidFill>
                <a:latin typeface="+mn-lt"/>
              </a:rPr>
              <a:t>     consumption of material goods. </a:t>
            </a:r>
          </a:p>
          <a:p>
            <a:pPr lvl="2"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+mn-lt"/>
              </a:rPr>
              <a:t>  Conserve energy, prevent pollution,</a:t>
            </a:r>
            <a:br>
              <a:rPr lang="en-US" sz="2400" dirty="0">
                <a:solidFill>
                  <a:srgbClr val="FFFFFF"/>
                </a:solidFill>
                <a:latin typeface="+mn-lt"/>
              </a:rPr>
            </a:br>
            <a:r>
              <a:rPr lang="en-US" sz="2400" dirty="0">
                <a:solidFill>
                  <a:srgbClr val="FFFFFF"/>
                </a:solidFill>
                <a:latin typeface="+mn-lt"/>
              </a:rPr>
              <a:t>              and live more 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simply</a:t>
            </a:r>
            <a:r>
              <a:rPr lang="en-US" sz="2400" dirty="0">
                <a:solidFill>
                  <a:srgbClr val="FFFFFF"/>
                </a:solidFill>
                <a:latin typeface="+mn-lt"/>
              </a:rPr>
              <a:t> </a:t>
            </a:r>
            <a:endParaRPr lang="en-US" sz="2400" dirty="0" smtClean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" name="Picture 2" descr="5-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990" y="457200"/>
            <a:ext cx="1117600" cy="1676400"/>
          </a:xfrm>
          <a:prstGeom prst="rect">
            <a:avLst/>
          </a:prstGeom>
          <a:effectLst>
            <a:outerShdw blurRad="355600" dist="190500" dir="3600000" sx="101000" sy="101000" algn="ctr" rotWithShape="0">
              <a:schemeClr val="tx1">
                <a:lumMod val="95000"/>
                <a:lumOff val="5000"/>
                <a:alpha val="76000"/>
              </a:schemeClr>
            </a:outerShdw>
          </a:effectLst>
        </p:spPr>
      </p:pic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1681899" y="762000"/>
            <a:ext cx="57912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Personal Conversion,</a:t>
            </a:r>
            <a:r>
              <a:rPr kumimoji="0" lang="en-US" sz="2800" b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	Assessment &amp; </a:t>
            </a:r>
            <a:r>
              <a:rPr kumimoji="0" lang="en-US" sz="2800" b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Action . .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685800" y="1600200"/>
            <a:ext cx="7924800" cy="446276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Global climate change poses a greater threat to the integrity of creation than any other human–caused environmental problem. . . [it] cannot be managed through conventional government regulation: </a:t>
            </a:r>
            <a:br>
              <a:rPr lang="en-US" sz="2400" dirty="0" smtClean="0">
                <a:solidFill>
                  <a:srgbClr val="FFFFFF"/>
                </a:solidFill>
                <a:latin typeface="+mn-lt"/>
              </a:rPr>
            </a:b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   </a:t>
            </a:r>
            <a:br>
              <a:rPr lang="en-US" sz="2400" dirty="0" smtClean="0">
                <a:solidFill>
                  <a:srgbClr val="FFFFFF"/>
                </a:solidFill>
                <a:latin typeface="+mn-lt"/>
              </a:rPr>
            </a:b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“It will require</a:t>
            </a:r>
            <a:br>
              <a:rPr lang="en-US" sz="2800" dirty="0" smtClean="0">
                <a:solidFill>
                  <a:srgbClr val="FFCC99"/>
                </a:solidFill>
                <a:latin typeface="+mn-lt"/>
              </a:rPr>
            </a:b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	every person,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CC99"/>
                </a:solidFill>
                <a:latin typeface="+mn-lt"/>
              </a:rPr>
              <a:t>	</a:t>
            </a: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	every business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FFCC99"/>
                </a:solidFill>
                <a:latin typeface="+mn-lt"/>
              </a:rPr>
              <a:t>	</a:t>
            </a: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	     every institution</a:t>
            </a:r>
            <a:br>
              <a:rPr lang="en-US" sz="2800" dirty="0" smtClean="0">
                <a:solidFill>
                  <a:srgbClr val="FFCC99"/>
                </a:solidFill>
                <a:latin typeface="+mn-lt"/>
              </a:rPr>
            </a:b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	   to choose an alternative path . . .”</a:t>
            </a:r>
            <a:endParaRPr lang="en-US" sz="2000" dirty="0" smtClean="0">
              <a:solidFill>
                <a:srgbClr val="FFCC99"/>
              </a:solidFill>
              <a:latin typeface="+mn-lt"/>
            </a:endParaRPr>
          </a:p>
        </p:txBody>
      </p:sp>
      <p:sp>
        <p:nvSpPr>
          <p:cNvPr id="80902" name="TextBox 2"/>
          <p:cNvSpPr txBox="1">
            <a:spLocks noChangeArrowheads="1"/>
          </p:cNvSpPr>
          <p:nvPr/>
        </p:nvSpPr>
        <p:spPr bwMode="auto">
          <a:xfrm>
            <a:off x="1676400" y="6327362"/>
            <a:ext cx="6096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for Creation - </a:t>
            </a:r>
            <a:r>
              <a:rPr lang="en-US" sz="1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Franciscan </a:t>
            </a:r>
            <a:r>
              <a:rPr lang="en-US" sz="1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Spirituality of </a:t>
            </a:r>
            <a:r>
              <a:rPr lang="en-US" sz="16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1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Earth (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2008)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1981200" y="443059"/>
            <a:ext cx="53340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</a:t>
            </a:r>
            <a:r>
              <a:rPr kumimoji="0" lang="en-US" sz="2800" b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eyond</a:t>
            </a:r>
            <a:r>
              <a:rPr kumimoji="0" lang="en-US" sz="2800" b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the Personal</a:t>
            </a:r>
            <a:br>
              <a:rPr kumimoji="0" lang="en-US" sz="2800" b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	to the Institutional . . .</a:t>
            </a:r>
          </a:p>
        </p:txBody>
      </p:sp>
    </p:spTree>
    <p:extLst>
      <p:ext uri="{BB962C8B-B14F-4D97-AF65-F5344CB8AC3E}">
        <p14:creationId xmlns:p14="http://schemas.microsoft.com/office/powerpoint/2010/main" val="6384715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822489"/>
            <a:ext cx="218647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76500" y="202676"/>
            <a:ext cx="632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Pope Benedict XVI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rgbClr val="FFCC99"/>
                </a:solidFill>
              </a:rPr>
              <a:t> “The Green Pope”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“Before it is too late, it is necessary to make courageous decisions . . . . A decisive 'yes' is needed in decisions to safeguard creation as well as a strong commitment to reverse tendencies that risk leading to irreversible situations of degradation.”     (2007)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242062"/>
            <a:ext cx="3276600" cy="220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191000"/>
            <a:ext cx="3619625" cy="232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2094825" cy="1901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2264" y="152400"/>
            <a:ext cx="6324600" cy="2062103"/>
          </a:xfrm>
          <a:prstGeom prst="rect">
            <a:avLst/>
          </a:prstGeom>
          <a:noFill/>
          <a:ln w="19050"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CC99"/>
                </a:solidFill>
                <a:latin typeface="+mj-lt"/>
                <a:cs typeface="Arial" pitchFamily="34" charset="0"/>
              </a:rPr>
              <a:t>Being an Ambassador </a:t>
            </a:r>
            <a:br>
              <a:rPr lang="en-US" sz="3600" dirty="0" smtClean="0">
                <a:solidFill>
                  <a:srgbClr val="FFCC99"/>
                </a:solidFill>
                <a:latin typeface="+mj-lt"/>
                <a:cs typeface="Arial" pitchFamily="34" charset="0"/>
              </a:rPr>
            </a:br>
            <a:r>
              <a:rPr lang="en-US" sz="1600" dirty="0" smtClean="0">
                <a:solidFill>
                  <a:srgbClr val="FFCC99"/>
                </a:solidFill>
                <a:latin typeface="+mj-lt"/>
                <a:cs typeface="Arial" pitchFamily="34" charset="0"/>
              </a:rPr>
              <a:t/>
            </a:r>
            <a:br>
              <a:rPr lang="en-US" sz="1600" dirty="0" smtClean="0">
                <a:solidFill>
                  <a:srgbClr val="FFCC99"/>
                </a:solidFill>
                <a:latin typeface="+mj-lt"/>
                <a:cs typeface="Arial" pitchFamily="34" charset="0"/>
              </a:rPr>
            </a:br>
            <a:r>
              <a:rPr lang="en-US" sz="3600" dirty="0" smtClean="0">
                <a:solidFill>
                  <a:srgbClr val="FFCC99"/>
                </a:solidFill>
                <a:latin typeface="+mj-lt"/>
                <a:cs typeface="Arial" pitchFamily="34" charset="0"/>
              </a:rPr>
              <a:t>How Faith Communities 	are Responding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8000" b="15333"/>
          <a:stretch>
            <a:fillRect/>
          </a:stretch>
        </p:blipFill>
        <p:spPr bwMode="auto">
          <a:xfrm>
            <a:off x="1828800" y="3733800"/>
            <a:ext cx="4915853" cy="247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7200" y="236220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Goal of Ambassador Program is to raise the awareness of Catholics about Church teaching on climate change throughout the U.S. 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Any Ambassador may be contacted to arrange a speaking engagement.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6216" y="4436882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Locations of the 21 Ambassadors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6400800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catholicclimatecovenant.org/about-us/catholic-climate-ambassadors/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62000" y="2667000"/>
            <a:ext cx="4419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As faithful Catholics, we have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a </a:t>
            </a:r>
            <a:r>
              <a:rPr lang="en-US" sz="3200" b="1" dirty="0" smtClean="0">
                <a:solidFill>
                  <a:schemeClr val="bg1"/>
                </a:solidFill>
              </a:rPr>
              <a:t>MORAL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obligation to care for </a:t>
            </a:r>
            <a:r>
              <a:rPr lang="en-US" sz="3200" u="sng" dirty="0">
                <a:solidFill>
                  <a:schemeClr val="bg1"/>
                </a:solidFill>
              </a:rPr>
              <a:t>both</a:t>
            </a:r>
            <a:r>
              <a:rPr lang="en-US" sz="3200" dirty="0">
                <a:solidFill>
                  <a:schemeClr val="bg1"/>
                </a:solidFill>
              </a:rPr>
              <a:t> Creation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and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the </a:t>
            </a:r>
            <a:r>
              <a:rPr lang="en-US" sz="3200" dirty="0" smtClean="0">
                <a:solidFill>
                  <a:schemeClr val="bg1"/>
                </a:solidFill>
              </a:rPr>
              <a:t>Poor</a:t>
            </a:r>
            <a:r>
              <a:rPr lang="en-US" sz="32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" t="2771" r="28587" b="87070"/>
          <a:stretch>
            <a:fillRect/>
          </a:stretch>
        </p:blipFill>
        <p:spPr bwMode="auto">
          <a:xfrm>
            <a:off x="609600" y="914400"/>
            <a:ext cx="7620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1470" b="4480"/>
          <a:stretch/>
        </p:blipFill>
        <p:spPr bwMode="auto">
          <a:xfrm>
            <a:off x="5560242" y="2057400"/>
            <a:ext cx="3050357" cy="464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4800" y="1524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CC99"/>
                </a:solidFill>
              </a:rPr>
              <a:t>The message:</a:t>
            </a:r>
            <a:endParaRPr lang="en-US" sz="2800" i="1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136" y="609600"/>
            <a:ext cx="4495800" cy="5122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7836" y="5867399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Can be viewed online at:</a:t>
            </a:r>
            <a:endParaRPr lang="en-US" sz="2400" dirty="0" smtClean="0">
              <a:solidFill>
                <a:schemeClr val="bg1"/>
              </a:solidFill>
              <a:latin typeface="Arial" charset="0"/>
              <a:cs typeface="Arial" charset="0"/>
              <a:hlinkClick r:id="rId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cs typeface="Arial" charset="0"/>
                <a:hlinkClick r:id="rId4"/>
              </a:rPr>
              <a:t>http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  <a:hlinkClick r:id="rId4"/>
              </a:rPr>
              <a:t>://catholicclimatecovenant.org/</a:t>
            </a:r>
            <a:r>
              <a:rPr lang="en-US" sz="2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CC99"/>
                </a:solidFill>
              </a:rPr>
              <a:t>The video:</a:t>
            </a:r>
            <a:endParaRPr lang="en-US" sz="2800" i="1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935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2085582"/>
            <a:ext cx="44958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600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solidFill>
                  <a:srgbClr val="FFCC99"/>
                </a:solidFill>
                <a:latin typeface="+mj-lt"/>
              </a:rPr>
              <a:t>PRAY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&amp; reflect about our duty to Creation and the poor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solidFill>
                  <a:srgbClr val="FFCC99"/>
                </a:solidFill>
                <a:latin typeface="+mj-lt"/>
              </a:rPr>
              <a:t>LEARN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about Catholic teaching and climate change and educate others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solidFill>
                  <a:srgbClr val="FFCC99"/>
                </a:solidFill>
                <a:latin typeface="+mj-lt"/>
              </a:rPr>
              <a:t>ASSESS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our contributions to the problem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solidFill>
                  <a:srgbClr val="FFCC99"/>
                </a:solidFill>
                <a:latin typeface="+mj-lt"/>
              </a:rPr>
              <a:t>ACT</a:t>
            </a:r>
            <a:r>
              <a:rPr lang="en-US" sz="2000" dirty="0" smtClean="0">
                <a:solidFill>
                  <a:srgbClr val="FFCC99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to change behaviors and choices</a:t>
            </a:r>
          </a:p>
          <a:p>
            <a:pPr eaLnBrk="1" hangingPunct="1">
              <a:lnSpc>
                <a:spcPct val="80000"/>
              </a:lnSpc>
            </a:pP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solidFill>
                  <a:srgbClr val="FFCC99"/>
                </a:solidFill>
                <a:latin typeface="+mj-lt"/>
              </a:rPr>
              <a:t>ADVOCATE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on behalf of those without a voice</a:t>
            </a:r>
          </a:p>
          <a:p>
            <a:pPr>
              <a:lnSpc>
                <a:spcPct val="80000"/>
              </a:lnSpc>
            </a:pPr>
            <a:endParaRPr lang="en-US" sz="1600" dirty="0" smtClean="0">
              <a:solidFill>
                <a:srgbClr val="003399"/>
              </a:solidFill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0" y="675620"/>
            <a:ext cx="89154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chemeClr val="bg1"/>
                </a:solidFill>
              </a:rPr>
              <a:t>The Ambassadors are charged with  promoting the Catholic Climate Covenant: </a:t>
            </a:r>
            <a:br>
              <a:rPr lang="en-US" i="1" dirty="0" smtClean="0">
                <a:solidFill>
                  <a:schemeClr val="bg1"/>
                </a:solidFill>
              </a:rPr>
            </a:br>
            <a:r>
              <a:rPr lang="en-US" i="1" dirty="0" smtClean="0">
                <a:solidFill>
                  <a:schemeClr val="bg1"/>
                </a:solidFill>
              </a:rPr>
              <a:t>The St. Francis Pledge to Care for Creation and the Poor.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CC99"/>
                </a:solidFill>
                <a:latin typeface="+mn-lt"/>
              </a:rPr>
              <a:t>Pray </a:t>
            </a:r>
            <a:r>
              <a:rPr lang="en-US" sz="2800" dirty="0">
                <a:solidFill>
                  <a:srgbClr val="FFCC99"/>
                </a:solidFill>
                <a:latin typeface="+mn-lt"/>
                <a:sym typeface="Symbol" pitchFamily="18" charset="2"/>
              </a:rPr>
              <a:t>  </a:t>
            </a:r>
            <a:r>
              <a:rPr lang="en-US" sz="2800" dirty="0">
                <a:solidFill>
                  <a:srgbClr val="FFCC99"/>
                </a:solidFill>
                <a:latin typeface="+mn-lt"/>
              </a:rPr>
              <a:t>Learn </a:t>
            </a:r>
            <a:r>
              <a:rPr lang="en-US" sz="2800" dirty="0">
                <a:solidFill>
                  <a:srgbClr val="FFCC99"/>
                </a:solidFill>
                <a:latin typeface="+mn-lt"/>
                <a:sym typeface="Symbol" pitchFamily="18" charset="2"/>
              </a:rPr>
              <a:t>  </a:t>
            </a: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Assess  </a:t>
            </a:r>
            <a:r>
              <a:rPr lang="en-US" sz="2800" dirty="0">
                <a:solidFill>
                  <a:srgbClr val="FFCC99"/>
                </a:solidFill>
                <a:sym typeface="Symbol" pitchFamily="18" charset="2"/>
              </a:rPr>
              <a:t></a:t>
            </a: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  Act  </a:t>
            </a:r>
            <a:r>
              <a:rPr lang="en-US" sz="2800" dirty="0" smtClean="0">
                <a:solidFill>
                  <a:srgbClr val="FFCC99"/>
                </a:solidFill>
                <a:latin typeface="+mn-lt"/>
                <a:sym typeface="Symbol" pitchFamily="18" charset="2"/>
              </a:rPr>
              <a:t>  </a:t>
            </a:r>
            <a:r>
              <a:rPr lang="en-US" sz="2800" dirty="0" smtClean="0">
                <a:solidFill>
                  <a:srgbClr val="FFCC99"/>
                </a:solidFill>
                <a:latin typeface="+mn-lt"/>
              </a:rPr>
              <a:t>Advocate</a:t>
            </a:r>
            <a:r>
              <a:rPr lang="en-US" sz="2000" dirty="0" smtClean="0">
                <a:solidFill>
                  <a:srgbClr val="FFFFFF"/>
                </a:solidFill>
                <a:latin typeface="+mn-lt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+mn-lt"/>
              </a:rPr>
            </a:b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4648200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“Join Catholics taking action to reduce our carbon footprint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and raise our voice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on behalf of Creation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and the poor.”</a:t>
            </a:r>
            <a:endParaRPr lang="en-US" sz="1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2200"/>
            <a:ext cx="242912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800" y="15240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CC99"/>
                </a:solidFill>
              </a:rPr>
              <a:t>The pledge:</a:t>
            </a:r>
            <a:endParaRPr lang="en-US" sz="2800" i="1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22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86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CC99"/>
                </a:solidFill>
              </a:rPr>
              <a:t>Begin with a story . . . .</a:t>
            </a:r>
            <a:endParaRPr lang="en-US" sz="2800" i="1" dirty="0">
              <a:solidFill>
                <a:srgbClr val="FFCC99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7"/>
          <a:stretch/>
        </p:blipFill>
        <p:spPr bwMode="auto">
          <a:xfrm>
            <a:off x="101472" y="990600"/>
            <a:ext cx="4747503" cy="3505200"/>
          </a:xfrm>
          <a:prstGeom prst="rect">
            <a:avLst/>
          </a:prstGeom>
          <a:noFill/>
          <a:ln>
            <a:noFill/>
          </a:ln>
          <a:effectLst>
            <a:outerShdw blurRad="368300" dist="241300" dir="10860000" sx="101000" sy="101000" algn="ctr" rotWithShape="0">
              <a:schemeClr val="tx1">
                <a:alpha val="5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02" y="464126"/>
            <a:ext cx="2786198" cy="29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45" y="3886199"/>
            <a:ext cx="4078016" cy="267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4" y="4724400"/>
            <a:ext cx="3852421" cy="177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6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14400"/>
          </a:xfrm>
        </p:spPr>
        <p:txBody>
          <a:bodyPr/>
          <a:lstStyle/>
          <a:p>
            <a:r>
              <a:rPr lang="en-US" dirty="0" smtClean="0">
                <a:solidFill>
                  <a:srgbClr val="FFCC99"/>
                </a:solidFill>
              </a:rPr>
              <a:t>Outline</a:t>
            </a:r>
            <a:endParaRPr lang="en-US" dirty="0">
              <a:solidFill>
                <a:srgbClr val="FFCC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848600" cy="5715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 W</a:t>
            </a:r>
            <a:r>
              <a:rPr lang="en-US" sz="2800" dirty="0" smtClean="0">
                <a:solidFill>
                  <a:schemeClr val="bg1"/>
                </a:solidFill>
              </a:rPr>
              <a:t>hat is the Catholic Coalition on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  	Climate Change &amp; What is the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	Catholic Climate Covenant?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How did this Initiative Emerge from 	Catholic Teaching &amp; the Church’s 	Response to Climate Change?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Being an Ambassador &amp; How Faith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	 Communities are Responding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Closing Thoughts: What I’ve Learned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143000"/>
            <a:ext cx="5721032" cy="430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82600" dist="584200" dir="2400000" algn="ctr" rotWithShape="0">
              <a:srgbClr val="000000">
                <a:alpha val="56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CC99"/>
                </a:solidFill>
              </a:rPr>
              <a:t>Address the science . . . .</a:t>
            </a:r>
            <a:endParaRPr lang="en-US" sz="2800" i="1" dirty="0">
              <a:solidFill>
                <a:srgbClr val="FFCC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6016823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Slide used in my Catholic Ambassador presentation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2"/>
          <p:cNvSpPr txBox="1">
            <a:spLocks noChangeArrowheads="1"/>
          </p:cNvSpPr>
          <p:nvPr/>
        </p:nvSpPr>
        <p:spPr bwMode="auto">
          <a:xfrm>
            <a:off x="152400" y="44810"/>
            <a:ext cx="853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FFFF"/>
                </a:solidFill>
                <a:latin typeface="Arial Rounded MT Bold" pitchFamily="34" charset="0"/>
              </a:rPr>
              <a:t>  </a:t>
            </a:r>
            <a:r>
              <a:rPr lang="en-US" sz="2000" b="1" dirty="0" smtClean="0">
                <a:solidFill>
                  <a:srgbClr val="FFFFFF"/>
                </a:solidFill>
                <a:latin typeface="Arial Rounded MT Bold" pitchFamily="34" charset="0"/>
              </a:rPr>
              <a:t>    </a:t>
            </a:r>
            <a:r>
              <a:rPr lang="en-US" sz="2800" i="1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State What The Latest Science Tells Us . . . </a:t>
            </a:r>
            <a:endParaRPr lang="en-US" sz="2800" i="1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688300"/>
            <a:ext cx="861060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Tx/>
              <a:buAutoNum type="arabicPeriod"/>
              <a:defRPr/>
            </a:pP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Climate Change is real:  </a:t>
            </a:r>
            <a:b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- change has happened, </a:t>
            </a:r>
            <a:b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- change is happening, </a:t>
            </a:r>
            <a:b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- change will continue to happen</a:t>
            </a:r>
            <a:b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</a:br>
            <a:endParaRPr lang="en-US" sz="10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342900" indent="-342900">
              <a:spcAft>
                <a:spcPts val="1000"/>
              </a:spcAft>
              <a:buFontTx/>
              <a:buAutoNum type="arabicPeriod"/>
              <a:defRPr/>
            </a:pP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The Earth is warming</a:t>
            </a:r>
            <a:b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</a:br>
            <a:endParaRPr lang="en-US" sz="10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342900" indent="-342900">
              <a:spcAft>
                <a:spcPts val="1000"/>
              </a:spcAft>
              <a:buFontTx/>
              <a:buAutoNum type="arabicPeriod"/>
              <a:defRPr/>
            </a:pP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Humans are causing a significant</a:t>
            </a:r>
            <a:b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 portion of this recent warming</a:t>
            </a:r>
            <a:b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</a:br>
            <a:endParaRPr lang="en-US" sz="10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342900" indent="-342900">
              <a:spcAft>
                <a:spcPts val="1000"/>
              </a:spcAft>
              <a:buFontTx/>
              <a:buAutoNum type="arabicPeriod"/>
              <a:defRPr/>
            </a:pP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The warming will continue</a:t>
            </a:r>
            <a:b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</a:br>
            <a:endParaRPr lang="en-US" sz="10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342900" indent="-342900">
              <a:spcAft>
                <a:spcPts val="1000"/>
              </a:spcAft>
              <a:buFontTx/>
              <a:buAutoNum type="arabicPeriod"/>
              <a:defRPr/>
            </a:pP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 Globally the net result will be bad for people, plants, and animals – especially those most vulnerable</a:t>
            </a:r>
            <a:b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</a:br>
            <a:endParaRPr lang="en-US" sz="10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342900" indent="-342900">
              <a:spcAft>
                <a:spcPts val="1000"/>
              </a:spcAft>
              <a:buFontTx/>
              <a:buAutoNum type="arabicPeriod"/>
              <a:defRPr/>
            </a:pP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There are legitimate unresolved questions </a:t>
            </a:r>
            <a:b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</a:br>
            <a:endParaRPr lang="en-US" sz="1000" dirty="0" smtClean="0">
              <a:solidFill>
                <a:schemeClr val="bg1"/>
              </a:solidFill>
              <a:cs typeface="Arial" pitchFamily="34" charset="0"/>
            </a:endParaRPr>
          </a:p>
          <a:p>
            <a:pPr marL="342900" indent="-342900">
              <a:spcAft>
                <a:spcPts val="1000"/>
              </a:spcAft>
              <a:buFontTx/>
              <a:buAutoNum type="arabicPeriod"/>
              <a:defRPr/>
            </a:pPr>
            <a:r>
              <a:rPr lang="en-US" sz="2000" dirty="0" smtClean="0">
                <a:solidFill>
                  <a:schemeClr val="bg1"/>
                </a:solidFill>
                <a:cs typeface="Arial" pitchFamily="34" charset="0"/>
              </a:rPr>
              <a:t>There are related -- but distinctly different --  global change processes of great concern:   (e.g., biodiversity loss) </a:t>
            </a:r>
            <a:endParaRPr lang="en-US" sz="3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665327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CC99"/>
                </a:solidFill>
              </a:rPr>
              <a:t>State of the Climate Report </a:t>
            </a:r>
            <a:br>
              <a:rPr lang="en-US" sz="1200" dirty="0" smtClean="0">
                <a:solidFill>
                  <a:srgbClr val="FFCC99"/>
                </a:solidFill>
              </a:rPr>
            </a:br>
            <a:r>
              <a:rPr lang="en-US" sz="1200" dirty="0" smtClean="0">
                <a:solidFill>
                  <a:srgbClr val="FFCC99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</a:t>
            </a:r>
            <a:r>
              <a:rPr lang="en-US" sz="1200" dirty="0" smtClean="0">
                <a:solidFill>
                  <a:schemeClr val="bg1"/>
                </a:solidFill>
              </a:rPr>
              <a:t>NOAA  2009)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126992"/>
            <a:ext cx="3429000" cy="230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895600" y="6474499"/>
            <a:ext cx="6088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CC99"/>
                </a:solidFill>
              </a:rPr>
              <a:t>Adapted from: SkepticalScience.com  “The Big Picture”</a:t>
            </a:r>
            <a:endParaRPr lang="en-US" sz="1600" dirty="0">
              <a:solidFill>
                <a:srgbClr val="FFCC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3505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CC99"/>
                </a:solidFill>
              </a:rPr>
              <a:t>INDICATORS &amp; EVIDENCE</a:t>
            </a:r>
            <a:endParaRPr lang="en-US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77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limate-ethics-droug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7"/>
          <a:stretch>
            <a:fillRect/>
          </a:stretch>
        </p:blipFill>
        <p:spPr bwMode="auto">
          <a:xfrm>
            <a:off x="3581400" y="3962400"/>
            <a:ext cx="2362200" cy="150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malaria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767442"/>
            <a:ext cx="1606550" cy="109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normal_iil_ian_bf_45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4"/>
          <a:stretch/>
        </p:blipFill>
        <p:spPr bwMode="auto">
          <a:xfrm>
            <a:off x="6487213" y="203855"/>
            <a:ext cx="1793631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iowa-flood-404_680997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82" y="1752600"/>
            <a:ext cx="228018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refuge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0"/>
            <a:ext cx="2438685" cy="162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darfur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898" y="3962400"/>
            <a:ext cx="1679177" cy="211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59492" y="3962400"/>
            <a:ext cx="1348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Water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supply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depletion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62116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Vector-borne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Disease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78487" y="382369"/>
            <a:ext cx="998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Failed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crops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4909" y="224728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Flooded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crops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3886200"/>
            <a:ext cx="3044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Environment-related migration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17809" y="5562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Conflict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over scarce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resources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4267200" cy="70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85800" y="2057400"/>
            <a:ext cx="4329843" cy="167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3743" y="152400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CC99"/>
                </a:solidFill>
              </a:rPr>
              <a:t>Link to a trusted source of </a:t>
            </a:r>
            <a:br>
              <a:rPr lang="en-US" sz="2800" i="1" dirty="0" smtClean="0">
                <a:solidFill>
                  <a:srgbClr val="FFCC99"/>
                </a:solidFill>
              </a:rPr>
            </a:br>
            <a:r>
              <a:rPr lang="en-US" sz="2800" i="1" dirty="0" smtClean="0">
                <a:solidFill>
                  <a:srgbClr val="FFCC99"/>
                </a:solidFill>
              </a:rPr>
              <a:t> “on the ground” observations . . .</a:t>
            </a:r>
            <a:endParaRPr lang="en-US" sz="2800" i="1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788" y="155971"/>
            <a:ext cx="8894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CC99"/>
                </a:solidFill>
              </a:rPr>
              <a:t>Highlight meaningful faith-based </a:t>
            </a:r>
            <a:br>
              <a:rPr lang="en-US" sz="2800" i="1" dirty="0" smtClean="0">
                <a:solidFill>
                  <a:srgbClr val="FFCC99"/>
                </a:solidFill>
              </a:rPr>
            </a:br>
            <a:r>
              <a:rPr lang="en-US" sz="2800" i="1" dirty="0" smtClean="0">
                <a:solidFill>
                  <a:srgbClr val="FFCC99"/>
                </a:solidFill>
              </a:rPr>
              <a:t>         “tools” for grappling with the issue . . .</a:t>
            </a:r>
            <a:endParaRPr lang="en-US" sz="2800" i="1" dirty="0">
              <a:solidFill>
                <a:srgbClr val="FFCC99"/>
              </a:solidFill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44" y="1888345"/>
            <a:ext cx="4206877" cy="4098319"/>
          </a:xfrm>
          <a:prstGeom prst="rect">
            <a:avLst/>
          </a:prstGeom>
          <a:noFill/>
          <a:ln>
            <a:noFill/>
          </a:ln>
          <a:effectLst>
            <a:outerShdw blurRad="495300" dist="88900" dir="1260000" sx="105000" sy="105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46783" y="1207119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Wisdom</a:t>
            </a:r>
            <a:endParaRPr 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21336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</a:t>
            </a:r>
            <a:endParaRPr 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0928" y="3830425"/>
            <a:ext cx="2639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endParaRPr 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6483" y="599298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Fortitude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5293" y="599298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</a:t>
            </a:r>
            <a:endParaRPr 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388" y="3934606"/>
            <a:ext cx="128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Piety</a:t>
            </a:r>
            <a:endParaRPr 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458" y="2316777"/>
            <a:ext cx="1326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Awe</a:t>
            </a:r>
            <a:endParaRPr lang="en-US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3602" y="4876800"/>
            <a:ext cx="3100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GIFTS </a:t>
            </a:r>
            <a:b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</a:t>
            </a:r>
            <a:b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 SPIRIT</a:t>
            </a:r>
            <a:endParaRPr lang="en-US" sz="3200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7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180874" y="26872"/>
            <a:ext cx="8991600" cy="1219200"/>
          </a:xfrm>
        </p:spPr>
        <p:txBody>
          <a:bodyPr/>
          <a:lstStyle/>
          <a:p>
            <a:pPr algn="l" eaLnBrk="1" hangingPunct="1"/>
            <a:r>
              <a:rPr lang="en-US" sz="2800" i="1" dirty="0" smtClean="0">
                <a:solidFill>
                  <a:srgbClr val="FFCC99"/>
                </a:solidFill>
              </a:rPr>
              <a:t>Provide resources </a:t>
            </a:r>
            <a:br>
              <a:rPr lang="en-US" sz="2800" i="1" dirty="0" smtClean="0">
                <a:solidFill>
                  <a:srgbClr val="FFCC99"/>
                </a:solidFill>
              </a:rPr>
            </a:br>
            <a:r>
              <a:rPr lang="en-US" sz="2800" i="1" dirty="0" smtClean="0">
                <a:solidFill>
                  <a:srgbClr val="FFCC99"/>
                </a:solidFill>
              </a:rPr>
              <a:t>   for Assessment,</a:t>
            </a:r>
            <a:br>
              <a:rPr lang="en-US" sz="2800" i="1" dirty="0" smtClean="0">
                <a:solidFill>
                  <a:srgbClr val="FFCC99"/>
                </a:solidFill>
              </a:rPr>
            </a:br>
            <a:r>
              <a:rPr lang="en-US" sz="2800" i="1" dirty="0" smtClean="0">
                <a:solidFill>
                  <a:srgbClr val="FFCC99"/>
                </a:solidFill>
              </a:rPr>
              <a:t>      Action &amp; Advocacy . . .</a:t>
            </a:r>
          </a:p>
        </p:txBody>
      </p:sp>
      <p:sp>
        <p:nvSpPr>
          <p:cNvPr id="79876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3276600" y="2133600"/>
            <a:ext cx="5867400" cy="43434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Join others by taking the St. Francis Pledge and registering your commitment at 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hlinkClick r:id="rId3"/>
              </a:rPr>
              <a:t>http://CatholicClimateCovenant.org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+mj-lt"/>
              </a:rPr>
            </a:b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Encourage others (family, parish, school, arch/diocese) and promote the St. Francis Pledge - see </a:t>
            </a:r>
            <a:r>
              <a:rPr lang="en-US" sz="1800" i="1" dirty="0" smtClean="0">
                <a:solidFill>
                  <a:schemeClr val="bg1"/>
                </a:solidFill>
                <a:latin typeface="+mj-lt"/>
              </a:rPr>
              <a:t>Planning Guide for Promoting &amp; Taking the St. Francis Pledge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at</a:t>
            </a:r>
            <a:r>
              <a:rPr lang="en-US" sz="1800" i="1" dirty="0" smtClean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hlinkClick r:id="rId4"/>
              </a:rPr>
              <a:t>http://CatholicClimateCovenant.org/resources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+mj-lt"/>
              </a:rPr>
            </a:b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Sign up to receive weekly Coalition emails at </a:t>
            </a:r>
            <a:r>
              <a:rPr lang="en-US" sz="1800" dirty="0" smtClean="0">
                <a:solidFill>
                  <a:schemeClr val="bg1"/>
                </a:solidFill>
                <a:latin typeface="+mj-lt"/>
                <a:hlinkClick r:id="rId3"/>
              </a:rPr>
              <a:t>http://CatholicClimateCovenant.org</a:t>
            </a:r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eaLnBrk="1" hangingPunct="1"/>
            <a:endParaRPr lang="en-US" sz="1800" dirty="0" smtClean="0">
              <a:solidFill>
                <a:schemeClr val="bg1"/>
              </a:solidFill>
              <a:latin typeface="+mj-lt"/>
            </a:endParaRPr>
          </a:p>
          <a:p>
            <a:pPr eaLnBrk="1" hangingPunct="1"/>
            <a:r>
              <a:rPr lang="en-US" sz="1800" dirty="0" smtClean="0">
                <a:solidFill>
                  <a:schemeClr val="bg1"/>
                </a:solidFill>
                <a:latin typeface="+mj-lt"/>
              </a:rPr>
              <a:t>Connect on social networks, call or email</a:t>
            </a:r>
            <a:endParaRPr lang="en-US" sz="1800" i="1" dirty="0" smtClean="0">
              <a:solidFill>
                <a:srgbClr val="0000CC"/>
              </a:solidFill>
            </a:endParaRPr>
          </a:p>
          <a:p>
            <a:endParaRPr lang="en-US" sz="1800" dirty="0" smtClean="0">
              <a:solidFill>
                <a:srgbClr val="0000CC"/>
              </a:solidFill>
            </a:endParaRPr>
          </a:p>
          <a:p>
            <a:endParaRPr lang="en-US" dirty="0" smtClean="0"/>
          </a:p>
        </p:txBody>
      </p:sp>
      <p:pic>
        <p:nvPicPr>
          <p:cNvPr id="79878" name="Picture 6" descr="climate_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75" y="228600"/>
            <a:ext cx="2973717" cy="73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5643733" y="1072921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</a:rPr>
              <a:t>CatholicClimateCovenant.org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20741">
            <a:off x="282465" y="1578489"/>
            <a:ext cx="2547124" cy="163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304800" dist="228600" dir="5940000" sx="97000" sy="97000" algn="ctr" rotWithShape="0">
              <a:srgbClr val="000000">
                <a:alpha val="53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 cstate="print"/>
          <a:srcRect l="16497"/>
          <a:stretch>
            <a:fillRect/>
          </a:stretch>
        </p:blipFill>
        <p:spPr bwMode="auto">
          <a:xfrm rot="4079019">
            <a:off x="69893" y="3427864"/>
            <a:ext cx="1545150" cy="54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15900" dist="139700" dir="5100000" algn="ctr" rotWithShape="0">
              <a:srgbClr val="000000">
                <a:alpha val="80000"/>
              </a:srgbClr>
            </a:out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494">
            <a:off x="1551157" y="2694522"/>
            <a:ext cx="1677454" cy="2194358"/>
          </a:xfrm>
          <a:prstGeom prst="rect">
            <a:avLst/>
          </a:prstGeom>
          <a:noFill/>
          <a:ln>
            <a:noFill/>
          </a:ln>
          <a:effectLst>
            <a:outerShdw blurRad="317500" dist="266700" dir="2700000" algn="ctr" rotWithShape="0">
              <a:schemeClr val="tx1">
                <a:alpha val="3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4" y="4724400"/>
            <a:ext cx="2944536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69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3" y="4648200"/>
            <a:ext cx="881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CC99"/>
                </a:solidFill>
              </a:rPr>
              <a:t>“More than 2/3 </a:t>
            </a:r>
            <a:r>
              <a:rPr lang="en-US" sz="2400" dirty="0">
                <a:solidFill>
                  <a:srgbClr val="FFCC99"/>
                </a:solidFill>
              </a:rPr>
              <a:t>believe that even </a:t>
            </a:r>
            <a:r>
              <a:rPr lang="en-US" sz="2400" dirty="0" smtClean="0">
                <a:solidFill>
                  <a:srgbClr val="FFCC99"/>
                </a:solidFill>
              </a:rPr>
              <a:t>though</a:t>
            </a:r>
            <a:br>
              <a:rPr lang="en-US" sz="2400" dirty="0" smtClean="0">
                <a:solidFill>
                  <a:srgbClr val="FFCC99"/>
                </a:solidFill>
              </a:rPr>
            </a:br>
            <a:r>
              <a:rPr lang="en-US" sz="2400" dirty="0" smtClean="0">
                <a:solidFill>
                  <a:srgbClr val="FFCC99"/>
                </a:solidFill>
              </a:rPr>
              <a:t>we </a:t>
            </a:r>
            <a:r>
              <a:rPr lang="en-US" sz="2400" dirty="0">
                <a:solidFill>
                  <a:srgbClr val="FFCC99"/>
                </a:solidFill>
              </a:rPr>
              <a:t>don’t know everything about climate </a:t>
            </a:r>
            <a:r>
              <a:rPr lang="en-US" sz="2400" dirty="0" smtClean="0">
                <a:solidFill>
                  <a:srgbClr val="FFCC99"/>
                </a:solidFill>
              </a:rPr>
              <a:t>change, it </a:t>
            </a:r>
            <a:r>
              <a:rPr lang="en-US" sz="2400" dirty="0">
                <a:solidFill>
                  <a:srgbClr val="FFCC99"/>
                </a:solidFill>
              </a:rPr>
              <a:t>is important to act now so the problem </a:t>
            </a:r>
            <a:r>
              <a:rPr lang="en-US" sz="2400" dirty="0" smtClean="0">
                <a:solidFill>
                  <a:srgbClr val="FFCC99"/>
                </a:solidFill>
              </a:rPr>
              <a:t>does </a:t>
            </a:r>
            <a:r>
              <a:rPr lang="en-US" sz="2400" dirty="0">
                <a:solidFill>
                  <a:srgbClr val="FFCC99"/>
                </a:solidFill>
              </a:rPr>
              <a:t>not </a:t>
            </a:r>
            <a:r>
              <a:rPr lang="en-US" sz="2400" dirty="0" smtClean="0">
                <a:solidFill>
                  <a:srgbClr val="FFCC99"/>
                </a:solidFill>
              </a:rPr>
              <a:t>worsen”</a:t>
            </a:r>
            <a:endParaRPr lang="en-US" sz="2400" dirty="0">
              <a:solidFill>
                <a:srgbClr val="FFCC99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269320"/>
              </p:ext>
            </p:extLst>
          </p:nvPr>
        </p:nvGraphicFramePr>
        <p:xfrm>
          <a:off x="1608252" y="830164"/>
          <a:ext cx="59436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2865"/>
                <a:gridCol w="1086137"/>
                <a:gridCol w="1164598"/>
              </a:tblGrid>
              <a:tr h="338266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bg1"/>
                          </a:solidFill>
                        </a:rPr>
                        <a:t>Survey Item</a:t>
                      </a:r>
                      <a:endParaRPr lang="en-US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Agree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Disagree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761999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Climate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Change </a:t>
                      </a:r>
                      <a:br>
                        <a:rPr lang="en-US" b="1" baseline="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is a serious problem</a:t>
                      </a:r>
                    </a:p>
                    <a:p>
                      <a:endParaRPr lang="en-US" b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i="1" baseline="0" dirty="0" smtClean="0">
                          <a:solidFill>
                            <a:schemeClr val="bg1"/>
                          </a:solidFill>
                        </a:rPr>
                        <a:t>It must be addressed NOW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55%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b="1" i="1" dirty="0" smtClean="0">
                          <a:solidFill>
                            <a:schemeClr val="bg1"/>
                          </a:solidFill>
                        </a:rPr>
                        <a:t>58%</a:t>
                      </a:r>
                      <a:endParaRPr lang="en-US" b="1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22%</a:t>
                      </a:r>
                    </a:p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1161912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Human activity is contributing significantly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</a:rPr>
                        <a:t> to climate change</a:t>
                      </a:r>
                    </a:p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1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60%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18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21%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5000" y="3912156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err="1">
                <a:solidFill>
                  <a:schemeClr val="bg1"/>
                </a:solidFill>
              </a:rPr>
              <a:t>Zogby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</a:rPr>
              <a:t>International Poll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</a:rPr>
              <a:t> (March-April 2009)</a:t>
            </a:r>
          </a:p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1000 U.S. Catholics surveyed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6" name="Rectangle 9"/>
          <p:cNvSpPr txBox="1">
            <a:spLocks noChangeArrowheads="1"/>
          </p:cNvSpPr>
          <p:nvPr/>
        </p:nvSpPr>
        <p:spPr bwMode="auto">
          <a:xfrm>
            <a:off x="234099" y="9427"/>
            <a:ext cx="89154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kern="0" dirty="0" smtClean="0">
                <a:solidFill>
                  <a:srgbClr val="FFCC99"/>
                </a:solidFill>
                <a:latin typeface="+mj-lt"/>
                <a:ea typeface="+mj-ea"/>
                <a:cs typeface="+mj-cs"/>
              </a:rPr>
              <a:t>How Catholics are responding to this issue: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235" y="60960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CC99"/>
                </a:solidFill>
              </a:rPr>
              <a:t>What </a:t>
            </a:r>
            <a:r>
              <a:rPr lang="en-US" sz="1600" dirty="0">
                <a:solidFill>
                  <a:srgbClr val="FFCC99"/>
                </a:solidFill>
              </a:rPr>
              <a:t>Catholics Say About Climate </a:t>
            </a:r>
            <a:r>
              <a:rPr lang="en-US" sz="1600" dirty="0" smtClean="0">
                <a:solidFill>
                  <a:srgbClr val="FFCC99"/>
                </a:solidFill>
              </a:rPr>
              <a:t>Change (2009)</a:t>
            </a: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catholicclimatecovenant.org/</a:t>
            </a:r>
            <a:r>
              <a:rPr lang="en-US" sz="1400" dirty="0" err="1" smtClean="0">
                <a:solidFill>
                  <a:schemeClr val="bg1"/>
                </a:solidFill>
              </a:rPr>
              <a:t>wp</a:t>
            </a:r>
            <a:r>
              <a:rPr lang="en-US" sz="1400" dirty="0" smtClean="0">
                <a:solidFill>
                  <a:schemeClr val="bg1"/>
                </a:solidFill>
              </a:rPr>
              <a:t>-content/uploads/2009/04/surveryreport1.pdf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196" y="1250563"/>
            <a:ext cx="5612088" cy="458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9"/>
          <p:cNvSpPr txBox="1">
            <a:spLocks noChangeArrowheads="1"/>
          </p:cNvSpPr>
          <p:nvPr/>
        </p:nvSpPr>
        <p:spPr bwMode="auto">
          <a:xfrm>
            <a:off x="533400" y="429827"/>
            <a:ext cx="58674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kern="0" noProof="0" dirty="0" smtClean="0">
                <a:solidFill>
                  <a:srgbClr val="FFCC99"/>
                </a:solidFill>
                <a:latin typeface="+mj-lt"/>
                <a:ea typeface="+mj-ea"/>
                <a:cs typeface="+mj-cs"/>
              </a:rPr>
              <a:t>Motivation for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Action . . 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957" y="61722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CC99"/>
                </a:solidFill>
              </a:rPr>
              <a:t>What </a:t>
            </a:r>
            <a:r>
              <a:rPr lang="en-US" sz="1600" dirty="0">
                <a:solidFill>
                  <a:srgbClr val="FFCC99"/>
                </a:solidFill>
              </a:rPr>
              <a:t>Catholics Say About Climate </a:t>
            </a:r>
            <a:r>
              <a:rPr lang="en-US" sz="1600" dirty="0" smtClean="0">
                <a:solidFill>
                  <a:srgbClr val="FFCC99"/>
                </a:solidFill>
              </a:rPr>
              <a:t>Change (2009)</a:t>
            </a: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catholicclimatecovenant.org/</a:t>
            </a:r>
            <a:r>
              <a:rPr lang="en-US" sz="1400" dirty="0" err="1" smtClean="0">
                <a:solidFill>
                  <a:schemeClr val="bg1"/>
                </a:solidFill>
              </a:rPr>
              <a:t>wp</a:t>
            </a:r>
            <a:r>
              <a:rPr lang="en-US" sz="1400" dirty="0" smtClean="0">
                <a:solidFill>
                  <a:schemeClr val="bg1"/>
                </a:solidFill>
              </a:rPr>
              <a:t>-content/uploads/2009/04/surveryreport1.pdf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27462"/>
            <a:ext cx="5568119" cy="397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3400" y="61722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CC99"/>
                </a:solidFill>
              </a:rPr>
              <a:t>What </a:t>
            </a:r>
            <a:r>
              <a:rPr lang="en-US" sz="1600" dirty="0">
                <a:solidFill>
                  <a:srgbClr val="FFCC99"/>
                </a:solidFill>
              </a:rPr>
              <a:t>Catholics Say About Climate </a:t>
            </a:r>
            <a:r>
              <a:rPr lang="en-US" sz="1600" dirty="0" smtClean="0">
                <a:solidFill>
                  <a:srgbClr val="FFCC99"/>
                </a:solidFill>
              </a:rPr>
              <a:t>Change (2009)</a:t>
            </a: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catholicclimatecovenant.org/</a:t>
            </a:r>
            <a:r>
              <a:rPr lang="en-US" sz="1400" dirty="0" err="1" smtClean="0">
                <a:solidFill>
                  <a:schemeClr val="bg1"/>
                </a:solidFill>
              </a:rPr>
              <a:t>wp</a:t>
            </a:r>
            <a:r>
              <a:rPr lang="en-US" sz="1400" dirty="0" smtClean="0">
                <a:solidFill>
                  <a:schemeClr val="bg1"/>
                </a:solidFill>
              </a:rPr>
              <a:t>-content/uploads/2009/04/surveryreport1.pdf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9"/>
          <p:cNvSpPr txBox="1">
            <a:spLocks noChangeArrowheads="1"/>
          </p:cNvSpPr>
          <p:nvPr/>
        </p:nvSpPr>
        <p:spPr bwMode="auto">
          <a:xfrm>
            <a:off x="533400" y="429827"/>
            <a:ext cx="58674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kern="0" dirty="0" smtClean="0">
                <a:solidFill>
                  <a:srgbClr val="FFCC99"/>
                </a:solidFill>
                <a:latin typeface="+mj-lt"/>
                <a:ea typeface="+mj-ea"/>
                <a:cs typeface="+mj-cs"/>
              </a:rPr>
              <a:t>Openness to the goals of </a:t>
            </a:r>
            <a:br>
              <a:rPr lang="en-US" sz="2800" i="1" kern="0" dirty="0" smtClean="0">
                <a:solidFill>
                  <a:srgbClr val="FFCC99"/>
                </a:solidFill>
                <a:latin typeface="+mj-lt"/>
                <a:ea typeface="+mj-ea"/>
                <a:cs typeface="+mj-cs"/>
              </a:rPr>
            </a:br>
            <a:r>
              <a:rPr lang="en-US" sz="2800" i="1" kern="0" dirty="0" smtClean="0">
                <a:solidFill>
                  <a:srgbClr val="FFCC99"/>
                </a:solidFill>
                <a:latin typeface="+mj-lt"/>
                <a:ea typeface="+mj-ea"/>
                <a:cs typeface="+mj-cs"/>
              </a:rPr>
              <a:t>	the St. Francis Pledge . . .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5" descr="100_19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1" r="15335" b="9660"/>
          <a:stretch>
            <a:fillRect/>
          </a:stretch>
        </p:blipFill>
        <p:spPr bwMode="auto">
          <a:xfrm>
            <a:off x="6623941" y="4995033"/>
            <a:ext cx="2190750" cy="186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2" descr="OMOS solar garage 00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5" r="15383" b="30019"/>
          <a:stretch/>
        </p:blipFill>
        <p:spPr bwMode="auto">
          <a:xfrm>
            <a:off x="1295400" y="2000250"/>
            <a:ext cx="352480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44" y="1143000"/>
            <a:ext cx="179383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12" y="802116"/>
            <a:ext cx="4406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FF"/>
                </a:solidFill>
                <a:latin typeface="Lucida Sans"/>
                <a:cs typeface="Arial" charset="0"/>
              </a:rPr>
              <a:t>CARE </a:t>
            </a:r>
            <a:r>
              <a:rPr lang="en-US" sz="2000" b="1" dirty="0">
                <a:solidFill>
                  <a:srgbClr val="FFFFFF"/>
                </a:solidFill>
                <a:latin typeface="Lucida Sans"/>
                <a:cs typeface="Arial" charset="0"/>
              </a:rPr>
              <a:t>FOR CREATION </a:t>
            </a:r>
            <a:r>
              <a:rPr lang="en-US" sz="2000" b="1" dirty="0" smtClean="0">
                <a:solidFill>
                  <a:srgbClr val="FFFFFF"/>
                </a:solidFill>
                <a:latin typeface="Lucida Sans"/>
                <a:cs typeface="Arial" charset="0"/>
              </a:rPr>
              <a:t>COMMITTEES &amp; ACTIVITIES</a:t>
            </a:r>
            <a:br>
              <a:rPr lang="en-US" sz="2000" b="1" dirty="0" smtClean="0">
                <a:solidFill>
                  <a:srgbClr val="FFFFFF"/>
                </a:solidFill>
                <a:latin typeface="Lucida Sans"/>
                <a:cs typeface="Arial" charset="0"/>
              </a:rPr>
            </a:br>
            <a:r>
              <a:rPr lang="en-US" sz="2000" b="1" dirty="0" smtClean="0">
                <a:solidFill>
                  <a:srgbClr val="FFFFFF"/>
                </a:solidFill>
                <a:latin typeface="Lucida Sans"/>
                <a:cs typeface="Arial" charset="0"/>
              </a:rPr>
              <a:t>	in parishes, schools, etc.</a:t>
            </a:r>
            <a:endParaRPr lang="en-US" sz="2000" b="1" dirty="0">
              <a:solidFill>
                <a:srgbClr val="FFFFFF"/>
              </a:solidFill>
              <a:latin typeface="Lucida Sans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3886200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" charset="0"/>
                <a:cs typeface="Arial" charset="0"/>
              </a:rPr>
              <a:t>Our Mother of 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Sorrows Parish, Tucson AZ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FFCC99"/>
                </a:solidFill>
                <a:latin typeface="Arial" charset="0"/>
                <a:cs typeface="Arial" charset="0"/>
              </a:rPr>
              <a:t>Solar Installation</a:t>
            </a:r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101648" y="18235"/>
            <a:ext cx="89154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i="1" dirty="0" smtClean="0">
                <a:solidFill>
                  <a:srgbClr val="FFCC99"/>
                </a:solidFill>
              </a:rPr>
              <a:t>What some faith </a:t>
            </a:r>
            <a:r>
              <a:rPr lang="en-US" sz="2800" i="1" dirty="0">
                <a:solidFill>
                  <a:srgbClr val="FFCC99"/>
                </a:solidFill>
              </a:rPr>
              <a:t>c</a:t>
            </a:r>
            <a:r>
              <a:rPr lang="en-US" sz="2800" i="1" dirty="0" smtClean="0">
                <a:solidFill>
                  <a:srgbClr val="FFCC99"/>
                </a:solidFill>
              </a:rPr>
              <a:t>ommunities </a:t>
            </a:r>
            <a:r>
              <a:rPr lang="en-US" sz="2800" i="1" dirty="0">
                <a:solidFill>
                  <a:srgbClr val="FFCC99"/>
                </a:solidFill>
              </a:rPr>
              <a:t>are </a:t>
            </a:r>
            <a:r>
              <a:rPr lang="en-US" sz="2800" i="1" dirty="0" smtClean="0">
                <a:solidFill>
                  <a:srgbClr val="FFCC99"/>
                </a:solidFill>
              </a:rPr>
              <a:t>doing</a:t>
            </a:r>
            <a:r>
              <a:rPr kumimoji="0" lang="en-US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069" y="4114800"/>
            <a:ext cx="4466278" cy="268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295900" y="3314700"/>
            <a:ext cx="419100" cy="1333499"/>
          </a:xfrm>
          <a:prstGeom prst="straightConnector1">
            <a:avLst/>
          </a:prstGeom>
          <a:ln w="41275">
            <a:solidFill>
              <a:srgbClr val="FFCC99"/>
            </a:solidFill>
            <a:tailEnd type="arrow"/>
          </a:ln>
          <a:effectLst>
            <a:outerShdw dist="1143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419611" y="2829707"/>
            <a:ext cx="711200" cy="1676400"/>
          </a:xfrm>
          <a:prstGeom prst="straightConnector1">
            <a:avLst/>
          </a:prstGeom>
          <a:ln w="41275">
            <a:solidFill>
              <a:srgbClr val="FFCC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10200" y="5791200"/>
            <a:ext cx="1447800" cy="457200"/>
          </a:xfrm>
          <a:prstGeom prst="straightConnector1">
            <a:avLst/>
          </a:prstGeom>
          <a:ln w="41275">
            <a:solidFill>
              <a:srgbClr val="FFCC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7683">
            <a:off x="7164759" y="840987"/>
            <a:ext cx="1601130" cy="211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93" y="1723927"/>
            <a:ext cx="1664696" cy="208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2536" r="36232" b="-1331"/>
          <a:stretch/>
        </p:blipFill>
        <p:spPr bwMode="auto">
          <a:xfrm>
            <a:off x="177341" y="4371109"/>
            <a:ext cx="1504231" cy="1900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8" y="1817779"/>
            <a:ext cx="1704975" cy="212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801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3" y="554488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96177"/>
            <a:ext cx="15335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t="7162" b="5661"/>
          <a:stretch/>
        </p:blipFill>
        <p:spPr bwMode="auto">
          <a:xfrm>
            <a:off x="3136195" y="554488"/>
            <a:ext cx="2724958" cy="187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178" y="4530681"/>
            <a:ext cx="2671992" cy="16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81" y="-41735"/>
            <a:ext cx="2928915" cy="1814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6"/>
          <a:stretch/>
        </p:blipFill>
        <p:spPr bwMode="auto">
          <a:xfrm>
            <a:off x="5268873" y="1660144"/>
            <a:ext cx="3735923" cy="44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5" y="238493"/>
            <a:ext cx="4903668" cy="44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1" t="882" r="1"/>
          <a:stretch/>
        </p:blipFill>
        <p:spPr bwMode="auto">
          <a:xfrm>
            <a:off x="1571684" y="3552107"/>
            <a:ext cx="1957437" cy="2577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061" y="4490860"/>
            <a:ext cx="2792225" cy="349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03" y="4225874"/>
            <a:ext cx="1890084" cy="238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552" r="47106"/>
          <a:stretch/>
        </p:blipFill>
        <p:spPr bwMode="auto">
          <a:xfrm>
            <a:off x="5861153" y="4516541"/>
            <a:ext cx="3143643" cy="222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29" y="6271306"/>
            <a:ext cx="503766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0" b="2441"/>
          <a:stretch/>
        </p:blipFill>
        <p:spPr bwMode="auto">
          <a:xfrm>
            <a:off x="5268873" y="2102520"/>
            <a:ext cx="3726697" cy="43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43" y="2596177"/>
            <a:ext cx="2421057" cy="162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04" b="64549"/>
          <a:stretch/>
        </p:blipFill>
        <p:spPr bwMode="auto">
          <a:xfrm>
            <a:off x="90026" y="3030318"/>
            <a:ext cx="4183910" cy="39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33" y="3746507"/>
            <a:ext cx="38862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" y="1676400"/>
            <a:ext cx="83058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sz="600" kern="0" dirty="0">
              <a:solidFill>
                <a:srgbClr val="33339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 membership organization of 25+ Catholic Partners</a:t>
            </a:r>
            <a:b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formed in 2006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U.S</a:t>
            </a:r>
            <a:r>
              <a:rPr lang="en-US" dirty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. Conference of Catholic </a:t>
            </a:r>
            <a:r>
              <a:rPr lang="en-US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Bishops  USCCB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Department of Justice, Peace and Human Development</a:t>
            </a:r>
            <a:b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 Migration and Refugee Services 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Catholic 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Charities 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USA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Catholic 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Relief 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Services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b="1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National </a:t>
            </a:r>
            <a:r>
              <a:rPr lang="en-US" b="1" dirty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Catholic Rural Life </a:t>
            </a:r>
            <a:r>
              <a:rPr lang="en-US" b="1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Conference  </a:t>
            </a:r>
            <a:r>
              <a:rPr lang="en-US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www.ncrlc.com</a:t>
            </a:r>
            <a:endParaRPr lang="en-US" b="1" dirty="0" smtClean="0">
              <a:solidFill>
                <a:srgbClr val="FFCC99"/>
              </a:solidFill>
              <a:latin typeface="Arial" pitchFamily="34" charset="0"/>
              <a:cs typeface="Arial" pitchFamily="34" charset="0"/>
            </a:endParaRP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National 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Catholic Education 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Association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Association of Catholic Colleges and Universities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Catholic Health Association of the United States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b="1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Franciscan Action Network   </a:t>
            </a:r>
            <a:r>
              <a:rPr lang="en-US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www.franciscanaction.org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Leadership Conference of Women Religious (vowed nuns / sisters)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Conference of Major Superiors of Men (vowed priests &amp; brothers)</a:t>
            </a:r>
          </a:p>
          <a:p>
            <a:pPr marL="285750" lvl="2" indent="-285750">
              <a:defRPr/>
            </a:pP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National Council of Catholic Women</a:t>
            </a:r>
            <a:b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	and others . . . .                                 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679097" cy="152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228600"/>
            <a:ext cx="7010400" cy="1200329"/>
          </a:xfrm>
          <a:prstGeom prst="rect">
            <a:avLst/>
          </a:prstGeom>
          <a:noFill/>
          <a:ln w="19050"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CC99"/>
                </a:solidFill>
                <a:latin typeface="+mj-lt"/>
                <a:cs typeface="Arial" pitchFamily="34" charset="0"/>
              </a:rPr>
              <a:t>What is the Catholic Coalition on Climate Change ?</a:t>
            </a:r>
          </a:p>
        </p:txBody>
      </p:sp>
    </p:spTree>
    <p:extLst>
      <p:ext uri="{BB962C8B-B14F-4D97-AF65-F5344CB8AC3E}">
        <p14:creationId xmlns:p14="http://schemas.microsoft.com/office/powerpoint/2010/main" val="1937388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990600"/>
            <a:ext cx="2895600" cy="2628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4100" y="4114799"/>
            <a:ext cx="4800600" cy="1200329"/>
          </a:xfrm>
          <a:prstGeom prst="rect">
            <a:avLst/>
          </a:prstGeom>
          <a:noFill/>
          <a:ln w="19050"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Closing Thoughts: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What I’ve Learned</a:t>
            </a:r>
          </a:p>
        </p:txBody>
      </p:sp>
    </p:spTree>
    <p:extLst>
      <p:ext uri="{BB962C8B-B14F-4D97-AF65-F5344CB8AC3E}">
        <p14:creationId xmlns:p14="http://schemas.microsoft.com/office/powerpoint/2010/main" val="39137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103" y="138903"/>
            <a:ext cx="833329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C99"/>
                </a:solidFill>
              </a:rPr>
              <a:t>Climate Change:  </a:t>
            </a:r>
            <a:r>
              <a:rPr lang="en-US" sz="2400" dirty="0">
                <a:solidFill>
                  <a:schemeClr val="bg1"/>
                </a:solidFill>
              </a:rPr>
              <a:t>I</a:t>
            </a:r>
            <a:r>
              <a:rPr lang="en-US" sz="2400" dirty="0" smtClean="0">
                <a:solidFill>
                  <a:schemeClr val="bg1"/>
                </a:solidFill>
              </a:rPr>
              <a:t>ssue still not at the forefront of priorities for most faith communities; local leadership is essential; momentum builds slowly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CC99"/>
                </a:solidFill>
              </a:rPr>
              <a:t>What Works:  </a:t>
            </a:r>
            <a:r>
              <a:rPr lang="en-US" sz="2400" dirty="0" smtClean="0">
                <a:solidFill>
                  <a:schemeClr val="bg1"/>
                </a:solidFill>
              </a:rPr>
              <a:t>The ideal –  a welcoming pastor, committed staff, teacher, and/or passionate parishioners;  committee with diverse backgrounds and talents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CC99"/>
                </a:solidFill>
              </a:rPr>
              <a:t>Connect Beyond the Science:  </a:t>
            </a:r>
            <a:r>
              <a:rPr lang="en-US" sz="2400" dirty="0" smtClean="0">
                <a:solidFill>
                  <a:schemeClr val="bg1"/>
                </a:solidFill>
              </a:rPr>
              <a:t>Don’t overwhelm with the science;  rather find a way to link with everyday life, concerns, deeply held values, foundational beliefs, love of Nature, awe for God’s Creation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CC99"/>
                </a:solidFill>
              </a:rPr>
              <a:t>Freshness: </a:t>
            </a:r>
            <a:r>
              <a:rPr lang="en-US" sz="2400" dirty="0" smtClean="0">
                <a:solidFill>
                  <a:schemeClr val="bg1"/>
                </a:solidFill>
              </a:rPr>
              <a:t>Find a way to spark new insights that are not being raised in other forums (news, media, etc.)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rgbClr val="FFCC99"/>
                </a:solidFill>
              </a:rPr>
              <a:t>Be positive  . . . and HOPE-filled!</a:t>
            </a:r>
            <a:endParaRPr lang="en-US" sz="24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633952" y="1371600"/>
            <a:ext cx="8205247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Taps Deeply Held Values &amp; Beliefs</a:t>
            </a:r>
            <a:br>
              <a:rPr lang="en-US" sz="3200" dirty="0" smtClean="0">
                <a:solidFill>
                  <a:srgbClr val="FFFFFF"/>
                </a:solidFill>
                <a:latin typeface="+mn-lt"/>
              </a:rPr>
            </a:b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Touches </a:t>
            </a:r>
            <a:r>
              <a:rPr lang="en-US" sz="3200" dirty="0">
                <a:solidFill>
                  <a:srgbClr val="FFFFFF"/>
                </a:solidFill>
                <a:latin typeface="+mn-lt"/>
              </a:rPr>
              <a:t>the 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Human Heart</a:t>
            </a:r>
            <a:br>
              <a:rPr lang="en-US" sz="3200" dirty="0" smtClean="0">
                <a:solidFill>
                  <a:srgbClr val="FFFFFF"/>
                </a:solidFill>
                <a:latin typeface="+mn-lt"/>
              </a:rPr>
            </a:b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 Promotes the Common Good</a:t>
            </a:r>
            <a:br>
              <a:rPr lang="en-US" sz="3200" dirty="0" smtClean="0">
                <a:solidFill>
                  <a:srgbClr val="FFFFFF"/>
                </a:solidFill>
                <a:latin typeface="+mn-lt"/>
              </a:rPr>
            </a:br>
            <a:endParaRPr lang="en-US" sz="1600" dirty="0" smtClean="0">
              <a:solidFill>
                <a:srgbClr val="FFFFFF"/>
              </a:solidFill>
              <a:latin typeface="+mn-lt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+mn-lt"/>
              </a:rPr>
              <a:t>Recognizes that Sacrifice is Involved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4591" y="152400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CC99"/>
                </a:solidFill>
              </a:rPr>
              <a:t>What the Faith-Based approach can bring to the CLIMATE CHANGE ISSUE:</a:t>
            </a:r>
            <a:endParaRPr lang="en-US" sz="2400" i="1" dirty="0">
              <a:solidFill>
                <a:srgbClr val="FFCC99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1020" y="4419600"/>
            <a:ext cx="8534400" cy="1754326"/>
            <a:chOff x="172825" y="4304187"/>
            <a:chExt cx="8534400" cy="1754326"/>
          </a:xfrm>
        </p:grpSpPr>
        <p:sp>
          <p:nvSpPr>
            <p:cNvPr id="7" name="TextBox 6"/>
            <p:cNvSpPr txBox="1"/>
            <p:nvPr/>
          </p:nvSpPr>
          <p:spPr>
            <a:xfrm>
              <a:off x="172825" y="4304187"/>
              <a:ext cx="8534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FFCC99"/>
                  </a:solidFill>
                  <a:sym typeface="Symbol" pitchFamily="18" charset="2"/>
                </a:rPr>
                <a:t>PRAYER</a:t>
              </a:r>
              <a:br>
                <a:rPr lang="en-US" sz="3600" dirty="0" smtClean="0">
                  <a:solidFill>
                    <a:srgbClr val="FFCC99"/>
                  </a:solidFill>
                  <a:sym typeface="Symbol" pitchFamily="18" charset="2"/>
                </a:rPr>
              </a:br>
              <a:r>
                <a:rPr lang="en-US" sz="3600" dirty="0" smtClean="0">
                  <a:solidFill>
                    <a:srgbClr val="FFCC99"/>
                  </a:solidFill>
                </a:rPr>
                <a:t>CONVERSION</a:t>
              </a:r>
              <a:br>
                <a:rPr lang="en-US" sz="3600" dirty="0" smtClean="0">
                  <a:solidFill>
                    <a:srgbClr val="FFCC99"/>
                  </a:solidFill>
                </a:rPr>
              </a:br>
              <a:r>
                <a:rPr lang="en-US" sz="3600" dirty="0" smtClean="0">
                  <a:solidFill>
                    <a:srgbClr val="FFCC99"/>
                  </a:solidFill>
                </a:rPr>
                <a:t>ACTION        HOPE </a:t>
              </a:r>
              <a:endParaRPr lang="en-US" sz="3600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4300585" y="5751987"/>
              <a:ext cx="762000" cy="0"/>
            </a:xfrm>
            <a:prstGeom prst="straightConnector1">
              <a:avLst/>
            </a:prstGeom>
            <a:ln w="44450"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0980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6" y="3665317"/>
            <a:ext cx="9144000" cy="319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07"/>
            <a:ext cx="9139238" cy="425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1905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CC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QUESTIONS?</a:t>
            </a:r>
            <a:endParaRPr lang="en-US" sz="3600" dirty="0">
              <a:solidFill>
                <a:srgbClr val="FFCC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1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003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31242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C99"/>
                </a:solidFill>
              </a:rPr>
              <a:t>For the </a:t>
            </a:r>
            <a:r>
              <a:rPr lang="en-US" sz="2800" dirty="0" smtClean="0">
                <a:solidFill>
                  <a:srgbClr val="FFCC99"/>
                </a:solidFill>
              </a:rPr>
              <a:t>DISCUSSION, as needed </a:t>
            </a:r>
            <a:r>
              <a:rPr lang="en-US" sz="2800" dirty="0" smtClean="0">
                <a:solidFill>
                  <a:srgbClr val="FFCC99"/>
                </a:solidFill>
              </a:rPr>
              <a:t>. . .</a:t>
            </a:r>
            <a:endParaRPr lang="en-US" sz="2800" dirty="0">
              <a:solidFill>
                <a:srgbClr val="FF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0" y="228600"/>
            <a:ext cx="83058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C99"/>
                </a:solidFill>
              </a:rPr>
              <a:t>Training Guidance </a:t>
            </a:r>
            <a:r>
              <a:rPr lang="en-US" b="1" dirty="0" smtClean="0">
                <a:solidFill>
                  <a:srgbClr val="FFCC99"/>
                </a:solidFill>
              </a:rPr>
              <a:t>for </a:t>
            </a:r>
            <a:r>
              <a:rPr lang="en-US" b="1" dirty="0" smtClean="0">
                <a:solidFill>
                  <a:srgbClr val="FFCC99"/>
                </a:solidFill>
              </a:rPr>
              <a:t>Ambassadors</a:t>
            </a:r>
            <a:br>
              <a:rPr lang="en-US" b="1" dirty="0" smtClean="0">
                <a:solidFill>
                  <a:srgbClr val="FFCC99"/>
                </a:solidFill>
              </a:rPr>
            </a:br>
            <a:r>
              <a:rPr lang="en-US" dirty="0" smtClean="0">
                <a:solidFill>
                  <a:srgbClr val="FFCC99"/>
                </a:solidFill>
              </a:rPr>
              <a:t>Notes </a:t>
            </a:r>
            <a:r>
              <a:rPr lang="en-US" dirty="0">
                <a:solidFill>
                  <a:srgbClr val="FFCC99"/>
                </a:solidFill>
              </a:rPr>
              <a:t>from Ambassadors’ Training </a:t>
            </a:r>
            <a:r>
              <a:rPr lang="en-US" dirty="0" smtClean="0">
                <a:solidFill>
                  <a:srgbClr val="FFCC99"/>
                </a:solidFill>
              </a:rPr>
              <a:t>Weekend</a:t>
            </a:r>
            <a:br>
              <a:rPr lang="en-US" dirty="0" smtClean="0">
                <a:solidFill>
                  <a:srgbClr val="FFCC99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Begin w/ people’s </a:t>
            </a:r>
            <a:r>
              <a:rPr lang="en-US" u="sng" dirty="0" smtClean="0">
                <a:solidFill>
                  <a:schemeClr val="bg1"/>
                </a:solidFill>
              </a:rPr>
              <a:t>faith,</a:t>
            </a:r>
            <a:r>
              <a:rPr lang="en-US" dirty="0" smtClean="0">
                <a:solidFill>
                  <a:schemeClr val="bg1"/>
                </a:solidFill>
              </a:rPr>
              <a:t> authenticate what we believe, play to Church’s strengths – view thru eyes of faith; accept what scientific community says; advocate prudence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Watch your language: “worldview” instead of cosmology, etc.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Use </a:t>
            </a:r>
            <a:r>
              <a:rPr lang="en-US" u="sng" dirty="0" smtClean="0">
                <a:solidFill>
                  <a:schemeClr val="bg1"/>
                </a:solidFill>
              </a:rPr>
              <a:t>Creation</a:t>
            </a:r>
            <a:r>
              <a:rPr lang="en-US" dirty="0" smtClean="0">
                <a:solidFill>
                  <a:schemeClr val="bg1"/>
                </a:solidFill>
              </a:rPr>
              <a:t> as the focus, refer to climate change, not global warming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Take questions and objections seriously; no condescension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Stay on message; don’t get sidetracked (energy bills, etc.)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Use stories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Be confident but humble; be principled, but not ideological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Do everything we can to diminish polarization around issue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Strive to take people from FEAR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chemeClr val="bg1"/>
                </a:solidFill>
              </a:rPr>
              <a:t> FAITH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</a:t>
            </a:r>
            <a:r>
              <a:rPr lang="en-US" dirty="0" smtClean="0">
                <a:solidFill>
                  <a:schemeClr val="bg1"/>
                </a:solidFill>
              </a:rPr>
              <a:t> HOPE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869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0"/>
            <a:ext cx="8001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Some critiques and questions are really avoidance of responsibility (e.g., isn’t this issue just about environmentalists trying to “make a buck?”)</a:t>
            </a:r>
          </a:p>
          <a:p>
            <a:pPr lvl="0"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 Population issue:  Some environmental groups claim “People are the problem” and see each new child as a “planet pest;”  Catholic position: “The </a:t>
            </a:r>
            <a:r>
              <a:rPr lang="en-US" u="sng" dirty="0">
                <a:solidFill>
                  <a:schemeClr val="bg1"/>
                </a:solidFill>
              </a:rPr>
              <a:t>actions</a:t>
            </a:r>
            <a:r>
              <a:rPr lang="en-US" dirty="0">
                <a:solidFill>
                  <a:schemeClr val="bg1"/>
                </a:solidFill>
              </a:rPr>
              <a:t> of people are the problem</a:t>
            </a:r>
            <a:r>
              <a:rPr lang="en-US" dirty="0" smtClean="0">
                <a:solidFill>
                  <a:schemeClr val="bg1"/>
                </a:solidFill>
              </a:rPr>
              <a:t>”  It is our </a:t>
            </a:r>
            <a:r>
              <a:rPr lang="en-US" dirty="0">
                <a:solidFill>
                  <a:schemeClr val="bg1"/>
                </a:solidFill>
              </a:rPr>
              <a:t>U.S. consumption level </a:t>
            </a:r>
            <a:r>
              <a:rPr lang="en-US" dirty="0" smtClean="0">
                <a:solidFill>
                  <a:schemeClr val="bg1"/>
                </a:solidFill>
              </a:rPr>
              <a:t>that is unsustainable.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Don’t over rely on a didactic / lecturing approach that emphasizes guilt; rather emphasize “our common dilemma” e.g., </a:t>
            </a:r>
            <a:r>
              <a:rPr lang="en-US" i="1" dirty="0" smtClean="0">
                <a:solidFill>
                  <a:schemeClr val="bg1"/>
                </a:solidFill>
              </a:rPr>
              <a:t>we didn’t arrive at this nefariously, some decisions in the past were honest choices, only with hindsight do we now understand the severe consequences”</a:t>
            </a:r>
            <a:br>
              <a:rPr lang="en-US" i="1" dirty="0" smtClean="0">
                <a:solidFill>
                  <a:schemeClr val="bg1"/>
                </a:solidFill>
              </a:rPr>
            </a:br>
            <a:endParaRPr lang="en-US" i="1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Bend over backwards to enlist everyone on this issue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Stress the positive things out there!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C99"/>
                </a:solidFill>
              </a:rPr>
              <a:t>Training Guidance </a:t>
            </a:r>
            <a:r>
              <a:rPr lang="en-US" b="1" dirty="0">
                <a:solidFill>
                  <a:srgbClr val="FFCC99"/>
                </a:solidFill>
              </a:rPr>
              <a:t>for </a:t>
            </a:r>
            <a:r>
              <a:rPr lang="en-US" b="1" dirty="0" smtClean="0">
                <a:solidFill>
                  <a:srgbClr val="FFCC99"/>
                </a:solidFill>
              </a:rPr>
              <a:t>Ambassadors (cont.)</a:t>
            </a:r>
            <a:endParaRPr lang="en-US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990600"/>
            <a:ext cx="838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The role of the Church in public life is to form consciences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Roman Catholicism has a different way of looking at the world;  we (the Catholic Coalition) are not </a:t>
            </a:r>
            <a:r>
              <a:rPr lang="en-US" i="1" dirty="0" smtClean="0">
                <a:solidFill>
                  <a:schemeClr val="bg1"/>
                </a:solidFill>
              </a:rPr>
              <a:t>“the Sierra Club at prayer;”</a:t>
            </a:r>
            <a:r>
              <a:rPr lang="en-US" dirty="0" smtClean="0">
                <a:solidFill>
                  <a:schemeClr val="bg1"/>
                </a:solidFill>
              </a:rPr>
              <a:t> we are </a:t>
            </a:r>
            <a:r>
              <a:rPr lang="en-US" u="sng" dirty="0" smtClean="0">
                <a:solidFill>
                  <a:schemeClr val="bg1"/>
                </a:solidFill>
              </a:rPr>
              <a:t>Catholics doing what Catholics do best</a:t>
            </a:r>
            <a:r>
              <a:rPr lang="en-US" dirty="0" smtClean="0">
                <a:solidFill>
                  <a:schemeClr val="bg1"/>
                </a:solidFill>
              </a:rPr>
              <a:t> 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- a very comprehensive approach, i.e., “Both/And” 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- not “trendy”--  what we bring is old, deep and important,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- must connect to reason: Faith </a:t>
            </a:r>
            <a:r>
              <a:rPr lang="en-US" u="sng" dirty="0" smtClean="0">
                <a:solidFill>
                  <a:schemeClr val="bg1"/>
                </a:solidFill>
              </a:rPr>
              <a:t>and</a:t>
            </a:r>
            <a:r>
              <a:rPr lang="en-US" dirty="0" smtClean="0">
                <a:solidFill>
                  <a:schemeClr val="bg1"/>
                </a:solidFill>
              </a:rPr>
              <a:t> Reason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- key principle is emphasis on Human Life &amp; Dignity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Prudence + Poor + Common Good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		</a:t>
            </a:r>
            <a:r>
              <a:rPr lang="en-US" i="1" dirty="0" smtClean="0">
                <a:solidFill>
                  <a:schemeClr val="bg1"/>
                </a:solidFill>
              </a:rPr>
              <a:t>“What could be more common than the climate?” </a:t>
            </a:r>
            <a:br>
              <a:rPr lang="en-US" i="1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 “Church makes the conservative case for Climate Change” </a:t>
            </a:r>
            <a:br>
              <a:rPr lang="en-US" i="1" dirty="0" smtClean="0">
                <a:solidFill>
                  <a:schemeClr val="bg1"/>
                </a:solidFill>
              </a:rPr>
            </a:br>
            <a:endParaRPr lang="en-US" i="1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chemeClr val="bg1"/>
                </a:solidFill>
              </a:rPr>
              <a:t>Church teaching exposes false choice between economics &amp; climate change;  every economic decision has moral consequences; it’s economically foolish to ignore climate change &amp; economically wise to conserve at home; want good economics &amp; good morality to converge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228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CC99"/>
                </a:solidFill>
              </a:rPr>
              <a:t>The Catholic </a:t>
            </a:r>
            <a:r>
              <a:rPr lang="en-US" b="1" dirty="0">
                <a:solidFill>
                  <a:srgbClr val="FFCC99"/>
                </a:solidFill>
              </a:rPr>
              <a:t>C</a:t>
            </a:r>
            <a:r>
              <a:rPr lang="en-US" b="1" dirty="0" smtClean="0">
                <a:solidFill>
                  <a:srgbClr val="FFCC99"/>
                </a:solidFill>
              </a:rPr>
              <a:t>ontribution </a:t>
            </a:r>
            <a:r>
              <a:rPr lang="en-US" b="1" dirty="0">
                <a:solidFill>
                  <a:srgbClr val="FFCC99"/>
                </a:solidFill>
              </a:rPr>
              <a:t>to the Climate </a:t>
            </a:r>
            <a:r>
              <a:rPr lang="en-US" b="1" dirty="0" smtClean="0">
                <a:solidFill>
                  <a:srgbClr val="FFCC99"/>
                </a:solidFill>
              </a:rPr>
              <a:t>Change Discussion </a:t>
            </a:r>
          </a:p>
          <a:p>
            <a:pPr algn="ctr"/>
            <a:r>
              <a:rPr lang="en-US" dirty="0" smtClean="0">
                <a:solidFill>
                  <a:srgbClr val="FFCC99"/>
                </a:solidFill>
              </a:rPr>
              <a:t>Notes from </a:t>
            </a:r>
            <a:r>
              <a:rPr lang="en-US" dirty="0" smtClean="0">
                <a:solidFill>
                  <a:srgbClr val="FFCC99"/>
                </a:solidFill>
              </a:rPr>
              <a:t>Ambassadors’ Training Weekend:</a:t>
            </a:r>
            <a:endParaRPr lang="en-US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838200"/>
            <a:ext cx="8001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Church looks at climate change from the bottom up: how it affects the most vulnerable; Catholic Relief Services has a presence everywhere the global poor reside; gives a unique </a:t>
            </a:r>
            <a:r>
              <a:rPr lang="en-US" dirty="0" smtClean="0">
                <a:solidFill>
                  <a:schemeClr val="bg1"/>
                </a:solidFill>
              </a:rPr>
              <a:t>credibility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Catholics understand sacrifice:  Sacrifice: “to make holy;”  it’s about “making sacred.” We are doing this because we desire to be holy; be transformed;  </a:t>
            </a:r>
            <a:r>
              <a:rPr lang="en-US" i="1" dirty="0" smtClean="0">
                <a:solidFill>
                  <a:schemeClr val="bg1"/>
                </a:solidFill>
              </a:rPr>
              <a:t>“this issue needs some sacrifice from </a:t>
            </a:r>
            <a:r>
              <a:rPr lang="en-US" i="1" u="sng" dirty="0" smtClean="0">
                <a:solidFill>
                  <a:schemeClr val="bg1"/>
                </a:solidFill>
              </a:rPr>
              <a:t>me;</a:t>
            </a:r>
            <a:r>
              <a:rPr lang="en-US" i="1" dirty="0" smtClean="0">
                <a:solidFill>
                  <a:schemeClr val="bg1"/>
                </a:solidFill>
              </a:rPr>
              <a:t>  it won’t get better w/o sacrifice</a:t>
            </a:r>
            <a:r>
              <a:rPr lang="en-US" dirty="0" smtClean="0">
                <a:solidFill>
                  <a:schemeClr val="bg1"/>
                </a:solidFill>
              </a:rPr>
              <a:t> ( </a:t>
            </a:r>
            <a:r>
              <a:rPr lang="en-US" i="1" dirty="0" smtClean="0">
                <a:solidFill>
                  <a:schemeClr val="bg1"/>
                </a:solidFill>
              </a:rPr>
              <a:t>“a very LONG Lent!”)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People may think the Church’s focus on the Poor is a “sideline issue,” but without a serious plan to help poor countries adapt to climate change, adaptation will not ever be able to happen globally.  The issue of the Poor is </a:t>
            </a:r>
            <a:r>
              <a:rPr lang="en-US" u="sng" dirty="0" smtClean="0">
                <a:solidFill>
                  <a:schemeClr val="bg1"/>
                </a:solidFill>
              </a:rPr>
              <a:t>central</a:t>
            </a:r>
            <a:r>
              <a:rPr lang="en-US" dirty="0" smtClean="0">
                <a:solidFill>
                  <a:schemeClr val="bg1"/>
                </a:solidFill>
              </a:rPr>
              <a:t> to the discussion.</a:t>
            </a:r>
          </a:p>
          <a:p>
            <a:r>
              <a:rPr lang="en-US" dirty="0" smtClean="0"/>
              <a:t> 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 Problem of “Light bulbs vs. Catholic Social Teaching”:  pretty soon this issue turns into a discussion about facilities and the CST piece gets lost</a:t>
            </a:r>
            <a:r>
              <a:rPr lang="en-US" i="1" dirty="0" smtClean="0">
                <a:solidFill>
                  <a:schemeClr val="bg1"/>
                </a:solidFill>
              </a:rPr>
              <a:t>.  “We have to move beyond switching light bulbs to concern over those who don’t have any!”</a:t>
            </a:r>
            <a:r>
              <a:rPr lang="en-US" dirty="0" smtClean="0">
                <a:solidFill>
                  <a:schemeClr val="bg1"/>
                </a:solidFill>
              </a:rPr>
              <a:t>  Always connect what we are doing to global solidarity.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3048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CC99"/>
                </a:solidFill>
              </a:rPr>
              <a:t>The Catholic </a:t>
            </a:r>
            <a:r>
              <a:rPr lang="en-US" b="1" dirty="0">
                <a:solidFill>
                  <a:srgbClr val="FFCC99"/>
                </a:solidFill>
              </a:rPr>
              <a:t>C</a:t>
            </a:r>
            <a:r>
              <a:rPr lang="en-US" b="1" dirty="0" smtClean="0">
                <a:solidFill>
                  <a:srgbClr val="FFCC99"/>
                </a:solidFill>
              </a:rPr>
              <a:t>ontribution </a:t>
            </a:r>
            <a:r>
              <a:rPr lang="en-US" b="1" dirty="0">
                <a:solidFill>
                  <a:srgbClr val="FFCC99"/>
                </a:solidFill>
              </a:rPr>
              <a:t>to the Climate Change </a:t>
            </a:r>
            <a:r>
              <a:rPr lang="en-US" b="1" dirty="0" smtClean="0">
                <a:solidFill>
                  <a:srgbClr val="FFCC99"/>
                </a:solidFill>
              </a:rPr>
              <a:t>Discussion (cont.)</a:t>
            </a:r>
            <a:endParaRPr lang="en-US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4113"/>
          <a:stretch>
            <a:fillRect/>
          </a:stretch>
        </p:blipFill>
        <p:spPr bwMode="auto">
          <a:xfrm>
            <a:off x="381000" y="1447800"/>
            <a:ext cx="826180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534400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defRPr/>
            </a:pPr>
            <a:r>
              <a:rPr lang="en-US" sz="2000" i="1" kern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Coalition is funded with generous assistance from: </a:t>
            </a:r>
          </a:p>
          <a:p>
            <a:pPr marL="285750" lvl="2" indent="-285750" algn="ctr">
              <a:defRPr/>
            </a:pPr>
            <a:r>
              <a:rPr lang="en-US" sz="1050" b="1" kern="0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050" b="1" kern="0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kern="0" dirty="0" smtClean="0">
                <a:solidFill>
                  <a:srgbClr val="FFCC99"/>
                </a:solidFill>
                <a:latin typeface="Arial" pitchFamily="34" charset="0"/>
                <a:cs typeface="Arial" pitchFamily="34" charset="0"/>
              </a:rPr>
              <a:t>The National Religious Partnership for the Environment</a:t>
            </a:r>
          </a:p>
          <a:p>
            <a:pPr marL="285750" lvl="2" indent="-285750" algn="ctr"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established in 1993</a:t>
            </a:r>
            <a:endParaRPr lang="en-US" sz="24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962400"/>
            <a:ext cx="601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The unifying scripture on the NRPE website: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 smtClean="0">
              <a:solidFill>
                <a:schemeClr val="bg1"/>
              </a:solidFill>
            </a:endParaRPr>
          </a:p>
          <a:p>
            <a:pPr algn="r"/>
            <a:r>
              <a:rPr lang="en-US" sz="2000" i="1" dirty="0" smtClean="0">
                <a:solidFill>
                  <a:schemeClr val="bg1"/>
                </a:solidFill>
              </a:rPr>
              <a:t>This is the sign of the </a:t>
            </a:r>
            <a:r>
              <a:rPr lang="en-US" sz="2000" b="1" i="1" dirty="0" smtClean="0">
                <a:solidFill>
                  <a:srgbClr val="FFCC99"/>
                </a:solidFill>
              </a:rPr>
              <a:t>COVENANT</a:t>
            </a:r>
            <a:r>
              <a:rPr lang="en-US" sz="2000" i="1" dirty="0" smtClean="0">
                <a:solidFill>
                  <a:schemeClr val="bg1"/>
                </a:solidFill>
              </a:rPr>
              <a:t/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that I make between me and you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and every living creature</a:t>
            </a:r>
          </a:p>
          <a:p>
            <a:pPr algn="r"/>
            <a:r>
              <a:rPr lang="en-US" sz="2000" i="1" dirty="0" smtClean="0">
                <a:solidFill>
                  <a:schemeClr val="bg1"/>
                </a:solidFill>
              </a:rPr>
              <a:t>that is with you,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for all future generations.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Genesis 9:12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419600"/>
            <a:ext cx="2209800" cy="2192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32004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C99"/>
                </a:solidFill>
              </a:rPr>
              <a:t>www.nrpe.org</a:t>
            </a:r>
            <a:endParaRPr lang="en-US" sz="2400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28600"/>
            <a:ext cx="6248400" cy="1569660"/>
          </a:xfrm>
          <a:prstGeom prst="rect">
            <a:avLst/>
          </a:prstGeom>
          <a:noFill/>
          <a:ln w="19050"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CC99"/>
                </a:solidFill>
                <a:latin typeface="+mj-lt"/>
              </a:rPr>
              <a:t>What is the Catholic Climate Covenant?</a:t>
            </a:r>
          </a:p>
          <a:p>
            <a:pPr algn="ctr"/>
            <a:r>
              <a:rPr lang="en-US" sz="2400" dirty="0" smtClean="0">
                <a:solidFill>
                  <a:srgbClr val="FFCC99"/>
                </a:solidFill>
              </a:rPr>
              <a:t>“Care for Creation, Care for the Poor”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1847007" cy="167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2210574"/>
            <a:ext cx="6934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“After decades of steady progress in reclaiming and advancing the Catholic Church’s efforts to embrace an ethic of environmental stewardship,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b="1" dirty="0" smtClean="0">
                <a:solidFill>
                  <a:srgbClr val="FFCC99"/>
                </a:solidFill>
              </a:rPr>
              <a:t>Catholic Coalition on Climate Change </a:t>
            </a:r>
            <a:r>
              <a:rPr lang="en-US" sz="2000" dirty="0" smtClean="0">
                <a:solidFill>
                  <a:schemeClr val="bg1"/>
                </a:solidFill>
              </a:rPr>
              <a:t>launched an unprecedented and historical campaign, </a:t>
            </a:r>
            <a:r>
              <a:rPr lang="en-US" sz="2000" b="1" dirty="0" smtClean="0">
                <a:solidFill>
                  <a:srgbClr val="FFCC99"/>
                </a:solidFill>
              </a:rPr>
              <a:t>the Catholic Climate Covenant</a:t>
            </a:r>
            <a:r>
              <a:rPr lang="en-US" sz="2000" dirty="0" smtClean="0">
                <a:solidFill>
                  <a:schemeClr val="bg1"/>
                </a:solidFill>
              </a:rPr>
              <a:t> . . .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  to </a:t>
            </a:r>
            <a:r>
              <a:rPr lang="en-US" sz="2000" u="sng" dirty="0" smtClean="0">
                <a:solidFill>
                  <a:srgbClr val="FFCC99"/>
                </a:solidFill>
              </a:rPr>
              <a:t>take RESPONSIBILITY</a:t>
            </a:r>
            <a:r>
              <a:rPr lang="en-US" sz="2000" u="sng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for our contribution to climate change and do what we do best: </a:t>
            </a:r>
          </a:p>
          <a:p>
            <a:pPr lvl="1"/>
            <a:endParaRPr lang="en-US" sz="20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  to </a:t>
            </a:r>
            <a:r>
              <a:rPr lang="en-US" sz="2000" u="sng" dirty="0" smtClean="0">
                <a:solidFill>
                  <a:srgbClr val="FFCC99"/>
                </a:solidFill>
              </a:rPr>
              <a:t>be ADVOCATES </a:t>
            </a:r>
            <a:r>
              <a:rPr lang="en-US" sz="2000" dirty="0" smtClean="0">
                <a:solidFill>
                  <a:schemeClr val="bg1"/>
                </a:solidFill>
              </a:rPr>
              <a:t>for those who will be left out of the public policy debate on climate change.”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52400"/>
            <a:ext cx="6096000" cy="2862322"/>
          </a:xfrm>
          <a:prstGeom prst="rect">
            <a:avLst/>
          </a:prstGeom>
          <a:noFill/>
          <a:ln w="19050"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CC99"/>
                </a:solidFill>
              </a:rPr>
              <a:t>How this Initiative Emerged from</a:t>
            </a:r>
            <a:br>
              <a:rPr lang="en-US" sz="3600" dirty="0" smtClean="0">
                <a:solidFill>
                  <a:srgbClr val="FFCC99"/>
                </a:solidFill>
              </a:rPr>
            </a:br>
            <a:r>
              <a:rPr lang="en-US" sz="3600" dirty="0" smtClean="0">
                <a:solidFill>
                  <a:srgbClr val="FFCC99"/>
                </a:solidFill>
              </a:rPr>
              <a:t>Catholic Teaching &amp;</a:t>
            </a:r>
            <a:br>
              <a:rPr lang="en-US" sz="3600" dirty="0" smtClean="0">
                <a:solidFill>
                  <a:srgbClr val="FFCC99"/>
                </a:solidFill>
              </a:rPr>
            </a:br>
            <a:r>
              <a:rPr lang="en-US" sz="3600" dirty="0" smtClean="0">
                <a:solidFill>
                  <a:srgbClr val="FFCC99"/>
                </a:solidFill>
              </a:rPr>
              <a:t> the Church’s Response to Climate Change</a:t>
            </a:r>
            <a:endParaRPr lang="en-US" sz="2800" dirty="0">
              <a:solidFill>
                <a:srgbClr val="FFCC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2384116" cy="21638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884" y="3564791"/>
            <a:ext cx="87371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 Scripture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 Long history of Church teaching, writings,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 statements, documents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 Saints, scholars, popes, bishops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St. Francis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	St. Hildegard of </a:t>
            </a:r>
            <a:r>
              <a:rPr lang="en-US" sz="2400" dirty="0" err="1" smtClean="0">
                <a:solidFill>
                  <a:schemeClr val="bg1"/>
                </a:solidFill>
              </a:rPr>
              <a:t>Bingen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(newest “Doctor of the Church) 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 Harmony between Faith and Reason </a:t>
            </a:r>
            <a:r>
              <a:rPr lang="en-US" sz="1600" dirty="0" smtClean="0">
                <a:solidFill>
                  <a:schemeClr val="bg1"/>
                </a:solidFill>
              </a:rPr>
              <a:t>(St. Thomas Aquinas)</a:t>
            </a:r>
            <a:endParaRPr lang="en-US" sz="240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  Affirmation of the value of Science </a:t>
            </a:r>
            <a:r>
              <a:rPr lang="en-US" sz="1600" dirty="0" smtClean="0">
                <a:solidFill>
                  <a:schemeClr val="bg1"/>
                </a:solidFill>
              </a:rPr>
              <a:t>(scientific advisory groups)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8784" y="3014722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CC99"/>
                </a:solidFill>
              </a:rPr>
              <a:t>Rooted in . . .  </a:t>
            </a:r>
            <a:endParaRPr lang="en-US" sz="2400" i="1" dirty="0">
              <a:solidFill>
                <a:srgbClr val="FFCC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733800"/>
            <a:ext cx="3622976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09600" dist="800100" dir="228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733800"/>
            <a:ext cx="3527330" cy="260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69900" dist="889000" dir="3600000" algn="ctr" rotWithShape="0">
              <a:srgbClr val="000000">
                <a:alpha val="31000"/>
              </a:srgbClr>
            </a:out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9188" y="161040"/>
            <a:ext cx="2365188" cy="198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82600" dist="254000" dir="2400000" algn="ctr" rotWithShape="0">
              <a:schemeClr val="tx1">
                <a:alpha val="43000"/>
              </a:scheme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43000" y="1981200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Pope John Paul II: 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“Today the ecological crisis 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assumed such proportions as to be</a:t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RESPONSIBILITY OF EVERYONE”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304800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CC99"/>
                </a:solidFill>
              </a:rPr>
              <a:t>John Paul </a:t>
            </a:r>
            <a:r>
              <a:rPr lang="en-US" sz="2000" i="1" dirty="0" err="1" smtClean="0">
                <a:solidFill>
                  <a:srgbClr val="FFCC99"/>
                </a:solidFill>
              </a:rPr>
              <a:t>II’s</a:t>
            </a:r>
            <a:r>
              <a:rPr lang="en-US" sz="2000" i="1" dirty="0" smtClean="0">
                <a:solidFill>
                  <a:srgbClr val="FFCC99"/>
                </a:solidFill>
              </a:rPr>
              <a:t> message is often cited as</a:t>
            </a:r>
            <a:br>
              <a:rPr lang="en-US" sz="2000" i="1" dirty="0" smtClean="0">
                <a:solidFill>
                  <a:srgbClr val="FFCC99"/>
                </a:solidFill>
              </a:rPr>
            </a:br>
            <a:r>
              <a:rPr lang="en-US" sz="2000" i="1" dirty="0" smtClean="0">
                <a:solidFill>
                  <a:srgbClr val="FFCC99"/>
                </a:solidFill>
              </a:rPr>
              <a:t> a key moment in the emergence of the Church’s current faith-based advocacy for environmental responsibility . . . .</a:t>
            </a:r>
            <a:endParaRPr lang="en-US" sz="2000" i="1" dirty="0">
              <a:solidFill>
                <a:srgbClr val="FFCC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6182" y="6440477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Slides used in some of my Catholic Ambassador presentations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493" y="1011082"/>
            <a:ext cx="3962400" cy="295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20700" dist="609600" dir="2040000" algn="ctr" rotWithShape="0">
              <a:srgbClr val="000000">
                <a:alpha val="41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267200"/>
            <a:ext cx="3316750" cy="243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06400" dist="825500" dir="2520000" sx="96000" sy="96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343400"/>
            <a:ext cx="3420146" cy="23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0" dist="889000" dir="246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74609" y="359403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USCCB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1991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1447800"/>
            <a:ext cx="1416933" cy="167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203200" dir="246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7856" y="207480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CC99"/>
                </a:solidFill>
              </a:rPr>
              <a:t>Followed by the U.S. Conference of Catholic Bishops’ </a:t>
            </a:r>
            <a:br>
              <a:rPr lang="en-US" sz="2000" i="1" dirty="0" smtClean="0">
                <a:solidFill>
                  <a:srgbClr val="FFCC99"/>
                </a:solidFill>
              </a:rPr>
            </a:br>
            <a:r>
              <a:rPr lang="en-US" sz="2000" i="1" dirty="0" smtClean="0">
                <a:solidFill>
                  <a:srgbClr val="FFCC99"/>
                </a:solidFill>
              </a:rPr>
              <a:t>	compelling statement on the environment in 1991 . . . </a:t>
            </a:r>
            <a:endParaRPr lang="en-US" sz="2000" i="1" dirty="0">
              <a:solidFill>
                <a:srgbClr val="FFCC99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34" y="1295400"/>
            <a:ext cx="1497998" cy="2177416"/>
          </a:xfrm>
          <a:prstGeom prst="rect">
            <a:avLst/>
          </a:prstGeom>
          <a:noFill/>
          <a:ln>
            <a:noFill/>
          </a:ln>
          <a:effectLst>
            <a:outerShdw blurRad="152400" dist="139700" dir="1800000" sx="98000" sy="98000" algn="ctr" rotWithShape="0">
              <a:schemeClr val="tx1">
                <a:alpha val="41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70258" y="321153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Parish Resource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-4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00" y="533400"/>
            <a:ext cx="1930400" cy="2895600"/>
          </a:xfrm>
          <a:prstGeom prst="rect">
            <a:avLst/>
          </a:prstGeom>
          <a:effectLst>
            <a:outerShdw blurRad="355600" dir="19800000" sx="115000" sy="115000" algn="ctr" rotWithShape="0">
              <a:schemeClr val="tx1">
                <a:lumMod val="95000"/>
                <a:lumOff val="5000"/>
                <a:alpha val="76000"/>
              </a:schemeClr>
            </a:outerShdw>
          </a:effectLst>
        </p:spPr>
      </p:pic>
      <p:sp>
        <p:nvSpPr>
          <p:cNvPr id="47108" name="TextBox 5"/>
          <p:cNvSpPr txBox="1">
            <a:spLocks noChangeArrowheads="1"/>
          </p:cNvSpPr>
          <p:nvPr/>
        </p:nvSpPr>
        <p:spPr bwMode="auto">
          <a:xfrm>
            <a:off x="2286000" y="1676400"/>
            <a:ext cx="5638800" cy="2062103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Global Climate Change: </a:t>
            </a:r>
          </a:p>
          <a:p>
            <a:pPr algn="ctr" eaLnBrk="1" hangingPunct="1"/>
            <a:r>
              <a:rPr lang="en-US" sz="3200" dirty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Plea for Dialogue, Prudence and </a:t>
            </a:r>
            <a: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200" dirty="0" smtClean="0">
                <a:solidFill>
                  <a:srgbClr val="FF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Common Good</a:t>
            </a:r>
            <a:endParaRPr lang="en-US" dirty="0">
              <a:solidFill>
                <a:srgbClr val="FF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2438400" y="228600"/>
            <a:ext cx="586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U.S</a:t>
            </a:r>
            <a:r>
              <a:rPr lang="en-US" sz="24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 Conference of Catholic 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Bishops Statement on Climate Change (</a:t>
            </a:r>
            <a:r>
              <a:rPr lang="en-US" sz="2400" kern="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USCCB</a:t>
            </a:r>
            <a:r>
              <a:rPr lang="en-US" sz="240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2001)</a:t>
            </a:r>
            <a:endParaRPr lang="en-US" sz="240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" y="4095161"/>
            <a:ext cx="8229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>“We </a:t>
            </a:r>
            <a:r>
              <a:rPr lang="en-US" sz="2400" i="1" dirty="0">
                <a:solidFill>
                  <a:schemeClr val="bg1"/>
                </a:solidFill>
                <a:latin typeface="+mj-lt"/>
              </a:rPr>
              <a:t>enter this </a:t>
            </a: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>debate</a:t>
            </a:r>
            <a:br>
              <a:rPr lang="en-US" sz="2400" i="1" dirty="0" smtClean="0">
                <a:solidFill>
                  <a:schemeClr val="bg1"/>
                </a:solidFill>
                <a:latin typeface="+mj-lt"/>
              </a:rPr>
            </a:b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>not </a:t>
            </a:r>
            <a:r>
              <a:rPr lang="en-US" sz="2400" i="1" dirty="0">
                <a:solidFill>
                  <a:schemeClr val="bg1"/>
                </a:solidFill>
                <a:latin typeface="+mj-lt"/>
              </a:rPr>
              <a:t>to embrace a particular treaty, </a:t>
            </a: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i="1" dirty="0" smtClean="0">
                <a:solidFill>
                  <a:schemeClr val="bg1"/>
                </a:solidFill>
                <a:latin typeface="+mj-lt"/>
              </a:rPr>
            </a:b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>nor </a:t>
            </a:r>
            <a:r>
              <a:rPr lang="en-US" sz="2400" i="1" dirty="0">
                <a:solidFill>
                  <a:schemeClr val="bg1"/>
                </a:solidFill>
                <a:latin typeface="+mj-lt"/>
              </a:rPr>
              <a:t>to urge particular technical solutions, </a:t>
            </a: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2400" i="1" dirty="0" smtClean="0">
                <a:solidFill>
                  <a:schemeClr val="bg1"/>
                </a:solidFill>
                <a:latin typeface="+mj-lt"/>
              </a:rPr>
            </a:b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>but </a:t>
            </a:r>
            <a:r>
              <a:rPr lang="en-US" sz="2400" i="1" dirty="0">
                <a:solidFill>
                  <a:schemeClr val="bg1"/>
                </a:solidFill>
                <a:latin typeface="+mj-lt"/>
              </a:rPr>
              <a:t>to call for a different kind of national discussion</a:t>
            </a: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>Much </a:t>
            </a:r>
            <a:r>
              <a:rPr lang="en-US" sz="2400" i="1" dirty="0">
                <a:solidFill>
                  <a:schemeClr val="bg1"/>
                </a:solidFill>
                <a:latin typeface="+mj-lt"/>
              </a:rPr>
              <a:t>of the debate on global climate </a:t>
            </a: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>change</a:t>
            </a:r>
            <a:br>
              <a:rPr lang="en-US" sz="2400" i="1" dirty="0" smtClean="0">
                <a:solidFill>
                  <a:schemeClr val="bg1"/>
                </a:solidFill>
                <a:latin typeface="+mj-lt"/>
              </a:rPr>
            </a:b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>	seems </a:t>
            </a:r>
            <a:r>
              <a:rPr lang="en-US" sz="2400" i="1" dirty="0">
                <a:solidFill>
                  <a:schemeClr val="bg1"/>
                </a:solidFill>
                <a:latin typeface="+mj-lt"/>
              </a:rPr>
              <a:t>polarized and partisan</a:t>
            </a:r>
            <a:r>
              <a:rPr lang="en-US" sz="2400" i="1" dirty="0" smtClean="0">
                <a:solidFill>
                  <a:schemeClr val="bg1"/>
                </a:solidFill>
                <a:latin typeface="+mj-lt"/>
              </a:rPr>
              <a:t>.”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838081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limate-Basics-Talk-OLLI-2012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1057</Words>
  <Application>Microsoft Office PowerPoint</Application>
  <PresentationFormat>On-screen Show (4:3)</PresentationFormat>
  <Paragraphs>256</Paragraphs>
  <Slides>39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1_Default Design</vt:lpstr>
      <vt:lpstr>Climate-Basics-Talk-OLLI-2012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Provide resources     for Assessment,       Action &amp; Advocacy . .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Hirschboeck</dc:creator>
  <cp:lastModifiedBy>Katie Hirschboeck</cp:lastModifiedBy>
  <cp:revision>91</cp:revision>
  <dcterms:created xsi:type="dcterms:W3CDTF">2012-10-30T06:10:47Z</dcterms:created>
  <dcterms:modified xsi:type="dcterms:W3CDTF">2012-10-31T10:21:36Z</dcterms:modified>
</cp:coreProperties>
</file>