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5" r:id="rId8"/>
    <p:sldId id="260" r:id="rId9"/>
    <p:sldId id="261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10/31/11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10/31/11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CjbgzL2Axok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Earth-Sun 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11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2132"/>
            <a:ext cx="7315200" cy="1154097"/>
          </a:xfrm>
        </p:spPr>
        <p:txBody>
          <a:bodyPr/>
          <a:lstStyle/>
          <a:p>
            <a:pPr algn="ctr"/>
            <a:r>
              <a:rPr lang="en-US" dirty="0" smtClean="0"/>
              <a:t>December Solstice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44783"/>
            <a:ext cx="7315200" cy="3539527"/>
          </a:xfrm>
        </p:spPr>
        <p:txBody>
          <a:bodyPr/>
          <a:lstStyle/>
          <a:p>
            <a:r>
              <a:rPr lang="en-US" sz="2800" dirty="0" smtClean="0"/>
              <a:t>During the December solstice the Southern Hemisphere receives more sunlight than the Northern Hemisphere</a:t>
            </a:r>
          </a:p>
          <a:p>
            <a:r>
              <a:rPr lang="en-US" sz="2800" dirty="0" smtClean="0"/>
              <a:t>This solstice marks the beginning of the winter in the northern hemisphere and is the shortest day of the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9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1-10-31 at 3.51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89" y="771601"/>
            <a:ext cx="82804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16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8714"/>
            <a:ext cx="7315200" cy="1154097"/>
          </a:xfrm>
        </p:spPr>
        <p:txBody>
          <a:bodyPr/>
          <a:lstStyle/>
          <a:p>
            <a:pPr algn="ctr"/>
            <a:r>
              <a:rPr lang="en-US" dirty="0" smtClean="0"/>
              <a:t>In Action.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27033"/>
            <a:ext cx="7315200" cy="353952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3200" dirty="0" smtClean="0">
                <a:hlinkClick r:id="rId2"/>
              </a:rPr>
              <a:t>How Equinox's Work - Beyond Our Earth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862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95682"/>
            <a:ext cx="7315200" cy="1154097"/>
          </a:xfrm>
        </p:spPr>
        <p:txBody>
          <a:bodyPr/>
          <a:lstStyle/>
          <a:p>
            <a:pPr algn="ctr"/>
            <a:r>
              <a:rPr lang="en-US" dirty="0" smtClean="0"/>
              <a:t>Quiz Time!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30383"/>
            <a:ext cx="7315200" cy="35395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 smtClean="0"/>
              <a:t>Q1: What portion of the earth receives 24 hours of darkness during the June Solstice?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A – The Arctic circle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B – The equator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C – The Antarctic circle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1527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26633"/>
            <a:ext cx="7315200" cy="3539527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dirty="0" smtClean="0"/>
              <a:t>Q2: At what time of the year does the vernal equinox occur in the Northern Hemisphere?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A – Spring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B – Summer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C – Fall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D -- Winter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2169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05333"/>
            <a:ext cx="7315200" cy="35395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 smtClean="0"/>
              <a:t>Q3: During the December solstice what in the day is effected?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A – It is the shortest day of the year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B – It is the longest day of the year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C – It is equal day and night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0471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30545"/>
            <a:ext cx="7315200" cy="35395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 smtClean="0"/>
              <a:t>Q4: Where is the Sun’s light hitting the Earth most during Equinox?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A – The tropic of Cancer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B – The tropic of Capricorn</a:t>
            </a:r>
          </a:p>
          <a:p>
            <a:pPr marL="45720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C – The Equator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345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4139"/>
            <a:ext cx="7315200" cy="1154097"/>
          </a:xfrm>
        </p:spPr>
        <p:txBody>
          <a:bodyPr/>
          <a:lstStyle/>
          <a:p>
            <a:pPr algn="ctr"/>
            <a:r>
              <a:rPr lang="en-US" dirty="0" smtClean="0"/>
              <a:t>Critical Thinking.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76933"/>
            <a:ext cx="7315200" cy="353952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2400" dirty="0" smtClean="0"/>
              <a:t>Q5: During the June solstice if the sun’s insolation is greatest in the tropic of cancer, what season is it in Brazil?</a:t>
            </a:r>
          </a:p>
          <a:p>
            <a:pPr marL="45720" indent="0" algn="ctr">
              <a:buNone/>
            </a:pPr>
            <a:endParaRPr lang="en-US" sz="2400" dirty="0"/>
          </a:p>
          <a:p>
            <a:pPr marL="45720" indent="0" algn="ctr">
              <a:buNone/>
            </a:pPr>
            <a:r>
              <a:rPr lang="en-US" sz="2400" u="sng" dirty="0" smtClean="0"/>
              <a:t>Work with your group to write a response and give evidence for your answer.</a:t>
            </a:r>
          </a:p>
        </p:txBody>
      </p:sp>
    </p:spTree>
    <p:extLst>
      <p:ext uri="{BB962C8B-B14F-4D97-AF65-F5344CB8AC3E}">
        <p14:creationId xmlns:p14="http://schemas.microsoft.com/office/powerpoint/2010/main" val="3319891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1154097"/>
          </a:xfrm>
        </p:spPr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34235"/>
            <a:ext cx="7315200" cy="4935495"/>
          </a:xfrm>
        </p:spPr>
        <p:txBody>
          <a:bodyPr/>
          <a:lstStyle/>
          <a:p>
            <a:pPr>
              <a:buFont typeface="Wingdings" charset="2"/>
              <a:buChar char="v"/>
            </a:pPr>
            <a:r>
              <a:rPr lang="en-US" dirty="0" smtClean="0"/>
              <a:t>Insolation: The solar radiation incident on a unit horizontal surface at the top of the atmosphere.</a:t>
            </a:r>
          </a:p>
          <a:p>
            <a:r>
              <a:rPr lang="en-US" dirty="0" smtClean="0"/>
              <a:t>Essentially, the incoming </a:t>
            </a:r>
            <a:r>
              <a:rPr lang="en-US" dirty="0"/>
              <a:t>solar radiation that reaches the earth and the atmosphere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Two factors that determine the amount of solar insolation depending on the season and its progression </a:t>
            </a:r>
            <a:r>
              <a:rPr lang="en-US" u="sng" dirty="0" smtClean="0"/>
              <a:t>are </a:t>
            </a:r>
            <a:r>
              <a:rPr lang="en-US" u="sng" dirty="0"/>
              <a:t>i</a:t>
            </a:r>
            <a:r>
              <a:rPr lang="en-US" u="sng" dirty="0" smtClean="0"/>
              <a:t>ntensity and duration.</a:t>
            </a:r>
          </a:p>
          <a:p>
            <a:r>
              <a:rPr lang="en-US" dirty="0" smtClean="0"/>
              <a:t>Intensity of the sun’s ray: this depends on the tilt of the earth’s axis and the point at which the earth is intercepting the sun’s rays.</a:t>
            </a:r>
          </a:p>
          <a:p>
            <a:r>
              <a:rPr lang="en-US" dirty="0" smtClean="0"/>
              <a:t>Duration of daily insolation (the day’s length): This depends on where the circle of the sun’s light is intersecting with the earth’s latitude band.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84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11-10-31 at 3.44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49" y="333778"/>
            <a:ext cx="7684925" cy="619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96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076" y="0"/>
            <a:ext cx="7315200" cy="1154097"/>
          </a:xfrm>
        </p:spPr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076" y="1402303"/>
            <a:ext cx="7315200" cy="3539527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sz="2500" dirty="0" smtClean="0"/>
              <a:t>Zenith is the point directly overhead.</a:t>
            </a:r>
          </a:p>
          <a:p>
            <a:r>
              <a:rPr lang="en-US" sz="2500" u="sng" dirty="0" smtClean="0"/>
              <a:t>Intensity</a:t>
            </a:r>
            <a:r>
              <a:rPr lang="en-US" sz="2500" dirty="0" smtClean="0"/>
              <a:t> is greatest at any spot on earth when the sun is closest to the </a:t>
            </a:r>
            <a:r>
              <a:rPr lang="en-US" sz="2500" u="sng" dirty="0" smtClean="0"/>
              <a:t>zenith.</a:t>
            </a:r>
            <a:r>
              <a:rPr lang="en-US" sz="2500" dirty="0"/>
              <a:t>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465" y="2871937"/>
            <a:ext cx="4350251" cy="387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333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162" y="274789"/>
            <a:ext cx="7315200" cy="1154097"/>
          </a:xfrm>
        </p:spPr>
        <p:txBody>
          <a:bodyPr/>
          <a:lstStyle/>
          <a:p>
            <a:pPr algn="ctr"/>
            <a:r>
              <a:rPr lang="en-US" dirty="0" smtClean="0"/>
              <a:t>Equinox and Solstice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019" y="1966083"/>
            <a:ext cx="7315200" cy="3539527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v"/>
            </a:pPr>
            <a:r>
              <a:rPr lang="en-US" sz="2500" dirty="0" smtClean="0"/>
              <a:t>The </a:t>
            </a:r>
            <a:r>
              <a:rPr lang="en-US" sz="2500" u="sng" dirty="0" smtClean="0"/>
              <a:t>equinox </a:t>
            </a:r>
            <a:r>
              <a:rPr lang="en-US" sz="2500" dirty="0" smtClean="0"/>
              <a:t>occurs twice a year and is a day in which the sun crosses the equator and day and night span a fairly equal amount of time, all across the globe.</a:t>
            </a:r>
          </a:p>
          <a:p>
            <a:pPr>
              <a:buFont typeface="Wingdings" charset="2"/>
              <a:buChar char="v"/>
            </a:pPr>
            <a:r>
              <a:rPr lang="en-US" sz="2500" dirty="0" smtClean="0"/>
              <a:t>The </a:t>
            </a:r>
            <a:r>
              <a:rPr lang="en-US" sz="2500" u="sng" dirty="0" smtClean="0"/>
              <a:t>solstice</a:t>
            </a:r>
            <a:r>
              <a:rPr lang="en-US" sz="2500" dirty="0"/>
              <a:t> </a:t>
            </a:r>
            <a:r>
              <a:rPr lang="en-US" sz="2500" dirty="0" smtClean="0"/>
              <a:t>occurs twice a year, the </a:t>
            </a:r>
            <a:r>
              <a:rPr lang="en-US" sz="2500" dirty="0"/>
              <a:t>summer solstice in the Northern Hemisphere occurs about June 21, when the sun is in the zenith at the tropic of </a:t>
            </a:r>
            <a:r>
              <a:rPr lang="en-US" sz="2500" dirty="0" smtClean="0"/>
              <a:t>Cancer, and is the longest day of the year. </a:t>
            </a:r>
            <a:r>
              <a:rPr lang="en-US" sz="2500" dirty="0"/>
              <a:t>T</a:t>
            </a:r>
            <a:r>
              <a:rPr lang="en-US" sz="2500" dirty="0" smtClean="0"/>
              <a:t>he </a:t>
            </a:r>
            <a:r>
              <a:rPr lang="en-US" sz="2500" dirty="0"/>
              <a:t>winter solstice occurs about December 21, when the sun is </a:t>
            </a:r>
            <a:r>
              <a:rPr lang="en-US" sz="2500" dirty="0" smtClean="0"/>
              <a:t>in the zenith at the </a:t>
            </a:r>
            <a:r>
              <a:rPr lang="en-US" sz="2500" dirty="0"/>
              <a:t>tropic of </a:t>
            </a:r>
            <a:r>
              <a:rPr lang="en-US" sz="2500" dirty="0" smtClean="0"/>
              <a:t>Capricorn, and is the shortest day of the year.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8420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1-10-31 at 3.53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861905"/>
            <a:ext cx="8280400" cy="528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6599532" y="6365703"/>
            <a:ext cx="32076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Vernal Equinox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7781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/>
          <a:lstStyle/>
          <a:p>
            <a:pPr algn="ctr"/>
            <a:r>
              <a:rPr lang="en-US" dirty="0" smtClean="0"/>
              <a:t>June Solstice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79102"/>
            <a:ext cx="7315200" cy="413923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During the June solstice the Northern Hemisphere receives more sunlight than the Southern Hemisphere</a:t>
            </a:r>
          </a:p>
          <a:p>
            <a:r>
              <a:rPr lang="en-US" sz="2800" dirty="0" smtClean="0"/>
              <a:t>This Solstice marks the beginning of summer in the Northern Hemisphere and is the longest day of the year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7983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1-10-31 at 3.51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44" y="775626"/>
            <a:ext cx="8280400" cy="523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79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1-10-31 at 3.54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97" y="808177"/>
            <a:ext cx="8242300" cy="5295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2928" y="6301403"/>
            <a:ext cx="2266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Autumnal Equinox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87806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583</TotalTime>
  <Words>517</Words>
  <Application>Microsoft Macintosh PowerPoint</Application>
  <PresentationFormat>On-screen Show (4:3)</PresentationFormat>
  <Paragraphs>58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Perspective</vt:lpstr>
      <vt:lpstr>Earth-Sun Relationships</vt:lpstr>
      <vt:lpstr>Key Concepts</vt:lpstr>
      <vt:lpstr>PowerPoint Presentation</vt:lpstr>
      <vt:lpstr>Key Concepts</vt:lpstr>
      <vt:lpstr>Equinox and Solstice</vt:lpstr>
      <vt:lpstr>PowerPoint Presentation</vt:lpstr>
      <vt:lpstr>June Solstice</vt:lpstr>
      <vt:lpstr>PowerPoint Presentation</vt:lpstr>
      <vt:lpstr>PowerPoint Presentation</vt:lpstr>
      <vt:lpstr>December Solstice</vt:lpstr>
      <vt:lpstr>PowerPoint Presentation</vt:lpstr>
      <vt:lpstr>In Action. . .</vt:lpstr>
      <vt:lpstr>Quiz Time!</vt:lpstr>
      <vt:lpstr>PowerPoint Presentation</vt:lpstr>
      <vt:lpstr>PowerPoint Presentation</vt:lpstr>
      <vt:lpstr>PowerPoint Presentation</vt:lpstr>
      <vt:lpstr>Critical Thinking. . .</vt:lpstr>
    </vt:vector>
  </TitlesOfParts>
  <Company>university of arizona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Earth-Sun Relationships</dc:title>
  <dc:creator>mariel garcia</dc:creator>
  <cp:lastModifiedBy>mariel garcia</cp:lastModifiedBy>
  <cp:revision>15</cp:revision>
  <dcterms:created xsi:type="dcterms:W3CDTF">2011-10-31T22:25:52Z</dcterms:created>
  <dcterms:modified xsi:type="dcterms:W3CDTF">2011-11-01T08:09:17Z</dcterms:modified>
</cp:coreProperties>
</file>