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9" r:id="rId2"/>
    <p:sldMasterId id="2147483819" r:id="rId3"/>
    <p:sldMasterId id="2147483831" r:id="rId4"/>
    <p:sldMasterId id="2147483843" r:id="rId5"/>
    <p:sldMasterId id="2147483856" r:id="rId6"/>
    <p:sldMasterId id="2147483869" r:id="rId7"/>
    <p:sldMasterId id="2147483882" r:id="rId8"/>
  </p:sldMasterIdLst>
  <p:notesMasterIdLst>
    <p:notesMasterId r:id="rId65"/>
  </p:notesMasterIdLst>
  <p:handoutMasterIdLst>
    <p:handoutMasterId r:id="rId66"/>
  </p:handoutMasterIdLst>
  <p:sldIdLst>
    <p:sldId id="336" r:id="rId9"/>
    <p:sldId id="630" r:id="rId10"/>
    <p:sldId id="633" r:id="rId11"/>
    <p:sldId id="634" r:id="rId12"/>
    <p:sldId id="636" r:id="rId13"/>
    <p:sldId id="638" r:id="rId14"/>
    <p:sldId id="748" r:id="rId15"/>
    <p:sldId id="751" r:id="rId16"/>
    <p:sldId id="695" r:id="rId17"/>
    <p:sldId id="696" r:id="rId18"/>
    <p:sldId id="697" r:id="rId19"/>
    <p:sldId id="700" r:id="rId20"/>
    <p:sldId id="701" r:id="rId21"/>
    <p:sldId id="703" r:id="rId22"/>
    <p:sldId id="704" r:id="rId23"/>
    <p:sldId id="705" r:id="rId24"/>
    <p:sldId id="706" r:id="rId25"/>
    <p:sldId id="707" r:id="rId26"/>
    <p:sldId id="709" r:id="rId27"/>
    <p:sldId id="710" r:id="rId28"/>
    <p:sldId id="752" r:id="rId29"/>
    <p:sldId id="711" r:id="rId30"/>
    <p:sldId id="713" r:id="rId31"/>
    <p:sldId id="714" r:id="rId32"/>
    <p:sldId id="715" r:id="rId33"/>
    <p:sldId id="716" r:id="rId34"/>
    <p:sldId id="750" r:id="rId35"/>
    <p:sldId id="719" r:id="rId36"/>
    <p:sldId id="720" r:id="rId37"/>
    <p:sldId id="721" r:id="rId38"/>
    <p:sldId id="722" r:id="rId39"/>
    <p:sldId id="725" r:id="rId40"/>
    <p:sldId id="375" r:id="rId41"/>
    <p:sldId id="724" r:id="rId42"/>
    <p:sldId id="581" r:id="rId43"/>
    <p:sldId id="727" r:id="rId44"/>
    <p:sldId id="731" r:id="rId45"/>
    <p:sldId id="732" r:id="rId46"/>
    <p:sldId id="635" r:id="rId47"/>
    <p:sldId id="754" r:id="rId48"/>
    <p:sldId id="733" r:id="rId49"/>
    <p:sldId id="734" r:id="rId50"/>
    <p:sldId id="735" r:id="rId51"/>
    <p:sldId id="736" r:id="rId52"/>
    <p:sldId id="737" r:id="rId53"/>
    <p:sldId id="738" r:id="rId54"/>
    <p:sldId id="739" r:id="rId55"/>
    <p:sldId id="740" r:id="rId56"/>
    <p:sldId id="741" r:id="rId57"/>
    <p:sldId id="742" r:id="rId58"/>
    <p:sldId id="743" r:id="rId59"/>
    <p:sldId id="753" r:id="rId60"/>
    <p:sldId id="745" r:id="rId61"/>
    <p:sldId id="746" r:id="rId62"/>
    <p:sldId id="747" r:id="rId63"/>
    <p:sldId id="755" r:id="rId64"/>
  </p:sldIdLst>
  <p:sldSz cx="9144000" cy="6858000" type="screen4x3"/>
  <p:notesSz cx="6858000" cy="9144000"/>
  <p:defaultTextStyle>
    <a:defPPr>
      <a:defRPr lang="en-US"/>
    </a:defPPr>
    <a:lvl1pPr algn="r" rtl="0" fontAlgn="base">
      <a:spcBef>
        <a:spcPct val="0"/>
      </a:spcBef>
      <a:spcAft>
        <a:spcPct val="0"/>
      </a:spcAft>
      <a:defRPr sz="3200" b="1" kern="1200">
        <a:solidFill>
          <a:schemeClr val="tx1"/>
        </a:solidFill>
        <a:latin typeface="Arial Rounded MT Bold" panose="020F0704030504030204" pitchFamily="34" charset="0"/>
        <a:ea typeface="+mn-ea"/>
        <a:cs typeface="+mn-cs"/>
      </a:defRPr>
    </a:lvl1pPr>
    <a:lvl2pPr marL="457200" algn="r" rtl="0" fontAlgn="base">
      <a:spcBef>
        <a:spcPct val="0"/>
      </a:spcBef>
      <a:spcAft>
        <a:spcPct val="0"/>
      </a:spcAft>
      <a:defRPr sz="3200" b="1" kern="1200">
        <a:solidFill>
          <a:schemeClr val="tx1"/>
        </a:solidFill>
        <a:latin typeface="Arial Rounded MT Bold" panose="020F0704030504030204" pitchFamily="34" charset="0"/>
        <a:ea typeface="+mn-ea"/>
        <a:cs typeface="+mn-cs"/>
      </a:defRPr>
    </a:lvl2pPr>
    <a:lvl3pPr marL="914400" algn="r" rtl="0" fontAlgn="base">
      <a:spcBef>
        <a:spcPct val="0"/>
      </a:spcBef>
      <a:spcAft>
        <a:spcPct val="0"/>
      </a:spcAft>
      <a:defRPr sz="3200" b="1" kern="1200">
        <a:solidFill>
          <a:schemeClr val="tx1"/>
        </a:solidFill>
        <a:latin typeface="Arial Rounded MT Bold" panose="020F0704030504030204" pitchFamily="34" charset="0"/>
        <a:ea typeface="+mn-ea"/>
        <a:cs typeface="+mn-cs"/>
      </a:defRPr>
    </a:lvl3pPr>
    <a:lvl4pPr marL="1371600" algn="r" rtl="0" fontAlgn="base">
      <a:spcBef>
        <a:spcPct val="0"/>
      </a:spcBef>
      <a:spcAft>
        <a:spcPct val="0"/>
      </a:spcAft>
      <a:defRPr sz="3200" b="1" kern="1200">
        <a:solidFill>
          <a:schemeClr val="tx1"/>
        </a:solidFill>
        <a:latin typeface="Arial Rounded MT Bold" panose="020F0704030504030204" pitchFamily="34" charset="0"/>
        <a:ea typeface="+mn-ea"/>
        <a:cs typeface="+mn-cs"/>
      </a:defRPr>
    </a:lvl4pPr>
    <a:lvl5pPr marL="1828800" algn="r" rtl="0" fontAlgn="base">
      <a:spcBef>
        <a:spcPct val="0"/>
      </a:spcBef>
      <a:spcAft>
        <a:spcPct val="0"/>
      </a:spcAft>
      <a:defRPr sz="3200" b="1" kern="1200">
        <a:solidFill>
          <a:schemeClr val="tx1"/>
        </a:solidFill>
        <a:latin typeface="Arial Rounded MT Bold" panose="020F0704030504030204" pitchFamily="34" charset="0"/>
        <a:ea typeface="+mn-ea"/>
        <a:cs typeface="+mn-cs"/>
      </a:defRPr>
    </a:lvl5pPr>
    <a:lvl6pPr marL="2286000" algn="l" defTabSz="914400" rtl="0" eaLnBrk="1" latinLnBrk="0" hangingPunct="1">
      <a:defRPr sz="3200" b="1" kern="1200">
        <a:solidFill>
          <a:schemeClr val="tx1"/>
        </a:solidFill>
        <a:latin typeface="Arial Rounded MT Bold" panose="020F0704030504030204" pitchFamily="34" charset="0"/>
        <a:ea typeface="+mn-ea"/>
        <a:cs typeface="+mn-cs"/>
      </a:defRPr>
    </a:lvl6pPr>
    <a:lvl7pPr marL="2743200" algn="l" defTabSz="914400" rtl="0" eaLnBrk="1" latinLnBrk="0" hangingPunct="1">
      <a:defRPr sz="3200" b="1" kern="1200">
        <a:solidFill>
          <a:schemeClr val="tx1"/>
        </a:solidFill>
        <a:latin typeface="Arial Rounded MT Bold" panose="020F0704030504030204" pitchFamily="34" charset="0"/>
        <a:ea typeface="+mn-ea"/>
        <a:cs typeface="+mn-cs"/>
      </a:defRPr>
    </a:lvl7pPr>
    <a:lvl8pPr marL="3200400" algn="l" defTabSz="914400" rtl="0" eaLnBrk="1" latinLnBrk="0" hangingPunct="1">
      <a:defRPr sz="3200" b="1" kern="1200">
        <a:solidFill>
          <a:schemeClr val="tx1"/>
        </a:solidFill>
        <a:latin typeface="Arial Rounded MT Bold" panose="020F0704030504030204" pitchFamily="34" charset="0"/>
        <a:ea typeface="+mn-ea"/>
        <a:cs typeface="+mn-cs"/>
      </a:defRPr>
    </a:lvl8pPr>
    <a:lvl9pPr marL="3657600" algn="l" defTabSz="914400" rtl="0" eaLnBrk="1" latinLnBrk="0" hangingPunct="1">
      <a:defRPr sz="3200" b="1" kern="1200">
        <a:solidFill>
          <a:schemeClr val="tx1"/>
        </a:solidFill>
        <a:latin typeface="Arial Rounded MT Bold" panose="020F07040305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7A5"/>
    <a:srgbClr val="FFFFFF"/>
    <a:srgbClr val="FA650A"/>
    <a:srgbClr val="000066"/>
    <a:srgbClr val="FFCCCC"/>
    <a:srgbClr val="CCECFF"/>
    <a:srgbClr val="99CCFF"/>
    <a:srgbClr val="FFCC66"/>
    <a:srgbClr val="FFCCFF"/>
    <a:srgbClr val="DA00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50" autoAdjust="0"/>
    <p:restoredTop sz="93552" autoAdjust="0"/>
  </p:normalViewPr>
  <p:slideViewPr>
    <p:cSldViewPr>
      <p:cViewPr varScale="1">
        <p:scale>
          <a:sx n="114" d="100"/>
          <a:sy n="114" d="100"/>
        </p:scale>
        <p:origin x="45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10240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0240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10240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fld id="{21866EF4-DA47-451F-B223-89BEDCCE6E14}" type="slidenum">
              <a:rPr lang="en-US"/>
              <a:pPr/>
              <a:t>‹#›</a:t>
            </a:fld>
            <a:endParaRPr lang="en-US"/>
          </a:p>
        </p:txBody>
      </p:sp>
    </p:spTree>
    <p:extLst>
      <p:ext uri="{BB962C8B-B14F-4D97-AF65-F5344CB8AC3E}">
        <p14:creationId xmlns:p14="http://schemas.microsoft.com/office/powerpoint/2010/main" val="1753424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81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latin typeface="Times New Roman" pitchFamily="18" charset="0"/>
              </a:defRPr>
            </a:lvl1pPr>
          </a:lstStyle>
          <a:p>
            <a:pPr>
              <a:defRPr/>
            </a:pPr>
            <a:endParaRPr lang="en-US"/>
          </a:p>
        </p:txBody>
      </p:sp>
      <p:sp>
        <p:nvSpPr>
          <p:cNvPr id="2181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New Roman" pitchFamily="18" charset="0"/>
              </a:defRPr>
            </a:lvl1pPr>
          </a:lstStyle>
          <a:p>
            <a:pPr>
              <a:defRPr/>
            </a:pPr>
            <a:endParaRPr lang="en-US"/>
          </a:p>
        </p:txBody>
      </p:sp>
      <p:sp>
        <p:nvSpPr>
          <p:cNvPr id="3174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81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latin typeface="Times New Roman" pitchFamily="18" charset="0"/>
              </a:defRPr>
            </a:lvl1pPr>
          </a:lstStyle>
          <a:p>
            <a:pPr>
              <a:defRPr/>
            </a:pPr>
            <a:endParaRPr lang="en-US"/>
          </a:p>
        </p:txBody>
      </p:sp>
      <p:sp>
        <p:nvSpPr>
          <p:cNvPr id="2181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New Roman" panose="02020603050405020304" pitchFamily="18" charset="0"/>
              </a:defRPr>
            </a:lvl1pPr>
          </a:lstStyle>
          <a:p>
            <a:fld id="{3EDF1E9D-B8F7-4AAB-A3DF-1A572DFEB587}" type="slidenum">
              <a:rPr lang="en-US"/>
              <a:pPr/>
              <a:t>‹#›</a:t>
            </a:fld>
            <a:endParaRPr lang="en-US"/>
          </a:p>
        </p:txBody>
      </p:sp>
    </p:spTree>
    <p:extLst>
      <p:ext uri="{BB962C8B-B14F-4D97-AF65-F5344CB8AC3E}">
        <p14:creationId xmlns:p14="http://schemas.microsoft.com/office/powerpoint/2010/main" val="42847833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Rounded MT Bold" panose="020F0704030504030204" pitchFamily="34" charset="0"/>
              </a:defRPr>
            </a:lvl1pPr>
            <a:lvl2pPr marL="742950" indent="-285750" eaLnBrk="0" hangingPunct="0">
              <a:defRPr sz="3200" b="1">
                <a:solidFill>
                  <a:schemeClr val="tx1"/>
                </a:solidFill>
                <a:latin typeface="Arial Rounded MT Bold" panose="020F0704030504030204" pitchFamily="34" charset="0"/>
              </a:defRPr>
            </a:lvl2pPr>
            <a:lvl3pPr marL="1143000" indent="-228600" eaLnBrk="0" hangingPunct="0">
              <a:defRPr sz="3200" b="1">
                <a:solidFill>
                  <a:schemeClr val="tx1"/>
                </a:solidFill>
                <a:latin typeface="Arial Rounded MT Bold" panose="020F0704030504030204" pitchFamily="34" charset="0"/>
              </a:defRPr>
            </a:lvl3pPr>
            <a:lvl4pPr marL="1600200" indent="-228600" eaLnBrk="0" hangingPunct="0">
              <a:defRPr sz="3200" b="1">
                <a:solidFill>
                  <a:schemeClr val="tx1"/>
                </a:solidFill>
                <a:latin typeface="Arial Rounded MT Bold" panose="020F0704030504030204" pitchFamily="34" charset="0"/>
              </a:defRPr>
            </a:lvl4pPr>
            <a:lvl5pPr marL="2057400" indent="-228600" eaLnBrk="0" hangingPunct="0">
              <a:defRPr sz="3200" b="1">
                <a:solidFill>
                  <a:schemeClr val="tx1"/>
                </a:solidFill>
                <a:latin typeface="Arial Rounded MT Bold" panose="020F0704030504030204" pitchFamily="34" charset="0"/>
              </a:defRPr>
            </a:lvl5pPr>
            <a:lvl6pPr marL="2514600" indent="-228600" algn="r" eaLnBrk="0" fontAlgn="base" hangingPunct="0">
              <a:spcBef>
                <a:spcPct val="0"/>
              </a:spcBef>
              <a:spcAft>
                <a:spcPct val="0"/>
              </a:spcAft>
              <a:defRPr sz="3200" b="1">
                <a:solidFill>
                  <a:schemeClr val="tx1"/>
                </a:solidFill>
                <a:latin typeface="Arial Rounded MT Bold" panose="020F0704030504030204" pitchFamily="34" charset="0"/>
              </a:defRPr>
            </a:lvl6pPr>
            <a:lvl7pPr marL="2971800" indent="-228600" algn="r" eaLnBrk="0" fontAlgn="base" hangingPunct="0">
              <a:spcBef>
                <a:spcPct val="0"/>
              </a:spcBef>
              <a:spcAft>
                <a:spcPct val="0"/>
              </a:spcAft>
              <a:defRPr sz="3200" b="1">
                <a:solidFill>
                  <a:schemeClr val="tx1"/>
                </a:solidFill>
                <a:latin typeface="Arial Rounded MT Bold" panose="020F0704030504030204" pitchFamily="34" charset="0"/>
              </a:defRPr>
            </a:lvl7pPr>
            <a:lvl8pPr marL="3429000" indent="-228600" algn="r" eaLnBrk="0" fontAlgn="base" hangingPunct="0">
              <a:spcBef>
                <a:spcPct val="0"/>
              </a:spcBef>
              <a:spcAft>
                <a:spcPct val="0"/>
              </a:spcAft>
              <a:defRPr sz="3200" b="1">
                <a:solidFill>
                  <a:schemeClr val="tx1"/>
                </a:solidFill>
                <a:latin typeface="Arial Rounded MT Bold" panose="020F0704030504030204" pitchFamily="34" charset="0"/>
              </a:defRPr>
            </a:lvl8pPr>
            <a:lvl9pPr marL="3886200" indent="-228600" algn="r" eaLnBrk="0" fontAlgn="base" hangingPunct="0">
              <a:spcBef>
                <a:spcPct val="0"/>
              </a:spcBef>
              <a:spcAft>
                <a:spcPct val="0"/>
              </a:spcAft>
              <a:defRPr sz="3200" b="1">
                <a:solidFill>
                  <a:schemeClr val="tx1"/>
                </a:solidFill>
                <a:latin typeface="Arial Rounded MT Bold" panose="020F0704030504030204" pitchFamily="34" charset="0"/>
              </a:defRPr>
            </a:lvl9pPr>
          </a:lstStyle>
          <a:p>
            <a:pPr eaLnBrk="1" hangingPunct="1"/>
            <a:fld id="{4BE7E97E-4408-489E-9073-D1297DAA5E9C}" type="slidenum">
              <a:rPr lang="en-US" sz="1200" b="0">
                <a:latin typeface="Times New Roman" panose="02020603050405020304" pitchFamily="18" charset="0"/>
              </a:rPr>
              <a:pPr eaLnBrk="1" hangingPunct="1"/>
              <a:t>1</a:t>
            </a:fld>
            <a:endParaRPr lang="en-US" sz="1200" b="0">
              <a:latin typeface="Times New Roman" panose="02020603050405020304" pitchFamily="18" charset="0"/>
            </a:endParaRPr>
          </a:p>
        </p:txBody>
      </p:sp>
      <p:sp>
        <p:nvSpPr>
          <p:cNvPr id="32771" name="Rectangle 2"/>
          <p:cNvSpPr>
            <a:spLocks noRo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696076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64516"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37EBB4E-45CB-46DC-B453-308C30209925}" type="slidenum">
              <a:rPr lang="en-US">
                <a:solidFill>
                  <a:srgbClr val="000000"/>
                </a:solidFill>
                <a:latin typeface="Calibri" panose="020F0502020204030204" pitchFamily="34" charset="0"/>
              </a:rPr>
              <a:pPr eaLnBrk="1" hangingPunct="1"/>
              <a:t>14</a:t>
            </a:fld>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939535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65540"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3253A54-217D-45A5-9398-411547779576}" type="slidenum">
              <a:rPr lang="en-US">
                <a:solidFill>
                  <a:srgbClr val="000000"/>
                </a:solidFill>
                <a:latin typeface="Calibri" panose="020F0502020204030204" pitchFamily="34" charset="0"/>
              </a:rPr>
              <a:pPr eaLnBrk="1" hangingPunct="1"/>
              <a:t>15</a:t>
            </a:fld>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201976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15059A1-0BBE-4391-AC90-9C023B87745A}" type="slidenum">
              <a:rPr lang="en-US">
                <a:solidFill>
                  <a:srgbClr val="000000"/>
                </a:solidFill>
                <a:latin typeface="Calibri" panose="020F0502020204030204" pitchFamily="34" charset="0"/>
              </a:rPr>
              <a:pPr eaLnBrk="1" hangingPunct="1"/>
              <a:t>16</a:t>
            </a:fld>
            <a:endParaRPr lang="en-US">
              <a:solidFill>
                <a:srgbClr val="000000"/>
              </a:solidFill>
              <a:latin typeface="Calibri" panose="020F0502020204030204" pitchFamily="34" charset="0"/>
            </a:endParaRPr>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2475254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67588"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4237851-67D3-438E-BEEA-DB9C0AAC45D9}" type="slidenum">
              <a:rPr lang="en-US">
                <a:solidFill>
                  <a:srgbClr val="000000"/>
                </a:solidFill>
                <a:latin typeface="Calibri" panose="020F0502020204030204" pitchFamily="34" charset="0"/>
              </a:rPr>
              <a:pPr eaLnBrk="1" hangingPunct="1"/>
              <a:t>17</a:t>
            </a:fld>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645950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9419907-7BCE-4123-A313-40DEC58CED3D}" type="slidenum">
              <a:rPr lang="en-US">
                <a:solidFill>
                  <a:srgbClr val="000000"/>
                </a:solidFill>
              </a:rPr>
              <a:pPr eaLnBrk="1" hangingPunct="1"/>
              <a:t>18</a:t>
            </a:fld>
            <a:endParaRPr lang="en-US">
              <a:solidFill>
                <a:srgbClr val="000000"/>
              </a:solidFill>
            </a:endParaRPr>
          </a:p>
        </p:txBody>
      </p:sp>
      <p:sp>
        <p:nvSpPr>
          <p:cNvPr id="119811"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2791890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B9C5E9E-A751-458A-BB9A-3945DA26C32E}" type="slidenum">
              <a:rPr lang="en-US">
                <a:solidFill>
                  <a:srgbClr val="000000"/>
                </a:solidFill>
                <a:latin typeface="Calibri" panose="020F0502020204030204" pitchFamily="34" charset="0"/>
              </a:rPr>
              <a:pPr eaLnBrk="1" hangingPunct="1"/>
              <a:t>19</a:t>
            </a:fld>
            <a:endParaRPr lang="en-US">
              <a:solidFill>
                <a:srgbClr val="000000"/>
              </a:solidFill>
              <a:latin typeface="Calibri" panose="020F0502020204030204" pitchFamily="34" charset="0"/>
            </a:endParaRPr>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895914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BA26162-C3F4-4D18-A263-F9D198D2E03A}" type="slidenum">
              <a:rPr lang="en-US">
                <a:solidFill>
                  <a:srgbClr val="000000"/>
                </a:solidFill>
                <a:latin typeface="Calibri" panose="020F0502020204030204" pitchFamily="34" charset="0"/>
              </a:rPr>
              <a:pPr eaLnBrk="1" hangingPunct="1"/>
              <a:t>20</a:t>
            </a:fld>
            <a:endParaRPr lang="en-US">
              <a:solidFill>
                <a:srgbClr val="000000"/>
              </a:solidFill>
              <a:latin typeface="Calibri" panose="020F0502020204030204" pitchFamily="34" charset="0"/>
            </a:endParaRPr>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433447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75780"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121429C-AC4B-4753-A4DB-51BAFD070089}" type="slidenum">
              <a:rPr lang="en-US">
                <a:solidFill>
                  <a:srgbClr val="000000"/>
                </a:solidFill>
                <a:latin typeface="Calibri" panose="020F0502020204030204" pitchFamily="34" charset="0"/>
              </a:rPr>
              <a:pPr eaLnBrk="1" hangingPunct="1"/>
              <a:t>22</a:t>
            </a:fld>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254798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3165A1F-3F95-4543-9C41-BB4E8DF6201A}" type="slidenum">
              <a:rPr lang="en-US">
                <a:solidFill>
                  <a:srgbClr val="000000"/>
                </a:solidFill>
                <a:latin typeface="Calibri" panose="020F0502020204030204" pitchFamily="34" charset="0"/>
              </a:rPr>
              <a:pPr eaLnBrk="1" hangingPunct="1"/>
              <a:t>23</a:t>
            </a:fld>
            <a:endParaRPr lang="en-US">
              <a:solidFill>
                <a:srgbClr val="000000"/>
              </a:solidFill>
              <a:latin typeface="Calibri" panose="020F0502020204030204" pitchFamily="34" charset="0"/>
            </a:endParaRPr>
          </a:p>
        </p:txBody>
      </p:sp>
      <p:sp>
        <p:nvSpPr>
          <p:cNvPr id="12595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604827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B61CC0F-A8FC-4FA6-B90D-B837C0176591}" type="slidenum">
              <a:rPr lang="en-US" sz="1100">
                <a:solidFill>
                  <a:srgbClr val="000000"/>
                </a:solidFill>
              </a:rPr>
              <a:pPr eaLnBrk="1" hangingPunct="1"/>
              <a:t>24</a:t>
            </a:fld>
            <a:endParaRPr lang="en-US" sz="1100">
              <a:solidFill>
                <a:srgbClr val="000000"/>
              </a:solidFill>
            </a:endParaRPr>
          </a:p>
        </p:txBody>
      </p:sp>
      <p:sp>
        <p:nvSpPr>
          <p:cNvPr id="126979"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p:cNvSpPr>
            <a:spLocks noGrp="1" noChangeArrowheads="1"/>
          </p:cNvSpPr>
          <p:nvPr>
            <p:ph type="body" idx="1"/>
          </p:nvPr>
        </p:nvSpPr>
        <p:spPr bwMode="auto"/>
        <p:txBody>
          <a:bodyPr wrap="square" numCol="1" anchor="t" anchorCtr="0" compatLnSpc="1">
            <a:prstTxWarp prst="textNoShape">
              <a:avLst/>
            </a:prstTxWarp>
            <a:normAutofit fontScale="92500"/>
          </a:bodyPr>
          <a:lstStyle/>
          <a:p>
            <a:pPr eaLnBrk="1" fontAlgn="auto" hangingPunct="1">
              <a:spcBef>
                <a:spcPct val="0"/>
              </a:spcBef>
              <a:spcAft>
                <a:spcPts val="0"/>
              </a:spcAft>
              <a:buFontTx/>
              <a:buChar char="-"/>
              <a:defRPr/>
            </a:pPr>
            <a:r>
              <a:rPr lang="en-US" dirty="0" smtClean="0"/>
              <a:t> Riparian systems are an essential component of the LCRB ecosystem.  Riparian systems experts have been able to define the role of natural </a:t>
            </a:r>
            <a:r>
              <a:rPr lang="en-US" dirty="0" err="1" smtClean="0"/>
              <a:t>streamflow</a:t>
            </a:r>
            <a:r>
              <a:rPr lang="en-US" dirty="0" smtClean="0"/>
              <a:t> regimes in sustaining the ecological integrity of flowing water systems and have found that the critically important factors are magnitude, frequency and duration of the flows – including extreme high flow events or floods -- as well as the timing of flows and their rate of change.  All of these factors are likely to shift with a changing climate – but how?   CLICK</a:t>
            </a:r>
          </a:p>
          <a:p>
            <a:pPr eaLnBrk="1" fontAlgn="auto" hangingPunct="1">
              <a:spcBef>
                <a:spcPct val="0"/>
              </a:spcBef>
              <a:spcAft>
                <a:spcPts val="0"/>
              </a:spcAft>
              <a:buFontTx/>
              <a:buChar char="-"/>
              <a:defRPr/>
            </a:pPr>
            <a:endParaRPr lang="en-US" dirty="0" smtClean="0"/>
          </a:p>
          <a:p>
            <a:pPr eaLnBrk="1" fontAlgn="auto" hangingPunct="1">
              <a:spcBef>
                <a:spcPct val="0"/>
              </a:spcBef>
              <a:spcAft>
                <a:spcPts val="0"/>
              </a:spcAft>
              <a:buFontTx/>
              <a:buChar char="-"/>
              <a:defRPr/>
            </a:pPr>
            <a:r>
              <a:rPr lang="en-US" dirty="0" smtClean="0"/>
              <a:t>I have developed a conceptual framework called “flood </a:t>
            </a:r>
            <a:r>
              <a:rPr lang="en-US" dirty="0" err="1" smtClean="0"/>
              <a:t>hydroclimatology</a:t>
            </a:r>
            <a:r>
              <a:rPr lang="en-US" dirty="0" smtClean="0"/>
              <a:t>” which links floods to the weather events and atmospheric circulation patterns that produce them.  LCRB floods are produced by 3 main types of events:  winter synoptic-scale storms that replenish the snowpack, summer convective storms during the monsoon period, and infrequent, though often very extreme, tropical storm-related rainfalls.  This figure of varying daily mean discharges in the San Pedro River illustrates the distinctly different flow regimes that occur with  each of these flood types.</a:t>
            </a:r>
          </a:p>
          <a:p>
            <a:pPr eaLnBrk="1" fontAlgn="auto" hangingPunct="1">
              <a:spcBef>
                <a:spcPct val="0"/>
              </a:spcBef>
              <a:spcAft>
                <a:spcPts val="0"/>
              </a:spcAft>
              <a:buFontTx/>
              <a:buChar char="-"/>
              <a:defRPr/>
            </a:pPr>
            <a:endParaRPr lang="en-US" dirty="0" smtClean="0"/>
          </a:p>
          <a:p>
            <a:pPr eaLnBrk="1" fontAlgn="auto" hangingPunct="1">
              <a:spcBef>
                <a:spcPct val="0"/>
              </a:spcBef>
              <a:spcAft>
                <a:spcPts val="0"/>
              </a:spcAft>
              <a:buFontTx/>
              <a:buChar char="-"/>
              <a:defRPr/>
            </a:pPr>
            <a:r>
              <a:rPr lang="en-US" dirty="0" smtClean="0"/>
              <a:t>  have had some initial collaborations with riparian ecosystems specialists who have used my flood </a:t>
            </a:r>
            <a:r>
              <a:rPr lang="en-US" dirty="0" err="1" smtClean="0"/>
              <a:t>hydroclimatology</a:t>
            </a:r>
            <a:r>
              <a:rPr lang="en-US" dirty="0" smtClean="0"/>
              <a:t> framework to deepen their understanding of how and why flow regimes vary seasonally and </a:t>
            </a:r>
            <a:r>
              <a:rPr lang="en-US" dirty="0" err="1" smtClean="0"/>
              <a:t>interannually</a:t>
            </a:r>
            <a:r>
              <a:rPr lang="en-US" dirty="0" smtClean="0"/>
              <a:t>.</a:t>
            </a:r>
            <a:br>
              <a:rPr lang="en-US" dirty="0" smtClean="0"/>
            </a:br>
            <a:endParaRPr lang="en-US" dirty="0" smtClean="0"/>
          </a:p>
          <a:p>
            <a:pPr eaLnBrk="1" fontAlgn="auto" hangingPunct="1">
              <a:spcBef>
                <a:spcPct val="0"/>
              </a:spcBef>
              <a:spcAft>
                <a:spcPts val="0"/>
              </a:spcAft>
              <a:buFontTx/>
              <a:buChar char="-"/>
              <a:defRPr/>
            </a:pPr>
            <a:r>
              <a:rPr lang="en-US" dirty="0" smtClean="0"/>
              <a:t>Future climate projections that shift the winter storm track north, or predict a stronger summer monsoon, point to significant changes in the flow regimes that sustain riparian ecosystems. I see flood </a:t>
            </a:r>
            <a:r>
              <a:rPr lang="en-US" dirty="0" err="1" smtClean="0"/>
              <a:t>hydroclimatology</a:t>
            </a:r>
            <a:r>
              <a:rPr lang="en-US" dirty="0" smtClean="0"/>
              <a:t> as an incredibly useful tool for studying the impact of these climate changes on riparian ecosystems and their flow regimes and hope to partner with plant ecologists and riparian resource managers to develop this such a tool.</a:t>
            </a:r>
          </a:p>
        </p:txBody>
      </p:sp>
    </p:spTree>
    <p:extLst>
      <p:ext uri="{BB962C8B-B14F-4D97-AF65-F5344CB8AC3E}">
        <p14:creationId xmlns:p14="http://schemas.microsoft.com/office/powerpoint/2010/main" val="3256449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smtClean="0"/>
              <a:t>EXTREME MAKEOVER: CLIMATE CHANGE EDITION</a:t>
            </a:r>
            <a:br>
              <a:rPr lang="en-US" smtClean="0"/>
            </a:br>
            <a:r>
              <a:rPr lang="en-US" smtClean="0"/>
              <a:t/>
            </a:r>
            <a:br>
              <a:rPr lang="en-US" smtClean="0"/>
            </a:br>
            <a:r>
              <a:rPr lang="en-US" smtClean="0"/>
              <a:t>- We see here images of evidence of climate extremes in the LCRB – drought, reservoir depletion, dire future water supply projections, but also extreme high flows – floods of 1993 &amp; the Coolidge Dam, extreme flash flooding, riparian system being nourished by floodwaters, and curious trends in annual flood time series – and these constitute the research themes I plan to pursue over the next several years.</a:t>
            </a:r>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A5EDB32-CAED-49C5-AD52-C4CBF42E3289}" type="slidenum">
              <a:rPr lang="en-US" sz="1100">
                <a:solidFill>
                  <a:srgbClr val="000000"/>
                </a:solidFill>
              </a:rPr>
              <a:pPr eaLnBrk="1" hangingPunct="1"/>
              <a:t>5</a:t>
            </a:fld>
            <a:endParaRPr lang="en-US" sz="1100">
              <a:solidFill>
                <a:srgbClr val="000000"/>
              </a:solidFill>
            </a:endParaRPr>
          </a:p>
        </p:txBody>
      </p:sp>
    </p:spTree>
    <p:extLst>
      <p:ext uri="{BB962C8B-B14F-4D97-AF65-F5344CB8AC3E}">
        <p14:creationId xmlns:p14="http://schemas.microsoft.com/office/powerpoint/2010/main" val="462327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BFBC0FE-2C45-42CC-83A4-ADE51F746F39}" type="slidenum">
              <a:rPr lang="en-US">
                <a:solidFill>
                  <a:srgbClr val="000000"/>
                </a:solidFill>
                <a:latin typeface="Calibri" panose="020F0502020204030204" pitchFamily="34" charset="0"/>
              </a:rPr>
              <a:pPr eaLnBrk="1" hangingPunct="1"/>
              <a:t>25</a:t>
            </a:fld>
            <a:endParaRPr lang="en-US">
              <a:solidFill>
                <a:srgbClr val="000000"/>
              </a:solidFill>
              <a:latin typeface="Calibri" panose="020F0502020204030204" pitchFamily="34" charset="0"/>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402528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6CAA52A-E783-4CD1-86F5-E440D3BA0813}" type="slidenum">
              <a:rPr lang="en-US">
                <a:solidFill>
                  <a:srgbClr val="000000"/>
                </a:solidFill>
                <a:latin typeface="Calibri" panose="020F0502020204030204" pitchFamily="34" charset="0"/>
              </a:rPr>
              <a:pPr eaLnBrk="1" hangingPunct="1"/>
              <a:t>26</a:t>
            </a:fld>
            <a:endParaRPr lang="en-US">
              <a:solidFill>
                <a:srgbClr val="000000"/>
              </a:solidFill>
              <a:latin typeface="Calibri" panose="020F0502020204030204" pitchFamily="34" charset="0"/>
            </a:endParaRPr>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075349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p:txBody>
          <a:bodyPr/>
          <a:lstStyle/>
          <a:p>
            <a:pPr>
              <a:defRPr/>
            </a:pPr>
            <a:fld id="{77A15E21-6BAB-49A5-9888-0B05EB179ED0}" type="slidenum">
              <a:rPr lang="en-US">
                <a:solidFill>
                  <a:prstClr val="black"/>
                </a:solidFill>
              </a:rPr>
              <a:pPr>
                <a:defRPr/>
              </a:pPr>
              <a:t>27</a:t>
            </a:fld>
            <a:endParaRPr lang="en-US">
              <a:solidFill>
                <a:prstClr val="black"/>
              </a:solidFill>
            </a:endParaRPr>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2729148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B729490-B60F-4BA3-8C4A-85D78A46AFC2}" type="slidenum">
              <a:rPr lang="en-US">
                <a:solidFill>
                  <a:srgbClr val="000000"/>
                </a:solidFill>
                <a:latin typeface="Calibri" panose="020F0502020204030204" pitchFamily="34" charset="0"/>
              </a:rPr>
              <a:pPr eaLnBrk="1" hangingPunct="1"/>
              <a:t>28</a:t>
            </a:fld>
            <a:endParaRPr lang="en-US">
              <a:solidFill>
                <a:srgbClr val="000000"/>
              </a:solidFill>
              <a:latin typeface="Calibri" panose="020F0502020204030204" pitchFamily="34" charset="0"/>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10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2384229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75341DA-AA31-4797-BCC9-20DD31CED4DB}" type="slidenum">
              <a:rPr lang="en-US">
                <a:solidFill>
                  <a:srgbClr val="000000"/>
                </a:solidFill>
                <a:latin typeface="Calibri" panose="020F0502020204030204" pitchFamily="34" charset="0"/>
              </a:rPr>
              <a:pPr eaLnBrk="1" hangingPunct="1"/>
              <a:t>29</a:t>
            </a:fld>
            <a:endParaRPr lang="en-US">
              <a:solidFill>
                <a:srgbClr val="000000"/>
              </a:solidFill>
              <a:latin typeface="Calibri" panose="020F0502020204030204" pitchFamily="34" charset="0"/>
            </a:endParaRPr>
          </a:p>
        </p:txBody>
      </p:sp>
      <p:sp>
        <p:nvSpPr>
          <p:cNvPr id="13312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76856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84996"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C44C27D-83E5-4788-9FA9-EA32B0C42E15}" type="slidenum">
              <a:rPr lang="en-US">
                <a:solidFill>
                  <a:srgbClr val="000000"/>
                </a:solidFill>
                <a:latin typeface="Calibri" panose="020F0502020204030204" pitchFamily="34" charset="0"/>
              </a:rPr>
              <a:pPr eaLnBrk="1" hangingPunct="1"/>
              <a:t>30</a:t>
            </a:fld>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282979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ED79A42-53FB-4A94-AE4A-27F1DCF03846}" type="slidenum">
              <a:rPr lang="en-US">
                <a:solidFill>
                  <a:srgbClr val="000000"/>
                </a:solidFill>
                <a:latin typeface="Calibri" panose="020F0502020204030204" pitchFamily="34" charset="0"/>
              </a:rPr>
              <a:pPr eaLnBrk="1" hangingPunct="1"/>
              <a:t>31</a:t>
            </a:fld>
            <a:endParaRPr lang="en-US">
              <a:solidFill>
                <a:srgbClr val="000000"/>
              </a:solidFill>
              <a:latin typeface="Calibri" panose="020F0502020204030204" pitchFamily="34" charset="0"/>
            </a:endParaRPr>
          </a:p>
        </p:txBody>
      </p:sp>
      <p:sp>
        <p:nvSpPr>
          <p:cNvPr id="13517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2883937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62D60E8-7FB6-47B8-985E-2711682BD963}" type="slidenum">
              <a:rPr lang="en-US">
                <a:solidFill>
                  <a:srgbClr val="000000"/>
                </a:solidFill>
                <a:latin typeface="Calibri" panose="020F0502020204030204" pitchFamily="34" charset="0"/>
              </a:rPr>
              <a:pPr eaLnBrk="1" hangingPunct="1"/>
              <a:t>32</a:t>
            </a:fld>
            <a:endParaRPr lang="en-US">
              <a:solidFill>
                <a:srgbClr val="000000"/>
              </a:solidFill>
              <a:latin typeface="Calibri" panose="020F0502020204030204" pitchFamily="34" charset="0"/>
            </a:endParaRPr>
          </a:p>
        </p:txBody>
      </p:sp>
      <p:sp>
        <p:nvSpPr>
          <p:cNvPr id="138243"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2021753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Rounded MT Bold" panose="020F0704030504030204" pitchFamily="34" charset="0"/>
              </a:defRPr>
            </a:lvl1pPr>
            <a:lvl2pPr marL="742950" indent="-285750" eaLnBrk="0" hangingPunct="0">
              <a:defRPr sz="3200" b="1">
                <a:solidFill>
                  <a:schemeClr val="tx1"/>
                </a:solidFill>
                <a:latin typeface="Arial Rounded MT Bold" panose="020F0704030504030204" pitchFamily="34" charset="0"/>
              </a:defRPr>
            </a:lvl2pPr>
            <a:lvl3pPr marL="1143000" indent="-228600" eaLnBrk="0" hangingPunct="0">
              <a:defRPr sz="3200" b="1">
                <a:solidFill>
                  <a:schemeClr val="tx1"/>
                </a:solidFill>
                <a:latin typeface="Arial Rounded MT Bold" panose="020F0704030504030204" pitchFamily="34" charset="0"/>
              </a:defRPr>
            </a:lvl3pPr>
            <a:lvl4pPr marL="1600200" indent="-228600" eaLnBrk="0" hangingPunct="0">
              <a:defRPr sz="3200" b="1">
                <a:solidFill>
                  <a:schemeClr val="tx1"/>
                </a:solidFill>
                <a:latin typeface="Arial Rounded MT Bold" panose="020F0704030504030204" pitchFamily="34" charset="0"/>
              </a:defRPr>
            </a:lvl4pPr>
            <a:lvl5pPr marL="2057400" indent="-228600" eaLnBrk="0" hangingPunct="0">
              <a:defRPr sz="3200" b="1">
                <a:solidFill>
                  <a:schemeClr val="tx1"/>
                </a:solidFill>
                <a:latin typeface="Arial Rounded MT Bold" panose="020F0704030504030204" pitchFamily="34" charset="0"/>
              </a:defRPr>
            </a:lvl5pPr>
            <a:lvl6pPr marL="2514600" indent="-228600" algn="r" eaLnBrk="0" fontAlgn="base" hangingPunct="0">
              <a:spcBef>
                <a:spcPct val="0"/>
              </a:spcBef>
              <a:spcAft>
                <a:spcPct val="0"/>
              </a:spcAft>
              <a:defRPr sz="3200" b="1">
                <a:solidFill>
                  <a:schemeClr val="tx1"/>
                </a:solidFill>
                <a:latin typeface="Arial Rounded MT Bold" panose="020F0704030504030204" pitchFamily="34" charset="0"/>
              </a:defRPr>
            </a:lvl6pPr>
            <a:lvl7pPr marL="2971800" indent="-228600" algn="r" eaLnBrk="0" fontAlgn="base" hangingPunct="0">
              <a:spcBef>
                <a:spcPct val="0"/>
              </a:spcBef>
              <a:spcAft>
                <a:spcPct val="0"/>
              </a:spcAft>
              <a:defRPr sz="3200" b="1">
                <a:solidFill>
                  <a:schemeClr val="tx1"/>
                </a:solidFill>
                <a:latin typeface="Arial Rounded MT Bold" panose="020F0704030504030204" pitchFamily="34" charset="0"/>
              </a:defRPr>
            </a:lvl7pPr>
            <a:lvl8pPr marL="3429000" indent="-228600" algn="r" eaLnBrk="0" fontAlgn="base" hangingPunct="0">
              <a:spcBef>
                <a:spcPct val="0"/>
              </a:spcBef>
              <a:spcAft>
                <a:spcPct val="0"/>
              </a:spcAft>
              <a:defRPr sz="3200" b="1">
                <a:solidFill>
                  <a:schemeClr val="tx1"/>
                </a:solidFill>
                <a:latin typeface="Arial Rounded MT Bold" panose="020F0704030504030204" pitchFamily="34" charset="0"/>
              </a:defRPr>
            </a:lvl8pPr>
            <a:lvl9pPr marL="3886200" indent="-228600" algn="r" eaLnBrk="0" fontAlgn="base" hangingPunct="0">
              <a:spcBef>
                <a:spcPct val="0"/>
              </a:spcBef>
              <a:spcAft>
                <a:spcPct val="0"/>
              </a:spcAft>
              <a:defRPr sz="3200" b="1">
                <a:solidFill>
                  <a:schemeClr val="tx1"/>
                </a:solidFill>
                <a:latin typeface="Arial Rounded MT Bold" panose="020F0704030504030204" pitchFamily="34" charset="0"/>
              </a:defRPr>
            </a:lvl9pPr>
          </a:lstStyle>
          <a:p>
            <a:pPr eaLnBrk="1" hangingPunct="1"/>
            <a:fld id="{24A63D9D-C59D-4619-98D6-89F746BF8F94}" type="slidenum">
              <a:rPr lang="en-US" sz="1200" b="0">
                <a:latin typeface="Times New Roman" panose="02020603050405020304" pitchFamily="18" charset="0"/>
              </a:rPr>
              <a:pPr eaLnBrk="1" hangingPunct="1"/>
              <a:t>33</a:t>
            </a:fld>
            <a:endParaRPr lang="en-US" sz="1200" b="0">
              <a:latin typeface="Times New Roman" panose="02020603050405020304" pitchFamily="18" charset="0"/>
            </a:endParaRPr>
          </a:p>
        </p:txBody>
      </p:sp>
      <p:sp>
        <p:nvSpPr>
          <p:cNvPr id="48131" name="Rectangle 2"/>
          <p:cNvSpPr>
            <a:spLocks noRo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254050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3CE2392-95AE-4A66-ADAA-D939589F251F}" type="slidenum">
              <a:rPr lang="en-US">
                <a:solidFill>
                  <a:srgbClr val="000000"/>
                </a:solidFill>
                <a:latin typeface="Calibri" panose="020F0502020204030204" pitchFamily="34" charset="0"/>
              </a:rPr>
              <a:pPr eaLnBrk="1" hangingPunct="1"/>
              <a:t>34</a:t>
            </a:fld>
            <a:endParaRPr lang="en-US">
              <a:solidFill>
                <a:srgbClr val="000000"/>
              </a:solidFill>
              <a:latin typeface="Calibri" panose="020F0502020204030204" pitchFamily="34" charset="0"/>
            </a:endParaRPr>
          </a:p>
        </p:txBody>
      </p:sp>
      <p:sp>
        <p:nvSpPr>
          <p:cNvPr id="137219"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259192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p:txBody>
          <a:bodyPr wrap="square" numCol="1" anchor="t" anchorCtr="0" compatLnSpc="1">
            <a:prstTxWarp prst="textNoShape">
              <a:avLst/>
            </a:prstTxWarp>
            <a:normAutofit fontScale="85000" lnSpcReduction="10000"/>
          </a:bodyPr>
          <a:lstStyle/>
          <a:p>
            <a:pPr eaLnBrk="1" fontAlgn="auto" hangingPunct="1">
              <a:spcBef>
                <a:spcPts val="0"/>
              </a:spcBef>
              <a:spcAft>
                <a:spcPts val="0"/>
              </a:spcAft>
              <a:buFontTx/>
              <a:buChar char="-"/>
              <a:defRPr/>
            </a:pPr>
            <a:r>
              <a:rPr lang="en-US" sz="1100" dirty="0" smtClean="0">
                <a:solidFill>
                  <a:schemeClr val="bg1"/>
                </a:solidFill>
              </a:rPr>
              <a:t>I’ve been studying extremes of both the upper &amp; lower tails of </a:t>
            </a:r>
            <a:r>
              <a:rPr lang="en-US" sz="1100" dirty="0" err="1" smtClean="0">
                <a:solidFill>
                  <a:schemeClr val="bg1"/>
                </a:solidFill>
              </a:rPr>
              <a:t>streamflow</a:t>
            </a:r>
            <a:r>
              <a:rPr lang="en-US" sz="1100" dirty="0" smtClean="0">
                <a:solidFill>
                  <a:schemeClr val="bg1"/>
                </a:solidFill>
              </a:rPr>
              <a:t> probability  distribution functions in the LCRB – both droughts and floods – and defining the atmospheric circulation patterns that are associated with these events.  As you know, one of the key IPCC projections  about future climate is that increased warming will results in a more intense hydrologic cycle – with the precipitation concentrated in the tails:   more frequent and extreme precipitation events, and (seemingly paradoxically) more droughts – depending on location.  We get a good share of both here in the LCRB.</a:t>
            </a:r>
          </a:p>
          <a:p>
            <a:pPr eaLnBrk="1" fontAlgn="auto" hangingPunct="1">
              <a:spcBef>
                <a:spcPts val="0"/>
              </a:spcBef>
              <a:spcAft>
                <a:spcPts val="0"/>
              </a:spcAft>
              <a:buFontTx/>
              <a:buChar char="-"/>
              <a:defRPr/>
            </a:pPr>
            <a:endParaRPr lang="en-US" sz="1100" dirty="0" smtClean="0">
              <a:solidFill>
                <a:schemeClr val="bg1"/>
              </a:solidFill>
            </a:endParaRPr>
          </a:p>
          <a:p>
            <a:pPr eaLnBrk="1" fontAlgn="auto" hangingPunct="1">
              <a:spcBef>
                <a:spcPts val="0"/>
              </a:spcBef>
              <a:spcAft>
                <a:spcPts val="0"/>
              </a:spcAft>
              <a:buFontTx/>
              <a:buChar char="-"/>
              <a:defRPr/>
            </a:pPr>
            <a:r>
              <a:rPr lang="en-US" sz="1100" dirty="0" smtClean="0">
                <a:solidFill>
                  <a:schemeClr val="bg1"/>
                </a:solidFill>
              </a:rPr>
              <a:t> Extreme events are rare by definition </a:t>
            </a:r>
            <a:r>
              <a:rPr lang="en-US" sz="1100" dirty="0" smtClean="0">
                <a:solidFill>
                  <a:schemeClr val="bg1"/>
                </a:solidFill>
                <a:sym typeface="Wingdings" pitchFamily="2" charset="2"/>
              </a:rPr>
              <a:t> and this makes it very challenging to study them – the sample sizes are never large enough!  But when extremes occur in an arid or semi-arid climatic environment that is by its very nature characterized by a highly variable precipitation regime with long dry periods punctuated by short bursts of rain – this makes the a</a:t>
            </a:r>
            <a:r>
              <a:rPr lang="en-US" sz="1100" dirty="0" smtClean="0">
                <a:solidFill>
                  <a:schemeClr val="bg1"/>
                </a:solidFill>
              </a:rPr>
              <a:t>ssessment of how unusual or  anomalous these events are in the context of the period of record very difficult – AND makes it especially challenging to detect a climate change signal on the basis of the </a:t>
            </a:r>
            <a:r>
              <a:rPr lang="en-US" sz="1100" dirty="0" err="1" smtClean="0">
                <a:solidFill>
                  <a:schemeClr val="bg1"/>
                </a:solidFill>
              </a:rPr>
              <a:t>gaged</a:t>
            </a:r>
            <a:r>
              <a:rPr lang="en-US" sz="1100" dirty="0" smtClean="0">
                <a:solidFill>
                  <a:schemeClr val="bg1"/>
                </a:solidFill>
              </a:rPr>
              <a:t> record alone. </a:t>
            </a:r>
          </a:p>
          <a:p>
            <a:pPr eaLnBrk="1" fontAlgn="auto" hangingPunct="1">
              <a:spcBef>
                <a:spcPts val="0"/>
              </a:spcBef>
              <a:spcAft>
                <a:spcPts val="0"/>
              </a:spcAft>
              <a:buFont typeface="Arial" charset="0"/>
              <a:buChar char="•"/>
              <a:defRPr/>
            </a:pPr>
            <a:endParaRPr lang="en-US" sz="1100" dirty="0" smtClean="0">
              <a:solidFill>
                <a:schemeClr val="bg1"/>
              </a:solidFill>
            </a:endParaRPr>
          </a:p>
          <a:p>
            <a:pPr eaLnBrk="1" fontAlgn="auto" hangingPunct="1">
              <a:spcBef>
                <a:spcPts val="0"/>
              </a:spcBef>
              <a:spcAft>
                <a:spcPts val="0"/>
              </a:spcAft>
              <a:buFont typeface="Arial" charset="0"/>
              <a:buNone/>
              <a:defRPr/>
            </a:pPr>
            <a:r>
              <a:rPr lang="en-US" sz="1100" dirty="0" smtClean="0">
                <a:solidFill>
                  <a:schemeClr val="bg1"/>
                </a:solidFill>
              </a:rPr>
              <a:t>– Hence many of us – including Connie and Franco on this panel – are engaged in using </a:t>
            </a:r>
            <a:r>
              <a:rPr lang="en-US" sz="1100" dirty="0" err="1" smtClean="0">
                <a:solidFill>
                  <a:schemeClr val="bg1"/>
                </a:solidFill>
              </a:rPr>
              <a:t>paleo</a:t>
            </a:r>
            <a:r>
              <a:rPr lang="en-US" sz="1100" dirty="0" smtClean="0">
                <a:solidFill>
                  <a:schemeClr val="bg1"/>
                </a:solidFill>
              </a:rPr>
              <a:t>-data – specifically tree rings – to reconstruct long records of temperature, precipitation or </a:t>
            </a:r>
            <a:r>
              <a:rPr lang="en-US" sz="1100" dirty="0" err="1" smtClean="0">
                <a:solidFill>
                  <a:schemeClr val="bg1"/>
                </a:solidFill>
              </a:rPr>
              <a:t>streamflow</a:t>
            </a:r>
            <a:r>
              <a:rPr lang="en-US" sz="1100" dirty="0" smtClean="0">
                <a:solidFill>
                  <a:schemeClr val="bg1"/>
                </a:solidFill>
              </a:rPr>
              <a:t>.   Annual records of several centuries long are produced and these allow us to put the rapid warming of the last decade or so into a long term context and to evaluate how unusual the current drought in the LCRB is.  Other kinds of </a:t>
            </a:r>
            <a:r>
              <a:rPr lang="en-US" sz="1100" dirty="0" err="1" smtClean="0">
                <a:solidFill>
                  <a:schemeClr val="bg1"/>
                </a:solidFill>
              </a:rPr>
              <a:t>paleo</a:t>
            </a:r>
            <a:r>
              <a:rPr lang="en-US" sz="1100" dirty="0" smtClean="0">
                <a:solidFill>
                  <a:schemeClr val="bg1"/>
                </a:solidFill>
              </a:rPr>
              <a:t>-data such as slack water sediment deposits in bedrock canyons and flood-scarred trees can provide evidence of high flow extremes or </a:t>
            </a:r>
            <a:r>
              <a:rPr lang="en-US" sz="1100" dirty="0" err="1" smtClean="0">
                <a:solidFill>
                  <a:schemeClr val="bg1"/>
                </a:solidFill>
              </a:rPr>
              <a:t>paleofloods</a:t>
            </a:r>
            <a:r>
              <a:rPr lang="en-US" sz="1100" dirty="0" smtClean="0">
                <a:solidFill>
                  <a:schemeClr val="bg1"/>
                </a:solidFill>
              </a:rPr>
              <a:t>.  Both Connie and I have been collaborating with water managers in the Upper and Lower CRB to find ways for these long records of reconstructed </a:t>
            </a:r>
            <a:r>
              <a:rPr lang="en-US" sz="1100" dirty="0" err="1" smtClean="0">
                <a:solidFill>
                  <a:schemeClr val="bg1"/>
                </a:solidFill>
              </a:rPr>
              <a:t>streamflow</a:t>
            </a:r>
            <a:r>
              <a:rPr lang="en-US" sz="1100" dirty="0" smtClean="0">
                <a:solidFill>
                  <a:schemeClr val="bg1"/>
                </a:solidFill>
              </a:rPr>
              <a:t> to be used in their operations.  One of my research goals for the next decade is to establish similar partnerships with flood and floodplain managers who are dealing with the upper tails of the </a:t>
            </a:r>
            <a:r>
              <a:rPr lang="en-US" sz="1100" dirty="0" err="1" smtClean="0">
                <a:solidFill>
                  <a:schemeClr val="bg1"/>
                </a:solidFill>
              </a:rPr>
              <a:t>streamflow</a:t>
            </a:r>
            <a:r>
              <a:rPr lang="en-US" sz="1100" dirty="0" smtClean="0">
                <a:solidFill>
                  <a:schemeClr val="bg1"/>
                </a:solidFill>
              </a:rPr>
              <a:t> distribution.</a:t>
            </a:r>
            <a:br>
              <a:rPr lang="en-US" sz="1100" dirty="0" smtClean="0">
                <a:solidFill>
                  <a:schemeClr val="bg1"/>
                </a:solidFill>
              </a:rPr>
            </a:br>
            <a:endParaRPr lang="en-US" sz="1100" dirty="0" smtClean="0">
              <a:solidFill>
                <a:schemeClr val="bg1"/>
              </a:solidFill>
            </a:endParaRPr>
          </a:p>
          <a:p>
            <a:pPr eaLnBrk="1" fontAlgn="auto" hangingPunct="1">
              <a:spcBef>
                <a:spcPts val="0"/>
              </a:spcBef>
              <a:spcAft>
                <a:spcPts val="0"/>
              </a:spcAft>
              <a:buFont typeface="Arial" charset="0"/>
              <a:buNone/>
              <a:defRPr/>
            </a:pPr>
            <a:r>
              <a:rPr lang="en-US" sz="1100" dirty="0" smtClean="0">
                <a:solidFill>
                  <a:schemeClr val="bg1"/>
                </a:solidFill>
              </a:rPr>
              <a:t>-  With </a:t>
            </a:r>
            <a:r>
              <a:rPr lang="en-US" sz="1100" dirty="0" err="1" smtClean="0">
                <a:solidFill>
                  <a:schemeClr val="bg1"/>
                </a:solidFill>
              </a:rPr>
              <a:t>paleo</a:t>
            </a:r>
            <a:r>
              <a:rPr lang="en-US" sz="1100" dirty="0" smtClean="0">
                <a:solidFill>
                  <a:schemeClr val="bg1"/>
                </a:solidFill>
              </a:rPr>
              <a:t> data one key issue that keeps raising it’s ugly head is that of </a:t>
            </a:r>
            <a:r>
              <a:rPr lang="en-US" sz="1100" dirty="0" err="1" smtClean="0">
                <a:solidFill>
                  <a:schemeClr val="bg1"/>
                </a:solidFill>
              </a:rPr>
              <a:t>stationarity</a:t>
            </a:r>
            <a:r>
              <a:rPr lang="en-US" sz="1100" dirty="0" smtClean="0">
                <a:solidFill>
                  <a:schemeClr val="bg1"/>
                </a:solidFill>
              </a:rPr>
              <a:t>  or the lack thereof.  Can these long records of the past be used to make reliable inferences about current or future low flow or drought probabilities?   Last year in </a:t>
            </a:r>
            <a:r>
              <a:rPr lang="en-US" sz="1100" i="1" dirty="0" smtClean="0">
                <a:solidFill>
                  <a:schemeClr val="bg1"/>
                </a:solidFill>
              </a:rPr>
              <a:t>Science </a:t>
            </a:r>
            <a:r>
              <a:rPr lang="en-US" sz="1100" dirty="0" err="1" smtClean="0">
                <a:solidFill>
                  <a:schemeClr val="bg1"/>
                </a:solidFill>
              </a:rPr>
              <a:t>stationarity</a:t>
            </a:r>
            <a:r>
              <a:rPr lang="en-US" sz="1100" dirty="0" smtClean="0">
                <a:solidFill>
                  <a:schemeClr val="bg1"/>
                </a:solidFill>
              </a:rPr>
              <a:t> was proclaimed dead because according to the authors, we are entering a new era of climatic processes.  But as one who studies the </a:t>
            </a:r>
            <a:r>
              <a:rPr lang="en-US" sz="1100" dirty="0" err="1" smtClean="0">
                <a:solidFill>
                  <a:schemeClr val="bg1"/>
                </a:solidFill>
              </a:rPr>
              <a:t>paleo</a:t>
            </a:r>
            <a:r>
              <a:rPr lang="en-US" sz="1100" dirty="0" smtClean="0">
                <a:solidFill>
                  <a:schemeClr val="bg1"/>
                </a:solidFill>
              </a:rPr>
              <a:t>-record </a:t>
            </a:r>
            <a:r>
              <a:rPr lang="en-US" sz="1100" dirty="0" err="1" smtClean="0">
                <a:solidFill>
                  <a:schemeClr val="bg1"/>
                </a:solidFill>
              </a:rPr>
              <a:t>stationarity</a:t>
            </a:r>
            <a:r>
              <a:rPr lang="en-US" sz="1100" dirty="0" smtClean="0">
                <a:solidFill>
                  <a:schemeClr val="bg1"/>
                </a:solidFill>
              </a:rPr>
              <a:t> has always been dead – or at least not viewed as an appropriate underlying assumption.   There is a critical need for more research on finding ways to integrate the richness of the long </a:t>
            </a:r>
            <a:r>
              <a:rPr lang="en-US" sz="1100" dirty="0" err="1" smtClean="0">
                <a:solidFill>
                  <a:schemeClr val="bg1"/>
                </a:solidFill>
              </a:rPr>
              <a:t>paleo</a:t>
            </a:r>
            <a:r>
              <a:rPr lang="en-US" sz="1100" dirty="0" smtClean="0">
                <a:solidFill>
                  <a:schemeClr val="bg1"/>
                </a:solidFill>
              </a:rPr>
              <a:t>-record – unparalleled for capturing extreme droughts – into current water management practice and assessments of future water supplies.  To do this the </a:t>
            </a:r>
            <a:r>
              <a:rPr lang="en-US" sz="1100" dirty="0" err="1" smtClean="0">
                <a:solidFill>
                  <a:schemeClr val="bg1"/>
                </a:solidFill>
              </a:rPr>
              <a:t>stationarity</a:t>
            </a:r>
            <a:r>
              <a:rPr lang="en-US" sz="1100" dirty="0" smtClean="0">
                <a:solidFill>
                  <a:schemeClr val="bg1"/>
                </a:solidFill>
              </a:rPr>
              <a:t> issue must be wrestled with and examined creatively.</a:t>
            </a:r>
            <a:endParaRPr lang="en-US" dirty="0" smtClean="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40A3BF2-F395-42A6-8718-05B3896F21B4}" type="slidenum">
              <a:rPr lang="en-US" sz="1100">
                <a:solidFill>
                  <a:srgbClr val="000000"/>
                </a:solidFill>
              </a:rPr>
              <a:pPr eaLnBrk="1" hangingPunct="1"/>
              <a:t>6</a:t>
            </a:fld>
            <a:endParaRPr lang="en-US" sz="1100">
              <a:solidFill>
                <a:srgbClr val="000000"/>
              </a:solidFill>
            </a:endParaRPr>
          </a:p>
        </p:txBody>
      </p:sp>
    </p:spTree>
    <p:extLst>
      <p:ext uri="{BB962C8B-B14F-4D97-AF65-F5344CB8AC3E}">
        <p14:creationId xmlns:p14="http://schemas.microsoft.com/office/powerpoint/2010/main" val="25937789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Arial Rounded MT Bold" panose="020F0704030504030204" pitchFamily="34" charset="0"/>
              </a:defRPr>
            </a:lvl1pPr>
            <a:lvl2pPr marL="742950" indent="-285750" eaLnBrk="0" hangingPunct="0">
              <a:defRPr sz="3200" b="1">
                <a:solidFill>
                  <a:schemeClr val="tx1"/>
                </a:solidFill>
                <a:latin typeface="Arial Rounded MT Bold" panose="020F0704030504030204" pitchFamily="34" charset="0"/>
              </a:defRPr>
            </a:lvl2pPr>
            <a:lvl3pPr marL="1143000" indent="-228600" eaLnBrk="0" hangingPunct="0">
              <a:defRPr sz="3200" b="1">
                <a:solidFill>
                  <a:schemeClr val="tx1"/>
                </a:solidFill>
                <a:latin typeface="Arial Rounded MT Bold" panose="020F0704030504030204" pitchFamily="34" charset="0"/>
              </a:defRPr>
            </a:lvl3pPr>
            <a:lvl4pPr marL="1600200" indent="-228600" eaLnBrk="0" hangingPunct="0">
              <a:defRPr sz="3200" b="1">
                <a:solidFill>
                  <a:schemeClr val="tx1"/>
                </a:solidFill>
                <a:latin typeface="Arial Rounded MT Bold" panose="020F0704030504030204" pitchFamily="34" charset="0"/>
              </a:defRPr>
            </a:lvl4pPr>
            <a:lvl5pPr marL="2057400" indent="-228600" eaLnBrk="0" hangingPunct="0">
              <a:defRPr sz="3200" b="1">
                <a:solidFill>
                  <a:schemeClr val="tx1"/>
                </a:solidFill>
                <a:latin typeface="Arial Rounded MT Bold" panose="020F0704030504030204" pitchFamily="34" charset="0"/>
              </a:defRPr>
            </a:lvl5pPr>
            <a:lvl6pPr marL="2514600" indent="-228600" algn="r" eaLnBrk="0" fontAlgn="base" hangingPunct="0">
              <a:spcBef>
                <a:spcPct val="0"/>
              </a:spcBef>
              <a:spcAft>
                <a:spcPct val="0"/>
              </a:spcAft>
              <a:defRPr sz="3200" b="1">
                <a:solidFill>
                  <a:schemeClr val="tx1"/>
                </a:solidFill>
                <a:latin typeface="Arial Rounded MT Bold" panose="020F0704030504030204" pitchFamily="34" charset="0"/>
              </a:defRPr>
            </a:lvl6pPr>
            <a:lvl7pPr marL="2971800" indent="-228600" algn="r" eaLnBrk="0" fontAlgn="base" hangingPunct="0">
              <a:spcBef>
                <a:spcPct val="0"/>
              </a:spcBef>
              <a:spcAft>
                <a:spcPct val="0"/>
              </a:spcAft>
              <a:defRPr sz="3200" b="1">
                <a:solidFill>
                  <a:schemeClr val="tx1"/>
                </a:solidFill>
                <a:latin typeface="Arial Rounded MT Bold" panose="020F0704030504030204" pitchFamily="34" charset="0"/>
              </a:defRPr>
            </a:lvl7pPr>
            <a:lvl8pPr marL="3429000" indent="-228600" algn="r" eaLnBrk="0" fontAlgn="base" hangingPunct="0">
              <a:spcBef>
                <a:spcPct val="0"/>
              </a:spcBef>
              <a:spcAft>
                <a:spcPct val="0"/>
              </a:spcAft>
              <a:defRPr sz="3200" b="1">
                <a:solidFill>
                  <a:schemeClr val="tx1"/>
                </a:solidFill>
                <a:latin typeface="Arial Rounded MT Bold" panose="020F0704030504030204" pitchFamily="34" charset="0"/>
              </a:defRPr>
            </a:lvl8pPr>
            <a:lvl9pPr marL="3886200" indent="-228600" algn="r" eaLnBrk="0" fontAlgn="base" hangingPunct="0">
              <a:spcBef>
                <a:spcPct val="0"/>
              </a:spcBef>
              <a:spcAft>
                <a:spcPct val="0"/>
              </a:spcAft>
              <a:defRPr sz="3200" b="1">
                <a:solidFill>
                  <a:schemeClr val="tx1"/>
                </a:solidFill>
                <a:latin typeface="Arial Rounded MT Bold" panose="020F0704030504030204" pitchFamily="34" charset="0"/>
              </a:defRPr>
            </a:lvl9pPr>
          </a:lstStyle>
          <a:p>
            <a:pPr eaLnBrk="1" hangingPunct="1"/>
            <a:fld id="{DA93C396-2142-4A66-8802-548E485D97E8}" type="slidenum">
              <a:rPr lang="en-US" sz="1200" b="0">
                <a:latin typeface="Times New Roman" panose="02020603050405020304" pitchFamily="18" charset="0"/>
              </a:rPr>
              <a:pPr eaLnBrk="1" hangingPunct="1"/>
              <a:t>35</a:t>
            </a:fld>
            <a:endParaRPr lang="en-US" sz="1200" b="0">
              <a:latin typeface="Times New Roman" panose="02020603050405020304" pitchFamily="18" charset="0"/>
            </a:endParaRPr>
          </a:p>
        </p:txBody>
      </p:sp>
      <p:sp>
        <p:nvSpPr>
          <p:cNvPr id="49155" name="Rectangle 2"/>
          <p:cNvSpPr>
            <a:spLocks noRot="1" noChangeArrowheads="1" noTextEdit="1"/>
          </p:cNvSpPr>
          <p:nvPr>
            <p:ph type="sldImg"/>
          </p:nvPr>
        </p:nvSpPr>
        <p:spPr>
          <a:xfrm>
            <a:off x="1144588" y="685800"/>
            <a:ext cx="4572000" cy="3429000"/>
          </a:xfrm>
          <a:ln/>
        </p:spPr>
      </p:sp>
      <p:sp>
        <p:nvSpPr>
          <p:cNvPr id="4915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620571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7D6EB47-E16E-4A4C-8701-EF99EE9027AE}" type="slidenum">
              <a:rPr lang="en-US">
                <a:solidFill>
                  <a:srgbClr val="000000"/>
                </a:solidFill>
                <a:latin typeface="Calibri" panose="020F0502020204030204" pitchFamily="34" charset="0"/>
              </a:rPr>
              <a:pPr eaLnBrk="1" hangingPunct="1"/>
              <a:t>36</a:t>
            </a:fld>
            <a:endParaRPr lang="en-US">
              <a:solidFill>
                <a:srgbClr val="000000"/>
              </a:solidFill>
              <a:latin typeface="Calibri" panose="020F0502020204030204" pitchFamily="34" charset="0"/>
            </a:endParaRPr>
          </a:p>
        </p:txBody>
      </p:sp>
      <p:sp>
        <p:nvSpPr>
          <p:cNvPr id="140291"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228252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96260"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DD7BB05-8DD8-4CDA-924B-E7E0D255EE84}" type="slidenum">
              <a:rPr lang="en-US">
                <a:solidFill>
                  <a:srgbClr val="000000"/>
                </a:solidFill>
                <a:latin typeface="Calibri" panose="020F0502020204030204" pitchFamily="34" charset="0"/>
              </a:rPr>
              <a:pPr eaLnBrk="1" hangingPunct="1"/>
              <a:t>37</a:t>
            </a:fld>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741107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9728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0EA1F9C-C354-4BD3-9873-831494D1A92B}" type="slidenum">
              <a:rPr lang="en-US">
                <a:solidFill>
                  <a:srgbClr val="000000"/>
                </a:solidFill>
                <a:latin typeface="Calibri" panose="020F0502020204030204" pitchFamily="34" charset="0"/>
              </a:rPr>
              <a:pPr eaLnBrk="1" hangingPunct="1"/>
              <a:t>38</a:t>
            </a:fld>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905908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66116B2-1D77-450E-B6B2-6A9169D04893}" type="slidenum">
              <a:rPr lang="en-US">
                <a:solidFill>
                  <a:srgbClr val="000000"/>
                </a:solidFill>
                <a:latin typeface="Calibri" panose="020F0502020204030204" pitchFamily="34" charset="0"/>
              </a:rPr>
              <a:pPr eaLnBrk="1" hangingPunct="1"/>
              <a:t>41</a:t>
            </a:fld>
            <a:endParaRPr lang="en-US">
              <a:solidFill>
                <a:srgbClr val="000000"/>
              </a:solidFill>
              <a:latin typeface="Calibri" panose="020F0502020204030204" pitchFamily="34" charset="0"/>
            </a:endParaRPr>
          </a:p>
        </p:txBody>
      </p:sp>
      <p:sp>
        <p:nvSpPr>
          <p:cNvPr id="146435"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2818200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661061E-230A-4288-9131-B62B8780F8E1}" type="slidenum">
              <a:rPr lang="en-US">
                <a:solidFill>
                  <a:srgbClr val="000000"/>
                </a:solidFill>
              </a:rPr>
              <a:pPr eaLnBrk="1" hangingPunct="1"/>
              <a:t>42</a:t>
            </a:fld>
            <a:endParaRPr lang="en-US">
              <a:solidFill>
                <a:srgbClr val="000000"/>
              </a:solidFill>
            </a:endParaRPr>
          </a:p>
        </p:txBody>
      </p:sp>
      <p:sp>
        <p:nvSpPr>
          <p:cNvPr id="147459"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597721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100356"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883AB2C-E6B7-47C5-8E0B-39E874B6A55A}" type="slidenum">
              <a:rPr lang="en-US">
                <a:solidFill>
                  <a:srgbClr val="000000"/>
                </a:solidFill>
                <a:latin typeface="Calibri" panose="020F0502020204030204" pitchFamily="34" charset="0"/>
              </a:rPr>
              <a:pPr eaLnBrk="1" hangingPunct="1"/>
              <a:t>43</a:t>
            </a:fld>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5816147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0C4B8A1-9E08-427D-9687-BEEF63A5248D}" type="slidenum">
              <a:rPr lang="en-US">
                <a:solidFill>
                  <a:srgbClr val="000000"/>
                </a:solidFill>
              </a:rPr>
              <a:pPr eaLnBrk="1" hangingPunct="1"/>
              <a:t>44</a:t>
            </a:fld>
            <a:endParaRPr lang="en-US">
              <a:solidFill>
                <a:srgbClr val="000000"/>
              </a:solidFill>
            </a:endParaRPr>
          </a:p>
        </p:txBody>
      </p:sp>
      <p:sp>
        <p:nvSpPr>
          <p:cNvPr id="149507"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2634255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236F959-5C44-4AF4-B918-CC6EB0C4EE96}" type="slidenum">
              <a:rPr lang="en-US">
                <a:solidFill>
                  <a:srgbClr val="000000"/>
                </a:solidFill>
              </a:rPr>
              <a:pPr eaLnBrk="1" hangingPunct="1"/>
              <a:t>45</a:t>
            </a:fld>
            <a:endParaRPr lang="en-US">
              <a:solidFill>
                <a:srgbClr val="000000"/>
              </a:solidFill>
            </a:endParaRPr>
          </a:p>
        </p:txBody>
      </p:sp>
      <p:sp>
        <p:nvSpPr>
          <p:cNvPr id="150531"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5463518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103428"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E4A333D-58D5-45E2-9353-CC0C33C7E018}" type="slidenum">
              <a:rPr lang="en-US">
                <a:solidFill>
                  <a:srgbClr val="000000"/>
                </a:solidFill>
                <a:latin typeface="Calibri" panose="020F0502020204030204" pitchFamily="34" charset="0"/>
              </a:rPr>
              <a:pPr eaLnBrk="1" hangingPunct="1"/>
              <a:t>46</a:t>
            </a:fld>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155906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txBox="1">
            <a:spLocks noGrp="1" noChangeArrowheads="1"/>
          </p:cNvSpPr>
          <p:nvPr/>
        </p:nvSpPr>
        <p:spPr bwMode="auto">
          <a:xfrm>
            <a:off x="3884613" y="8682038"/>
            <a:ext cx="2971800" cy="460375"/>
          </a:xfrm>
          <a:prstGeom prst="rect">
            <a:avLst/>
          </a:prstGeom>
          <a:noFill/>
          <a:ln w="9525">
            <a:noFill/>
            <a:miter lim="800000"/>
            <a:headEnd/>
            <a:tailEnd/>
          </a:ln>
        </p:spPr>
        <p:txBody>
          <a:bodyPr lIns="93808" tIns="46904" rIns="93808" bIns="46904" anchor="b"/>
          <a:lstStyle/>
          <a:p>
            <a:fld id="{247CB818-F448-4BB5-9AEE-65A116B34817}" type="slidenum">
              <a:rPr lang="en-US" sz="1300">
                <a:latin typeface="Calibri" pitchFamily="34" charset="0"/>
              </a:rPr>
              <a:pPr/>
              <a:t>8</a:t>
            </a:fld>
            <a:endParaRPr lang="en-US" sz="1300">
              <a:latin typeface="Calibri" pitchFamily="34" charset="0"/>
            </a:endParaRPr>
          </a:p>
        </p:txBody>
      </p:sp>
      <p:sp>
        <p:nvSpPr>
          <p:cNvPr id="78851"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p:txBody>
          <a:bodyPr/>
          <a:lstStyle/>
          <a:p>
            <a:pPr marL="230726" indent="-230726" eaLnBrk="1" fontAlgn="auto" hangingPunct="1">
              <a:spcBef>
                <a:spcPct val="0"/>
              </a:spcBef>
              <a:spcAft>
                <a:spcPts val="0"/>
              </a:spcAft>
              <a:buFont typeface="+mj-lt"/>
              <a:buAutoNum type="arabicPeriod"/>
              <a:defRPr/>
            </a:pPr>
            <a:r>
              <a:rPr lang="en-US" dirty="0" smtClean="0"/>
              <a:t>Normal as defined here is 895 </a:t>
            </a:r>
            <a:r>
              <a:rPr lang="en-US" dirty="0" err="1" smtClean="0"/>
              <a:t>kaf</a:t>
            </a:r>
            <a:endParaRPr lang="en-US" dirty="0" smtClean="0"/>
          </a:p>
          <a:p>
            <a:pPr marL="230726" indent="-230726" eaLnBrk="1" fontAlgn="auto" hangingPunct="1">
              <a:spcBef>
                <a:spcPct val="0"/>
              </a:spcBef>
              <a:spcAft>
                <a:spcPts val="0"/>
              </a:spcAft>
              <a:buFont typeface="+mj-lt"/>
              <a:buAutoNum type="arabicPeriod"/>
              <a:defRPr/>
            </a:pPr>
            <a:r>
              <a:rPr lang="en-US" dirty="0" smtClean="0"/>
              <a:t>Tally of runs depends on choice of threshold for normal.  Medians of observed and reconstructed flows differ for common period 1914-2005:    895 </a:t>
            </a:r>
            <a:r>
              <a:rPr lang="en-US" dirty="0" err="1" smtClean="0"/>
              <a:t>kaf</a:t>
            </a:r>
            <a:r>
              <a:rPr lang="en-US" dirty="0" smtClean="0"/>
              <a:t> for observed flows and 1059 </a:t>
            </a:r>
            <a:r>
              <a:rPr lang="en-US" dirty="0" err="1" smtClean="0"/>
              <a:t>kaf</a:t>
            </a:r>
            <a:r>
              <a:rPr lang="en-US" dirty="0" smtClean="0"/>
              <a:t> for reconstructed flows.  If use the higher median as threshold for normal, the longest reconstructed run below normal is 9 years.  This occurred twice – 1395-2003 and 1442-1450.  Even with the relaxed threshold, the reconstructed flows do not contain any runs longer than 4 years in the 1914-2005 period</a:t>
            </a:r>
          </a:p>
          <a:p>
            <a:pPr eaLnBrk="1" fontAlgn="auto" hangingPunct="1">
              <a:spcBef>
                <a:spcPct val="0"/>
              </a:spcBef>
              <a:spcAft>
                <a:spcPts val="0"/>
              </a:spcAft>
              <a:buFont typeface="Arial" pitchFamily="34" charset="0"/>
              <a:buChar char="•"/>
              <a:defRPr/>
            </a:pPr>
            <a:endParaRPr lang="en-US" dirty="0" smtClean="0"/>
          </a:p>
        </p:txBody>
      </p:sp>
    </p:spTree>
    <p:extLst>
      <p:ext uri="{BB962C8B-B14F-4D97-AF65-F5344CB8AC3E}">
        <p14:creationId xmlns:p14="http://schemas.microsoft.com/office/powerpoint/2010/main" val="832959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02E5CA8-68E8-4EEC-9291-6AF4B6C42E4F}" type="slidenum">
              <a:rPr lang="en-US">
                <a:solidFill>
                  <a:srgbClr val="000000"/>
                </a:solidFill>
                <a:latin typeface="Calibri" panose="020F0502020204030204" pitchFamily="34" charset="0"/>
              </a:rPr>
              <a:pPr eaLnBrk="1" hangingPunct="1"/>
              <a:t>47</a:t>
            </a:fld>
            <a:endParaRPr lang="en-US">
              <a:solidFill>
                <a:srgbClr val="000000"/>
              </a:solidFill>
              <a:latin typeface="Calibri" panose="020F0502020204030204" pitchFamily="34" charset="0"/>
            </a:endParaRPr>
          </a:p>
        </p:txBody>
      </p:sp>
      <p:sp>
        <p:nvSpPr>
          <p:cNvPr id="152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3349903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106500"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6465F31-3B82-42CD-A3A8-24C5B6DDC984}" type="slidenum">
              <a:rPr lang="en-US">
                <a:solidFill>
                  <a:srgbClr val="000000"/>
                </a:solidFill>
                <a:latin typeface="Calibri" panose="020F0502020204030204" pitchFamily="34" charset="0"/>
              </a:rPr>
              <a:pPr eaLnBrk="1" hangingPunct="1"/>
              <a:t>48</a:t>
            </a:fld>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8281868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109572"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022D5DA-84AC-4328-97B3-AFA29C487F87}" type="slidenum">
              <a:rPr lang="en-US">
                <a:solidFill>
                  <a:srgbClr val="000000"/>
                </a:solidFill>
                <a:latin typeface="Calibri" panose="020F0502020204030204" pitchFamily="34" charset="0"/>
              </a:rPr>
              <a:pPr eaLnBrk="1" hangingPunct="1"/>
              <a:t>49</a:t>
            </a:fld>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6812947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DFF3874-3D7B-4B3C-A229-00FBFCB9BCED}" type="slidenum">
              <a:rPr lang="en-US">
                <a:solidFill>
                  <a:srgbClr val="000000"/>
                </a:solidFill>
                <a:latin typeface="Calibri" panose="020F0502020204030204" pitchFamily="34" charset="0"/>
              </a:rPr>
              <a:pPr eaLnBrk="1" hangingPunct="1"/>
              <a:t>50</a:t>
            </a:fld>
            <a:endParaRPr lang="en-US">
              <a:solidFill>
                <a:srgbClr val="000000"/>
              </a:solidFill>
              <a:latin typeface="Calibri" panose="020F0502020204030204" pitchFamily="34" charset="0"/>
            </a:endParaRPr>
          </a:p>
        </p:txBody>
      </p:sp>
      <p:sp>
        <p:nvSpPr>
          <p:cNvPr id="1556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274948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1E1C856-1FF0-4A01-A0D4-0C68D21ED2D5}" type="slidenum">
              <a:rPr lang="en-US">
                <a:solidFill>
                  <a:srgbClr val="000000"/>
                </a:solidFill>
                <a:latin typeface="Calibri" panose="020F0502020204030204" pitchFamily="34" charset="0"/>
              </a:rPr>
              <a:pPr eaLnBrk="1" hangingPunct="1"/>
              <a:t>51</a:t>
            </a:fld>
            <a:endParaRPr lang="en-US">
              <a:solidFill>
                <a:srgbClr val="000000"/>
              </a:solidFill>
              <a:latin typeface="Calibri" panose="020F0502020204030204" pitchFamily="34" charset="0"/>
            </a:endParaRPr>
          </a:p>
        </p:txBody>
      </p:sp>
      <p:sp>
        <p:nvSpPr>
          <p:cNvPr id="156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52406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8A531DC-FB46-4705-8C43-475245D454BD}" type="slidenum">
              <a:rPr lang="en-US">
                <a:solidFill>
                  <a:srgbClr val="000000"/>
                </a:solidFill>
                <a:latin typeface="Calibri" panose="020F0502020204030204" pitchFamily="34" charset="0"/>
              </a:rPr>
              <a:pPr eaLnBrk="1" hangingPunct="1"/>
              <a:t>53</a:t>
            </a:fld>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560542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3AEE8E2-931D-49E4-8A60-74D99CBAA322}" type="slidenum">
              <a:rPr lang="en-US">
                <a:solidFill>
                  <a:srgbClr val="000000"/>
                </a:solidFill>
                <a:latin typeface="Calibri" panose="020F0502020204030204" pitchFamily="34" charset="0"/>
              </a:rPr>
              <a:pPr eaLnBrk="1" hangingPunct="1"/>
              <a:t>54</a:t>
            </a:fld>
            <a:endParaRPr lang="en-US">
              <a:solidFill>
                <a:srgbClr val="000000"/>
              </a:solidFill>
              <a:latin typeface="Calibri" panose="020F0502020204030204" pitchFamily="34" charset="0"/>
            </a:endParaRPr>
          </a:p>
        </p:txBody>
      </p:sp>
      <p:sp>
        <p:nvSpPr>
          <p:cNvPr id="1597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0821655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6607942-BC2C-4839-A28B-2D8A92CA65DA}" type="slidenum">
              <a:rPr lang="en-US">
                <a:solidFill>
                  <a:srgbClr val="000000"/>
                </a:solidFill>
                <a:latin typeface="Calibri" panose="020F0502020204030204" pitchFamily="34" charset="0"/>
              </a:rPr>
              <a:pPr eaLnBrk="1" hangingPunct="1"/>
              <a:t>55</a:t>
            </a:fld>
            <a:endParaRPr lang="en-US">
              <a:solidFill>
                <a:srgbClr val="000000"/>
              </a:solidFill>
              <a:latin typeface="Calibri" panose="020F0502020204030204" pitchFamily="34" charset="0"/>
            </a:endParaRPr>
          </a:p>
        </p:txBody>
      </p:sp>
      <p:sp>
        <p:nvSpPr>
          <p:cNvPr id="16077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281408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8BBF66-DD1B-4666-BD13-6F3DA4B74910}" type="slidenum">
              <a:rPr lang="en-US">
                <a:solidFill>
                  <a:srgbClr val="000000"/>
                </a:solidFill>
                <a:latin typeface="Calibri" panose="020F0502020204030204" pitchFamily="34" charset="0"/>
              </a:rPr>
              <a:pPr eaLnBrk="1" hangingPunct="1"/>
              <a:t>9</a:t>
            </a:fld>
            <a:endParaRPr lang="en-US">
              <a:solidFill>
                <a:srgbClr val="000000"/>
              </a:solidFill>
              <a:latin typeface="Calibri" panose="020F0502020204030204" pitchFamily="34" charset="0"/>
            </a:endParaRPr>
          </a:p>
        </p:txBody>
      </p:sp>
      <p:sp>
        <p:nvSpPr>
          <p:cNvPr id="107523"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267390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788199B-1197-4907-A9AA-5F12A557B2BD}" type="slidenum">
              <a:rPr lang="en-US">
                <a:solidFill>
                  <a:srgbClr val="000000"/>
                </a:solidFill>
                <a:latin typeface="Calibri" panose="020F0502020204030204" pitchFamily="34" charset="0"/>
              </a:rPr>
              <a:pPr eaLnBrk="1" hangingPunct="1"/>
              <a:t>10</a:t>
            </a:fld>
            <a:endParaRPr lang="en-US">
              <a:solidFill>
                <a:srgbClr val="000000"/>
              </a:solidFill>
              <a:latin typeface="Calibri" panose="020F0502020204030204" pitchFamily="34" charset="0"/>
            </a:endParaRPr>
          </a:p>
        </p:txBody>
      </p:sp>
      <p:sp>
        <p:nvSpPr>
          <p:cNvPr id="108547"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921562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F89AEE-63C8-4120-9C52-B835E483C2A4}" type="slidenum">
              <a:rPr lang="en-US">
                <a:solidFill>
                  <a:srgbClr val="000000"/>
                </a:solidFill>
                <a:latin typeface="Calibri" panose="020F0502020204030204" pitchFamily="34" charset="0"/>
              </a:rPr>
              <a:pPr eaLnBrk="1" hangingPunct="1"/>
              <a:t>11</a:t>
            </a:fld>
            <a:endParaRPr lang="en-US">
              <a:solidFill>
                <a:srgbClr val="000000"/>
              </a:solidFill>
              <a:latin typeface="Calibri" panose="020F0502020204030204" pitchFamily="34" charset="0"/>
            </a:endParaRPr>
          </a:p>
        </p:txBody>
      </p:sp>
      <p:sp>
        <p:nvSpPr>
          <p:cNvPr id="109571" name="Rectangle 2"/>
          <p:cNvSpPr>
            <a:spLocks noRo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406084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7987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2C3559C-3967-410A-88E2-76ED68E70299}" type="slidenum">
              <a:rPr lang="en-US">
                <a:solidFill>
                  <a:srgbClr val="000000"/>
                </a:solidFill>
                <a:latin typeface="Times New Roman" panose="02020603050405020304" pitchFamily="18" charset="0"/>
              </a:rPr>
              <a:pPr eaLnBrk="1" hangingPunct="1"/>
              <a:t>12</a:t>
            </a:fld>
            <a:endParaRPr 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612386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D52F371-9867-46F3-BDB0-504344504F13}" type="slidenum">
              <a:rPr lang="en-US">
                <a:solidFill>
                  <a:prstClr val="black"/>
                </a:solidFill>
              </a:rPr>
              <a:pPr eaLnBrk="1" hangingPunct="1"/>
              <a:t>13</a:t>
            </a:fld>
            <a:endParaRPr lang="en-US">
              <a:solidFill>
                <a:prstClr val="black"/>
              </a:solidFill>
            </a:endParaRPr>
          </a:p>
        </p:txBody>
      </p:sp>
      <p:sp>
        <p:nvSpPr>
          <p:cNvPr id="113667" name="Rectangle 2"/>
          <p:cNvSpPr>
            <a:spLocks noRo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847587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B5C69A3-C355-4291-801D-7F5405F5611E}" type="slidenum">
              <a:rPr lang="en-US"/>
              <a:pPr/>
              <a:t>‹#›</a:t>
            </a:fld>
            <a:endParaRPr lang="en-US"/>
          </a:p>
        </p:txBody>
      </p:sp>
    </p:spTree>
    <p:extLst>
      <p:ext uri="{BB962C8B-B14F-4D97-AF65-F5344CB8AC3E}">
        <p14:creationId xmlns:p14="http://schemas.microsoft.com/office/powerpoint/2010/main" val="2588809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C2B232-5247-46A5-B110-DC4E24FF3781}" type="slidenum">
              <a:rPr lang="en-US"/>
              <a:pPr/>
              <a:t>‹#›</a:t>
            </a:fld>
            <a:endParaRPr lang="en-US"/>
          </a:p>
        </p:txBody>
      </p:sp>
    </p:spTree>
    <p:extLst>
      <p:ext uri="{BB962C8B-B14F-4D97-AF65-F5344CB8AC3E}">
        <p14:creationId xmlns:p14="http://schemas.microsoft.com/office/powerpoint/2010/main" val="1421622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EDFE9DA-A404-484A-B843-487B7EFECFA1}" type="slidenum">
              <a:rPr lang="en-US"/>
              <a:pPr/>
              <a:t>‹#›</a:t>
            </a:fld>
            <a:endParaRPr lang="en-US"/>
          </a:p>
        </p:txBody>
      </p:sp>
    </p:spTree>
    <p:extLst>
      <p:ext uri="{BB962C8B-B14F-4D97-AF65-F5344CB8AC3E}">
        <p14:creationId xmlns:p14="http://schemas.microsoft.com/office/powerpoint/2010/main" val="214467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2D4BD3B-DB35-41FC-9FC7-8C3EC948164E}" type="slidenum">
              <a:rPr lang="en-US"/>
              <a:pPr/>
              <a:t>‹#›</a:t>
            </a:fld>
            <a:endParaRPr lang="en-US"/>
          </a:p>
        </p:txBody>
      </p:sp>
    </p:spTree>
    <p:extLst>
      <p:ext uri="{BB962C8B-B14F-4D97-AF65-F5344CB8AC3E}">
        <p14:creationId xmlns:p14="http://schemas.microsoft.com/office/powerpoint/2010/main" val="2896237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25B2B3-924C-4728-A962-A96EEA3BE54C}" type="slidenum">
              <a:rPr lang="en-US"/>
              <a:pPr/>
              <a:t>‹#›</a:t>
            </a:fld>
            <a:endParaRPr lang="en-US"/>
          </a:p>
        </p:txBody>
      </p:sp>
    </p:spTree>
    <p:extLst>
      <p:ext uri="{BB962C8B-B14F-4D97-AF65-F5344CB8AC3E}">
        <p14:creationId xmlns:p14="http://schemas.microsoft.com/office/powerpoint/2010/main" val="3347171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3252C88-471E-4878-830D-498221E487AA}" type="slidenum">
              <a:rPr lang="en-US"/>
              <a:pPr/>
              <a:t>‹#›</a:t>
            </a:fld>
            <a:endParaRPr lang="en-US"/>
          </a:p>
        </p:txBody>
      </p:sp>
    </p:spTree>
    <p:extLst>
      <p:ext uri="{BB962C8B-B14F-4D97-AF65-F5344CB8AC3E}">
        <p14:creationId xmlns:p14="http://schemas.microsoft.com/office/powerpoint/2010/main" val="3615780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7D10F1-2C47-4BA5-B21A-1111605CC28A}" type="slidenum">
              <a:rPr lang="en-US"/>
              <a:pPr/>
              <a:t>‹#›</a:t>
            </a:fld>
            <a:endParaRPr lang="en-US"/>
          </a:p>
        </p:txBody>
      </p:sp>
    </p:spTree>
    <p:extLst>
      <p:ext uri="{BB962C8B-B14F-4D97-AF65-F5344CB8AC3E}">
        <p14:creationId xmlns:p14="http://schemas.microsoft.com/office/powerpoint/2010/main" val="3582546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AA65C79-1420-40A9-9AF0-6BC6655CE0A8}" type="slidenum">
              <a:rPr lang="en-US"/>
              <a:pPr/>
              <a:t>‹#›</a:t>
            </a:fld>
            <a:endParaRPr lang="en-US"/>
          </a:p>
        </p:txBody>
      </p:sp>
    </p:spTree>
    <p:extLst>
      <p:ext uri="{BB962C8B-B14F-4D97-AF65-F5344CB8AC3E}">
        <p14:creationId xmlns:p14="http://schemas.microsoft.com/office/powerpoint/2010/main" val="16057552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83CBD85-5502-42D2-AA8F-BCE7A585A1E6}" type="slidenum">
              <a:rPr lang="en-US"/>
              <a:pPr/>
              <a:t>‹#›</a:t>
            </a:fld>
            <a:endParaRPr lang="en-US"/>
          </a:p>
        </p:txBody>
      </p:sp>
    </p:spTree>
    <p:extLst>
      <p:ext uri="{BB962C8B-B14F-4D97-AF65-F5344CB8AC3E}">
        <p14:creationId xmlns:p14="http://schemas.microsoft.com/office/powerpoint/2010/main" val="564320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4BCF0D3-E2D0-4323-B97D-1DF0B7B27D03}" type="slidenum">
              <a:rPr lang="en-US"/>
              <a:pPr/>
              <a:t>‹#›</a:t>
            </a:fld>
            <a:endParaRPr lang="en-US"/>
          </a:p>
        </p:txBody>
      </p:sp>
    </p:spTree>
    <p:extLst>
      <p:ext uri="{BB962C8B-B14F-4D97-AF65-F5344CB8AC3E}">
        <p14:creationId xmlns:p14="http://schemas.microsoft.com/office/powerpoint/2010/main" val="3143823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DB815F5-B7CD-4618-821F-CFB245C9C07C}" type="slidenum">
              <a:rPr lang="en-US"/>
              <a:pPr/>
              <a:t>‹#›</a:t>
            </a:fld>
            <a:endParaRPr lang="en-US"/>
          </a:p>
        </p:txBody>
      </p:sp>
    </p:spTree>
    <p:extLst>
      <p:ext uri="{BB962C8B-B14F-4D97-AF65-F5344CB8AC3E}">
        <p14:creationId xmlns:p14="http://schemas.microsoft.com/office/powerpoint/2010/main" val="2832387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D8E206C-E2E9-4EB9-9518-FB1AFE80CC0C}" type="slidenum">
              <a:rPr lang="en-US"/>
              <a:pPr/>
              <a:t>‹#›</a:t>
            </a:fld>
            <a:endParaRPr lang="en-US"/>
          </a:p>
        </p:txBody>
      </p:sp>
    </p:spTree>
    <p:extLst>
      <p:ext uri="{BB962C8B-B14F-4D97-AF65-F5344CB8AC3E}">
        <p14:creationId xmlns:p14="http://schemas.microsoft.com/office/powerpoint/2010/main" val="3977695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D32B97-7F9A-4501-9FE6-CA2423F35BDE}" type="slidenum">
              <a:rPr lang="en-US"/>
              <a:pPr/>
              <a:t>‹#›</a:t>
            </a:fld>
            <a:endParaRPr lang="en-US"/>
          </a:p>
        </p:txBody>
      </p:sp>
    </p:spTree>
    <p:extLst>
      <p:ext uri="{BB962C8B-B14F-4D97-AF65-F5344CB8AC3E}">
        <p14:creationId xmlns:p14="http://schemas.microsoft.com/office/powerpoint/2010/main" val="3931258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8802857-66C3-498D-996E-CB57DECD75A0}" type="slidenum">
              <a:rPr lang="en-US"/>
              <a:pPr/>
              <a:t>‹#›</a:t>
            </a:fld>
            <a:endParaRPr lang="en-US"/>
          </a:p>
        </p:txBody>
      </p:sp>
    </p:spTree>
    <p:extLst>
      <p:ext uri="{BB962C8B-B14F-4D97-AF65-F5344CB8AC3E}">
        <p14:creationId xmlns:p14="http://schemas.microsoft.com/office/powerpoint/2010/main" val="2493571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A270CA0-2F56-4E49-A676-9F67F9AEC4F2}" type="slidenum">
              <a:rPr lang="en-US"/>
              <a:pPr/>
              <a:t>‹#›</a:t>
            </a:fld>
            <a:endParaRPr lang="en-US"/>
          </a:p>
        </p:txBody>
      </p:sp>
    </p:spTree>
    <p:extLst>
      <p:ext uri="{BB962C8B-B14F-4D97-AF65-F5344CB8AC3E}">
        <p14:creationId xmlns:p14="http://schemas.microsoft.com/office/powerpoint/2010/main" val="594877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6D52C9B-74B1-4147-92B3-082A30D369E0}" type="slidenum">
              <a:rPr lang="en-US"/>
              <a:pPr/>
              <a:t>‹#›</a:t>
            </a:fld>
            <a:endParaRPr lang="en-US"/>
          </a:p>
        </p:txBody>
      </p:sp>
    </p:spTree>
    <p:extLst>
      <p:ext uri="{BB962C8B-B14F-4D97-AF65-F5344CB8AC3E}">
        <p14:creationId xmlns:p14="http://schemas.microsoft.com/office/powerpoint/2010/main" val="597075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D4F47A8-5969-4CDA-A0FB-BCDA724D2C8F}" type="slidenum">
              <a:rPr lang="en-US"/>
              <a:pPr/>
              <a:t>‹#›</a:t>
            </a:fld>
            <a:endParaRPr lang="en-US"/>
          </a:p>
        </p:txBody>
      </p:sp>
    </p:spTree>
    <p:extLst>
      <p:ext uri="{BB962C8B-B14F-4D97-AF65-F5344CB8AC3E}">
        <p14:creationId xmlns:p14="http://schemas.microsoft.com/office/powerpoint/2010/main" val="1366173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F5B024-2A1B-427A-8D53-A1847E300974}" type="slidenum">
              <a:rPr lang="en-US"/>
              <a:pPr/>
              <a:t>‹#›</a:t>
            </a:fld>
            <a:endParaRPr lang="en-US"/>
          </a:p>
        </p:txBody>
      </p:sp>
    </p:spTree>
    <p:extLst>
      <p:ext uri="{BB962C8B-B14F-4D97-AF65-F5344CB8AC3E}">
        <p14:creationId xmlns:p14="http://schemas.microsoft.com/office/powerpoint/2010/main" val="3426258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9BA2EA-25A3-4841-8A89-95E5EF7E68A4}" type="slidenum">
              <a:rPr lang="en-US"/>
              <a:pPr/>
              <a:t>‹#›</a:t>
            </a:fld>
            <a:endParaRPr lang="en-US"/>
          </a:p>
        </p:txBody>
      </p:sp>
    </p:spTree>
    <p:extLst>
      <p:ext uri="{BB962C8B-B14F-4D97-AF65-F5344CB8AC3E}">
        <p14:creationId xmlns:p14="http://schemas.microsoft.com/office/powerpoint/2010/main" val="11787366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0897425-13C8-4F7B-B13D-9652CB8A1607}" type="slidenum">
              <a:rPr lang="en-US"/>
              <a:pPr/>
              <a:t>‹#›</a:t>
            </a:fld>
            <a:endParaRPr lang="en-US"/>
          </a:p>
        </p:txBody>
      </p:sp>
    </p:spTree>
    <p:extLst>
      <p:ext uri="{BB962C8B-B14F-4D97-AF65-F5344CB8AC3E}">
        <p14:creationId xmlns:p14="http://schemas.microsoft.com/office/powerpoint/2010/main" val="5907478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78D9C42-4713-47A5-BED5-CDA7FD91835A}" type="slidenum">
              <a:rPr lang="en-US"/>
              <a:pPr/>
              <a:t>‹#›</a:t>
            </a:fld>
            <a:endParaRPr lang="en-US"/>
          </a:p>
        </p:txBody>
      </p:sp>
    </p:spTree>
    <p:extLst>
      <p:ext uri="{BB962C8B-B14F-4D97-AF65-F5344CB8AC3E}">
        <p14:creationId xmlns:p14="http://schemas.microsoft.com/office/powerpoint/2010/main" val="2110719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4AA4180-43ED-4211-855B-1C59113C9DF7}" type="slidenum">
              <a:rPr lang="en-US"/>
              <a:pPr/>
              <a:t>‹#›</a:t>
            </a:fld>
            <a:endParaRPr lang="en-US"/>
          </a:p>
        </p:txBody>
      </p:sp>
    </p:spTree>
    <p:extLst>
      <p:ext uri="{BB962C8B-B14F-4D97-AF65-F5344CB8AC3E}">
        <p14:creationId xmlns:p14="http://schemas.microsoft.com/office/powerpoint/2010/main" val="2144863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46C2813-72BA-4A65-BFB1-DC948D12E258}" type="slidenum">
              <a:rPr lang="en-US"/>
              <a:pPr/>
              <a:t>‹#›</a:t>
            </a:fld>
            <a:endParaRPr lang="en-US"/>
          </a:p>
        </p:txBody>
      </p:sp>
    </p:spTree>
    <p:extLst>
      <p:ext uri="{BB962C8B-B14F-4D97-AF65-F5344CB8AC3E}">
        <p14:creationId xmlns:p14="http://schemas.microsoft.com/office/powerpoint/2010/main" val="31410822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BA72693-86BF-463E-9552-CDC964F88FB2}" type="slidenum">
              <a:rPr lang="en-US"/>
              <a:pPr/>
              <a:t>‹#›</a:t>
            </a:fld>
            <a:endParaRPr lang="en-US"/>
          </a:p>
        </p:txBody>
      </p:sp>
    </p:spTree>
    <p:extLst>
      <p:ext uri="{BB962C8B-B14F-4D97-AF65-F5344CB8AC3E}">
        <p14:creationId xmlns:p14="http://schemas.microsoft.com/office/powerpoint/2010/main" val="455840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4E18B94-CE38-4BB1-A684-294184B8CBEB}" type="slidenum">
              <a:rPr lang="en-US"/>
              <a:pPr/>
              <a:t>‹#›</a:t>
            </a:fld>
            <a:endParaRPr lang="en-US"/>
          </a:p>
        </p:txBody>
      </p:sp>
    </p:spTree>
    <p:extLst>
      <p:ext uri="{BB962C8B-B14F-4D97-AF65-F5344CB8AC3E}">
        <p14:creationId xmlns:p14="http://schemas.microsoft.com/office/powerpoint/2010/main" val="2032267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A986CA0-2F91-4225-9F91-0FEAC3847FE1}" type="slidenum">
              <a:rPr lang="en-US"/>
              <a:pPr/>
              <a:t>‹#›</a:t>
            </a:fld>
            <a:endParaRPr lang="en-US"/>
          </a:p>
        </p:txBody>
      </p:sp>
    </p:spTree>
    <p:extLst>
      <p:ext uri="{BB962C8B-B14F-4D97-AF65-F5344CB8AC3E}">
        <p14:creationId xmlns:p14="http://schemas.microsoft.com/office/powerpoint/2010/main" val="1314950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AECA1C-77E7-41EB-8342-8E52BDBD0339}" type="slidenum">
              <a:rPr lang="en-US"/>
              <a:pPr/>
              <a:t>‹#›</a:t>
            </a:fld>
            <a:endParaRPr lang="en-US"/>
          </a:p>
        </p:txBody>
      </p:sp>
    </p:spTree>
    <p:extLst>
      <p:ext uri="{BB962C8B-B14F-4D97-AF65-F5344CB8AC3E}">
        <p14:creationId xmlns:p14="http://schemas.microsoft.com/office/powerpoint/2010/main" val="16656417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3157AD6-DB84-46AE-ADB4-A25F08077775}" type="slidenum">
              <a:rPr lang="en-US"/>
              <a:pPr/>
              <a:t>‹#›</a:t>
            </a:fld>
            <a:endParaRPr lang="en-US"/>
          </a:p>
        </p:txBody>
      </p:sp>
    </p:spTree>
    <p:extLst>
      <p:ext uri="{BB962C8B-B14F-4D97-AF65-F5344CB8AC3E}">
        <p14:creationId xmlns:p14="http://schemas.microsoft.com/office/powerpoint/2010/main" val="20154472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D686A4B-4FE5-4CF3-B232-51E353B670DF}" type="slidenum">
              <a:rPr lang="en-US"/>
              <a:pPr/>
              <a:t>‹#›</a:t>
            </a:fld>
            <a:endParaRPr lang="en-US"/>
          </a:p>
        </p:txBody>
      </p:sp>
    </p:spTree>
    <p:extLst>
      <p:ext uri="{BB962C8B-B14F-4D97-AF65-F5344CB8AC3E}">
        <p14:creationId xmlns:p14="http://schemas.microsoft.com/office/powerpoint/2010/main" val="1773613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69D8D33-EA49-4DDE-8E00-0CC1146676E1}" type="slidenum">
              <a:rPr lang="en-US"/>
              <a:pPr/>
              <a:t>‹#›</a:t>
            </a:fld>
            <a:endParaRPr lang="en-US"/>
          </a:p>
        </p:txBody>
      </p:sp>
    </p:spTree>
    <p:extLst>
      <p:ext uri="{BB962C8B-B14F-4D97-AF65-F5344CB8AC3E}">
        <p14:creationId xmlns:p14="http://schemas.microsoft.com/office/powerpoint/2010/main" val="493757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3283132-DD7D-4ADD-9D32-5235752F4BC9}" type="slidenum">
              <a:rPr lang="en-US"/>
              <a:pPr/>
              <a:t>‹#›</a:t>
            </a:fld>
            <a:endParaRPr lang="en-US"/>
          </a:p>
        </p:txBody>
      </p:sp>
    </p:spTree>
    <p:extLst>
      <p:ext uri="{BB962C8B-B14F-4D97-AF65-F5344CB8AC3E}">
        <p14:creationId xmlns:p14="http://schemas.microsoft.com/office/powerpoint/2010/main" val="42740013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81C86E1-C7A4-41C1-B2A3-49A543F8C8B8}" type="slidenum">
              <a:rPr lang="en-US"/>
              <a:pPr/>
              <a:t>‹#›</a:t>
            </a:fld>
            <a:endParaRPr lang="en-US"/>
          </a:p>
        </p:txBody>
      </p:sp>
    </p:spTree>
    <p:extLst>
      <p:ext uri="{BB962C8B-B14F-4D97-AF65-F5344CB8AC3E}">
        <p14:creationId xmlns:p14="http://schemas.microsoft.com/office/powerpoint/2010/main" val="36552409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16CF89C2-2884-43D5-BD60-B3AD94E804A8}" type="slidenum">
              <a:rPr lang="en-US"/>
              <a:pPr/>
              <a:t>‹#›</a:t>
            </a:fld>
            <a:endParaRPr lang="en-US"/>
          </a:p>
        </p:txBody>
      </p:sp>
    </p:spTree>
    <p:extLst>
      <p:ext uri="{BB962C8B-B14F-4D97-AF65-F5344CB8AC3E}">
        <p14:creationId xmlns:p14="http://schemas.microsoft.com/office/powerpoint/2010/main" val="2340088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B5DE13E-2272-4B6A-BAC1-48E9EE1ED063}" type="slidenum">
              <a:rPr lang="en-US"/>
              <a:pPr/>
              <a:t>‹#›</a:t>
            </a:fld>
            <a:endParaRPr lang="en-US"/>
          </a:p>
        </p:txBody>
      </p:sp>
    </p:spTree>
    <p:extLst>
      <p:ext uri="{BB962C8B-B14F-4D97-AF65-F5344CB8AC3E}">
        <p14:creationId xmlns:p14="http://schemas.microsoft.com/office/powerpoint/2010/main" val="31386236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248D0E81-2175-4AB2-BD77-113CCE25E8B4}" type="slidenum">
              <a:rPr lang="en-US"/>
              <a:pPr/>
              <a:t>‹#›</a:t>
            </a:fld>
            <a:endParaRPr lang="en-US"/>
          </a:p>
        </p:txBody>
      </p:sp>
    </p:spTree>
    <p:extLst>
      <p:ext uri="{BB962C8B-B14F-4D97-AF65-F5344CB8AC3E}">
        <p14:creationId xmlns:p14="http://schemas.microsoft.com/office/powerpoint/2010/main" val="34196960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cs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42D6A45E-FE0B-40B0-B6CA-7DC12DE0DB63}" type="slidenum">
              <a:rPr lang="en-US"/>
              <a:pPr/>
              <a:t>‹#›</a:t>
            </a:fld>
            <a:endParaRPr lang="en-US"/>
          </a:p>
        </p:txBody>
      </p:sp>
    </p:spTree>
    <p:extLst>
      <p:ext uri="{BB962C8B-B14F-4D97-AF65-F5344CB8AC3E}">
        <p14:creationId xmlns:p14="http://schemas.microsoft.com/office/powerpoint/2010/main" val="27530200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78B58009-BEE0-472E-ADC5-6CD82EA64E27}" type="slidenum">
              <a:rPr lang="en-US"/>
              <a:pPr/>
              <a:t>‹#›</a:t>
            </a:fld>
            <a:endParaRPr lang="en-US"/>
          </a:p>
        </p:txBody>
      </p:sp>
    </p:spTree>
    <p:extLst>
      <p:ext uri="{BB962C8B-B14F-4D97-AF65-F5344CB8AC3E}">
        <p14:creationId xmlns:p14="http://schemas.microsoft.com/office/powerpoint/2010/main" val="30505427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F855E03B-843A-4AA9-9C6B-DD34D518437C}" type="slidenum">
              <a:rPr lang="en-US"/>
              <a:pPr/>
              <a:t>‹#›</a:t>
            </a:fld>
            <a:endParaRPr lang="en-US"/>
          </a:p>
        </p:txBody>
      </p:sp>
    </p:spTree>
    <p:extLst>
      <p:ext uri="{BB962C8B-B14F-4D97-AF65-F5344CB8AC3E}">
        <p14:creationId xmlns:p14="http://schemas.microsoft.com/office/powerpoint/2010/main" val="30527384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4D858B8-B4D0-4403-9025-CC37CE84D70D}" type="slidenum">
              <a:rPr lang="en-US"/>
              <a:pPr/>
              <a:t>‹#›</a:t>
            </a:fld>
            <a:endParaRPr lang="en-US"/>
          </a:p>
        </p:txBody>
      </p:sp>
    </p:spTree>
    <p:extLst>
      <p:ext uri="{BB962C8B-B14F-4D97-AF65-F5344CB8AC3E}">
        <p14:creationId xmlns:p14="http://schemas.microsoft.com/office/powerpoint/2010/main" val="21003783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8B533BB-30A3-44F8-976B-48EBA18F7577}" type="slidenum">
              <a:rPr lang="en-US"/>
              <a:pPr/>
              <a:t>‹#›</a:t>
            </a:fld>
            <a:endParaRPr lang="en-US"/>
          </a:p>
        </p:txBody>
      </p:sp>
    </p:spTree>
    <p:extLst>
      <p:ext uri="{BB962C8B-B14F-4D97-AF65-F5344CB8AC3E}">
        <p14:creationId xmlns:p14="http://schemas.microsoft.com/office/powerpoint/2010/main" val="16877365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C8DA260-A0ED-4CBA-86D9-B0C6F6A6FD23}" type="slidenum">
              <a:rPr lang="en-US"/>
              <a:pPr/>
              <a:t>‹#›</a:t>
            </a:fld>
            <a:endParaRPr lang="en-US"/>
          </a:p>
        </p:txBody>
      </p:sp>
    </p:spTree>
    <p:extLst>
      <p:ext uri="{BB962C8B-B14F-4D97-AF65-F5344CB8AC3E}">
        <p14:creationId xmlns:p14="http://schemas.microsoft.com/office/powerpoint/2010/main" val="3696915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lgn="l">
              <a:defRPr/>
            </a:lvl1pPr>
          </a:lstStyle>
          <a:p>
            <a:fld id="{3CFF1283-CD38-4541-95DC-EE9B4AD6B907}" type="slidenum">
              <a:rPr lang="en-US"/>
              <a:pPr/>
              <a:t>‹#›</a:t>
            </a:fld>
            <a:endParaRPr lang="en-US"/>
          </a:p>
        </p:txBody>
      </p:sp>
    </p:spTree>
    <p:extLst>
      <p:ext uri="{BB962C8B-B14F-4D97-AF65-F5344CB8AC3E}">
        <p14:creationId xmlns:p14="http://schemas.microsoft.com/office/powerpoint/2010/main" val="34180759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lgn="l">
              <a:defRPr/>
            </a:lvl1pPr>
          </a:lstStyle>
          <a:p>
            <a:fld id="{E87C1461-E13D-4169-A243-3F97013C5315}" type="slidenum">
              <a:rPr lang="en-US"/>
              <a:pPr/>
              <a:t>‹#›</a:t>
            </a:fld>
            <a:endParaRPr lang="en-US"/>
          </a:p>
        </p:txBody>
      </p:sp>
    </p:spTree>
    <p:extLst>
      <p:ext uri="{BB962C8B-B14F-4D97-AF65-F5344CB8AC3E}">
        <p14:creationId xmlns:p14="http://schemas.microsoft.com/office/powerpoint/2010/main" val="476754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lgn="l">
              <a:defRPr/>
            </a:lvl1pPr>
          </a:lstStyle>
          <a:p>
            <a:fld id="{6F6B0ECA-18C4-4B5B-9410-7830C377A050}" type="slidenum">
              <a:rPr lang="en-US"/>
              <a:pPr/>
              <a:t>‹#›</a:t>
            </a:fld>
            <a:endParaRPr lang="en-US"/>
          </a:p>
        </p:txBody>
      </p:sp>
    </p:spTree>
    <p:extLst>
      <p:ext uri="{BB962C8B-B14F-4D97-AF65-F5344CB8AC3E}">
        <p14:creationId xmlns:p14="http://schemas.microsoft.com/office/powerpoint/2010/main" val="769856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ADBCDB4-F1D2-4A83-9D96-38A439A0B5FF}" type="slidenum">
              <a:rPr lang="en-US"/>
              <a:pPr/>
              <a:t>‹#›</a:t>
            </a:fld>
            <a:endParaRPr lang="en-US"/>
          </a:p>
        </p:txBody>
      </p:sp>
    </p:spTree>
    <p:extLst>
      <p:ext uri="{BB962C8B-B14F-4D97-AF65-F5344CB8AC3E}">
        <p14:creationId xmlns:p14="http://schemas.microsoft.com/office/powerpoint/2010/main" val="7926031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lgn="l">
              <a:defRPr/>
            </a:lvl1pPr>
          </a:lstStyle>
          <a:p>
            <a:fld id="{77A2F382-EF81-4721-A721-B1E3DE2CDE74}" type="slidenum">
              <a:rPr lang="en-US"/>
              <a:pPr/>
              <a:t>‹#›</a:t>
            </a:fld>
            <a:endParaRPr lang="en-US"/>
          </a:p>
        </p:txBody>
      </p:sp>
    </p:spTree>
    <p:extLst>
      <p:ext uri="{BB962C8B-B14F-4D97-AF65-F5344CB8AC3E}">
        <p14:creationId xmlns:p14="http://schemas.microsoft.com/office/powerpoint/2010/main" val="31743061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lgn="l">
              <a:defRPr/>
            </a:lvl1pPr>
          </a:lstStyle>
          <a:p>
            <a:fld id="{8C0CCC19-E733-49DA-A220-105BB7430C23}" type="slidenum">
              <a:rPr lang="en-US"/>
              <a:pPr/>
              <a:t>‹#›</a:t>
            </a:fld>
            <a:endParaRPr lang="en-US"/>
          </a:p>
        </p:txBody>
      </p:sp>
    </p:spTree>
    <p:extLst>
      <p:ext uri="{BB962C8B-B14F-4D97-AF65-F5344CB8AC3E}">
        <p14:creationId xmlns:p14="http://schemas.microsoft.com/office/powerpoint/2010/main" val="19108564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a:lvl1pPr>
          </a:lstStyle>
          <a:p>
            <a:fld id="{83171FEA-E287-4586-B10A-C5AF70086CEB}" type="slidenum">
              <a:rPr lang="en-US"/>
              <a:pPr/>
              <a:t>‹#›</a:t>
            </a:fld>
            <a:endParaRPr lang="en-US"/>
          </a:p>
        </p:txBody>
      </p:sp>
    </p:spTree>
    <p:extLst>
      <p:ext uri="{BB962C8B-B14F-4D97-AF65-F5344CB8AC3E}">
        <p14:creationId xmlns:p14="http://schemas.microsoft.com/office/powerpoint/2010/main" val="4331324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lgn="l">
              <a:defRPr/>
            </a:lvl1pPr>
          </a:lstStyle>
          <a:p>
            <a:fld id="{DE67B564-33A4-406B-B16A-2CBB04051534}" type="slidenum">
              <a:rPr lang="en-US"/>
              <a:pPr/>
              <a:t>‹#›</a:t>
            </a:fld>
            <a:endParaRPr lang="en-US"/>
          </a:p>
        </p:txBody>
      </p:sp>
    </p:spTree>
    <p:extLst>
      <p:ext uri="{BB962C8B-B14F-4D97-AF65-F5344CB8AC3E}">
        <p14:creationId xmlns:p14="http://schemas.microsoft.com/office/powerpoint/2010/main" val="3081617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lgn="l">
              <a:defRPr/>
            </a:lvl1pPr>
          </a:lstStyle>
          <a:p>
            <a:fld id="{5B987F98-18AA-44EE-880F-49D83FAB4DA7}" type="slidenum">
              <a:rPr lang="en-US"/>
              <a:pPr/>
              <a:t>‹#›</a:t>
            </a:fld>
            <a:endParaRPr lang="en-US"/>
          </a:p>
        </p:txBody>
      </p:sp>
    </p:spTree>
    <p:extLst>
      <p:ext uri="{BB962C8B-B14F-4D97-AF65-F5344CB8AC3E}">
        <p14:creationId xmlns:p14="http://schemas.microsoft.com/office/powerpoint/2010/main" val="32321147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lgn="l">
              <a:defRPr/>
            </a:lvl1pPr>
          </a:lstStyle>
          <a:p>
            <a:fld id="{096CCB8E-651A-4EB7-BDC1-2AD6DCB4C518}" type="slidenum">
              <a:rPr lang="en-US"/>
              <a:pPr/>
              <a:t>‹#›</a:t>
            </a:fld>
            <a:endParaRPr lang="en-US"/>
          </a:p>
        </p:txBody>
      </p:sp>
    </p:spTree>
    <p:extLst>
      <p:ext uri="{BB962C8B-B14F-4D97-AF65-F5344CB8AC3E}">
        <p14:creationId xmlns:p14="http://schemas.microsoft.com/office/powerpoint/2010/main" val="9320658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lgn="l">
              <a:defRPr/>
            </a:lvl1pPr>
          </a:lstStyle>
          <a:p>
            <a:fld id="{FC366C31-6272-4F61-AA20-4EDD271054A1}" type="slidenum">
              <a:rPr lang="en-US"/>
              <a:pPr/>
              <a:t>‹#›</a:t>
            </a:fld>
            <a:endParaRPr lang="en-US"/>
          </a:p>
        </p:txBody>
      </p:sp>
    </p:spTree>
    <p:extLst>
      <p:ext uri="{BB962C8B-B14F-4D97-AF65-F5344CB8AC3E}">
        <p14:creationId xmlns:p14="http://schemas.microsoft.com/office/powerpoint/2010/main" val="21879712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lgn="l">
              <a:defRPr/>
            </a:lvl1pPr>
          </a:lstStyle>
          <a:p>
            <a:fld id="{4DD90BFE-660A-4EDC-82EB-320B5A5BB0BE}" type="slidenum">
              <a:rPr lang="en-US"/>
              <a:pPr/>
              <a:t>‹#›</a:t>
            </a:fld>
            <a:endParaRPr lang="en-US"/>
          </a:p>
        </p:txBody>
      </p:sp>
    </p:spTree>
    <p:extLst>
      <p:ext uri="{BB962C8B-B14F-4D97-AF65-F5344CB8AC3E}">
        <p14:creationId xmlns:p14="http://schemas.microsoft.com/office/powerpoint/2010/main" val="39466737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cs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a:lvl1pPr>
          </a:lstStyle>
          <a:p>
            <a:fld id="{36B01E06-0AD1-4370-ABD6-8EE375C0E823}" type="slidenum">
              <a:rPr lang="en-US"/>
              <a:pPr/>
              <a:t>‹#›</a:t>
            </a:fld>
            <a:endParaRPr lang="en-US"/>
          </a:p>
        </p:txBody>
      </p:sp>
    </p:spTree>
    <p:extLst>
      <p:ext uri="{BB962C8B-B14F-4D97-AF65-F5344CB8AC3E}">
        <p14:creationId xmlns:p14="http://schemas.microsoft.com/office/powerpoint/2010/main" val="29264039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564DDF3-A367-408B-A20D-AC1ECACC8233}" type="slidenum">
              <a:rPr lang="en-US"/>
              <a:pPr/>
              <a:t>‹#›</a:t>
            </a:fld>
            <a:endParaRPr lang="en-US"/>
          </a:p>
        </p:txBody>
      </p:sp>
    </p:spTree>
    <p:extLst>
      <p:ext uri="{BB962C8B-B14F-4D97-AF65-F5344CB8AC3E}">
        <p14:creationId xmlns:p14="http://schemas.microsoft.com/office/powerpoint/2010/main" val="2522220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3B34497-38FB-497D-AA85-B9BC573B3145}" type="slidenum">
              <a:rPr lang="en-US"/>
              <a:pPr/>
              <a:t>‹#›</a:t>
            </a:fld>
            <a:endParaRPr lang="en-US"/>
          </a:p>
        </p:txBody>
      </p:sp>
    </p:spTree>
    <p:extLst>
      <p:ext uri="{BB962C8B-B14F-4D97-AF65-F5344CB8AC3E}">
        <p14:creationId xmlns:p14="http://schemas.microsoft.com/office/powerpoint/2010/main" val="9785025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9E7C98-7B03-4B58-8838-4AB627FCA0CB}" type="slidenum">
              <a:rPr lang="en-US"/>
              <a:pPr/>
              <a:t>‹#›</a:t>
            </a:fld>
            <a:endParaRPr lang="en-US"/>
          </a:p>
        </p:txBody>
      </p:sp>
    </p:spTree>
    <p:extLst>
      <p:ext uri="{BB962C8B-B14F-4D97-AF65-F5344CB8AC3E}">
        <p14:creationId xmlns:p14="http://schemas.microsoft.com/office/powerpoint/2010/main" val="7294153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27D334-6FAC-4FB6-BAB8-D54E8B07CA31}" type="slidenum">
              <a:rPr lang="en-US"/>
              <a:pPr/>
              <a:t>‹#›</a:t>
            </a:fld>
            <a:endParaRPr lang="en-US"/>
          </a:p>
        </p:txBody>
      </p:sp>
    </p:spTree>
    <p:extLst>
      <p:ext uri="{BB962C8B-B14F-4D97-AF65-F5344CB8AC3E}">
        <p14:creationId xmlns:p14="http://schemas.microsoft.com/office/powerpoint/2010/main" val="18411107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C54B90C-239B-45D3-A6EA-BCFD1A0BD020}" type="slidenum">
              <a:rPr lang="en-US"/>
              <a:pPr/>
              <a:t>‹#›</a:t>
            </a:fld>
            <a:endParaRPr lang="en-US"/>
          </a:p>
        </p:txBody>
      </p:sp>
    </p:spTree>
    <p:extLst>
      <p:ext uri="{BB962C8B-B14F-4D97-AF65-F5344CB8AC3E}">
        <p14:creationId xmlns:p14="http://schemas.microsoft.com/office/powerpoint/2010/main" val="11038243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6E805A1-78B5-4B13-9CDA-71C68C85C660}" type="slidenum">
              <a:rPr lang="en-US"/>
              <a:pPr/>
              <a:t>‹#›</a:t>
            </a:fld>
            <a:endParaRPr lang="en-US"/>
          </a:p>
        </p:txBody>
      </p:sp>
    </p:spTree>
    <p:extLst>
      <p:ext uri="{BB962C8B-B14F-4D97-AF65-F5344CB8AC3E}">
        <p14:creationId xmlns:p14="http://schemas.microsoft.com/office/powerpoint/2010/main" val="33109829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0A21C78-3EAE-427A-973B-679C25CE0B95}" type="slidenum">
              <a:rPr lang="en-US"/>
              <a:pPr/>
              <a:t>‹#›</a:t>
            </a:fld>
            <a:endParaRPr lang="en-US"/>
          </a:p>
        </p:txBody>
      </p:sp>
    </p:spTree>
    <p:extLst>
      <p:ext uri="{BB962C8B-B14F-4D97-AF65-F5344CB8AC3E}">
        <p14:creationId xmlns:p14="http://schemas.microsoft.com/office/powerpoint/2010/main" val="1796543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B0C5AAB-DD24-4F48-B67F-40CFF3B1BA10}" type="slidenum">
              <a:rPr lang="en-US"/>
              <a:pPr/>
              <a:t>‹#›</a:t>
            </a:fld>
            <a:endParaRPr lang="en-US"/>
          </a:p>
        </p:txBody>
      </p:sp>
    </p:spTree>
    <p:extLst>
      <p:ext uri="{BB962C8B-B14F-4D97-AF65-F5344CB8AC3E}">
        <p14:creationId xmlns:p14="http://schemas.microsoft.com/office/powerpoint/2010/main" val="10240542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C7B7482-0ECE-49F8-84D7-2C8147CC87C4}" type="slidenum">
              <a:rPr lang="en-US"/>
              <a:pPr/>
              <a:t>‹#›</a:t>
            </a:fld>
            <a:endParaRPr lang="en-US"/>
          </a:p>
        </p:txBody>
      </p:sp>
    </p:spTree>
    <p:extLst>
      <p:ext uri="{BB962C8B-B14F-4D97-AF65-F5344CB8AC3E}">
        <p14:creationId xmlns:p14="http://schemas.microsoft.com/office/powerpoint/2010/main" val="28292665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2E7AB42-48C4-47D7-87D6-F818412E463F}" type="slidenum">
              <a:rPr lang="en-US"/>
              <a:pPr/>
              <a:t>‹#›</a:t>
            </a:fld>
            <a:endParaRPr lang="en-US"/>
          </a:p>
        </p:txBody>
      </p:sp>
    </p:spTree>
    <p:extLst>
      <p:ext uri="{BB962C8B-B14F-4D97-AF65-F5344CB8AC3E}">
        <p14:creationId xmlns:p14="http://schemas.microsoft.com/office/powerpoint/2010/main" val="28591854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CEFA278-C0F9-4DBA-81D3-D1FFD76172B6}" type="slidenum">
              <a:rPr lang="en-US"/>
              <a:pPr/>
              <a:t>‹#›</a:t>
            </a:fld>
            <a:endParaRPr lang="en-US"/>
          </a:p>
        </p:txBody>
      </p:sp>
    </p:spTree>
    <p:extLst>
      <p:ext uri="{BB962C8B-B14F-4D97-AF65-F5344CB8AC3E}">
        <p14:creationId xmlns:p14="http://schemas.microsoft.com/office/powerpoint/2010/main" val="42097932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E7E01FD-8F1A-4BD8-8B8F-1108BF00BD4E}" type="slidenum">
              <a:rPr lang="en-US"/>
              <a:pPr/>
              <a:t>‹#›</a:t>
            </a:fld>
            <a:endParaRPr lang="en-US"/>
          </a:p>
        </p:txBody>
      </p:sp>
    </p:spTree>
    <p:extLst>
      <p:ext uri="{BB962C8B-B14F-4D97-AF65-F5344CB8AC3E}">
        <p14:creationId xmlns:p14="http://schemas.microsoft.com/office/powerpoint/2010/main" val="1212862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240E29C-193F-4853-9D57-85855FC4BA3D}" type="slidenum">
              <a:rPr lang="en-US"/>
              <a:pPr/>
              <a:t>‹#›</a:t>
            </a:fld>
            <a:endParaRPr lang="en-US"/>
          </a:p>
        </p:txBody>
      </p:sp>
    </p:spTree>
    <p:extLst>
      <p:ext uri="{BB962C8B-B14F-4D97-AF65-F5344CB8AC3E}">
        <p14:creationId xmlns:p14="http://schemas.microsoft.com/office/powerpoint/2010/main" val="31717120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51E619A-84CF-4CCE-B082-AD4076005AA4}" type="slidenum">
              <a:rPr lang="en-US"/>
              <a:pPr/>
              <a:t>‹#›</a:t>
            </a:fld>
            <a:endParaRPr lang="en-US"/>
          </a:p>
        </p:txBody>
      </p:sp>
    </p:spTree>
    <p:extLst>
      <p:ext uri="{BB962C8B-B14F-4D97-AF65-F5344CB8AC3E}">
        <p14:creationId xmlns:p14="http://schemas.microsoft.com/office/powerpoint/2010/main" val="35354954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b="0"/>
            </a:lvl1pPr>
          </a:lstStyle>
          <a:p>
            <a:pPr>
              <a:defRPr/>
            </a:pPr>
            <a:endParaRPr lang="en-US"/>
          </a:p>
        </p:txBody>
      </p:sp>
      <p:sp>
        <p:nvSpPr>
          <p:cNvPr id="5" name="Rectangle 5"/>
          <p:cNvSpPr>
            <a:spLocks noGrp="1" noChangeArrowheads="1"/>
          </p:cNvSpPr>
          <p:nvPr>
            <p:ph type="ftr" sz="quarter" idx="11"/>
          </p:nvPr>
        </p:nvSpPr>
        <p:spPr/>
        <p:txBody>
          <a:bodyPr/>
          <a:lstStyle>
            <a:lvl1pPr>
              <a:defRPr b="0"/>
            </a:lvl1pPr>
          </a:lstStyle>
          <a:p>
            <a:pPr>
              <a:defRPr/>
            </a:pPr>
            <a:endParaRPr lang="en-US"/>
          </a:p>
        </p:txBody>
      </p:sp>
      <p:sp>
        <p:nvSpPr>
          <p:cNvPr id="6" name="Rectangle 6"/>
          <p:cNvSpPr>
            <a:spLocks noGrp="1" noChangeArrowheads="1"/>
          </p:cNvSpPr>
          <p:nvPr>
            <p:ph type="sldNum" sz="quarter" idx="12"/>
          </p:nvPr>
        </p:nvSpPr>
        <p:spPr/>
        <p:txBody>
          <a:bodyPr/>
          <a:lstStyle>
            <a:lvl1pPr>
              <a:defRPr b="0"/>
            </a:lvl1pPr>
          </a:lstStyle>
          <a:p>
            <a:fld id="{DC9CB1CB-5643-44BF-80D9-F5A1DC4F56D6}" type="slidenum">
              <a:rPr lang="en-US"/>
              <a:pPr/>
              <a:t>‹#›</a:t>
            </a:fld>
            <a:endParaRPr lang="en-US"/>
          </a:p>
        </p:txBody>
      </p:sp>
    </p:spTree>
    <p:extLst>
      <p:ext uri="{BB962C8B-B14F-4D97-AF65-F5344CB8AC3E}">
        <p14:creationId xmlns:p14="http://schemas.microsoft.com/office/powerpoint/2010/main" val="19510350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0"/>
            </a:lvl1pPr>
          </a:lstStyle>
          <a:p>
            <a:pPr>
              <a:defRPr/>
            </a:pPr>
            <a:endParaRPr lang="en-US"/>
          </a:p>
        </p:txBody>
      </p:sp>
      <p:sp>
        <p:nvSpPr>
          <p:cNvPr id="5" name="Rectangle 5"/>
          <p:cNvSpPr>
            <a:spLocks noGrp="1" noChangeArrowheads="1"/>
          </p:cNvSpPr>
          <p:nvPr>
            <p:ph type="ftr" sz="quarter" idx="11"/>
          </p:nvPr>
        </p:nvSpPr>
        <p:spPr/>
        <p:txBody>
          <a:bodyPr/>
          <a:lstStyle>
            <a:lvl1pPr>
              <a:defRPr b="0"/>
            </a:lvl1pPr>
          </a:lstStyle>
          <a:p>
            <a:pPr>
              <a:defRPr/>
            </a:pPr>
            <a:endParaRPr lang="en-US"/>
          </a:p>
        </p:txBody>
      </p:sp>
      <p:sp>
        <p:nvSpPr>
          <p:cNvPr id="6" name="Rectangle 6"/>
          <p:cNvSpPr>
            <a:spLocks noGrp="1" noChangeArrowheads="1"/>
          </p:cNvSpPr>
          <p:nvPr>
            <p:ph type="sldNum" sz="quarter" idx="12"/>
          </p:nvPr>
        </p:nvSpPr>
        <p:spPr/>
        <p:txBody>
          <a:bodyPr/>
          <a:lstStyle>
            <a:lvl1pPr>
              <a:defRPr b="0"/>
            </a:lvl1pPr>
          </a:lstStyle>
          <a:p>
            <a:fld id="{1FD2B551-B7D4-4B01-A2A5-701662EE544E}" type="slidenum">
              <a:rPr lang="en-US"/>
              <a:pPr/>
              <a:t>‹#›</a:t>
            </a:fld>
            <a:endParaRPr lang="en-US"/>
          </a:p>
        </p:txBody>
      </p:sp>
    </p:spTree>
    <p:extLst>
      <p:ext uri="{BB962C8B-B14F-4D97-AF65-F5344CB8AC3E}">
        <p14:creationId xmlns:p14="http://schemas.microsoft.com/office/powerpoint/2010/main" val="15769415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0"/>
            </a:lvl1pPr>
          </a:lstStyle>
          <a:p>
            <a:pPr>
              <a:defRPr/>
            </a:pPr>
            <a:endParaRPr lang="en-US"/>
          </a:p>
        </p:txBody>
      </p:sp>
      <p:sp>
        <p:nvSpPr>
          <p:cNvPr id="5" name="Rectangle 5"/>
          <p:cNvSpPr>
            <a:spLocks noGrp="1" noChangeArrowheads="1"/>
          </p:cNvSpPr>
          <p:nvPr>
            <p:ph type="ftr" sz="quarter" idx="11"/>
          </p:nvPr>
        </p:nvSpPr>
        <p:spPr/>
        <p:txBody>
          <a:bodyPr/>
          <a:lstStyle>
            <a:lvl1pPr>
              <a:defRPr b="0"/>
            </a:lvl1pPr>
          </a:lstStyle>
          <a:p>
            <a:pPr>
              <a:defRPr/>
            </a:pPr>
            <a:endParaRPr lang="en-US"/>
          </a:p>
        </p:txBody>
      </p:sp>
      <p:sp>
        <p:nvSpPr>
          <p:cNvPr id="6" name="Rectangle 6"/>
          <p:cNvSpPr>
            <a:spLocks noGrp="1" noChangeArrowheads="1"/>
          </p:cNvSpPr>
          <p:nvPr>
            <p:ph type="sldNum" sz="quarter" idx="12"/>
          </p:nvPr>
        </p:nvSpPr>
        <p:spPr/>
        <p:txBody>
          <a:bodyPr/>
          <a:lstStyle>
            <a:lvl1pPr>
              <a:defRPr b="0"/>
            </a:lvl1pPr>
          </a:lstStyle>
          <a:p>
            <a:fld id="{0B1BE291-4E78-43C6-87AA-DE947E649D4D}" type="slidenum">
              <a:rPr lang="en-US"/>
              <a:pPr/>
              <a:t>‹#›</a:t>
            </a:fld>
            <a:endParaRPr lang="en-US"/>
          </a:p>
        </p:txBody>
      </p:sp>
    </p:spTree>
    <p:extLst>
      <p:ext uri="{BB962C8B-B14F-4D97-AF65-F5344CB8AC3E}">
        <p14:creationId xmlns:p14="http://schemas.microsoft.com/office/powerpoint/2010/main" val="37340575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b="0"/>
            </a:lvl1pPr>
          </a:lstStyle>
          <a:p>
            <a:pPr>
              <a:defRPr/>
            </a:pPr>
            <a:endParaRPr lang="en-US"/>
          </a:p>
        </p:txBody>
      </p:sp>
      <p:sp>
        <p:nvSpPr>
          <p:cNvPr id="6" name="Rectangle 5"/>
          <p:cNvSpPr>
            <a:spLocks noGrp="1" noChangeArrowheads="1"/>
          </p:cNvSpPr>
          <p:nvPr>
            <p:ph type="ftr" sz="quarter" idx="11"/>
          </p:nvPr>
        </p:nvSpPr>
        <p:spPr/>
        <p:txBody>
          <a:bodyPr/>
          <a:lstStyle>
            <a:lvl1pPr>
              <a:defRPr b="0"/>
            </a:lvl1pPr>
          </a:lstStyle>
          <a:p>
            <a:pPr>
              <a:defRPr/>
            </a:pPr>
            <a:endParaRPr lang="en-US"/>
          </a:p>
        </p:txBody>
      </p:sp>
      <p:sp>
        <p:nvSpPr>
          <p:cNvPr id="7" name="Rectangle 6"/>
          <p:cNvSpPr>
            <a:spLocks noGrp="1" noChangeArrowheads="1"/>
          </p:cNvSpPr>
          <p:nvPr>
            <p:ph type="sldNum" sz="quarter" idx="12"/>
          </p:nvPr>
        </p:nvSpPr>
        <p:spPr/>
        <p:txBody>
          <a:bodyPr/>
          <a:lstStyle>
            <a:lvl1pPr>
              <a:defRPr b="0"/>
            </a:lvl1pPr>
          </a:lstStyle>
          <a:p>
            <a:fld id="{4AA5C0F3-7DF2-463A-9014-7D53E622326E}" type="slidenum">
              <a:rPr lang="en-US"/>
              <a:pPr/>
              <a:t>‹#›</a:t>
            </a:fld>
            <a:endParaRPr lang="en-US"/>
          </a:p>
        </p:txBody>
      </p:sp>
    </p:spTree>
    <p:extLst>
      <p:ext uri="{BB962C8B-B14F-4D97-AF65-F5344CB8AC3E}">
        <p14:creationId xmlns:p14="http://schemas.microsoft.com/office/powerpoint/2010/main" val="16409206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0"/>
            </a:lvl1pPr>
          </a:lstStyle>
          <a:p>
            <a:pPr>
              <a:defRPr/>
            </a:pPr>
            <a:endParaRPr lang="en-US"/>
          </a:p>
        </p:txBody>
      </p:sp>
      <p:sp>
        <p:nvSpPr>
          <p:cNvPr id="8" name="Rectangle 5"/>
          <p:cNvSpPr>
            <a:spLocks noGrp="1" noChangeArrowheads="1"/>
          </p:cNvSpPr>
          <p:nvPr>
            <p:ph type="ftr" sz="quarter" idx="11"/>
          </p:nvPr>
        </p:nvSpPr>
        <p:spPr/>
        <p:txBody>
          <a:bodyPr/>
          <a:lstStyle>
            <a:lvl1pPr>
              <a:defRPr b="0"/>
            </a:lvl1pPr>
          </a:lstStyle>
          <a:p>
            <a:pPr>
              <a:defRPr/>
            </a:pPr>
            <a:endParaRPr lang="en-US"/>
          </a:p>
        </p:txBody>
      </p:sp>
      <p:sp>
        <p:nvSpPr>
          <p:cNvPr id="9" name="Rectangle 6"/>
          <p:cNvSpPr>
            <a:spLocks noGrp="1" noChangeArrowheads="1"/>
          </p:cNvSpPr>
          <p:nvPr>
            <p:ph type="sldNum" sz="quarter" idx="12"/>
          </p:nvPr>
        </p:nvSpPr>
        <p:spPr/>
        <p:txBody>
          <a:bodyPr/>
          <a:lstStyle>
            <a:lvl1pPr>
              <a:defRPr b="0"/>
            </a:lvl1pPr>
          </a:lstStyle>
          <a:p>
            <a:fld id="{612638C8-4E22-411A-B16A-18CEAD96BB76}" type="slidenum">
              <a:rPr lang="en-US"/>
              <a:pPr/>
              <a:t>‹#›</a:t>
            </a:fld>
            <a:endParaRPr lang="en-US"/>
          </a:p>
        </p:txBody>
      </p:sp>
    </p:spTree>
    <p:extLst>
      <p:ext uri="{BB962C8B-B14F-4D97-AF65-F5344CB8AC3E}">
        <p14:creationId xmlns:p14="http://schemas.microsoft.com/office/powerpoint/2010/main" val="38653730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0"/>
            </a:lvl1pPr>
          </a:lstStyle>
          <a:p>
            <a:pPr>
              <a:defRPr/>
            </a:pPr>
            <a:endParaRPr lang="en-US"/>
          </a:p>
        </p:txBody>
      </p:sp>
      <p:sp>
        <p:nvSpPr>
          <p:cNvPr id="4" name="Rectangle 5"/>
          <p:cNvSpPr>
            <a:spLocks noGrp="1" noChangeArrowheads="1"/>
          </p:cNvSpPr>
          <p:nvPr>
            <p:ph type="ftr" sz="quarter" idx="11"/>
          </p:nvPr>
        </p:nvSpPr>
        <p:spPr/>
        <p:txBody>
          <a:bodyPr/>
          <a:lstStyle>
            <a:lvl1pPr>
              <a:defRPr b="0"/>
            </a:lvl1pPr>
          </a:lstStyle>
          <a:p>
            <a:pPr>
              <a:defRPr/>
            </a:pPr>
            <a:endParaRPr lang="en-US"/>
          </a:p>
        </p:txBody>
      </p:sp>
      <p:sp>
        <p:nvSpPr>
          <p:cNvPr id="5" name="Rectangle 6"/>
          <p:cNvSpPr>
            <a:spLocks noGrp="1" noChangeArrowheads="1"/>
          </p:cNvSpPr>
          <p:nvPr>
            <p:ph type="sldNum" sz="quarter" idx="12"/>
          </p:nvPr>
        </p:nvSpPr>
        <p:spPr/>
        <p:txBody>
          <a:bodyPr/>
          <a:lstStyle>
            <a:lvl1pPr>
              <a:defRPr b="0"/>
            </a:lvl1pPr>
          </a:lstStyle>
          <a:p>
            <a:fld id="{2C17EAA2-D653-41DD-B2B1-BDE540C03096}" type="slidenum">
              <a:rPr lang="en-US"/>
              <a:pPr/>
              <a:t>‹#›</a:t>
            </a:fld>
            <a:endParaRPr lang="en-US"/>
          </a:p>
        </p:txBody>
      </p:sp>
    </p:spTree>
    <p:extLst>
      <p:ext uri="{BB962C8B-B14F-4D97-AF65-F5344CB8AC3E}">
        <p14:creationId xmlns:p14="http://schemas.microsoft.com/office/powerpoint/2010/main" val="16869109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0"/>
            </a:lvl1pPr>
          </a:lstStyle>
          <a:p>
            <a:pPr>
              <a:defRPr/>
            </a:pPr>
            <a:endParaRPr lang="en-US"/>
          </a:p>
        </p:txBody>
      </p:sp>
      <p:sp>
        <p:nvSpPr>
          <p:cNvPr id="3" name="Rectangle 5"/>
          <p:cNvSpPr>
            <a:spLocks noGrp="1" noChangeArrowheads="1"/>
          </p:cNvSpPr>
          <p:nvPr>
            <p:ph type="ftr" sz="quarter" idx="11"/>
          </p:nvPr>
        </p:nvSpPr>
        <p:spPr/>
        <p:txBody>
          <a:bodyPr/>
          <a:lstStyle>
            <a:lvl1pPr>
              <a:defRPr b="0"/>
            </a:lvl1pPr>
          </a:lstStyle>
          <a:p>
            <a:pPr>
              <a:defRPr/>
            </a:pPr>
            <a:endParaRPr lang="en-US"/>
          </a:p>
        </p:txBody>
      </p:sp>
      <p:sp>
        <p:nvSpPr>
          <p:cNvPr id="4" name="Rectangle 6"/>
          <p:cNvSpPr>
            <a:spLocks noGrp="1" noChangeArrowheads="1"/>
          </p:cNvSpPr>
          <p:nvPr>
            <p:ph type="sldNum" sz="quarter" idx="12"/>
          </p:nvPr>
        </p:nvSpPr>
        <p:spPr/>
        <p:txBody>
          <a:bodyPr/>
          <a:lstStyle>
            <a:lvl1pPr>
              <a:defRPr b="0"/>
            </a:lvl1pPr>
          </a:lstStyle>
          <a:p>
            <a:fld id="{5EB3D779-58E4-468D-BCA1-9F294E481086}" type="slidenum">
              <a:rPr lang="en-US"/>
              <a:pPr/>
              <a:t>‹#›</a:t>
            </a:fld>
            <a:endParaRPr lang="en-US"/>
          </a:p>
        </p:txBody>
      </p:sp>
    </p:spTree>
    <p:extLst>
      <p:ext uri="{BB962C8B-B14F-4D97-AF65-F5344CB8AC3E}">
        <p14:creationId xmlns:p14="http://schemas.microsoft.com/office/powerpoint/2010/main" val="9468364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0"/>
            </a:lvl1pPr>
          </a:lstStyle>
          <a:p>
            <a:pPr>
              <a:defRPr/>
            </a:pPr>
            <a:endParaRPr lang="en-US"/>
          </a:p>
        </p:txBody>
      </p:sp>
      <p:sp>
        <p:nvSpPr>
          <p:cNvPr id="6" name="Rectangle 5"/>
          <p:cNvSpPr>
            <a:spLocks noGrp="1" noChangeArrowheads="1"/>
          </p:cNvSpPr>
          <p:nvPr>
            <p:ph type="ftr" sz="quarter" idx="11"/>
          </p:nvPr>
        </p:nvSpPr>
        <p:spPr/>
        <p:txBody>
          <a:bodyPr/>
          <a:lstStyle>
            <a:lvl1pPr>
              <a:defRPr b="0"/>
            </a:lvl1pPr>
          </a:lstStyle>
          <a:p>
            <a:pPr>
              <a:defRPr/>
            </a:pPr>
            <a:endParaRPr lang="en-US"/>
          </a:p>
        </p:txBody>
      </p:sp>
      <p:sp>
        <p:nvSpPr>
          <p:cNvPr id="7" name="Rectangle 6"/>
          <p:cNvSpPr>
            <a:spLocks noGrp="1" noChangeArrowheads="1"/>
          </p:cNvSpPr>
          <p:nvPr>
            <p:ph type="sldNum" sz="quarter" idx="12"/>
          </p:nvPr>
        </p:nvSpPr>
        <p:spPr/>
        <p:txBody>
          <a:bodyPr/>
          <a:lstStyle>
            <a:lvl1pPr>
              <a:defRPr b="0"/>
            </a:lvl1pPr>
          </a:lstStyle>
          <a:p>
            <a:fld id="{79A29851-4D5D-4B00-A6D7-6499333A8F8A}" type="slidenum">
              <a:rPr lang="en-US"/>
              <a:pPr/>
              <a:t>‹#›</a:t>
            </a:fld>
            <a:endParaRPr lang="en-US"/>
          </a:p>
        </p:txBody>
      </p:sp>
    </p:spTree>
    <p:extLst>
      <p:ext uri="{BB962C8B-B14F-4D97-AF65-F5344CB8AC3E}">
        <p14:creationId xmlns:p14="http://schemas.microsoft.com/office/powerpoint/2010/main" val="11876890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b="0"/>
            </a:lvl1pPr>
          </a:lstStyle>
          <a:p>
            <a:pPr>
              <a:defRPr/>
            </a:pPr>
            <a:endParaRPr lang="en-US"/>
          </a:p>
        </p:txBody>
      </p:sp>
      <p:sp>
        <p:nvSpPr>
          <p:cNvPr id="6" name="Rectangle 5"/>
          <p:cNvSpPr>
            <a:spLocks noGrp="1" noChangeArrowheads="1"/>
          </p:cNvSpPr>
          <p:nvPr>
            <p:ph type="ftr" sz="quarter" idx="11"/>
          </p:nvPr>
        </p:nvSpPr>
        <p:spPr/>
        <p:txBody>
          <a:bodyPr/>
          <a:lstStyle>
            <a:lvl1pPr>
              <a:defRPr b="0"/>
            </a:lvl1pPr>
          </a:lstStyle>
          <a:p>
            <a:pPr>
              <a:defRPr/>
            </a:pPr>
            <a:endParaRPr lang="en-US"/>
          </a:p>
        </p:txBody>
      </p:sp>
      <p:sp>
        <p:nvSpPr>
          <p:cNvPr id="7" name="Rectangle 6"/>
          <p:cNvSpPr>
            <a:spLocks noGrp="1" noChangeArrowheads="1"/>
          </p:cNvSpPr>
          <p:nvPr>
            <p:ph type="sldNum" sz="quarter" idx="12"/>
          </p:nvPr>
        </p:nvSpPr>
        <p:spPr/>
        <p:txBody>
          <a:bodyPr/>
          <a:lstStyle>
            <a:lvl1pPr>
              <a:defRPr b="0"/>
            </a:lvl1pPr>
          </a:lstStyle>
          <a:p>
            <a:fld id="{34604F86-7212-4EDA-ADFE-389E21299161}" type="slidenum">
              <a:rPr lang="en-US"/>
              <a:pPr/>
              <a:t>‹#›</a:t>
            </a:fld>
            <a:endParaRPr lang="en-US"/>
          </a:p>
        </p:txBody>
      </p:sp>
    </p:spTree>
    <p:extLst>
      <p:ext uri="{BB962C8B-B14F-4D97-AF65-F5344CB8AC3E}">
        <p14:creationId xmlns:p14="http://schemas.microsoft.com/office/powerpoint/2010/main" val="4238598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FC85BCC-E52C-4265-A904-E6885B7BB5A0}" type="slidenum">
              <a:rPr lang="en-US"/>
              <a:pPr/>
              <a:t>‹#›</a:t>
            </a:fld>
            <a:endParaRPr lang="en-US"/>
          </a:p>
        </p:txBody>
      </p:sp>
    </p:spTree>
    <p:extLst>
      <p:ext uri="{BB962C8B-B14F-4D97-AF65-F5344CB8AC3E}">
        <p14:creationId xmlns:p14="http://schemas.microsoft.com/office/powerpoint/2010/main" val="17792704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0"/>
            </a:lvl1pPr>
          </a:lstStyle>
          <a:p>
            <a:pPr>
              <a:defRPr/>
            </a:pPr>
            <a:endParaRPr lang="en-US"/>
          </a:p>
        </p:txBody>
      </p:sp>
      <p:sp>
        <p:nvSpPr>
          <p:cNvPr id="5" name="Rectangle 5"/>
          <p:cNvSpPr>
            <a:spLocks noGrp="1" noChangeArrowheads="1"/>
          </p:cNvSpPr>
          <p:nvPr>
            <p:ph type="ftr" sz="quarter" idx="11"/>
          </p:nvPr>
        </p:nvSpPr>
        <p:spPr/>
        <p:txBody>
          <a:bodyPr/>
          <a:lstStyle>
            <a:lvl1pPr>
              <a:defRPr b="0"/>
            </a:lvl1pPr>
          </a:lstStyle>
          <a:p>
            <a:pPr>
              <a:defRPr/>
            </a:pPr>
            <a:endParaRPr lang="en-US"/>
          </a:p>
        </p:txBody>
      </p:sp>
      <p:sp>
        <p:nvSpPr>
          <p:cNvPr id="6" name="Rectangle 6"/>
          <p:cNvSpPr>
            <a:spLocks noGrp="1" noChangeArrowheads="1"/>
          </p:cNvSpPr>
          <p:nvPr>
            <p:ph type="sldNum" sz="quarter" idx="12"/>
          </p:nvPr>
        </p:nvSpPr>
        <p:spPr/>
        <p:txBody>
          <a:bodyPr/>
          <a:lstStyle>
            <a:lvl1pPr>
              <a:defRPr b="0"/>
            </a:lvl1pPr>
          </a:lstStyle>
          <a:p>
            <a:fld id="{224DFE0F-C137-4614-A303-E752A9ECBDE5}" type="slidenum">
              <a:rPr lang="en-US"/>
              <a:pPr/>
              <a:t>‹#›</a:t>
            </a:fld>
            <a:endParaRPr lang="en-US"/>
          </a:p>
        </p:txBody>
      </p:sp>
    </p:spTree>
    <p:extLst>
      <p:ext uri="{BB962C8B-B14F-4D97-AF65-F5344CB8AC3E}">
        <p14:creationId xmlns:p14="http://schemas.microsoft.com/office/powerpoint/2010/main" val="20271124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0"/>
            </a:lvl1pPr>
          </a:lstStyle>
          <a:p>
            <a:pPr>
              <a:defRPr/>
            </a:pPr>
            <a:endParaRPr lang="en-US"/>
          </a:p>
        </p:txBody>
      </p:sp>
      <p:sp>
        <p:nvSpPr>
          <p:cNvPr id="5" name="Rectangle 5"/>
          <p:cNvSpPr>
            <a:spLocks noGrp="1" noChangeArrowheads="1"/>
          </p:cNvSpPr>
          <p:nvPr>
            <p:ph type="ftr" sz="quarter" idx="11"/>
          </p:nvPr>
        </p:nvSpPr>
        <p:spPr/>
        <p:txBody>
          <a:bodyPr/>
          <a:lstStyle>
            <a:lvl1pPr>
              <a:defRPr b="0"/>
            </a:lvl1pPr>
          </a:lstStyle>
          <a:p>
            <a:pPr>
              <a:defRPr/>
            </a:pPr>
            <a:endParaRPr lang="en-US"/>
          </a:p>
        </p:txBody>
      </p:sp>
      <p:sp>
        <p:nvSpPr>
          <p:cNvPr id="6" name="Rectangle 6"/>
          <p:cNvSpPr>
            <a:spLocks noGrp="1" noChangeArrowheads="1"/>
          </p:cNvSpPr>
          <p:nvPr>
            <p:ph type="sldNum" sz="quarter" idx="12"/>
          </p:nvPr>
        </p:nvSpPr>
        <p:spPr/>
        <p:txBody>
          <a:bodyPr/>
          <a:lstStyle>
            <a:lvl1pPr>
              <a:defRPr b="0"/>
            </a:lvl1pPr>
          </a:lstStyle>
          <a:p>
            <a:fld id="{A4CBE768-A43C-4C8D-89D7-D035ED58B0E8}" type="slidenum">
              <a:rPr lang="en-US"/>
              <a:pPr/>
              <a:t>‹#›</a:t>
            </a:fld>
            <a:endParaRPr lang="en-US"/>
          </a:p>
        </p:txBody>
      </p:sp>
    </p:spTree>
    <p:extLst>
      <p:ext uri="{BB962C8B-B14F-4D97-AF65-F5344CB8AC3E}">
        <p14:creationId xmlns:p14="http://schemas.microsoft.com/office/powerpoint/2010/main" val="37153687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b="0"/>
            </a:lvl1pPr>
          </a:lstStyle>
          <a:p>
            <a:pPr>
              <a:defRPr/>
            </a:pPr>
            <a:endParaRPr lang="en-US"/>
          </a:p>
        </p:txBody>
      </p:sp>
      <p:sp>
        <p:nvSpPr>
          <p:cNvPr id="4" name="Rectangle 5"/>
          <p:cNvSpPr>
            <a:spLocks noGrp="1" noChangeArrowheads="1"/>
          </p:cNvSpPr>
          <p:nvPr>
            <p:ph type="ftr" sz="quarter" idx="11"/>
          </p:nvPr>
        </p:nvSpPr>
        <p:spPr/>
        <p:txBody>
          <a:bodyPr/>
          <a:lstStyle>
            <a:lvl1pPr>
              <a:defRPr b="0"/>
            </a:lvl1pPr>
          </a:lstStyle>
          <a:p>
            <a:pPr>
              <a:defRPr/>
            </a:pPr>
            <a:endParaRPr lang="en-US"/>
          </a:p>
        </p:txBody>
      </p:sp>
      <p:sp>
        <p:nvSpPr>
          <p:cNvPr id="5" name="Rectangle 6"/>
          <p:cNvSpPr>
            <a:spLocks noGrp="1" noChangeArrowheads="1"/>
          </p:cNvSpPr>
          <p:nvPr>
            <p:ph type="sldNum" sz="quarter" idx="12"/>
          </p:nvPr>
        </p:nvSpPr>
        <p:spPr/>
        <p:txBody>
          <a:bodyPr/>
          <a:lstStyle>
            <a:lvl1pPr>
              <a:defRPr b="0"/>
            </a:lvl1pPr>
          </a:lstStyle>
          <a:p>
            <a:fld id="{2523F465-90A0-488C-8828-23F8D517E38D}" type="slidenum">
              <a:rPr lang="en-US"/>
              <a:pPr/>
              <a:t>‹#›</a:t>
            </a:fld>
            <a:endParaRPr lang="en-US"/>
          </a:p>
        </p:txBody>
      </p:sp>
    </p:spTree>
    <p:extLst>
      <p:ext uri="{BB962C8B-B14F-4D97-AF65-F5344CB8AC3E}">
        <p14:creationId xmlns:p14="http://schemas.microsoft.com/office/powerpoint/2010/main" val="20914136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396D96-9C11-4E1B-80E3-DA7A0D067172}" type="datetimeFigureOut">
              <a:rPr lang="en-US" smtClean="0">
                <a:solidFill>
                  <a:prstClr val="black">
                    <a:tint val="75000"/>
                  </a:prstClr>
                </a:solidFill>
              </a:rPr>
              <a:pPr/>
              <a:t>10/25/2013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A53958-C783-4043-A094-7B63E864E1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4403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396D96-9C11-4E1B-80E3-DA7A0D067172}" type="datetimeFigureOut">
              <a:rPr lang="en-US" smtClean="0">
                <a:solidFill>
                  <a:prstClr val="black">
                    <a:tint val="75000"/>
                  </a:prstClr>
                </a:solidFill>
              </a:rPr>
              <a:pPr/>
              <a:t>10/25/2013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A53958-C783-4043-A094-7B63E864E1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4633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396D96-9C11-4E1B-80E3-DA7A0D067172}" type="datetimeFigureOut">
              <a:rPr lang="en-US" smtClean="0">
                <a:solidFill>
                  <a:prstClr val="black">
                    <a:tint val="75000"/>
                  </a:prstClr>
                </a:solidFill>
              </a:rPr>
              <a:pPr/>
              <a:t>10/25/2013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A53958-C783-4043-A094-7B63E864E1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054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396D96-9C11-4E1B-80E3-DA7A0D067172}" type="datetimeFigureOut">
              <a:rPr lang="en-US" smtClean="0">
                <a:solidFill>
                  <a:prstClr val="black">
                    <a:tint val="75000"/>
                  </a:prstClr>
                </a:solidFill>
              </a:rPr>
              <a:pPr/>
              <a:t>10/25/2013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A53958-C783-4043-A094-7B63E864E1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88616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396D96-9C11-4E1B-80E3-DA7A0D067172}" type="datetimeFigureOut">
              <a:rPr lang="en-US" smtClean="0">
                <a:solidFill>
                  <a:prstClr val="black">
                    <a:tint val="75000"/>
                  </a:prstClr>
                </a:solidFill>
              </a:rPr>
              <a:pPr/>
              <a:t>10/25/2013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A53958-C783-4043-A094-7B63E864E1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2830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396D96-9C11-4E1B-80E3-DA7A0D067172}" type="datetimeFigureOut">
              <a:rPr lang="en-US" smtClean="0">
                <a:solidFill>
                  <a:prstClr val="black">
                    <a:tint val="75000"/>
                  </a:prstClr>
                </a:solidFill>
              </a:rPr>
              <a:pPr/>
              <a:t>10/25/2013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A53958-C783-4043-A094-7B63E864E1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0613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96D96-9C11-4E1B-80E3-DA7A0D067172}" type="datetimeFigureOut">
              <a:rPr lang="en-US" smtClean="0">
                <a:solidFill>
                  <a:prstClr val="black">
                    <a:tint val="75000"/>
                  </a:prstClr>
                </a:solidFill>
              </a:rPr>
              <a:pPr/>
              <a:t>10/25/2013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A53958-C783-4043-A094-7B63E864E1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9962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F5D3F11-768D-45DA-8D98-F5CD3B58A12F}" type="slidenum">
              <a:rPr lang="en-US"/>
              <a:pPr/>
              <a:t>‹#›</a:t>
            </a:fld>
            <a:endParaRPr lang="en-US"/>
          </a:p>
        </p:txBody>
      </p:sp>
    </p:spTree>
    <p:extLst>
      <p:ext uri="{BB962C8B-B14F-4D97-AF65-F5344CB8AC3E}">
        <p14:creationId xmlns:p14="http://schemas.microsoft.com/office/powerpoint/2010/main" val="27102363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396D96-9C11-4E1B-80E3-DA7A0D067172}" type="datetimeFigureOut">
              <a:rPr lang="en-US" smtClean="0">
                <a:solidFill>
                  <a:prstClr val="black">
                    <a:tint val="75000"/>
                  </a:prstClr>
                </a:solidFill>
              </a:rPr>
              <a:pPr/>
              <a:t>10/25/2013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A53958-C783-4043-A094-7B63E864E1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4591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396D96-9C11-4E1B-80E3-DA7A0D067172}" type="datetimeFigureOut">
              <a:rPr lang="en-US" smtClean="0">
                <a:solidFill>
                  <a:prstClr val="black">
                    <a:tint val="75000"/>
                  </a:prstClr>
                </a:solidFill>
              </a:rPr>
              <a:pPr/>
              <a:t>10/25/2013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A53958-C783-4043-A094-7B63E864E1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95908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396D96-9C11-4E1B-80E3-DA7A0D067172}" type="datetimeFigureOut">
              <a:rPr lang="en-US" smtClean="0">
                <a:solidFill>
                  <a:prstClr val="black">
                    <a:tint val="75000"/>
                  </a:prstClr>
                </a:solidFill>
              </a:rPr>
              <a:pPr/>
              <a:t>10/25/2013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A53958-C783-4043-A094-7B63E864E1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6326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396D96-9C11-4E1B-80E3-DA7A0D067172}" type="datetimeFigureOut">
              <a:rPr lang="en-US" smtClean="0">
                <a:solidFill>
                  <a:prstClr val="black">
                    <a:tint val="75000"/>
                  </a:prstClr>
                </a:solidFill>
              </a:rPr>
              <a:pPr/>
              <a:t>10/25/2013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A53958-C783-4043-A094-7B63E864E1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870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anose="02020603050405020304" pitchFamily="18" charset="0"/>
              </a:defRPr>
            </a:lvl1pPr>
          </a:lstStyle>
          <a:p>
            <a:fld id="{67BB2936-CE58-4A2B-B108-00C2BDA9BEA9}"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Rounded MT Bold" pitchFamily="34" charset="0"/>
        </a:defRPr>
      </a:lvl2pPr>
      <a:lvl3pPr algn="ctr" rtl="0" eaLnBrk="0" fontAlgn="base" hangingPunct="0">
        <a:spcBef>
          <a:spcPct val="0"/>
        </a:spcBef>
        <a:spcAft>
          <a:spcPct val="0"/>
        </a:spcAft>
        <a:defRPr sz="4400">
          <a:solidFill>
            <a:schemeClr val="tx2"/>
          </a:solidFill>
          <a:latin typeface="Arial Rounded MT Bold" pitchFamily="34" charset="0"/>
        </a:defRPr>
      </a:lvl3pPr>
      <a:lvl4pPr algn="ctr" rtl="0" eaLnBrk="0" fontAlgn="base" hangingPunct="0">
        <a:spcBef>
          <a:spcPct val="0"/>
        </a:spcBef>
        <a:spcAft>
          <a:spcPct val="0"/>
        </a:spcAft>
        <a:defRPr sz="4400">
          <a:solidFill>
            <a:schemeClr val="tx2"/>
          </a:solidFill>
          <a:latin typeface="Arial Rounded MT Bold" pitchFamily="34" charset="0"/>
        </a:defRPr>
      </a:lvl4pPr>
      <a:lvl5pPr algn="ctr" rtl="0" eaLnBrk="0" fontAlgn="base" hangingPunct="0">
        <a:spcBef>
          <a:spcPct val="0"/>
        </a:spcBef>
        <a:spcAft>
          <a:spcPct val="0"/>
        </a:spcAft>
        <a:defRPr sz="4400">
          <a:solidFill>
            <a:schemeClr val="tx2"/>
          </a:solidFill>
          <a:latin typeface="Arial Rounded MT Bold" pitchFamily="34" charset="0"/>
        </a:defRPr>
      </a:lvl5pPr>
      <a:lvl6pPr marL="457200" algn="ctr" rtl="0" fontAlgn="base">
        <a:spcBef>
          <a:spcPct val="0"/>
        </a:spcBef>
        <a:spcAft>
          <a:spcPct val="0"/>
        </a:spcAft>
        <a:defRPr sz="4400">
          <a:solidFill>
            <a:schemeClr val="tx2"/>
          </a:solidFill>
          <a:latin typeface="Arial Rounded MT Bold" pitchFamily="34" charset="0"/>
        </a:defRPr>
      </a:lvl6pPr>
      <a:lvl7pPr marL="914400" algn="ctr" rtl="0" fontAlgn="base">
        <a:spcBef>
          <a:spcPct val="0"/>
        </a:spcBef>
        <a:spcAft>
          <a:spcPct val="0"/>
        </a:spcAft>
        <a:defRPr sz="4400">
          <a:solidFill>
            <a:schemeClr val="tx2"/>
          </a:solidFill>
          <a:latin typeface="Arial Rounded MT Bold" pitchFamily="34" charset="0"/>
        </a:defRPr>
      </a:lvl7pPr>
      <a:lvl8pPr marL="1371600" algn="ctr" rtl="0" fontAlgn="base">
        <a:spcBef>
          <a:spcPct val="0"/>
        </a:spcBef>
        <a:spcAft>
          <a:spcPct val="0"/>
        </a:spcAft>
        <a:defRPr sz="4400">
          <a:solidFill>
            <a:schemeClr val="tx2"/>
          </a:solidFill>
          <a:latin typeface="Arial Rounded MT Bold" pitchFamily="34" charset="0"/>
        </a:defRPr>
      </a:lvl8pPr>
      <a:lvl9pPr marL="1828800" algn="ctr" rtl="0" fontAlgn="base">
        <a:spcBef>
          <a:spcPct val="0"/>
        </a:spcBef>
        <a:spcAft>
          <a:spcPct val="0"/>
        </a:spcAft>
        <a:defRPr sz="4400">
          <a:solidFill>
            <a:schemeClr val="tx2"/>
          </a:solidFill>
          <a:latin typeface="Arial Rounded MT Bol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FFFFFF"/>
                </a:solidFill>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FFFFFF"/>
                </a:solidFill>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FFFFFF"/>
                </a:solidFill>
                <a:latin typeface="Times New Roman" panose="02020603050405020304" pitchFamily="18" charset="0"/>
              </a:defRPr>
            </a:lvl1pPr>
          </a:lstStyle>
          <a:p>
            <a:fld id="{65A50FAE-8720-4255-898A-A645987B692B}"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Rounded MT Bold" pitchFamily="34" charset="0"/>
        </a:defRPr>
      </a:lvl2pPr>
      <a:lvl3pPr algn="ctr" rtl="0" eaLnBrk="0" fontAlgn="base" hangingPunct="0">
        <a:spcBef>
          <a:spcPct val="0"/>
        </a:spcBef>
        <a:spcAft>
          <a:spcPct val="0"/>
        </a:spcAft>
        <a:defRPr sz="4400">
          <a:solidFill>
            <a:schemeClr val="tx2"/>
          </a:solidFill>
          <a:latin typeface="Arial Rounded MT Bold" pitchFamily="34" charset="0"/>
        </a:defRPr>
      </a:lvl3pPr>
      <a:lvl4pPr algn="ctr" rtl="0" eaLnBrk="0" fontAlgn="base" hangingPunct="0">
        <a:spcBef>
          <a:spcPct val="0"/>
        </a:spcBef>
        <a:spcAft>
          <a:spcPct val="0"/>
        </a:spcAft>
        <a:defRPr sz="4400">
          <a:solidFill>
            <a:schemeClr val="tx2"/>
          </a:solidFill>
          <a:latin typeface="Arial Rounded MT Bold" pitchFamily="34" charset="0"/>
        </a:defRPr>
      </a:lvl4pPr>
      <a:lvl5pPr algn="ctr" rtl="0" eaLnBrk="0" fontAlgn="base" hangingPunct="0">
        <a:spcBef>
          <a:spcPct val="0"/>
        </a:spcBef>
        <a:spcAft>
          <a:spcPct val="0"/>
        </a:spcAft>
        <a:defRPr sz="4400">
          <a:solidFill>
            <a:schemeClr val="tx2"/>
          </a:solidFill>
          <a:latin typeface="Arial Rounded MT Bold" pitchFamily="34" charset="0"/>
        </a:defRPr>
      </a:lvl5pPr>
      <a:lvl6pPr marL="457200" algn="ctr" rtl="0" fontAlgn="base">
        <a:spcBef>
          <a:spcPct val="0"/>
        </a:spcBef>
        <a:spcAft>
          <a:spcPct val="0"/>
        </a:spcAft>
        <a:defRPr sz="4400">
          <a:solidFill>
            <a:schemeClr val="tx2"/>
          </a:solidFill>
          <a:latin typeface="Arial Rounded MT Bold" pitchFamily="34" charset="0"/>
        </a:defRPr>
      </a:lvl6pPr>
      <a:lvl7pPr marL="914400" algn="ctr" rtl="0" fontAlgn="base">
        <a:spcBef>
          <a:spcPct val="0"/>
        </a:spcBef>
        <a:spcAft>
          <a:spcPct val="0"/>
        </a:spcAft>
        <a:defRPr sz="4400">
          <a:solidFill>
            <a:schemeClr val="tx2"/>
          </a:solidFill>
          <a:latin typeface="Arial Rounded MT Bold" pitchFamily="34" charset="0"/>
        </a:defRPr>
      </a:lvl7pPr>
      <a:lvl8pPr marL="1371600" algn="ctr" rtl="0" fontAlgn="base">
        <a:spcBef>
          <a:spcPct val="0"/>
        </a:spcBef>
        <a:spcAft>
          <a:spcPct val="0"/>
        </a:spcAft>
        <a:defRPr sz="4400">
          <a:solidFill>
            <a:schemeClr val="tx2"/>
          </a:solidFill>
          <a:latin typeface="Arial Rounded MT Bold" pitchFamily="34" charset="0"/>
        </a:defRPr>
      </a:lvl8pPr>
      <a:lvl9pPr marL="1828800" algn="ctr" rtl="0" fontAlgn="base">
        <a:spcBef>
          <a:spcPct val="0"/>
        </a:spcBef>
        <a:spcAft>
          <a:spcPct val="0"/>
        </a:spcAft>
        <a:defRPr sz="4400">
          <a:solidFill>
            <a:schemeClr val="tx2"/>
          </a:solidFill>
          <a:latin typeface="Arial Rounded MT Bol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100000">
              <a:srgbClr val="0000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algn="l">
              <a:defRPr/>
            </a:pPr>
            <a:endParaRPr lang="en-US" b="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en-US" b="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C68A1CB-1785-4182-8AB7-B945634B4270}" type="slidenum">
              <a:rPr lang="en-US" b="0">
                <a:latin typeface="Arial" panose="020B0604020202020204" pitchFamily="34" charset="0"/>
                <a:cs typeface="Arial" panose="020B0604020202020204" pitchFamily="34" charset="0"/>
              </a:rPr>
              <a:pPr/>
              <a:t>‹#›</a:t>
            </a:fld>
            <a:endParaRPr lang="en-US" b="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854292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54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07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mn-lt"/>
                <a:cs typeface="+mn-cs"/>
              </a:defRPr>
            </a:lvl1pPr>
          </a:lstStyle>
          <a:p>
            <a:pPr algn="l">
              <a:defRPr/>
            </a:pPr>
            <a:endParaRPr lang="en-US" b="0"/>
          </a:p>
        </p:txBody>
      </p:sp>
      <p:sp>
        <p:nvSpPr>
          <p:cNvPr id="1607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cs typeface="+mn-cs"/>
              </a:defRPr>
            </a:lvl1pPr>
          </a:lstStyle>
          <a:p>
            <a:pPr>
              <a:defRPr/>
            </a:pPr>
            <a:endParaRPr lang="en-US" b="0"/>
          </a:p>
        </p:txBody>
      </p:sp>
      <p:sp>
        <p:nvSpPr>
          <p:cNvPr id="1607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Unicode MS" panose="020B0604020202020204" pitchFamily="34" charset="-128"/>
              </a:defRPr>
            </a:lvl1pPr>
          </a:lstStyle>
          <a:p>
            <a:fld id="{B858707E-5EF6-4372-A1CF-9F69FE44A4FA}" type="slidenum">
              <a:rPr lang="en-US" b="0">
                <a:cs typeface="Arial" panose="020B0604020202020204" pitchFamily="34" charset="0"/>
              </a:rPr>
              <a:pPr/>
              <a:t>‹#›</a:t>
            </a:fld>
            <a:endParaRPr lang="en-US" b="0">
              <a:cs typeface="Arial" panose="020B0604020202020204" pitchFamily="34" charset="0"/>
            </a:endParaRPr>
          </a:p>
        </p:txBody>
      </p:sp>
    </p:spTree>
    <p:extLst>
      <p:ext uri="{BB962C8B-B14F-4D97-AF65-F5344CB8AC3E}">
        <p14:creationId xmlns:p14="http://schemas.microsoft.com/office/powerpoint/2010/main" val="754879302"/>
      </p:ext>
    </p:extLst>
  </p:cSld>
  <p:clrMap bg1="dk2" tx1="lt1" bg2="dk1"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Unicode MS" pitchFamily="34" charset="-128"/>
        </a:defRPr>
      </a:lvl2pPr>
      <a:lvl3pPr algn="ctr" rtl="0" eaLnBrk="0" fontAlgn="base" hangingPunct="0">
        <a:spcBef>
          <a:spcPct val="0"/>
        </a:spcBef>
        <a:spcAft>
          <a:spcPct val="0"/>
        </a:spcAft>
        <a:defRPr sz="4400">
          <a:solidFill>
            <a:schemeClr val="tx2"/>
          </a:solidFill>
          <a:latin typeface="Arial Unicode MS" pitchFamily="34" charset="-128"/>
        </a:defRPr>
      </a:lvl3pPr>
      <a:lvl4pPr algn="ctr" rtl="0" eaLnBrk="0" fontAlgn="base" hangingPunct="0">
        <a:spcBef>
          <a:spcPct val="0"/>
        </a:spcBef>
        <a:spcAft>
          <a:spcPct val="0"/>
        </a:spcAft>
        <a:defRPr sz="4400">
          <a:solidFill>
            <a:schemeClr val="tx2"/>
          </a:solidFill>
          <a:latin typeface="Arial Unicode MS" pitchFamily="34" charset="-128"/>
        </a:defRPr>
      </a:lvl4pPr>
      <a:lvl5pPr algn="ctr" rtl="0" eaLnBrk="0" fontAlgn="base" hangingPunct="0">
        <a:spcBef>
          <a:spcPct val="0"/>
        </a:spcBef>
        <a:spcAft>
          <a:spcPct val="0"/>
        </a:spcAft>
        <a:defRPr sz="4400">
          <a:solidFill>
            <a:schemeClr val="tx2"/>
          </a:solidFill>
          <a:latin typeface="Arial Unicode MS" pitchFamily="34" charset="-128"/>
        </a:defRPr>
      </a:lvl5pPr>
      <a:lvl6pPr marL="457200" algn="ctr" rtl="0" fontAlgn="base">
        <a:spcBef>
          <a:spcPct val="0"/>
        </a:spcBef>
        <a:spcAft>
          <a:spcPct val="0"/>
        </a:spcAft>
        <a:defRPr sz="4400">
          <a:solidFill>
            <a:schemeClr val="tx2"/>
          </a:solidFill>
          <a:latin typeface="Arial Unicode MS" pitchFamily="34" charset="-128"/>
        </a:defRPr>
      </a:lvl6pPr>
      <a:lvl7pPr marL="914400" algn="ctr" rtl="0" fontAlgn="base">
        <a:spcBef>
          <a:spcPct val="0"/>
        </a:spcBef>
        <a:spcAft>
          <a:spcPct val="0"/>
        </a:spcAft>
        <a:defRPr sz="4400">
          <a:solidFill>
            <a:schemeClr val="tx2"/>
          </a:solidFill>
          <a:latin typeface="Arial Unicode MS" pitchFamily="34" charset="-128"/>
        </a:defRPr>
      </a:lvl7pPr>
      <a:lvl8pPr marL="1371600" algn="ctr" rtl="0" fontAlgn="base">
        <a:spcBef>
          <a:spcPct val="0"/>
        </a:spcBef>
        <a:spcAft>
          <a:spcPct val="0"/>
        </a:spcAft>
        <a:defRPr sz="4400">
          <a:solidFill>
            <a:schemeClr val="tx2"/>
          </a:solidFill>
          <a:latin typeface="Arial Unicode MS" pitchFamily="34" charset="-128"/>
        </a:defRPr>
      </a:lvl8pPr>
      <a:lvl9pPr marL="1828800" algn="ctr" rtl="0" fontAlgn="base">
        <a:spcBef>
          <a:spcPct val="0"/>
        </a:spcBef>
        <a:spcAft>
          <a:spcPct val="0"/>
        </a:spcAft>
        <a:defRPr sz="4400">
          <a:solidFill>
            <a:schemeClr val="tx2"/>
          </a:solidFill>
          <a:latin typeface="Arial Unicode MS"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FFFFFF"/>
                </a:solidFill>
                <a:latin typeface="Times New Roman" pitchFamily="18"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FFFFFF"/>
                </a:solidFill>
                <a:latin typeface="Times New Roman" pitchFamily="18"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panose="02020603050405020304" pitchFamily="18" charset="0"/>
              </a:defRPr>
            </a:lvl1pPr>
          </a:lstStyle>
          <a:p>
            <a:fld id="{8DFDD24F-AE71-4D3F-83CA-A38EA2718567}" type="slidenum">
              <a:rPr lang="en-US" b="0">
                <a:cs typeface="Arial" panose="020B0604020202020204" pitchFamily="34" charset="0"/>
              </a:rPr>
              <a:pPr/>
              <a:t>‹#›</a:t>
            </a:fld>
            <a:endParaRPr lang="en-US" b="0">
              <a:cs typeface="Arial" panose="020B0604020202020204" pitchFamily="34" charset="0"/>
            </a:endParaRPr>
          </a:p>
        </p:txBody>
      </p:sp>
    </p:spTree>
    <p:extLst>
      <p:ext uri="{BB962C8B-B14F-4D97-AF65-F5344CB8AC3E}">
        <p14:creationId xmlns:p14="http://schemas.microsoft.com/office/powerpoint/2010/main" val="1886348232"/>
      </p:ext>
    </p:extLst>
  </p:cSld>
  <p:clrMap bg1="dk2" tx1="lt1" bg2="dk1"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Rounded MT Bold" pitchFamily="34" charset="0"/>
        </a:defRPr>
      </a:lvl2pPr>
      <a:lvl3pPr algn="ctr" rtl="0" eaLnBrk="0" fontAlgn="base" hangingPunct="0">
        <a:spcBef>
          <a:spcPct val="0"/>
        </a:spcBef>
        <a:spcAft>
          <a:spcPct val="0"/>
        </a:spcAft>
        <a:defRPr sz="4400">
          <a:solidFill>
            <a:schemeClr val="tx2"/>
          </a:solidFill>
          <a:latin typeface="Arial Rounded MT Bold" pitchFamily="34" charset="0"/>
        </a:defRPr>
      </a:lvl3pPr>
      <a:lvl4pPr algn="ctr" rtl="0" eaLnBrk="0" fontAlgn="base" hangingPunct="0">
        <a:spcBef>
          <a:spcPct val="0"/>
        </a:spcBef>
        <a:spcAft>
          <a:spcPct val="0"/>
        </a:spcAft>
        <a:defRPr sz="4400">
          <a:solidFill>
            <a:schemeClr val="tx2"/>
          </a:solidFill>
          <a:latin typeface="Arial Rounded MT Bold" pitchFamily="34" charset="0"/>
        </a:defRPr>
      </a:lvl4pPr>
      <a:lvl5pPr algn="ctr" rtl="0" eaLnBrk="0" fontAlgn="base" hangingPunct="0">
        <a:spcBef>
          <a:spcPct val="0"/>
        </a:spcBef>
        <a:spcAft>
          <a:spcPct val="0"/>
        </a:spcAft>
        <a:defRPr sz="4400">
          <a:solidFill>
            <a:schemeClr val="tx2"/>
          </a:solidFill>
          <a:latin typeface="Arial Rounded MT Bold" pitchFamily="34" charset="0"/>
        </a:defRPr>
      </a:lvl5pPr>
      <a:lvl6pPr marL="457200" algn="ctr" rtl="0" fontAlgn="base">
        <a:spcBef>
          <a:spcPct val="0"/>
        </a:spcBef>
        <a:spcAft>
          <a:spcPct val="0"/>
        </a:spcAft>
        <a:defRPr sz="4400">
          <a:solidFill>
            <a:schemeClr val="tx2"/>
          </a:solidFill>
          <a:latin typeface="Arial Rounded MT Bold" pitchFamily="34" charset="0"/>
        </a:defRPr>
      </a:lvl6pPr>
      <a:lvl7pPr marL="914400" algn="ctr" rtl="0" fontAlgn="base">
        <a:spcBef>
          <a:spcPct val="0"/>
        </a:spcBef>
        <a:spcAft>
          <a:spcPct val="0"/>
        </a:spcAft>
        <a:defRPr sz="4400">
          <a:solidFill>
            <a:schemeClr val="tx2"/>
          </a:solidFill>
          <a:latin typeface="Arial Rounded MT Bold" pitchFamily="34" charset="0"/>
        </a:defRPr>
      </a:lvl7pPr>
      <a:lvl8pPr marL="1371600" algn="ctr" rtl="0" fontAlgn="base">
        <a:spcBef>
          <a:spcPct val="0"/>
        </a:spcBef>
        <a:spcAft>
          <a:spcPct val="0"/>
        </a:spcAft>
        <a:defRPr sz="4400">
          <a:solidFill>
            <a:schemeClr val="tx2"/>
          </a:solidFill>
          <a:latin typeface="Arial Rounded MT Bold" pitchFamily="34" charset="0"/>
        </a:defRPr>
      </a:lvl8pPr>
      <a:lvl9pPr marL="1828800" algn="ctr" rtl="0" fontAlgn="base">
        <a:spcBef>
          <a:spcPct val="0"/>
        </a:spcBef>
        <a:spcAft>
          <a:spcPct val="0"/>
        </a:spcAft>
        <a:defRPr sz="4400">
          <a:solidFill>
            <a:schemeClr val="tx2"/>
          </a:solidFill>
          <a:latin typeface="Arial Rounded MT Bol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FFFFFF"/>
                </a:solidFill>
                <a:latin typeface="Times New Roman" pitchFamily="18"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FFFFFF"/>
                </a:solidFill>
                <a:latin typeface="Times New Roman" pitchFamily="18"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panose="02020603050405020304" pitchFamily="18" charset="0"/>
              </a:defRPr>
            </a:lvl1pPr>
          </a:lstStyle>
          <a:p>
            <a:fld id="{C349522C-9523-45FA-979D-D854B2D0AB56}" type="slidenum">
              <a:rPr lang="en-US" b="0">
                <a:cs typeface="Arial" panose="020B0604020202020204" pitchFamily="34" charset="0"/>
              </a:rPr>
              <a:pPr/>
              <a:t>‹#›</a:t>
            </a:fld>
            <a:endParaRPr lang="en-US" b="0">
              <a:cs typeface="Arial" panose="020B0604020202020204" pitchFamily="34" charset="0"/>
            </a:endParaRPr>
          </a:p>
        </p:txBody>
      </p:sp>
    </p:spTree>
    <p:extLst>
      <p:ext uri="{BB962C8B-B14F-4D97-AF65-F5344CB8AC3E}">
        <p14:creationId xmlns:p14="http://schemas.microsoft.com/office/powerpoint/2010/main" val="368092316"/>
      </p:ext>
    </p:extLst>
  </p:cSld>
  <p:clrMap bg1="dk2" tx1="lt1" bg2="dk1" tx2="lt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Arial Rounded MT Bold" pitchFamily="34" charset="0"/>
        </a:defRPr>
      </a:lvl6pPr>
      <a:lvl7pPr marL="914400" algn="ctr" rtl="0" fontAlgn="base">
        <a:spcBef>
          <a:spcPct val="0"/>
        </a:spcBef>
        <a:spcAft>
          <a:spcPct val="0"/>
        </a:spcAft>
        <a:defRPr sz="4400">
          <a:solidFill>
            <a:schemeClr val="tx2"/>
          </a:solidFill>
          <a:latin typeface="Arial Rounded MT Bold" pitchFamily="34" charset="0"/>
        </a:defRPr>
      </a:lvl7pPr>
      <a:lvl8pPr marL="1371600" algn="ctr" rtl="0" fontAlgn="base">
        <a:spcBef>
          <a:spcPct val="0"/>
        </a:spcBef>
        <a:spcAft>
          <a:spcPct val="0"/>
        </a:spcAft>
        <a:defRPr sz="4400">
          <a:solidFill>
            <a:schemeClr val="tx2"/>
          </a:solidFill>
          <a:latin typeface="Arial Rounded MT Bold" pitchFamily="34" charset="0"/>
        </a:defRPr>
      </a:lvl8pPr>
      <a:lvl9pPr marL="1828800" algn="ctr" rtl="0" fontAlgn="base">
        <a:spcBef>
          <a:spcPct val="0"/>
        </a:spcBef>
        <a:spcAft>
          <a:spcPct val="0"/>
        </a:spcAft>
        <a:defRPr sz="4400">
          <a:solidFill>
            <a:schemeClr val="tx2"/>
          </a:solidFill>
          <a:latin typeface="Arial Rounded MT Bol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F"/>
            </a:gs>
            <a:gs pos="100000">
              <a:srgbClr val="000066"/>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000000"/>
                </a:solidFill>
              </a:defRPr>
            </a:lvl1pPr>
          </a:lstStyle>
          <a:p>
            <a:fld id="{D8AE4D16-C3D4-4A4E-869B-41443DEA360F}" type="slidenum">
              <a:rPr lang="en-US">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6636768"/>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95000"/>
                <a:lumOff val="5000"/>
              </a:schemeClr>
            </a:gs>
            <a:gs pos="39999">
              <a:schemeClr val="tx1">
                <a:lumMod val="85000"/>
                <a:lumOff val="15000"/>
              </a:schemeClr>
            </a:gs>
            <a:gs pos="70000">
              <a:schemeClr val="tx1">
                <a:lumMod val="75000"/>
                <a:lumOff val="25000"/>
              </a:schemeClr>
            </a:gs>
            <a:gs pos="100000">
              <a:schemeClr val="tx1">
                <a:lumMod val="65000"/>
                <a:lumOff val="3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7396D96-9C11-4E1B-80E3-DA7A0D067172}" type="datetimeFigureOut">
              <a:rPr lang="en-US" b="0" smtClean="0">
                <a:solidFill>
                  <a:prstClr val="black">
                    <a:tint val="75000"/>
                  </a:prstClr>
                </a:solidFill>
                <a:latin typeface="Calibri"/>
              </a:rPr>
              <a:pPr fontAlgn="auto">
                <a:spcBef>
                  <a:spcPts val="0"/>
                </a:spcBef>
                <a:spcAft>
                  <a:spcPts val="0"/>
                </a:spcAft>
              </a:pPr>
              <a:t>10/25/2013</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EA53958-C783-4043-A094-7B63E864E15D}"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94814339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http://www.ltrr.arizona.edu/"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42.xml"/><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6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5.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7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60.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hyperlink" Target="http://www.swcarr.arizona.edu/"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65.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65.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89.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4.jpeg"/><Relationship Id="rId7" Type="http://schemas.openxmlformats.org/officeDocument/2006/relationships/image" Target="../media/image58.jpeg"/><Relationship Id="rId2" Type="http://schemas.openxmlformats.org/officeDocument/2006/relationships/notesSlide" Target="../notesSlides/notesSlide25.xml"/><Relationship Id="rId1" Type="http://schemas.openxmlformats.org/officeDocument/2006/relationships/slideLayout" Target="../slideLayouts/slideLayout60.xml"/><Relationship Id="rId6" Type="http://schemas.openxmlformats.org/officeDocument/2006/relationships/image" Target="../media/image5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65.xml"/><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64.png"/><Relationship Id="rId5" Type="http://schemas.openxmlformats.org/officeDocument/2006/relationships/image" Target="../media/image63.w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65.xml"/><Relationship Id="rId5" Type="http://schemas.openxmlformats.org/officeDocument/2006/relationships/image" Target="../media/image67.jpeg"/><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1.xml"/><Relationship Id="rId1" Type="http://schemas.openxmlformats.org/officeDocument/2006/relationships/slideLayout" Target="../slideLayouts/slideLayout65.xml"/><Relationship Id="rId5" Type="http://schemas.openxmlformats.org/officeDocument/2006/relationships/image" Target="../media/image72.jpeg"/><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6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 Id="rId9"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eg"/><Relationship Id="rId1" Type="http://schemas.openxmlformats.org/officeDocument/2006/relationships/slideLayout" Target="../slideLayouts/slideLayout19.xml"/><Relationship Id="rId4" Type="http://schemas.openxmlformats.org/officeDocument/2006/relationships/image" Target="../media/image81.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hyperlink" Target="http://pubs.usgs.gov/of/2010/1312/" TargetMode="External"/><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0.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6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7.xml"/><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60.xml"/><Relationship Id="rId5" Type="http://schemas.openxmlformats.org/officeDocument/2006/relationships/image" Target="../media/image88.png"/><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65.xml"/><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0.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65.xml"/><Relationship Id="rId4" Type="http://schemas.openxmlformats.org/officeDocument/2006/relationships/image" Target="../media/image9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53.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ChangeArrowheads="1"/>
          </p:cNvSpPr>
          <p:nvPr/>
        </p:nvSpPr>
        <p:spPr bwMode="auto">
          <a:xfrm>
            <a:off x="0" y="6248400"/>
            <a:ext cx="9144000" cy="6096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3200" b="1">
                <a:solidFill>
                  <a:schemeClr val="tx1"/>
                </a:solidFill>
                <a:latin typeface="Arial Rounded MT Bold" panose="020F0704030504030204" pitchFamily="34" charset="0"/>
              </a:defRPr>
            </a:lvl1pPr>
            <a:lvl2pPr marL="742950" indent="-285750" eaLnBrk="0" hangingPunct="0">
              <a:defRPr sz="3200" b="1">
                <a:solidFill>
                  <a:schemeClr val="tx1"/>
                </a:solidFill>
                <a:latin typeface="Arial Rounded MT Bold" panose="020F0704030504030204" pitchFamily="34" charset="0"/>
              </a:defRPr>
            </a:lvl2pPr>
            <a:lvl3pPr marL="1143000" indent="-228600" eaLnBrk="0" hangingPunct="0">
              <a:defRPr sz="3200" b="1">
                <a:solidFill>
                  <a:schemeClr val="tx1"/>
                </a:solidFill>
                <a:latin typeface="Arial Rounded MT Bold" panose="020F0704030504030204" pitchFamily="34" charset="0"/>
              </a:defRPr>
            </a:lvl3pPr>
            <a:lvl4pPr marL="1600200" indent="-228600" eaLnBrk="0" hangingPunct="0">
              <a:defRPr sz="3200" b="1">
                <a:solidFill>
                  <a:schemeClr val="tx1"/>
                </a:solidFill>
                <a:latin typeface="Arial Rounded MT Bold" panose="020F0704030504030204" pitchFamily="34" charset="0"/>
              </a:defRPr>
            </a:lvl4pPr>
            <a:lvl5pPr marL="2057400" indent="-228600" eaLnBrk="0" hangingPunct="0">
              <a:defRPr sz="3200" b="1">
                <a:solidFill>
                  <a:schemeClr val="tx1"/>
                </a:solidFill>
                <a:latin typeface="Arial Rounded MT Bold" panose="020F0704030504030204" pitchFamily="34" charset="0"/>
              </a:defRPr>
            </a:lvl5pPr>
            <a:lvl6pPr marL="2514600" indent="-228600" algn="r" eaLnBrk="0" fontAlgn="base" hangingPunct="0">
              <a:spcBef>
                <a:spcPct val="0"/>
              </a:spcBef>
              <a:spcAft>
                <a:spcPct val="0"/>
              </a:spcAft>
              <a:defRPr sz="3200" b="1">
                <a:solidFill>
                  <a:schemeClr val="tx1"/>
                </a:solidFill>
                <a:latin typeface="Arial Rounded MT Bold" panose="020F0704030504030204" pitchFamily="34" charset="0"/>
              </a:defRPr>
            </a:lvl6pPr>
            <a:lvl7pPr marL="2971800" indent="-228600" algn="r" eaLnBrk="0" fontAlgn="base" hangingPunct="0">
              <a:spcBef>
                <a:spcPct val="0"/>
              </a:spcBef>
              <a:spcAft>
                <a:spcPct val="0"/>
              </a:spcAft>
              <a:defRPr sz="3200" b="1">
                <a:solidFill>
                  <a:schemeClr val="tx1"/>
                </a:solidFill>
                <a:latin typeface="Arial Rounded MT Bold" panose="020F0704030504030204" pitchFamily="34" charset="0"/>
              </a:defRPr>
            </a:lvl7pPr>
            <a:lvl8pPr marL="3429000" indent="-228600" algn="r" eaLnBrk="0" fontAlgn="base" hangingPunct="0">
              <a:spcBef>
                <a:spcPct val="0"/>
              </a:spcBef>
              <a:spcAft>
                <a:spcPct val="0"/>
              </a:spcAft>
              <a:defRPr sz="3200" b="1">
                <a:solidFill>
                  <a:schemeClr val="tx1"/>
                </a:solidFill>
                <a:latin typeface="Arial Rounded MT Bold" panose="020F0704030504030204" pitchFamily="34" charset="0"/>
              </a:defRPr>
            </a:lvl8pPr>
            <a:lvl9pPr marL="3886200" indent="-228600" algn="r" eaLnBrk="0" fontAlgn="base" hangingPunct="0">
              <a:spcBef>
                <a:spcPct val="0"/>
              </a:spcBef>
              <a:spcAft>
                <a:spcPct val="0"/>
              </a:spcAft>
              <a:defRPr sz="3200" b="1">
                <a:solidFill>
                  <a:schemeClr val="tx1"/>
                </a:solidFill>
                <a:latin typeface="Arial Rounded MT Bold" panose="020F0704030504030204" pitchFamily="34" charset="0"/>
              </a:defRPr>
            </a:lvl9pPr>
          </a:lstStyle>
          <a:p>
            <a:pPr eaLnBrk="1" hangingPunct="1"/>
            <a:endParaRPr lang="en-US"/>
          </a:p>
        </p:txBody>
      </p:sp>
      <p:sp>
        <p:nvSpPr>
          <p:cNvPr id="7171" name="Text Box 3"/>
          <p:cNvSpPr txBox="1">
            <a:spLocks noChangeArrowheads="1"/>
          </p:cNvSpPr>
          <p:nvPr/>
        </p:nvSpPr>
        <p:spPr bwMode="auto">
          <a:xfrm>
            <a:off x="531652" y="142285"/>
            <a:ext cx="80772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Arial Rounded MT Bold" panose="020F0704030504030204" pitchFamily="34" charset="0"/>
              </a:defRPr>
            </a:lvl1pPr>
            <a:lvl2pPr marL="742950" indent="-285750" eaLnBrk="0" hangingPunct="0">
              <a:defRPr sz="3200" b="1">
                <a:solidFill>
                  <a:schemeClr val="tx1"/>
                </a:solidFill>
                <a:latin typeface="Arial Rounded MT Bold" panose="020F0704030504030204" pitchFamily="34" charset="0"/>
              </a:defRPr>
            </a:lvl2pPr>
            <a:lvl3pPr marL="1143000" indent="-228600" eaLnBrk="0" hangingPunct="0">
              <a:defRPr sz="3200" b="1">
                <a:solidFill>
                  <a:schemeClr val="tx1"/>
                </a:solidFill>
                <a:latin typeface="Arial Rounded MT Bold" panose="020F0704030504030204" pitchFamily="34" charset="0"/>
              </a:defRPr>
            </a:lvl3pPr>
            <a:lvl4pPr marL="1600200" indent="-228600" eaLnBrk="0" hangingPunct="0">
              <a:defRPr sz="3200" b="1">
                <a:solidFill>
                  <a:schemeClr val="tx1"/>
                </a:solidFill>
                <a:latin typeface="Arial Rounded MT Bold" panose="020F0704030504030204" pitchFamily="34" charset="0"/>
              </a:defRPr>
            </a:lvl4pPr>
            <a:lvl5pPr marL="2057400" indent="-228600" eaLnBrk="0" hangingPunct="0">
              <a:defRPr sz="3200" b="1">
                <a:solidFill>
                  <a:schemeClr val="tx1"/>
                </a:solidFill>
                <a:latin typeface="Arial Rounded MT Bold" panose="020F0704030504030204" pitchFamily="34" charset="0"/>
              </a:defRPr>
            </a:lvl5pPr>
            <a:lvl6pPr marL="2514600" indent="-228600" algn="r" eaLnBrk="0" fontAlgn="base" hangingPunct="0">
              <a:spcBef>
                <a:spcPct val="0"/>
              </a:spcBef>
              <a:spcAft>
                <a:spcPct val="0"/>
              </a:spcAft>
              <a:defRPr sz="3200" b="1">
                <a:solidFill>
                  <a:schemeClr val="tx1"/>
                </a:solidFill>
                <a:latin typeface="Arial Rounded MT Bold" panose="020F0704030504030204" pitchFamily="34" charset="0"/>
              </a:defRPr>
            </a:lvl6pPr>
            <a:lvl7pPr marL="2971800" indent="-228600" algn="r" eaLnBrk="0" fontAlgn="base" hangingPunct="0">
              <a:spcBef>
                <a:spcPct val="0"/>
              </a:spcBef>
              <a:spcAft>
                <a:spcPct val="0"/>
              </a:spcAft>
              <a:defRPr sz="3200" b="1">
                <a:solidFill>
                  <a:schemeClr val="tx1"/>
                </a:solidFill>
                <a:latin typeface="Arial Rounded MT Bold" panose="020F0704030504030204" pitchFamily="34" charset="0"/>
              </a:defRPr>
            </a:lvl7pPr>
            <a:lvl8pPr marL="3429000" indent="-228600" algn="r" eaLnBrk="0" fontAlgn="base" hangingPunct="0">
              <a:spcBef>
                <a:spcPct val="0"/>
              </a:spcBef>
              <a:spcAft>
                <a:spcPct val="0"/>
              </a:spcAft>
              <a:defRPr sz="3200" b="1">
                <a:solidFill>
                  <a:schemeClr val="tx1"/>
                </a:solidFill>
                <a:latin typeface="Arial Rounded MT Bold" panose="020F0704030504030204" pitchFamily="34" charset="0"/>
              </a:defRPr>
            </a:lvl8pPr>
            <a:lvl9pPr marL="3886200" indent="-228600" algn="r" eaLnBrk="0" fontAlgn="base" hangingPunct="0">
              <a:spcBef>
                <a:spcPct val="0"/>
              </a:spcBef>
              <a:spcAft>
                <a:spcPct val="0"/>
              </a:spcAft>
              <a:defRPr sz="3200" b="1">
                <a:solidFill>
                  <a:schemeClr val="tx1"/>
                </a:solidFill>
                <a:latin typeface="Arial Rounded MT Bold" panose="020F0704030504030204" pitchFamily="34" charset="0"/>
              </a:defRPr>
            </a:lvl9pPr>
          </a:lstStyle>
          <a:p>
            <a:pPr algn="ctr" eaLnBrk="1" hangingPunct="1">
              <a:spcBef>
                <a:spcPct val="50000"/>
              </a:spcBef>
            </a:pPr>
            <a:r>
              <a:rPr lang="en-US" sz="4000" b="0" dirty="0" smtClean="0">
                <a:solidFill>
                  <a:srgbClr val="FDC7A5"/>
                </a:solidFill>
                <a:cs typeface="Times New Roman" panose="02020603050405020304" pitchFamily="18" charset="0"/>
              </a:rPr>
              <a:t>HYDROCLIMATE</a:t>
            </a:r>
            <a:br>
              <a:rPr lang="en-US" sz="4000" b="0" dirty="0" smtClean="0">
                <a:solidFill>
                  <a:srgbClr val="FDC7A5"/>
                </a:solidFill>
                <a:cs typeface="Times New Roman" panose="02020603050405020304" pitchFamily="18" charset="0"/>
              </a:rPr>
            </a:br>
            <a:r>
              <a:rPr lang="en-US" sz="4000" b="0" dirty="0" smtClean="0">
                <a:solidFill>
                  <a:srgbClr val="FDC7A5"/>
                </a:solidFill>
                <a:cs typeface="Times New Roman" panose="02020603050405020304" pitchFamily="18" charset="0"/>
              </a:rPr>
              <a:t> IN ARIZONA</a:t>
            </a:r>
            <a:br>
              <a:rPr lang="en-US" sz="4000" b="0" dirty="0" smtClean="0">
                <a:solidFill>
                  <a:srgbClr val="FDC7A5"/>
                </a:solidFill>
                <a:cs typeface="Times New Roman" panose="02020603050405020304" pitchFamily="18" charset="0"/>
              </a:rPr>
            </a:br>
            <a:r>
              <a:rPr lang="en-US" sz="4000" b="0" dirty="0" smtClean="0">
                <a:solidFill>
                  <a:srgbClr val="FDC7A5"/>
                </a:solidFill>
                <a:cs typeface="Times New Roman" panose="02020603050405020304" pitchFamily="18" charset="0"/>
              </a:rPr>
              <a:t>Past, Present . . . Prospective</a:t>
            </a:r>
          </a:p>
          <a:p>
            <a:pPr algn="ctr" eaLnBrk="1" hangingPunct="1">
              <a:spcBef>
                <a:spcPct val="50000"/>
              </a:spcBef>
            </a:pPr>
            <a:r>
              <a:rPr lang="en-US" b="0" dirty="0" smtClean="0">
                <a:solidFill>
                  <a:srgbClr val="FDC7A5"/>
                </a:solidFill>
                <a:cs typeface="Times New Roman" panose="02020603050405020304" pitchFamily="18" charset="0"/>
              </a:rPr>
              <a:t>What </a:t>
            </a:r>
            <a:r>
              <a:rPr lang="en-US" b="0" dirty="0">
                <a:solidFill>
                  <a:srgbClr val="FDC7A5"/>
                </a:solidFill>
                <a:cs typeface="Times New Roman" panose="02020603050405020304" pitchFamily="18" charset="0"/>
              </a:rPr>
              <a:t>can we learn </a:t>
            </a:r>
            <a:r>
              <a:rPr lang="en-US" b="0" dirty="0" smtClean="0">
                <a:solidFill>
                  <a:srgbClr val="FDC7A5"/>
                </a:solidFill>
                <a:cs typeface="Times New Roman" panose="02020603050405020304" pitchFamily="18" charset="0"/>
              </a:rPr>
              <a:t>by </a:t>
            </a:r>
            <a:br>
              <a:rPr lang="en-US" b="0" dirty="0" smtClean="0">
                <a:solidFill>
                  <a:srgbClr val="FDC7A5"/>
                </a:solidFill>
                <a:cs typeface="Times New Roman" panose="02020603050405020304" pitchFamily="18" charset="0"/>
              </a:rPr>
            </a:br>
            <a:r>
              <a:rPr lang="en-US" b="0" dirty="0" smtClean="0">
                <a:solidFill>
                  <a:srgbClr val="FDC7A5"/>
                </a:solidFill>
                <a:cs typeface="Times New Roman" panose="02020603050405020304" pitchFamily="18" charset="0"/>
              </a:rPr>
              <a:t>“Thinking Like a </a:t>
            </a:r>
            <a:r>
              <a:rPr lang="en-US" b="0" dirty="0">
                <a:solidFill>
                  <a:srgbClr val="FDC7A5"/>
                </a:solidFill>
                <a:cs typeface="Times New Roman" panose="02020603050405020304" pitchFamily="18" charset="0"/>
              </a:rPr>
              <a:t>W</a:t>
            </a:r>
            <a:r>
              <a:rPr lang="en-US" b="0" dirty="0" smtClean="0">
                <a:solidFill>
                  <a:srgbClr val="FDC7A5"/>
                </a:solidFill>
                <a:cs typeface="Times New Roman" panose="02020603050405020304" pitchFamily="18" charset="0"/>
              </a:rPr>
              <a:t>atershed” ?</a:t>
            </a:r>
            <a:endParaRPr lang="en-US" sz="3600" b="0" dirty="0">
              <a:solidFill>
                <a:srgbClr val="FDC7A5"/>
              </a:solidFill>
              <a:cs typeface="Times New Roman" panose="02020603050405020304" pitchFamily="18" charset="0"/>
            </a:endParaRPr>
          </a:p>
        </p:txBody>
      </p:sp>
      <p:sp>
        <p:nvSpPr>
          <p:cNvPr id="7172" name="Text Box 4"/>
          <p:cNvSpPr txBox="1">
            <a:spLocks noChangeArrowheads="1"/>
          </p:cNvSpPr>
          <p:nvPr/>
        </p:nvSpPr>
        <p:spPr bwMode="auto">
          <a:xfrm>
            <a:off x="607852" y="3505200"/>
            <a:ext cx="8001000" cy="259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Rounded MT Bold" panose="020F0704030504030204" pitchFamily="34" charset="0"/>
              </a:defRPr>
            </a:lvl1pPr>
            <a:lvl2pPr marL="742950" indent="-285750" eaLnBrk="0" hangingPunct="0">
              <a:defRPr sz="3200" b="1">
                <a:solidFill>
                  <a:schemeClr val="tx1"/>
                </a:solidFill>
                <a:latin typeface="Arial Rounded MT Bold" panose="020F0704030504030204" pitchFamily="34" charset="0"/>
              </a:defRPr>
            </a:lvl2pPr>
            <a:lvl3pPr marL="1143000" indent="-228600" eaLnBrk="0" hangingPunct="0">
              <a:defRPr sz="3200" b="1">
                <a:solidFill>
                  <a:schemeClr val="tx1"/>
                </a:solidFill>
                <a:latin typeface="Arial Rounded MT Bold" panose="020F0704030504030204" pitchFamily="34" charset="0"/>
              </a:defRPr>
            </a:lvl3pPr>
            <a:lvl4pPr marL="1600200" indent="-228600" eaLnBrk="0" hangingPunct="0">
              <a:defRPr sz="3200" b="1">
                <a:solidFill>
                  <a:schemeClr val="tx1"/>
                </a:solidFill>
                <a:latin typeface="Arial Rounded MT Bold" panose="020F0704030504030204" pitchFamily="34" charset="0"/>
              </a:defRPr>
            </a:lvl4pPr>
            <a:lvl5pPr marL="2057400" indent="-228600" eaLnBrk="0" hangingPunct="0">
              <a:defRPr sz="3200" b="1">
                <a:solidFill>
                  <a:schemeClr val="tx1"/>
                </a:solidFill>
                <a:latin typeface="Arial Rounded MT Bold" panose="020F0704030504030204" pitchFamily="34" charset="0"/>
              </a:defRPr>
            </a:lvl5pPr>
            <a:lvl6pPr marL="2514600" indent="-228600" algn="r" eaLnBrk="0" fontAlgn="base" hangingPunct="0">
              <a:spcBef>
                <a:spcPct val="0"/>
              </a:spcBef>
              <a:spcAft>
                <a:spcPct val="0"/>
              </a:spcAft>
              <a:defRPr sz="3200" b="1">
                <a:solidFill>
                  <a:schemeClr val="tx1"/>
                </a:solidFill>
                <a:latin typeface="Arial Rounded MT Bold" panose="020F0704030504030204" pitchFamily="34" charset="0"/>
              </a:defRPr>
            </a:lvl6pPr>
            <a:lvl7pPr marL="2971800" indent="-228600" algn="r" eaLnBrk="0" fontAlgn="base" hangingPunct="0">
              <a:spcBef>
                <a:spcPct val="0"/>
              </a:spcBef>
              <a:spcAft>
                <a:spcPct val="0"/>
              </a:spcAft>
              <a:defRPr sz="3200" b="1">
                <a:solidFill>
                  <a:schemeClr val="tx1"/>
                </a:solidFill>
                <a:latin typeface="Arial Rounded MT Bold" panose="020F0704030504030204" pitchFamily="34" charset="0"/>
              </a:defRPr>
            </a:lvl7pPr>
            <a:lvl8pPr marL="3429000" indent="-228600" algn="r" eaLnBrk="0" fontAlgn="base" hangingPunct="0">
              <a:spcBef>
                <a:spcPct val="0"/>
              </a:spcBef>
              <a:spcAft>
                <a:spcPct val="0"/>
              </a:spcAft>
              <a:defRPr sz="3200" b="1">
                <a:solidFill>
                  <a:schemeClr val="tx1"/>
                </a:solidFill>
                <a:latin typeface="Arial Rounded MT Bold" panose="020F0704030504030204" pitchFamily="34" charset="0"/>
              </a:defRPr>
            </a:lvl8pPr>
            <a:lvl9pPr marL="3886200" indent="-228600" algn="r" eaLnBrk="0" fontAlgn="base" hangingPunct="0">
              <a:spcBef>
                <a:spcPct val="0"/>
              </a:spcBef>
              <a:spcAft>
                <a:spcPct val="0"/>
              </a:spcAft>
              <a:defRPr sz="3200" b="1">
                <a:solidFill>
                  <a:schemeClr val="tx1"/>
                </a:solidFill>
                <a:latin typeface="Arial Rounded MT Bold" panose="020F0704030504030204" pitchFamily="34" charset="0"/>
              </a:defRPr>
            </a:lvl9pPr>
          </a:lstStyle>
          <a:p>
            <a:pPr algn="ctr" eaLnBrk="1" hangingPunct="1">
              <a:spcBef>
                <a:spcPct val="20000"/>
              </a:spcBef>
            </a:pPr>
            <a:r>
              <a:rPr lang="en-US" sz="2800" b="0" dirty="0" smtClean="0"/>
              <a:t>Katie </a:t>
            </a:r>
            <a:r>
              <a:rPr lang="en-US" sz="2800" b="0" dirty="0" err="1" smtClean="0"/>
              <a:t>Hirschboeck</a:t>
            </a:r>
            <a:r>
              <a:rPr lang="en-US" sz="2800" b="0" dirty="0" smtClean="0"/>
              <a:t>, Ph.D.</a:t>
            </a:r>
          </a:p>
          <a:p>
            <a:pPr algn="ctr" eaLnBrk="1" hangingPunct="1">
              <a:spcBef>
                <a:spcPct val="20000"/>
              </a:spcBef>
            </a:pPr>
            <a:r>
              <a:rPr lang="en-US" sz="2800" b="0" dirty="0" smtClean="0"/>
              <a:t>Laboratory of Tree-Ring Research</a:t>
            </a:r>
            <a:br>
              <a:rPr lang="en-US" sz="2800" b="0" dirty="0" smtClean="0"/>
            </a:br>
            <a:endParaRPr lang="en-US" sz="2800" b="0" dirty="0" smtClean="0"/>
          </a:p>
          <a:p>
            <a:pPr algn="ctr" eaLnBrk="1" hangingPunct="1">
              <a:spcBef>
                <a:spcPct val="20000"/>
              </a:spcBef>
            </a:pPr>
            <a:r>
              <a:rPr lang="en-US" sz="2400" b="0" i="1" dirty="0" smtClean="0">
                <a:solidFill>
                  <a:srgbClr val="FDC7A5"/>
                </a:solidFill>
              </a:rPr>
              <a:t>White Mountains Land Alliance / Trust</a:t>
            </a:r>
            <a:br>
              <a:rPr lang="en-US" sz="2400" b="0" i="1" dirty="0" smtClean="0">
                <a:solidFill>
                  <a:srgbClr val="FDC7A5"/>
                </a:solidFill>
              </a:rPr>
            </a:br>
            <a:r>
              <a:rPr lang="en-US" sz="2400" b="0" i="1" dirty="0" smtClean="0">
                <a:solidFill>
                  <a:srgbClr val="FDC7A5"/>
                </a:solidFill>
              </a:rPr>
              <a:t>Scenario Planning Workshop</a:t>
            </a:r>
            <a:r>
              <a:rPr lang="en-US" sz="2400" b="0" i="1" dirty="0">
                <a:solidFill>
                  <a:srgbClr val="FDC7A5"/>
                </a:solidFill>
              </a:rPr>
              <a:t/>
            </a:r>
            <a:br>
              <a:rPr lang="en-US" sz="2400" b="0" i="1" dirty="0">
                <a:solidFill>
                  <a:srgbClr val="FDC7A5"/>
                </a:solidFill>
              </a:rPr>
            </a:br>
            <a:r>
              <a:rPr lang="en-US" sz="2000" b="0" dirty="0">
                <a:solidFill>
                  <a:srgbClr val="FDC7A5"/>
                </a:solidFill>
              </a:rPr>
              <a:t> </a:t>
            </a:r>
            <a:r>
              <a:rPr lang="en-US" sz="2000" b="0" dirty="0" smtClean="0">
                <a:solidFill>
                  <a:srgbClr val="FDC7A5"/>
                </a:solidFill>
              </a:rPr>
              <a:t>October 25, 2013</a:t>
            </a:r>
            <a:endParaRPr lang="en-US" sz="2000" b="0" dirty="0">
              <a:solidFill>
                <a:srgbClr val="FDC7A5"/>
              </a:solidFill>
            </a:endParaRPr>
          </a:p>
        </p:txBody>
      </p:sp>
      <p:pic>
        <p:nvPicPr>
          <p:cNvPr id="7173" name="Picture 3" descr="CLIMAS _ICON_CMYK.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6324600"/>
            <a:ext cx="2039938"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174" name="Picture 5" descr="UA-horiz 200-281.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6324600"/>
            <a:ext cx="1608138" cy="381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175" name="Picture 6" descr="http://fp.arizona.edu/kkh/ltrr.logo.9.gif">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6324600"/>
            <a:ext cx="2743200" cy="3444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63844" name="Text Box 4"/>
          <p:cNvSpPr txBox="1">
            <a:spLocks noChangeArrowheads="1"/>
          </p:cNvSpPr>
          <p:nvPr/>
        </p:nvSpPr>
        <p:spPr bwMode="auto">
          <a:xfrm>
            <a:off x="3886200" y="4598988"/>
            <a:ext cx="46482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defRPr/>
            </a:pPr>
            <a:endParaRPr lang="en-US" sz="2400" b="0">
              <a:solidFill>
                <a:srgbClr val="FFFFFF"/>
              </a:solidFill>
              <a:latin typeface="Arial Unicode MS" pitchFamily="34" charset="-128"/>
            </a:endParaRPr>
          </a:p>
        </p:txBody>
      </p:sp>
      <p:grpSp>
        <p:nvGrpSpPr>
          <p:cNvPr id="47108" name="Group 28"/>
          <p:cNvGrpSpPr>
            <a:grpSpLocks/>
          </p:cNvGrpSpPr>
          <p:nvPr/>
        </p:nvGrpSpPr>
        <p:grpSpPr bwMode="auto">
          <a:xfrm>
            <a:off x="2941638" y="1974850"/>
            <a:ext cx="3327400" cy="2049463"/>
            <a:chOff x="1984" y="1008"/>
            <a:chExt cx="2096" cy="1291"/>
          </a:xfrm>
        </p:grpSpPr>
        <p:pic>
          <p:nvPicPr>
            <p:cNvPr id="47142"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l="62682" t="28261" r="13438" b="54347"/>
            <a:stretch>
              <a:fillRect/>
            </a:stretch>
          </p:blipFill>
          <p:spPr bwMode="auto">
            <a:xfrm>
              <a:off x="2112" y="1008"/>
              <a:ext cx="1968" cy="129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143"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l="204" t="29308" r="98305" b="57884"/>
            <a:stretch>
              <a:fillRect/>
            </a:stretch>
          </p:blipFill>
          <p:spPr bwMode="auto">
            <a:xfrm>
              <a:off x="1984" y="1082"/>
              <a:ext cx="122" cy="95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47109" name="Group 37"/>
          <p:cNvGrpSpPr>
            <a:grpSpLocks/>
          </p:cNvGrpSpPr>
          <p:nvPr/>
        </p:nvGrpSpPr>
        <p:grpSpPr bwMode="auto">
          <a:xfrm>
            <a:off x="423265" y="4296967"/>
            <a:ext cx="8418513" cy="2528888"/>
            <a:chOff x="240" y="2927"/>
            <a:chExt cx="5303" cy="1593"/>
          </a:xfrm>
        </p:grpSpPr>
        <p:grpSp>
          <p:nvGrpSpPr>
            <p:cNvPr id="47119" name="Group 5"/>
            <p:cNvGrpSpPr>
              <a:grpSpLocks/>
            </p:cNvGrpSpPr>
            <p:nvPr/>
          </p:nvGrpSpPr>
          <p:grpSpPr bwMode="auto">
            <a:xfrm>
              <a:off x="240" y="2927"/>
              <a:ext cx="5303" cy="1398"/>
              <a:chOff x="240" y="2687"/>
              <a:chExt cx="5303" cy="1398"/>
            </a:xfrm>
          </p:grpSpPr>
          <p:grpSp>
            <p:nvGrpSpPr>
              <p:cNvPr id="47121" name="Group 6"/>
              <p:cNvGrpSpPr>
                <a:grpSpLocks/>
              </p:cNvGrpSpPr>
              <p:nvPr/>
            </p:nvGrpSpPr>
            <p:grpSpPr bwMode="auto">
              <a:xfrm>
                <a:off x="240" y="3024"/>
                <a:ext cx="5303" cy="1061"/>
                <a:chOff x="96" y="1152"/>
                <a:chExt cx="5303" cy="1061"/>
              </a:xfrm>
            </p:grpSpPr>
            <p:pic>
              <p:nvPicPr>
                <p:cNvPr id="47127" name="Picture 7" descr="showlowAZponder122part2"/>
                <p:cNvPicPr>
                  <a:picLocks noChangeAspect="1" noChangeArrowheads="1"/>
                </p:cNvPicPr>
                <p:nvPr/>
              </p:nvPicPr>
              <p:blipFill>
                <a:blip r:embed="rId4">
                  <a:extLst>
                    <a:ext uri="{28A0092B-C50C-407E-A947-70E740481C1C}">
                      <a14:useLocalDpi xmlns:a14="http://schemas.microsoft.com/office/drawing/2010/main" val="0"/>
                    </a:ext>
                  </a:extLst>
                </a:blip>
                <a:srcRect l="16081" t="47211" r="72826" b="40869"/>
                <a:stretch>
                  <a:fillRect/>
                </a:stretch>
              </p:blipFill>
              <p:spPr bwMode="auto">
                <a:xfrm>
                  <a:off x="96" y="1488"/>
                  <a:ext cx="49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8" name="Text Box 8"/>
                <p:cNvSpPr txBox="1">
                  <a:spLocks noChangeArrowheads="1"/>
                </p:cNvSpPr>
                <p:nvPr/>
              </p:nvSpPr>
              <p:spPr bwMode="auto">
                <a:xfrm rot="-3230509">
                  <a:off x="336" y="1248"/>
                  <a:ext cx="3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defRPr/>
                  </a:pPr>
                  <a:r>
                    <a:rPr lang="en-US" sz="1400">
                      <a:solidFill>
                        <a:srgbClr val="CCCCFF"/>
                      </a:solidFill>
                      <a:latin typeface="Arial" charset="0"/>
                    </a:rPr>
                    <a:t>1660</a:t>
                  </a:r>
                </a:p>
              </p:txBody>
            </p:sp>
            <p:sp>
              <p:nvSpPr>
                <p:cNvPr id="163849" name="Text Box 9"/>
                <p:cNvSpPr txBox="1">
                  <a:spLocks noChangeArrowheads="1"/>
                </p:cNvSpPr>
                <p:nvPr/>
              </p:nvSpPr>
              <p:spPr bwMode="auto">
                <a:xfrm rot="-3230509">
                  <a:off x="1008" y="1248"/>
                  <a:ext cx="3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defRPr/>
                  </a:pPr>
                  <a:r>
                    <a:rPr lang="en-US" sz="1400">
                      <a:solidFill>
                        <a:srgbClr val="CCCCFF"/>
                      </a:solidFill>
                      <a:latin typeface="Arial" charset="0"/>
                    </a:rPr>
                    <a:t>1661</a:t>
                  </a:r>
                </a:p>
              </p:txBody>
            </p:sp>
            <p:sp>
              <p:nvSpPr>
                <p:cNvPr id="163850" name="Text Box 10"/>
                <p:cNvSpPr txBox="1">
                  <a:spLocks noChangeArrowheads="1"/>
                </p:cNvSpPr>
                <p:nvPr/>
              </p:nvSpPr>
              <p:spPr bwMode="auto">
                <a:xfrm rot="-3230509">
                  <a:off x="1632" y="1248"/>
                  <a:ext cx="3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defRPr/>
                  </a:pPr>
                  <a:r>
                    <a:rPr lang="en-US" sz="1400" b="0">
                      <a:solidFill>
                        <a:srgbClr val="FFFFFF"/>
                      </a:solidFill>
                      <a:latin typeface="Arial" charset="0"/>
                    </a:rPr>
                    <a:t>1662</a:t>
                  </a:r>
                </a:p>
              </p:txBody>
            </p:sp>
            <p:sp>
              <p:nvSpPr>
                <p:cNvPr id="163851" name="Text Box 11"/>
                <p:cNvSpPr txBox="1">
                  <a:spLocks noChangeArrowheads="1"/>
                </p:cNvSpPr>
                <p:nvPr/>
              </p:nvSpPr>
              <p:spPr bwMode="auto">
                <a:xfrm rot="-3230509">
                  <a:off x="2112" y="1248"/>
                  <a:ext cx="3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defRPr/>
                  </a:pPr>
                  <a:r>
                    <a:rPr lang="en-US" sz="1400" b="0">
                      <a:solidFill>
                        <a:srgbClr val="FFFFFF"/>
                      </a:solidFill>
                      <a:latin typeface="Arial" charset="0"/>
                    </a:rPr>
                    <a:t>1663</a:t>
                  </a:r>
                </a:p>
              </p:txBody>
            </p:sp>
            <p:sp>
              <p:nvSpPr>
                <p:cNvPr id="163852" name="Text Box 12"/>
                <p:cNvSpPr txBox="1">
                  <a:spLocks noChangeArrowheads="1"/>
                </p:cNvSpPr>
                <p:nvPr/>
              </p:nvSpPr>
              <p:spPr bwMode="auto">
                <a:xfrm rot="-3230509">
                  <a:off x="2592" y="1248"/>
                  <a:ext cx="3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defRPr/>
                  </a:pPr>
                  <a:r>
                    <a:rPr lang="en-US" sz="1400" b="0">
                      <a:solidFill>
                        <a:srgbClr val="FFFFFF"/>
                      </a:solidFill>
                      <a:latin typeface="Arial" charset="0"/>
                    </a:rPr>
                    <a:t>1664</a:t>
                  </a:r>
                </a:p>
              </p:txBody>
            </p:sp>
            <p:sp>
              <p:nvSpPr>
                <p:cNvPr id="163853" name="Text Box 13"/>
                <p:cNvSpPr txBox="1">
                  <a:spLocks noChangeArrowheads="1"/>
                </p:cNvSpPr>
                <p:nvPr/>
              </p:nvSpPr>
              <p:spPr bwMode="auto">
                <a:xfrm rot="-3230509">
                  <a:off x="3072" y="1248"/>
                  <a:ext cx="3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defRPr/>
                  </a:pPr>
                  <a:r>
                    <a:rPr lang="en-US" sz="1400" b="0">
                      <a:solidFill>
                        <a:srgbClr val="FFFFFF"/>
                      </a:solidFill>
                      <a:latin typeface="Arial" charset="0"/>
                    </a:rPr>
                    <a:t>1665</a:t>
                  </a:r>
                </a:p>
              </p:txBody>
            </p:sp>
            <p:sp>
              <p:nvSpPr>
                <p:cNvPr id="163854" name="Text Box 14"/>
                <p:cNvSpPr txBox="1">
                  <a:spLocks noChangeArrowheads="1"/>
                </p:cNvSpPr>
                <p:nvPr/>
              </p:nvSpPr>
              <p:spPr bwMode="auto">
                <a:xfrm rot="-3230509">
                  <a:off x="3552" y="1248"/>
                  <a:ext cx="3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defRPr/>
                  </a:pPr>
                  <a:r>
                    <a:rPr lang="en-US" sz="1400">
                      <a:solidFill>
                        <a:srgbClr val="FF6600"/>
                      </a:solidFill>
                      <a:latin typeface="Arial" charset="0"/>
                    </a:rPr>
                    <a:t>1666</a:t>
                  </a:r>
                </a:p>
              </p:txBody>
            </p:sp>
            <p:sp>
              <p:nvSpPr>
                <p:cNvPr id="163855" name="Text Box 15"/>
                <p:cNvSpPr txBox="1">
                  <a:spLocks noChangeArrowheads="1"/>
                </p:cNvSpPr>
                <p:nvPr/>
              </p:nvSpPr>
              <p:spPr bwMode="auto">
                <a:xfrm rot="-3230509">
                  <a:off x="3792" y="1248"/>
                  <a:ext cx="3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defRPr/>
                  </a:pPr>
                  <a:r>
                    <a:rPr lang="en-US" sz="1400">
                      <a:solidFill>
                        <a:srgbClr val="FF6600"/>
                      </a:solidFill>
                      <a:latin typeface="Arial" charset="0"/>
                    </a:rPr>
                    <a:t>1667</a:t>
                  </a:r>
                </a:p>
              </p:txBody>
            </p:sp>
            <p:sp>
              <p:nvSpPr>
                <p:cNvPr id="163856" name="Text Box 16"/>
                <p:cNvSpPr txBox="1">
                  <a:spLocks noChangeArrowheads="1"/>
                </p:cNvSpPr>
                <p:nvPr/>
              </p:nvSpPr>
              <p:spPr bwMode="auto">
                <a:xfrm rot="-3230509">
                  <a:off x="4032" y="1248"/>
                  <a:ext cx="3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defRPr/>
                  </a:pPr>
                  <a:r>
                    <a:rPr lang="en-US" sz="1400">
                      <a:solidFill>
                        <a:srgbClr val="FF6600"/>
                      </a:solidFill>
                      <a:latin typeface="Arial" charset="0"/>
                    </a:rPr>
                    <a:t>1668</a:t>
                  </a:r>
                </a:p>
              </p:txBody>
            </p:sp>
            <p:sp>
              <p:nvSpPr>
                <p:cNvPr id="163857" name="Text Box 17"/>
                <p:cNvSpPr txBox="1">
                  <a:spLocks noChangeArrowheads="1"/>
                </p:cNvSpPr>
                <p:nvPr/>
              </p:nvSpPr>
              <p:spPr bwMode="auto">
                <a:xfrm rot="-3230509">
                  <a:off x="4224" y="1248"/>
                  <a:ext cx="3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defRPr/>
                  </a:pPr>
                  <a:r>
                    <a:rPr lang="en-US" sz="1400">
                      <a:solidFill>
                        <a:srgbClr val="FF6600"/>
                      </a:solidFill>
                      <a:latin typeface="Arial" charset="0"/>
                    </a:rPr>
                    <a:t>1669</a:t>
                  </a:r>
                </a:p>
              </p:txBody>
            </p:sp>
            <p:sp>
              <p:nvSpPr>
                <p:cNvPr id="163858" name="Text Box 18"/>
                <p:cNvSpPr txBox="1">
                  <a:spLocks noChangeArrowheads="1"/>
                </p:cNvSpPr>
                <p:nvPr/>
              </p:nvSpPr>
              <p:spPr bwMode="auto">
                <a:xfrm>
                  <a:off x="3821" y="2001"/>
                  <a:ext cx="157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1400" dirty="0">
                      <a:solidFill>
                        <a:srgbClr val="FF9900"/>
                      </a:solidFill>
                      <a:latin typeface="Arial" charset="0"/>
                    </a:rPr>
                    <a:t>1670</a:t>
                  </a:r>
                  <a:r>
                    <a:rPr lang="en-US" sz="1400" b="0" dirty="0">
                      <a:solidFill>
                        <a:srgbClr val="FFFFFF"/>
                      </a:solidFill>
                      <a:latin typeface="Arial" charset="0"/>
                    </a:rPr>
                    <a:t> = missing</a:t>
                  </a:r>
                  <a:r>
                    <a:rPr lang="en-US" sz="1600" b="0" dirty="0">
                      <a:solidFill>
                        <a:srgbClr val="FFFFFF"/>
                      </a:solidFill>
                      <a:latin typeface="Arial" charset="0"/>
                    </a:rPr>
                    <a:t> </a:t>
                  </a:r>
                  <a:r>
                    <a:rPr lang="en-US" sz="1400" b="0" dirty="0">
                      <a:solidFill>
                        <a:srgbClr val="FFFFFF"/>
                      </a:solidFill>
                      <a:latin typeface="Arial" charset="0"/>
                    </a:rPr>
                    <a:t>ring</a:t>
                  </a:r>
                </a:p>
              </p:txBody>
            </p:sp>
            <p:sp>
              <p:nvSpPr>
                <p:cNvPr id="163859" name="Text Box 19"/>
                <p:cNvSpPr txBox="1">
                  <a:spLocks noChangeArrowheads="1"/>
                </p:cNvSpPr>
                <p:nvPr/>
              </p:nvSpPr>
              <p:spPr bwMode="auto">
                <a:xfrm rot="-3230509">
                  <a:off x="4368" y="1248"/>
                  <a:ext cx="3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defRPr/>
                  </a:pPr>
                  <a:r>
                    <a:rPr lang="en-US" sz="1400" b="0">
                      <a:solidFill>
                        <a:srgbClr val="FFFFFF"/>
                      </a:solidFill>
                      <a:latin typeface="Arial" charset="0"/>
                    </a:rPr>
                    <a:t>1671</a:t>
                  </a:r>
                </a:p>
              </p:txBody>
            </p:sp>
            <p:sp>
              <p:nvSpPr>
                <p:cNvPr id="163860" name="Text Box 20"/>
                <p:cNvSpPr txBox="1">
                  <a:spLocks noChangeArrowheads="1"/>
                </p:cNvSpPr>
                <p:nvPr/>
              </p:nvSpPr>
              <p:spPr bwMode="auto">
                <a:xfrm rot="-3230509">
                  <a:off x="4560" y="1248"/>
                  <a:ext cx="3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defRPr/>
                  </a:pPr>
                  <a:r>
                    <a:rPr lang="en-US" sz="1400" b="0">
                      <a:solidFill>
                        <a:srgbClr val="FFFFFF"/>
                      </a:solidFill>
                      <a:latin typeface="Arial" charset="0"/>
                    </a:rPr>
                    <a:t>1672</a:t>
                  </a:r>
                </a:p>
              </p:txBody>
            </p:sp>
            <p:sp>
              <p:nvSpPr>
                <p:cNvPr id="163861" name="Line 21"/>
                <p:cNvSpPr>
                  <a:spLocks noChangeShapeType="1"/>
                </p:cNvSpPr>
                <p:nvPr/>
              </p:nvSpPr>
              <p:spPr bwMode="auto">
                <a:xfrm flipV="1">
                  <a:off x="4274" y="1861"/>
                  <a:ext cx="96" cy="192"/>
                </a:xfrm>
                <a:prstGeom prst="line">
                  <a:avLst/>
                </a:prstGeom>
                <a:noFill/>
                <a:ln w="3175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defRPr/>
                  </a:pPr>
                  <a:endParaRPr lang="en-US" sz="1800" b="0">
                    <a:solidFill>
                      <a:srgbClr val="FFFFFF"/>
                    </a:solidFill>
                    <a:latin typeface="Arial" charset="0"/>
                  </a:endParaRPr>
                </a:p>
              </p:txBody>
            </p:sp>
          </p:grpSp>
          <p:sp>
            <p:nvSpPr>
              <p:cNvPr id="163863" name="Line 23"/>
              <p:cNvSpPr>
                <a:spLocks noChangeShapeType="1"/>
              </p:cNvSpPr>
              <p:nvPr/>
            </p:nvSpPr>
            <p:spPr bwMode="auto">
              <a:xfrm>
                <a:off x="3744" y="2928"/>
                <a:ext cx="1104"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defRPr/>
                </a:pPr>
                <a:endParaRPr lang="en-US" sz="1800" b="0">
                  <a:solidFill>
                    <a:srgbClr val="FFFFFF"/>
                  </a:solidFill>
                  <a:latin typeface="Arial" charset="0"/>
                </a:endParaRPr>
              </a:p>
            </p:txBody>
          </p:sp>
          <p:sp>
            <p:nvSpPr>
              <p:cNvPr id="163865" name="Text Box 25"/>
              <p:cNvSpPr txBox="1">
                <a:spLocks noChangeArrowheads="1"/>
              </p:cNvSpPr>
              <p:nvPr/>
            </p:nvSpPr>
            <p:spPr bwMode="auto">
              <a:xfrm>
                <a:off x="335" y="2687"/>
                <a:ext cx="120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1400" b="0" dirty="0">
                    <a:solidFill>
                      <a:srgbClr val="FFFFFF"/>
                    </a:solidFill>
                    <a:latin typeface="Arial" charset="0"/>
                  </a:rPr>
                  <a:t>wide rings</a:t>
                </a:r>
              </a:p>
            </p:txBody>
          </p:sp>
          <p:sp>
            <p:nvSpPr>
              <p:cNvPr id="163866" name="Text Box 26"/>
              <p:cNvSpPr txBox="1">
                <a:spLocks noChangeArrowheads="1"/>
              </p:cNvSpPr>
              <p:nvPr/>
            </p:nvSpPr>
            <p:spPr bwMode="auto">
              <a:xfrm>
                <a:off x="3690" y="2688"/>
                <a:ext cx="158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1400" b="0" dirty="0">
                    <a:solidFill>
                      <a:srgbClr val="FFFFFF"/>
                    </a:solidFill>
                    <a:latin typeface="Arial" charset="0"/>
                  </a:rPr>
                  <a:t>shift to narrower rings</a:t>
                </a:r>
              </a:p>
            </p:txBody>
          </p:sp>
        </p:grpSp>
        <p:sp>
          <p:nvSpPr>
            <p:cNvPr id="163871" name="Text Box 31"/>
            <p:cNvSpPr txBox="1">
              <a:spLocks noChangeArrowheads="1"/>
            </p:cNvSpPr>
            <p:nvPr/>
          </p:nvSpPr>
          <p:spPr bwMode="auto">
            <a:xfrm>
              <a:off x="624" y="4113"/>
              <a:ext cx="3647"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sz="1800" dirty="0">
                  <a:solidFill>
                    <a:srgbClr val="FFFFFF"/>
                  </a:solidFill>
                  <a:latin typeface="Arial" charset="0"/>
                </a:rPr>
                <a:t>Tree-Ring core from the </a:t>
              </a:r>
              <a:r>
                <a:rPr lang="en-US" sz="1800" dirty="0" smtClean="0">
                  <a:solidFill>
                    <a:srgbClr val="FFFFFF"/>
                  </a:solidFill>
                  <a:latin typeface="Arial" charset="0"/>
                </a:rPr>
                <a:t>Upper Salt </a:t>
              </a:r>
              <a:r>
                <a:rPr lang="en-US" sz="1800" dirty="0">
                  <a:solidFill>
                    <a:srgbClr val="FFFFFF"/>
                  </a:solidFill>
                  <a:latin typeface="Arial" charset="0"/>
                </a:rPr>
                <a:t>River </a:t>
              </a:r>
              <a:r>
                <a:rPr lang="en-US" sz="1800" dirty="0" smtClean="0">
                  <a:solidFill>
                    <a:srgbClr val="FFFFFF"/>
                  </a:solidFill>
                  <a:latin typeface="Arial" charset="0"/>
                </a:rPr>
                <a:t>Watershed</a:t>
              </a:r>
              <a:endParaRPr lang="en-US" sz="1800" b="0" dirty="0">
                <a:solidFill>
                  <a:srgbClr val="FFFFFF"/>
                </a:solidFill>
                <a:latin typeface="Arial" charset="0"/>
              </a:endParaRPr>
            </a:p>
          </p:txBody>
        </p:sp>
      </p:grpSp>
      <p:sp>
        <p:nvSpPr>
          <p:cNvPr id="163872" name="Text Box 32"/>
          <p:cNvSpPr txBox="1">
            <a:spLocks noChangeArrowheads="1"/>
          </p:cNvSpPr>
          <p:nvPr/>
        </p:nvSpPr>
        <p:spPr bwMode="auto">
          <a:xfrm>
            <a:off x="3657600" y="568325"/>
            <a:ext cx="4724400"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000" dirty="0">
                <a:solidFill>
                  <a:srgbClr val="FFCC99"/>
                </a:solidFill>
                <a:latin typeface="Arial" charset="0"/>
              </a:rPr>
              <a:t>COMPARISON OF TWO BASINS:</a:t>
            </a:r>
            <a:r>
              <a:rPr lang="en-US" sz="1600" dirty="0">
                <a:solidFill>
                  <a:srgbClr val="FFCC99"/>
                </a:solidFill>
                <a:latin typeface="Arial" charset="0"/>
              </a:rPr>
              <a:t/>
            </a:r>
            <a:br>
              <a:rPr lang="en-US" sz="1600" dirty="0">
                <a:solidFill>
                  <a:srgbClr val="FFCC99"/>
                </a:solidFill>
                <a:latin typeface="Arial" charset="0"/>
              </a:rPr>
            </a:br>
            <a:r>
              <a:rPr lang="en-US" sz="2000" b="0" dirty="0">
                <a:solidFill>
                  <a:srgbClr val="FFFFFF"/>
                </a:solidFill>
                <a:latin typeface="Arial" charset="0"/>
              </a:rPr>
              <a:t>Extreme High &amp; Low Flow Years </a:t>
            </a:r>
            <a:r>
              <a:rPr lang="en-US" sz="2000" b="0" dirty="0" err="1">
                <a:solidFill>
                  <a:srgbClr val="FFFFFF"/>
                </a:solidFill>
                <a:latin typeface="Arial" charset="0"/>
              </a:rPr>
              <a:t>occuring</a:t>
            </a:r>
            <a:r>
              <a:rPr lang="en-US" sz="2000" b="0" dirty="0">
                <a:solidFill>
                  <a:srgbClr val="FFFFFF"/>
                </a:solidFill>
                <a:latin typeface="Arial" charset="0"/>
              </a:rPr>
              <a:t>  in </a:t>
            </a:r>
            <a:r>
              <a:rPr lang="en-US" sz="2000" b="0" u="sng" dirty="0">
                <a:solidFill>
                  <a:srgbClr val="FFFFFF"/>
                </a:solidFill>
                <a:latin typeface="Arial" charset="0"/>
              </a:rPr>
              <a:t>BOTH</a:t>
            </a:r>
            <a:r>
              <a:rPr lang="en-US" sz="2000" b="0" dirty="0">
                <a:solidFill>
                  <a:srgbClr val="FFFFFF"/>
                </a:solidFill>
                <a:latin typeface="Arial" charset="0"/>
              </a:rPr>
              <a:t> Basins Together</a:t>
            </a:r>
            <a:br>
              <a:rPr lang="en-US" sz="2000" b="0" dirty="0">
                <a:solidFill>
                  <a:srgbClr val="FFFFFF"/>
                </a:solidFill>
                <a:latin typeface="Arial" charset="0"/>
              </a:rPr>
            </a:br>
            <a:endParaRPr lang="en-US" sz="1600" b="0" dirty="0">
              <a:solidFill>
                <a:srgbClr val="FFFFFF"/>
              </a:solidFill>
              <a:latin typeface="Arial" charset="0"/>
            </a:endParaRPr>
          </a:p>
        </p:txBody>
      </p:sp>
      <p:grpSp>
        <p:nvGrpSpPr>
          <p:cNvPr id="47111" name="Group 33"/>
          <p:cNvGrpSpPr>
            <a:grpSpLocks/>
          </p:cNvGrpSpPr>
          <p:nvPr/>
        </p:nvGrpSpPr>
        <p:grpSpPr bwMode="auto">
          <a:xfrm>
            <a:off x="381000" y="152400"/>
            <a:ext cx="1676400" cy="2209800"/>
            <a:chOff x="0" y="672"/>
            <a:chExt cx="2268" cy="2688"/>
          </a:xfrm>
        </p:grpSpPr>
        <p:pic>
          <p:nvPicPr>
            <p:cNvPr id="47116" name="Picture 34" descr="srpbase02"/>
            <p:cNvPicPr>
              <a:picLocks noChangeAspect="1" noChangeArrowheads="1"/>
            </p:cNvPicPr>
            <p:nvPr/>
          </p:nvPicPr>
          <p:blipFill>
            <a:blip r:embed="rId5">
              <a:extLst>
                <a:ext uri="{28A0092B-C50C-407E-A947-70E740481C1C}">
                  <a14:useLocalDpi xmlns:a14="http://schemas.microsoft.com/office/drawing/2010/main" val="0"/>
                </a:ext>
              </a:extLst>
            </a:blip>
            <a:srcRect l="1436" t="5882" r="957" b="6412"/>
            <a:stretch>
              <a:fillRect/>
            </a:stretch>
          </p:blipFill>
          <p:spPr bwMode="auto">
            <a:xfrm>
              <a:off x="0" y="672"/>
              <a:ext cx="2268"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5" name="Oval 35"/>
            <p:cNvSpPr>
              <a:spLocks noChangeArrowheads="1"/>
            </p:cNvSpPr>
            <p:nvPr/>
          </p:nvSpPr>
          <p:spPr bwMode="auto">
            <a:xfrm rot="1481064">
              <a:off x="384" y="2489"/>
              <a:ext cx="1121" cy="440"/>
            </a:xfrm>
            <a:prstGeom prst="ellipse">
              <a:avLst/>
            </a:prstGeom>
            <a:noFill/>
            <a:ln w="38100">
              <a:solidFill>
                <a:srgbClr val="00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defRPr/>
              </a:pPr>
              <a:endParaRPr lang="en-US" sz="1800" b="0">
                <a:solidFill>
                  <a:srgbClr val="FFFFFF"/>
                </a:solidFill>
                <a:latin typeface="Arial" charset="0"/>
              </a:endParaRPr>
            </a:p>
          </p:txBody>
        </p:sp>
        <p:sp>
          <p:nvSpPr>
            <p:cNvPr id="163876" name="Oval 36"/>
            <p:cNvSpPr>
              <a:spLocks noChangeArrowheads="1"/>
            </p:cNvSpPr>
            <p:nvPr/>
          </p:nvSpPr>
          <p:spPr bwMode="auto">
            <a:xfrm>
              <a:off x="1001" y="672"/>
              <a:ext cx="1198" cy="1680"/>
            </a:xfrm>
            <a:prstGeom prst="ellipse">
              <a:avLst/>
            </a:prstGeom>
            <a:noFill/>
            <a:ln w="38100">
              <a:solidFill>
                <a:srgbClr val="0000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defRPr/>
              </a:pPr>
              <a:endParaRPr lang="en-US" sz="1800" b="0">
                <a:solidFill>
                  <a:srgbClr val="FFFFFF"/>
                </a:solidFill>
                <a:latin typeface="Arial" charset="0"/>
              </a:endParaRPr>
            </a:p>
          </p:txBody>
        </p:sp>
      </p:grpSp>
      <p:sp>
        <p:nvSpPr>
          <p:cNvPr id="163878" name="Text Box 38"/>
          <p:cNvSpPr txBox="1">
            <a:spLocks noChangeArrowheads="1"/>
          </p:cNvSpPr>
          <p:nvPr/>
        </p:nvSpPr>
        <p:spPr bwMode="auto">
          <a:xfrm>
            <a:off x="2057400" y="228600"/>
            <a:ext cx="1600200"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defRPr/>
            </a:pPr>
            <a:r>
              <a:rPr lang="en-US" sz="1800" b="0">
                <a:solidFill>
                  <a:srgbClr val="FFFFFF"/>
                </a:solidFill>
                <a:latin typeface="Arial" charset="0"/>
              </a:rPr>
              <a:t>Upper Colorado Basin</a:t>
            </a:r>
          </a:p>
          <a:p>
            <a:pPr algn="l">
              <a:spcBef>
                <a:spcPct val="50000"/>
              </a:spcBef>
              <a:defRPr/>
            </a:pPr>
            <a:endParaRPr lang="en-US" sz="1800" b="0">
              <a:solidFill>
                <a:srgbClr val="FFFFFF"/>
              </a:solidFill>
              <a:latin typeface="Arial" charset="0"/>
            </a:endParaRPr>
          </a:p>
          <a:p>
            <a:pPr algn="l">
              <a:spcBef>
                <a:spcPct val="50000"/>
              </a:spcBef>
              <a:defRPr/>
            </a:pPr>
            <a:r>
              <a:rPr lang="en-US" sz="1800" b="0">
                <a:solidFill>
                  <a:srgbClr val="FFFFFF"/>
                </a:solidFill>
                <a:latin typeface="Arial" charset="0"/>
              </a:rPr>
              <a:t>Salt – Verde Basin</a:t>
            </a:r>
          </a:p>
        </p:txBody>
      </p:sp>
      <p:sp>
        <p:nvSpPr>
          <p:cNvPr id="39" name="AutoShape 27"/>
          <p:cNvSpPr>
            <a:spLocks noChangeArrowheads="1"/>
          </p:cNvSpPr>
          <p:nvPr/>
        </p:nvSpPr>
        <p:spPr bwMode="auto">
          <a:xfrm rot="18400236">
            <a:off x="5165695" y="3107773"/>
            <a:ext cx="231853" cy="1668022"/>
          </a:xfrm>
          <a:prstGeom prst="downArrow">
            <a:avLst>
              <a:gd name="adj1" fmla="val 50000"/>
              <a:gd name="adj2" fmla="val 87500"/>
            </a:avLst>
          </a:prstGeom>
          <a:solidFill>
            <a:srgbClr val="FA650A"/>
          </a:solidFill>
          <a:ln w="3175">
            <a:solidFill>
              <a:schemeClr val="tx1"/>
            </a:solidFill>
            <a:miter lim="800000"/>
            <a:headEnd/>
            <a:tailEnd/>
          </a:ln>
          <a:effectLst/>
          <a:extLst/>
        </p:spPr>
        <p:txBody>
          <a:bodyPr vert="eaVert" wrap="none" anchor="ctr"/>
          <a:lstStyle/>
          <a:p>
            <a:pPr algn="l">
              <a:defRPr/>
            </a:pPr>
            <a:endParaRPr lang="en-US" sz="1800" b="0">
              <a:solidFill>
                <a:srgbClr val="FFFFFF"/>
              </a:solidFill>
              <a:latin typeface="Arial" charset="0"/>
            </a:endParaRPr>
          </a:p>
        </p:txBody>
      </p:sp>
      <p:sp>
        <p:nvSpPr>
          <p:cNvPr id="47114" name="TextBox 1"/>
          <p:cNvSpPr txBox="1">
            <a:spLocks noChangeArrowheads="1"/>
          </p:cNvSpPr>
          <p:nvPr/>
        </p:nvSpPr>
        <p:spPr bwMode="auto">
          <a:xfrm>
            <a:off x="6673582" y="2303789"/>
            <a:ext cx="239544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sz="1400" b="0" dirty="0" smtClean="0">
                <a:solidFill>
                  <a:srgbClr val="FFCC99"/>
                </a:solidFill>
              </a:rPr>
              <a:t>From: </a:t>
            </a:r>
            <a:br>
              <a:rPr lang="en-US" sz="1400" b="0" dirty="0" smtClean="0">
                <a:solidFill>
                  <a:srgbClr val="FFCC99"/>
                </a:solidFill>
              </a:rPr>
            </a:br>
            <a:r>
              <a:rPr lang="en-US" sz="1400" b="0" dirty="0" err="1" smtClean="0">
                <a:solidFill>
                  <a:srgbClr val="FFCC99"/>
                </a:solidFill>
              </a:rPr>
              <a:t>Hirschboeck</a:t>
            </a:r>
            <a:r>
              <a:rPr lang="en-US" sz="1400" b="0" dirty="0" smtClean="0">
                <a:solidFill>
                  <a:srgbClr val="FFCC99"/>
                </a:solidFill>
              </a:rPr>
              <a:t> </a:t>
            </a:r>
            <a:r>
              <a:rPr lang="en-US" sz="1400" b="0" dirty="0">
                <a:solidFill>
                  <a:srgbClr val="FFCC99"/>
                </a:solidFill>
              </a:rPr>
              <a:t>&amp; </a:t>
            </a:r>
            <a:r>
              <a:rPr lang="en-US" sz="1400" b="0" dirty="0" err="1">
                <a:solidFill>
                  <a:srgbClr val="FFCC99"/>
                </a:solidFill>
              </a:rPr>
              <a:t>Meko</a:t>
            </a:r>
            <a:r>
              <a:rPr lang="en-US" sz="1400" b="0" dirty="0">
                <a:solidFill>
                  <a:srgbClr val="FFCC99"/>
                </a:solidFill>
              </a:rPr>
              <a:t> study for </a:t>
            </a:r>
            <a:r>
              <a:rPr lang="en-US" sz="1400" b="0" dirty="0" smtClean="0">
                <a:solidFill>
                  <a:srgbClr val="FFCC99"/>
                </a:solidFill>
              </a:rPr>
              <a:t>Salt </a:t>
            </a:r>
            <a:r>
              <a:rPr lang="en-US" sz="1400" b="0" dirty="0">
                <a:solidFill>
                  <a:srgbClr val="FFCC99"/>
                </a:solidFill>
              </a:rPr>
              <a:t>River </a:t>
            </a:r>
            <a:r>
              <a:rPr lang="en-US" sz="1400" b="0" dirty="0" smtClean="0">
                <a:solidFill>
                  <a:srgbClr val="FFCC99"/>
                </a:solidFill>
              </a:rPr>
              <a:t>Project</a:t>
            </a:r>
            <a:endParaRPr lang="en-US" sz="1400" b="0" dirty="0">
              <a:solidFill>
                <a:srgbClr val="FFCC99"/>
              </a:solidFill>
            </a:endParaRPr>
          </a:p>
        </p:txBody>
      </p:sp>
      <p:sp>
        <p:nvSpPr>
          <p:cNvPr id="3" name="Right Brace 2"/>
          <p:cNvSpPr/>
          <p:nvPr/>
        </p:nvSpPr>
        <p:spPr>
          <a:xfrm>
            <a:off x="3471863" y="319088"/>
            <a:ext cx="457200" cy="1524000"/>
          </a:xfrm>
          <a:prstGeom prst="rightBrace">
            <a:avLst/>
          </a:prstGeom>
          <a:noFill/>
          <a:ln w="41275">
            <a:solidFill>
              <a:srgbClr val="FFCC99"/>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800" b="0">
              <a:solidFill>
                <a:srgbClr val="FFFFFF"/>
              </a:solidFill>
            </a:endParaRPr>
          </a:p>
        </p:txBody>
      </p:sp>
      <p:sp>
        <p:nvSpPr>
          <p:cNvPr id="2" name="Rectangle 1"/>
          <p:cNvSpPr/>
          <p:nvPr/>
        </p:nvSpPr>
        <p:spPr>
          <a:xfrm>
            <a:off x="390755" y="4679555"/>
            <a:ext cx="2438400" cy="1294914"/>
          </a:xfrm>
          <a:prstGeom prst="rect">
            <a:avLst/>
          </a:prstGeom>
          <a:noFill/>
          <a:ln w="69850">
            <a:solidFill>
              <a:schemeClr val="bg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7" name="AutoShape 27"/>
          <p:cNvSpPr>
            <a:spLocks noChangeArrowheads="1"/>
          </p:cNvSpPr>
          <p:nvPr/>
        </p:nvSpPr>
        <p:spPr bwMode="auto">
          <a:xfrm rot="2949794">
            <a:off x="2546505" y="3093209"/>
            <a:ext cx="223856" cy="1647673"/>
          </a:xfrm>
          <a:prstGeom prst="downArrow">
            <a:avLst>
              <a:gd name="adj1" fmla="val 50000"/>
              <a:gd name="adj2" fmla="val 87500"/>
            </a:avLst>
          </a:prstGeom>
          <a:solidFill>
            <a:srgbClr val="99CCFF"/>
          </a:solidFill>
          <a:ln w="3175">
            <a:solidFill>
              <a:schemeClr val="tx1"/>
            </a:solidFill>
            <a:miter lim="800000"/>
            <a:headEnd/>
            <a:tailEnd/>
          </a:ln>
          <a:effectLst/>
        </p:spPr>
        <p:txBody>
          <a:bodyPr vert="eaVert" wrap="none" anchor="ctr"/>
          <a:lstStyle/>
          <a:p>
            <a:pPr algn="l">
              <a:defRPr/>
            </a:pPr>
            <a:endParaRPr lang="en-US" sz="1800" b="0">
              <a:solidFill>
                <a:srgbClr val="FFFFFF"/>
              </a:solidFill>
              <a:latin typeface="Arial" charset="0"/>
            </a:endParaRPr>
          </a:p>
        </p:txBody>
      </p:sp>
      <p:sp>
        <p:nvSpPr>
          <p:cNvPr id="41" name="Rectangle 40"/>
          <p:cNvSpPr/>
          <p:nvPr/>
        </p:nvSpPr>
        <p:spPr>
          <a:xfrm>
            <a:off x="5912873" y="4679554"/>
            <a:ext cx="2534114" cy="1190207"/>
          </a:xfrm>
          <a:prstGeom prst="rect">
            <a:avLst/>
          </a:prstGeom>
          <a:noFill/>
          <a:ln w="69850">
            <a:solidFill>
              <a:srgbClr val="FA65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2290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3261" r="-14693" b="1305"/>
          <a:stretch>
            <a:fillRect/>
          </a:stretch>
        </p:blipFill>
        <p:spPr bwMode="auto">
          <a:xfrm>
            <a:off x="304800" y="227013"/>
            <a:ext cx="8837613" cy="66325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8937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2"/>
          <p:cNvSpPr txBox="1">
            <a:spLocks noChangeArrowheads="1"/>
          </p:cNvSpPr>
          <p:nvPr/>
        </p:nvSpPr>
        <p:spPr bwMode="auto">
          <a:xfrm>
            <a:off x="228599" y="76200"/>
            <a:ext cx="6168849" cy="318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Arial Rounded MT Bold" pitchFamily="34" charset="0"/>
              </a:defRPr>
            </a:lvl1pPr>
            <a:lvl2pPr eaLnBrk="0" hangingPunct="0">
              <a:defRPr sz="3200" b="1">
                <a:solidFill>
                  <a:schemeClr val="tx1"/>
                </a:solidFill>
                <a:latin typeface="Arial Rounded MT Bold" pitchFamily="34" charset="0"/>
              </a:defRPr>
            </a:lvl2pPr>
            <a:lvl3pPr marL="1143000" indent="-228600" eaLnBrk="0" hangingPunct="0">
              <a:defRPr sz="3200" b="1">
                <a:solidFill>
                  <a:schemeClr val="tx1"/>
                </a:solidFill>
                <a:latin typeface="Arial Rounded MT Bold" pitchFamily="34" charset="0"/>
              </a:defRPr>
            </a:lvl3pPr>
            <a:lvl4pPr marL="1600200" indent="-228600" eaLnBrk="0" hangingPunct="0">
              <a:defRPr sz="3200" b="1">
                <a:solidFill>
                  <a:schemeClr val="tx1"/>
                </a:solidFill>
                <a:latin typeface="Arial Rounded MT Bold" pitchFamily="34" charset="0"/>
              </a:defRPr>
            </a:lvl4pPr>
            <a:lvl5pPr marL="2057400" indent="-228600" eaLnBrk="0" hangingPunct="0">
              <a:defRPr sz="3200" b="1">
                <a:solidFill>
                  <a:schemeClr val="tx1"/>
                </a:solidFill>
                <a:latin typeface="Arial Rounded MT Bold" pitchFamily="34" charset="0"/>
              </a:defRPr>
            </a:lvl5pPr>
            <a:lvl6pPr marL="2514600" indent="-228600" algn="r" eaLnBrk="0" fontAlgn="base" hangingPunct="0">
              <a:spcBef>
                <a:spcPct val="0"/>
              </a:spcBef>
              <a:spcAft>
                <a:spcPct val="0"/>
              </a:spcAft>
              <a:defRPr sz="3200" b="1">
                <a:solidFill>
                  <a:schemeClr val="tx1"/>
                </a:solidFill>
                <a:latin typeface="Arial Rounded MT Bold" pitchFamily="34" charset="0"/>
              </a:defRPr>
            </a:lvl6pPr>
            <a:lvl7pPr marL="2971800" indent="-228600" algn="r" eaLnBrk="0" fontAlgn="base" hangingPunct="0">
              <a:spcBef>
                <a:spcPct val="0"/>
              </a:spcBef>
              <a:spcAft>
                <a:spcPct val="0"/>
              </a:spcAft>
              <a:defRPr sz="3200" b="1">
                <a:solidFill>
                  <a:schemeClr val="tx1"/>
                </a:solidFill>
                <a:latin typeface="Arial Rounded MT Bold" pitchFamily="34" charset="0"/>
              </a:defRPr>
            </a:lvl7pPr>
            <a:lvl8pPr marL="3429000" indent="-228600" algn="r" eaLnBrk="0" fontAlgn="base" hangingPunct="0">
              <a:spcBef>
                <a:spcPct val="0"/>
              </a:spcBef>
              <a:spcAft>
                <a:spcPct val="0"/>
              </a:spcAft>
              <a:defRPr sz="3200" b="1">
                <a:solidFill>
                  <a:schemeClr val="tx1"/>
                </a:solidFill>
                <a:latin typeface="Arial Rounded MT Bold" pitchFamily="34" charset="0"/>
              </a:defRPr>
            </a:lvl8pPr>
            <a:lvl9pPr marL="3886200" indent="-228600" algn="r" eaLnBrk="0" fontAlgn="base" hangingPunct="0">
              <a:spcBef>
                <a:spcPct val="0"/>
              </a:spcBef>
              <a:spcAft>
                <a:spcPct val="0"/>
              </a:spcAft>
              <a:defRPr sz="3200" b="1">
                <a:solidFill>
                  <a:schemeClr val="tx1"/>
                </a:solidFill>
                <a:latin typeface="Arial Rounded MT Bold" pitchFamily="34" charset="0"/>
              </a:defRPr>
            </a:lvl9pPr>
          </a:lstStyle>
          <a:p>
            <a:pPr algn="l" eaLnBrk="1" hangingPunct="1">
              <a:defRPr/>
            </a:pPr>
            <a:r>
              <a:rPr lang="en-US" sz="2800" b="0" dirty="0" smtClean="0">
                <a:solidFill>
                  <a:srgbClr val="FFFFFF"/>
                </a:solidFill>
              </a:rPr>
              <a:t>In </a:t>
            </a:r>
            <a:r>
              <a:rPr lang="en-US" sz="2800" b="0" dirty="0" smtClean="0">
                <a:solidFill>
                  <a:srgbClr val="FFFFFF"/>
                </a:solidFill>
              </a:rPr>
              <a:t>contrast to drought planning </a:t>
            </a:r>
            <a:r>
              <a:rPr lang="en-US" sz="2800" b="0" dirty="0" smtClean="0">
                <a:solidFill>
                  <a:srgbClr val="FFFFFF"/>
                </a:solidFill>
              </a:rPr>
              <a:t>. </a:t>
            </a:r>
            <a:r>
              <a:rPr lang="en-US" sz="2800" b="0" dirty="0" smtClean="0">
                <a:solidFill>
                  <a:srgbClr val="FFFFFF"/>
                </a:solidFill>
              </a:rPr>
              <a:t>. .</a:t>
            </a:r>
            <a:endParaRPr lang="en-US" sz="2800" b="0" dirty="0" smtClean="0">
              <a:solidFill>
                <a:srgbClr val="FDC7A5"/>
              </a:solidFill>
            </a:endParaRPr>
          </a:p>
          <a:p>
            <a:pPr algn="l" eaLnBrk="1" hangingPunct="1">
              <a:defRPr/>
            </a:pPr>
            <a:r>
              <a:rPr lang="en-US" sz="1050" b="0" dirty="0" smtClean="0">
                <a:solidFill>
                  <a:srgbClr val="FDC7A5"/>
                </a:solidFill>
              </a:rPr>
              <a:t/>
            </a:r>
            <a:br>
              <a:rPr lang="en-US" sz="1050" b="0" dirty="0" smtClean="0">
                <a:solidFill>
                  <a:srgbClr val="FDC7A5"/>
                </a:solidFill>
              </a:rPr>
            </a:br>
            <a:r>
              <a:rPr lang="en-US" sz="2800" b="0" dirty="0" smtClean="0">
                <a:solidFill>
                  <a:srgbClr val="FDC7A5"/>
                </a:solidFill>
              </a:rPr>
              <a:t>FLOOD HAZARD MANAGERS:</a:t>
            </a:r>
          </a:p>
          <a:p>
            <a:pPr algn="l" eaLnBrk="1" hangingPunct="1">
              <a:defRPr/>
            </a:pPr>
            <a:endParaRPr lang="en-US" sz="1050" b="0" dirty="0" smtClean="0">
              <a:solidFill>
                <a:srgbClr val="FFFFFF"/>
              </a:solidFill>
            </a:endParaRPr>
          </a:p>
          <a:p>
            <a:pPr algn="l" eaLnBrk="1" hangingPunct="1">
              <a:defRPr/>
            </a:pPr>
            <a:r>
              <a:rPr lang="en-US" sz="2800" b="0" dirty="0" smtClean="0">
                <a:solidFill>
                  <a:srgbClr val="FFFFFF"/>
                </a:solidFill>
              </a:rPr>
              <a:t>  . . .  </a:t>
            </a:r>
            <a:r>
              <a:rPr lang="en-US" sz="2800" b="0" dirty="0" smtClean="0">
                <a:solidFill>
                  <a:srgbClr val="FFFFFF"/>
                </a:solidFill>
              </a:rPr>
              <a:t>have been more constrained in developing ways  to incorporate climate change </a:t>
            </a:r>
            <a:r>
              <a:rPr lang="en-US" sz="2800" b="0" dirty="0" smtClean="0">
                <a:solidFill>
                  <a:srgbClr val="FFFFFF"/>
                </a:solidFill>
              </a:rPr>
              <a:t>planning into their operations </a:t>
            </a:r>
            <a:r>
              <a:rPr lang="en-US" sz="2800" b="0" dirty="0" smtClean="0">
                <a:solidFill>
                  <a:srgbClr val="FFFFFF"/>
                </a:solidFill>
              </a:rPr>
              <a:t>due to:</a:t>
            </a:r>
          </a:p>
          <a:p>
            <a:pPr algn="l" eaLnBrk="1" hangingPunct="1">
              <a:defRPr/>
            </a:pPr>
            <a:endParaRPr lang="en-US" sz="1200" b="0" dirty="0" smtClean="0">
              <a:solidFill>
                <a:srgbClr val="FFFFFF"/>
              </a:solidFill>
            </a:endParaRPr>
          </a:p>
        </p:txBody>
      </p:sp>
      <p:sp>
        <p:nvSpPr>
          <p:cNvPr id="2" name="TextBox 1"/>
          <p:cNvSpPr txBox="1">
            <a:spLocks noChangeArrowheads="1"/>
          </p:cNvSpPr>
          <p:nvPr/>
        </p:nvSpPr>
        <p:spPr bwMode="auto">
          <a:xfrm>
            <a:off x="457200" y="3261687"/>
            <a:ext cx="807720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l" eaLnBrk="1" hangingPunct="1"/>
            <a:r>
              <a:rPr lang="en-US" sz="2800" b="0" dirty="0">
                <a:solidFill>
                  <a:srgbClr val="FFFFFF"/>
                </a:solidFill>
              </a:rPr>
              <a:t>-- existing flood management policy and practices</a:t>
            </a:r>
          </a:p>
          <a:p>
            <a:pPr lvl="1" algn="l" eaLnBrk="1" hangingPunct="1"/>
            <a:endParaRPr lang="en-US" sz="1600" b="0" dirty="0">
              <a:solidFill>
                <a:srgbClr val="FFFFFF"/>
              </a:solidFill>
            </a:endParaRPr>
          </a:p>
          <a:p>
            <a:pPr lvl="1" algn="l" eaLnBrk="1" hangingPunct="1"/>
            <a:r>
              <a:rPr lang="en-US" sz="2800" b="0" dirty="0">
                <a:solidFill>
                  <a:srgbClr val="FFFFFF"/>
                </a:solidFill>
              </a:rPr>
              <a:t>-- the short-term, localized, and weather-based nature of the flooding process itself</a:t>
            </a:r>
          </a:p>
          <a:p>
            <a:pPr lvl="1" algn="l" eaLnBrk="1" hangingPunct="1"/>
            <a:endParaRPr lang="en-US" sz="1600" b="0" dirty="0">
              <a:solidFill>
                <a:srgbClr val="FFFFFF"/>
              </a:solidFill>
              <a:latin typeface="Arial Rounded MT Bold" panose="020F0704030504030204" pitchFamily="34" charset="0"/>
            </a:endParaRPr>
          </a:p>
          <a:p>
            <a:pPr lvl="1" algn="l" eaLnBrk="1" hangingPunct="1"/>
            <a:r>
              <a:rPr lang="en-US" sz="2800" b="0" dirty="0">
                <a:solidFill>
                  <a:srgbClr val="FFFFFF"/>
                </a:solidFill>
              </a:rPr>
              <a:t>-- lack of a cohesive climate-based explanation for observed variability . . .  e</a:t>
            </a:r>
            <a:r>
              <a:rPr lang="en-US" sz="2800" b="0" dirty="0" smtClean="0">
                <a:solidFill>
                  <a:srgbClr val="FFFFFF"/>
                </a:solidFill>
              </a:rPr>
              <a:t>.g.  are flood trends detectible enough to plan for?</a:t>
            </a:r>
            <a:endParaRPr lang="en-US" sz="2800" b="0" dirty="0">
              <a:solidFill>
                <a:srgbClr val="FFFFFF"/>
              </a:solidFill>
            </a:endParaRPr>
          </a:p>
          <a:p>
            <a:pPr algn="l" eaLnBrk="1" hangingPunct="1"/>
            <a:endParaRPr lang="en-US" sz="1800" b="0" dirty="0">
              <a:solidFill>
                <a:srgbClr val="FFFFFF"/>
              </a:solidFill>
            </a:endParaRPr>
          </a:p>
        </p:txBody>
      </p:sp>
      <p:pic>
        <p:nvPicPr>
          <p:cNvPr id="4" name="Picture 3" descr="image"/>
          <p:cNvPicPr>
            <a:picLocks noChangeAspect="1" noChangeArrowheads="1"/>
          </p:cNvPicPr>
          <p:nvPr/>
        </p:nvPicPr>
        <p:blipFill rotWithShape="1">
          <a:blip r:embed="rId3">
            <a:extLst>
              <a:ext uri="{28A0092B-C50C-407E-A947-70E740481C1C}">
                <a14:useLocalDpi xmlns:a14="http://schemas.microsoft.com/office/drawing/2010/main" val="0"/>
              </a:ext>
            </a:extLst>
          </a:blip>
          <a:srcRect r="16192"/>
          <a:stretch/>
        </p:blipFill>
        <p:spPr bwMode="auto">
          <a:xfrm>
            <a:off x="6397449" y="533400"/>
            <a:ext cx="2746551" cy="208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8637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Santa"/>
          <p:cNvPicPr>
            <a:picLocks noChangeAspect="1" noChangeArrowheads="1"/>
          </p:cNvPicPr>
          <p:nvPr/>
        </p:nvPicPr>
        <p:blipFill>
          <a:blip r:embed="rId3">
            <a:extLst>
              <a:ext uri="{28A0092B-C50C-407E-A947-70E740481C1C}">
                <a14:useLocalDpi xmlns:a14="http://schemas.microsoft.com/office/drawing/2010/main" val="0"/>
              </a:ext>
            </a:extLst>
          </a:blip>
          <a:srcRect l="7997" t="15652" b="8498"/>
          <a:stretch>
            <a:fillRect/>
          </a:stretch>
        </p:blipFill>
        <p:spPr bwMode="auto">
          <a:xfrm>
            <a:off x="952500" y="1676400"/>
            <a:ext cx="7543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4" descr="Santa"/>
          <p:cNvPicPr>
            <a:picLocks noChangeAspect="1" noChangeArrowheads="1"/>
          </p:cNvPicPr>
          <p:nvPr/>
        </p:nvPicPr>
        <p:blipFill>
          <a:blip r:embed="rId3">
            <a:extLst>
              <a:ext uri="{28A0092B-C50C-407E-A947-70E740481C1C}">
                <a14:useLocalDpi xmlns:a14="http://schemas.microsoft.com/office/drawing/2010/main" val="0"/>
              </a:ext>
            </a:extLst>
          </a:blip>
          <a:srcRect l="8324" t="47137" b="8498"/>
          <a:stretch>
            <a:fillRect/>
          </a:stretch>
        </p:blipFill>
        <p:spPr bwMode="auto">
          <a:xfrm>
            <a:off x="990600" y="3341688"/>
            <a:ext cx="7493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Text Box 10"/>
          <p:cNvSpPr txBox="1">
            <a:spLocks noChangeArrowheads="1"/>
          </p:cNvSpPr>
          <p:nvPr/>
        </p:nvSpPr>
        <p:spPr bwMode="auto">
          <a:xfrm>
            <a:off x="6723063" y="3322638"/>
            <a:ext cx="2192337" cy="24003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spcBef>
                <a:spcPct val="50000"/>
              </a:spcBef>
            </a:pPr>
            <a:endParaRPr lang="en-US" sz="1600" dirty="0">
              <a:solidFill>
                <a:srgbClr val="333399"/>
              </a:solidFill>
            </a:endParaRPr>
          </a:p>
          <a:p>
            <a:pPr algn="l" eaLnBrk="1" hangingPunct="1">
              <a:spcBef>
                <a:spcPct val="50000"/>
              </a:spcBef>
            </a:pPr>
            <a:r>
              <a:rPr lang="en-US" sz="1600" dirty="0">
                <a:solidFill>
                  <a:srgbClr val="333399"/>
                </a:solidFill>
              </a:rPr>
              <a:t>Its long record made this </a:t>
            </a:r>
            <a:r>
              <a:rPr lang="en-US" sz="1600" dirty="0" smtClean="0">
                <a:solidFill>
                  <a:srgbClr val="333399"/>
                </a:solidFill>
              </a:rPr>
              <a:t>gauging </a:t>
            </a:r>
            <a:r>
              <a:rPr lang="en-US" sz="1600" dirty="0">
                <a:solidFill>
                  <a:srgbClr val="333399"/>
                </a:solidFill>
              </a:rPr>
              <a:t>station a candidate for  discontinuation  in the early 1980s.</a:t>
            </a:r>
            <a:endParaRPr lang="en-US" sz="800" dirty="0">
              <a:solidFill>
                <a:srgbClr val="333399"/>
              </a:solidFill>
            </a:endParaRPr>
          </a:p>
          <a:p>
            <a:pPr algn="l" eaLnBrk="1" hangingPunct="1">
              <a:spcBef>
                <a:spcPts val="600"/>
              </a:spcBef>
            </a:pPr>
            <a:r>
              <a:rPr lang="en-US" sz="800" dirty="0">
                <a:solidFill>
                  <a:srgbClr val="333399"/>
                </a:solidFill>
              </a:rPr>
              <a:t/>
            </a:r>
            <a:br>
              <a:rPr lang="en-US" sz="800" dirty="0">
                <a:solidFill>
                  <a:srgbClr val="333399"/>
                </a:solidFill>
              </a:rPr>
            </a:br>
            <a:r>
              <a:rPr lang="en-US" sz="1600" dirty="0">
                <a:solidFill>
                  <a:srgbClr val="333399"/>
                </a:solidFill>
              </a:rPr>
              <a:t/>
            </a:r>
            <a:br>
              <a:rPr lang="en-US" sz="1600" dirty="0">
                <a:solidFill>
                  <a:srgbClr val="333399"/>
                </a:solidFill>
              </a:rPr>
            </a:br>
            <a:endParaRPr lang="en-US" sz="1600" dirty="0">
              <a:solidFill>
                <a:srgbClr val="333399"/>
              </a:solidFill>
            </a:endParaRPr>
          </a:p>
        </p:txBody>
      </p:sp>
      <p:pic>
        <p:nvPicPr>
          <p:cNvPr id="22" name="Picture 4" descr="Santa"/>
          <p:cNvPicPr>
            <a:picLocks noChangeAspect="1" noChangeArrowheads="1"/>
          </p:cNvPicPr>
          <p:nvPr/>
        </p:nvPicPr>
        <p:blipFill>
          <a:blip r:embed="rId3">
            <a:extLst>
              <a:ext uri="{28A0092B-C50C-407E-A947-70E740481C1C}">
                <a14:useLocalDpi xmlns:a14="http://schemas.microsoft.com/office/drawing/2010/main" val="0"/>
              </a:ext>
            </a:extLst>
          </a:blip>
          <a:srcRect l="74419" t="9929" r="11873" b="84348"/>
          <a:stretch>
            <a:fillRect/>
          </a:stretch>
        </p:blipFill>
        <p:spPr bwMode="auto">
          <a:xfrm>
            <a:off x="6432550" y="1360488"/>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Box 22"/>
          <p:cNvSpPr txBox="1">
            <a:spLocks noChangeArrowheads="1"/>
          </p:cNvSpPr>
          <p:nvPr/>
        </p:nvSpPr>
        <p:spPr bwMode="auto">
          <a:xfrm>
            <a:off x="1981200" y="3353814"/>
            <a:ext cx="3657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sz="1800" b="0" dirty="0">
                <a:solidFill>
                  <a:srgbClr val="000000"/>
                </a:solidFill>
              </a:rPr>
              <a:t>Santa Cruz River at Tucson</a:t>
            </a:r>
          </a:p>
          <a:p>
            <a:pPr algn="l" eaLnBrk="1" hangingPunct="1"/>
            <a:r>
              <a:rPr lang="en-US" sz="1800" b="0" dirty="0">
                <a:solidFill>
                  <a:srgbClr val="000000"/>
                </a:solidFill>
              </a:rPr>
              <a:t>Annual Flood </a:t>
            </a:r>
            <a:r>
              <a:rPr lang="en-US" sz="1800" b="0" dirty="0" smtClean="0">
                <a:solidFill>
                  <a:srgbClr val="000000"/>
                </a:solidFill>
              </a:rPr>
              <a:t>Peaks</a:t>
            </a:r>
            <a:endParaRPr lang="en-US" sz="1800" b="0" dirty="0">
              <a:solidFill>
                <a:srgbClr val="000000"/>
              </a:solidFill>
            </a:endParaRPr>
          </a:p>
        </p:txBody>
      </p:sp>
      <p:sp>
        <p:nvSpPr>
          <p:cNvPr id="52231" name="TextBox 23"/>
          <p:cNvSpPr txBox="1">
            <a:spLocks noChangeArrowheads="1"/>
          </p:cNvSpPr>
          <p:nvPr/>
        </p:nvSpPr>
        <p:spPr bwMode="auto">
          <a:xfrm>
            <a:off x="469900" y="26565"/>
            <a:ext cx="8534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sz="2400" b="0" dirty="0">
                <a:solidFill>
                  <a:srgbClr val="FFFFFF"/>
                </a:solidFill>
              </a:rPr>
              <a:t>“Assuming climate </a:t>
            </a:r>
            <a:r>
              <a:rPr lang="en-US" sz="2400" b="0" dirty="0" err="1">
                <a:solidFill>
                  <a:srgbClr val="FFFFFF"/>
                </a:solidFill>
              </a:rPr>
              <a:t>stationarity</a:t>
            </a:r>
            <a:r>
              <a:rPr lang="en-US" sz="2400" b="0" dirty="0">
                <a:solidFill>
                  <a:srgbClr val="FFFFFF"/>
                </a:solidFill>
              </a:rPr>
              <a:t>, hydrologists have periodically relocated stream </a:t>
            </a:r>
            <a:r>
              <a:rPr lang="en-US" sz="2400" b="0" dirty="0" smtClean="0">
                <a:solidFill>
                  <a:srgbClr val="FFFFFF"/>
                </a:solidFill>
              </a:rPr>
              <a:t>gauges </a:t>
            </a:r>
            <a:r>
              <a:rPr lang="en-US" sz="2400" b="0" dirty="0">
                <a:solidFill>
                  <a:srgbClr val="FFFFFF"/>
                </a:solidFill>
              </a:rPr>
              <a:t>so that they could acquire more </a:t>
            </a:r>
            <a:r>
              <a:rPr lang="en-US" sz="2400" b="0" dirty="0">
                <a:solidFill>
                  <a:srgbClr val="FFCC99"/>
                </a:solidFill>
              </a:rPr>
              <a:t>[spatial] </a:t>
            </a:r>
            <a:r>
              <a:rPr lang="en-US" sz="2400" b="0" dirty="0">
                <a:solidFill>
                  <a:srgbClr val="FFFFFF"/>
                </a:solidFill>
              </a:rPr>
              <a:t>perspective on what was thought to be a fairly constant picture.”           	</a:t>
            </a:r>
            <a:r>
              <a:rPr lang="en-US" sz="1600" b="0" i="1" dirty="0" err="1">
                <a:solidFill>
                  <a:srgbClr val="FFFFFF"/>
                </a:solidFill>
              </a:rPr>
              <a:t>Milly</a:t>
            </a:r>
            <a:r>
              <a:rPr lang="en-US" sz="1600" b="0" i="1" dirty="0">
                <a:solidFill>
                  <a:srgbClr val="FFFFFF"/>
                </a:solidFill>
              </a:rPr>
              <a:t> et al. 2008</a:t>
            </a:r>
            <a:br>
              <a:rPr lang="en-US" sz="1600" b="0" i="1" dirty="0">
                <a:solidFill>
                  <a:srgbClr val="FFFFFF"/>
                </a:solidFill>
              </a:rPr>
            </a:br>
            <a:endParaRPr lang="en-US" sz="2400" b="0" i="1" u="sng" dirty="0">
              <a:solidFill>
                <a:srgbClr val="FFFFFF"/>
              </a:solidFill>
            </a:endParaRPr>
          </a:p>
        </p:txBody>
      </p:sp>
      <p:sp>
        <p:nvSpPr>
          <p:cNvPr id="25" name="TextBox 24"/>
          <p:cNvSpPr txBox="1">
            <a:spLocks noChangeArrowheads="1"/>
          </p:cNvSpPr>
          <p:nvPr/>
        </p:nvSpPr>
        <p:spPr bwMode="auto">
          <a:xfrm>
            <a:off x="1066800" y="5907427"/>
            <a:ext cx="6934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dirty="0">
                <a:solidFill>
                  <a:srgbClr val="FDC7A5"/>
                </a:solidFill>
              </a:rPr>
              <a:t>The substitution of SPACE for TIME</a:t>
            </a:r>
            <a:br>
              <a:rPr lang="en-US" sz="2400" dirty="0">
                <a:solidFill>
                  <a:srgbClr val="FDC7A5"/>
                </a:solidFill>
              </a:rPr>
            </a:br>
            <a:r>
              <a:rPr lang="en-US" sz="2400" dirty="0">
                <a:solidFill>
                  <a:srgbClr val="FDC7A5"/>
                </a:solidFill>
              </a:rPr>
              <a:t>is not valid </a:t>
            </a:r>
            <a:r>
              <a:rPr lang="en-US" sz="2400" dirty="0" smtClean="0">
                <a:solidFill>
                  <a:srgbClr val="FDC7A5"/>
                </a:solidFill>
              </a:rPr>
              <a:t>when the climate is changing!</a:t>
            </a:r>
            <a:endParaRPr lang="en-US" sz="2400" dirty="0">
              <a:solidFill>
                <a:srgbClr val="FDC7A5"/>
              </a:solidFill>
            </a:endParaRPr>
          </a:p>
        </p:txBody>
      </p:sp>
      <p:sp>
        <p:nvSpPr>
          <p:cNvPr id="2" name="TextBox 1"/>
          <p:cNvSpPr txBox="1"/>
          <p:nvPr/>
        </p:nvSpPr>
        <p:spPr>
          <a:xfrm>
            <a:off x="1096168" y="1916606"/>
            <a:ext cx="5427663" cy="1200329"/>
          </a:xfrm>
          <a:prstGeom prst="rect">
            <a:avLst/>
          </a:prstGeom>
          <a:solidFill>
            <a:schemeClr val="accent3"/>
          </a:solidFill>
        </p:spPr>
        <p:txBody>
          <a:bodyPr wrap="square" rtlCol="0">
            <a:spAutoFit/>
          </a:bodyPr>
          <a:lstStyle/>
          <a:p>
            <a:pPr algn="l"/>
            <a:r>
              <a:rPr lang="en-US" sz="2400" dirty="0" smtClean="0">
                <a:solidFill>
                  <a:schemeClr val="accent6"/>
                </a:solidFill>
              </a:rPr>
              <a:t>But </a:t>
            </a:r>
            <a:r>
              <a:rPr lang="en-US" sz="2400" u="sng" dirty="0" smtClean="0">
                <a:solidFill>
                  <a:schemeClr val="accent6"/>
                </a:solidFill>
              </a:rPr>
              <a:t>not</a:t>
            </a:r>
            <a:r>
              <a:rPr lang="en-US" sz="2400" dirty="0" smtClean="0">
                <a:solidFill>
                  <a:schemeClr val="accent6"/>
                </a:solidFill>
              </a:rPr>
              <a:t> anticipating  the possibility of climate change / variability can have serious consequences!</a:t>
            </a:r>
            <a:endParaRPr lang="en-US" sz="2400" dirty="0">
              <a:solidFill>
                <a:schemeClr val="accent6"/>
              </a:solidFill>
            </a:endParaRPr>
          </a:p>
        </p:txBody>
      </p:sp>
    </p:spTree>
    <p:extLst>
      <p:ext uri="{BB962C8B-B14F-4D97-AF65-F5344CB8AC3E}">
        <p14:creationId xmlns:p14="http://schemas.microsoft.com/office/powerpoint/2010/main" val="2162596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7179"/>
                                        </p:tgtEl>
                                      </p:cBhvr>
                                    </p:animEffect>
                                    <p:set>
                                      <p:cBhvr>
                                        <p:cTn id="12" dur="1" fill="hold">
                                          <p:stCondLst>
                                            <p:cond delay="999"/>
                                          </p:stCondLst>
                                        </p:cTn>
                                        <p:tgtEl>
                                          <p:spTgt spid="7179"/>
                                        </p:tgtEl>
                                        <p:attrNameLst>
                                          <p:attrName>style.visibility</p:attrName>
                                        </p:attrNameLst>
                                      </p:cBhvr>
                                      <p:to>
                                        <p:strVal val="hidden"/>
                                      </p:to>
                                    </p:set>
                                  </p:childTnLst>
                                </p:cTn>
                              </p:par>
                              <p:par>
                                <p:cTn id="13" presetID="2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1000"/>
                                        <p:tgtEl>
                                          <p:spTgt spid="21"/>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9" grpId="0" animBg="1"/>
      <p:bldP spid="25"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5"/>
          <p:cNvSpPr txBox="1">
            <a:spLocks noChangeArrowheads="1"/>
          </p:cNvSpPr>
          <p:nvPr/>
        </p:nvSpPr>
        <p:spPr bwMode="auto">
          <a:xfrm>
            <a:off x="838200" y="30480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0">
                <a:solidFill>
                  <a:srgbClr val="FFFFFF"/>
                </a:solidFill>
                <a:latin typeface="Verdana" panose="020B0604030504040204" pitchFamily="34" charset="0"/>
              </a:rPr>
              <a:t>Is this evidence of climate change?</a:t>
            </a:r>
          </a:p>
        </p:txBody>
      </p:sp>
      <p:grpSp>
        <p:nvGrpSpPr>
          <p:cNvPr id="54275" name="Group 6"/>
          <p:cNvGrpSpPr>
            <a:grpSpLocks/>
          </p:cNvGrpSpPr>
          <p:nvPr/>
        </p:nvGrpSpPr>
        <p:grpSpPr bwMode="auto">
          <a:xfrm>
            <a:off x="762000" y="1295400"/>
            <a:ext cx="7781925" cy="4867275"/>
            <a:chOff x="762000" y="1752600"/>
            <a:chExt cx="7781925" cy="4867275"/>
          </a:xfrm>
        </p:grpSpPr>
        <p:pic>
          <p:nvPicPr>
            <p:cNvPr id="54276" name="Picture 5" descr="C:\Katie's Documents\My Pictures\FLOODS\Santa.Cruz.bw.jpg"/>
            <p:cNvPicPr>
              <a:picLocks noChangeAspect="1" noChangeArrowheads="1"/>
            </p:cNvPicPr>
            <p:nvPr/>
          </p:nvPicPr>
          <p:blipFill>
            <a:blip r:embed="rId3">
              <a:extLst>
                <a:ext uri="{28A0092B-C50C-407E-A947-70E740481C1C}">
                  <a14:useLocalDpi xmlns:a14="http://schemas.microsoft.com/office/drawing/2010/main" val="0"/>
                </a:ext>
              </a:extLst>
            </a:blip>
            <a:srcRect t="8588"/>
            <a:stretch>
              <a:fillRect/>
            </a:stretch>
          </p:blipFill>
          <p:spPr bwMode="auto">
            <a:xfrm>
              <a:off x="762000" y="1752600"/>
              <a:ext cx="7781925"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Box 5"/>
            <p:cNvSpPr txBox="1">
              <a:spLocks noChangeArrowheads="1"/>
            </p:cNvSpPr>
            <p:nvPr/>
          </p:nvSpPr>
          <p:spPr bwMode="auto">
            <a:xfrm>
              <a:off x="2514600" y="1828800"/>
              <a:ext cx="3962400" cy="461665"/>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b="0">
                  <a:solidFill>
                    <a:srgbClr val="000000"/>
                  </a:solidFill>
                  <a:latin typeface="Verdana" panose="020B0604030504040204" pitchFamily="34" charset="0"/>
                </a:rPr>
                <a:t>Annual Flood Series</a:t>
              </a:r>
            </a:p>
          </p:txBody>
        </p:sp>
      </p:grpSp>
    </p:spTree>
    <p:extLst>
      <p:ext uri="{BB962C8B-B14F-4D97-AF65-F5344CB8AC3E}">
        <p14:creationId xmlns:p14="http://schemas.microsoft.com/office/powerpoint/2010/main" val="7465191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Line 7"/>
          <p:cNvSpPr>
            <a:spLocks noChangeShapeType="1"/>
          </p:cNvSpPr>
          <p:nvPr/>
        </p:nvSpPr>
        <p:spPr bwMode="auto">
          <a:xfrm flipV="1">
            <a:off x="2590800" y="1143000"/>
            <a:ext cx="0" cy="2286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z="1800" b="0">
              <a:solidFill>
                <a:srgbClr val="FFFFFF"/>
              </a:solidFill>
              <a:latin typeface="Arial" panose="020B0604020202020204" pitchFamily="34" charset="0"/>
              <a:cs typeface="Arial" panose="020B0604020202020204" pitchFamily="34" charset="0"/>
            </a:endParaRPr>
          </a:p>
        </p:txBody>
      </p:sp>
      <p:sp>
        <p:nvSpPr>
          <p:cNvPr id="55299" name="TextBox 6"/>
          <p:cNvSpPr txBox="1">
            <a:spLocks noChangeArrowheads="1"/>
          </p:cNvSpPr>
          <p:nvPr/>
        </p:nvSpPr>
        <p:spPr bwMode="auto">
          <a:xfrm>
            <a:off x="0" y="152400"/>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800" b="0">
                <a:solidFill>
                  <a:srgbClr val="FFFFFF"/>
                </a:solidFill>
                <a:latin typeface="Verdana" panose="020B0604030504040204" pitchFamily="34" charset="0"/>
              </a:rPr>
              <a:t>Or  </a:t>
            </a:r>
            <a:r>
              <a:rPr lang="en-US" b="0">
                <a:solidFill>
                  <a:srgbClr val="FFFFFF"/>
                </a:solidFill>
                <a:latin typeface="Verdana" panose="020B0604030504040204" pitchFamily="34" charset="0"/>
              </a:rPr>
              <a:t>this</a:t>
            </a:r>
            <a:r>
              <a:rPr lang="en-US" sz="2800" b="0">
                <a:solidFill>
                  <a:srgbClr val="FFFFFF"/>
                </a:solidFill>
                <a:latin typeface="Verdana" panose="020B0604030504040204" pitchFamily="34" charset="0"/>
              </a:rPr>
              <a:t>? . . . .</a:t>
            </a:r>
          </a:p>
        </p:txBody>
      </p:sp>
      <p:grpSp>
        <p:nvGrpSpPr>
          <p:cNvPr id="55300" name="Group 8"/>
          <p:cNvGrpSpPr>
            <a:grpSpLocks/>
          </p:cNvGrpSpPr>
          <p:nvPr/>
        </p:nvGrpSpPr>
        <p:grpSpPr bwMode="auto">
          <a:xfrm>
            <a:off x="457200" y="1295400"/>
            <a:ext cx="8086725" cy="5105400"/>
            <a:chOff x="533400" y="1143000"/>
            <a:chExt cx="8086725" cy="5105400"/>
          </a:xfrm>
        </p:grpSpPr>
        <p:pic>
          <p:nvPicPr>
            <p:cNvPr id="55301" name="Picture 5" descr="C:\Katie's Documents\My Pictures\FLOODS\San.Pedro.bw.jpg"/>
            <p:cNvPicPr>
              <a:picLocks noChangeAspect="1" noChangeArrowheads="1"/>
            </p:cNvPicPr>
            <p:nvPr/>
          </p:nvPicPr>
          <p:blipFill>
            <a:blip r:embed="rId3">
              <a:extLst>
                <a:ext uri="{28A0092B-C50C-407E-A947-70E740481C1C}">
                  <a14:useLocalDpi xmlns:a14="http://schemas.microsoft.com/office/drawing/2010/main" val="0"/>
                </a:ext>
              </a:extLst>
            </a:blip>
            <a:srcRect t="11842"/>
            <a:stretch>
              <a:fillRect/>
            </a:stretch>
          </p:blipFill>
          <p:spPr bwMode="auto">
            <a:xfrm>
              <a:off x="533400" y="1143000"/>
              <a:ext cx="80867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7"/>
            <p:cNvSpPr txBox="1">
              <a:spLocks noChangeArrowheads="1"/>
            </p:cNvSpPr>
            <p:nvPr/>
          </p:nvSpPr>
          <p:spPr bwMode="auto">
            <a:xfrm>
              <a:off x="3048000" y="1219200"/>
              <a:ext cx="3657600" cy="461665"/>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b="0">
                  <a:solidFill>
                    <a:srgbClr val="000000"/>
                  </a:solidFill>
                  <a:latin typeface="Verdana" panose="020B0604030504040204" pitchFamily="34" charset="0"/>
                </a:rPr>
                <a:t>Annual Flood Series</a:t>
              </a:r>
            </a:p>
          </p:txBody>
        </p:sp>
      </p:grpSp>
    </p:spTree>
    <p:extLst>
      <p:ext uri="{BB962C8B-B14F-4D97-AF65-F5344CB8AC3E}">
        <p14:creationId xmlns:p14="http://schemas.microsoft.com/office/powerpoint/2010/main" val="15113726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3"/>
          <p:cNvSpPr txBox="1">
            <a:spLocks noChangeArrowheads="1"/>
          </p:cNvSpPr>
          <p:nvPr/>
        </p:nvSpPr>
        <p:spPr bwMode="auto">
          <a:xfrm>
            <a:off x="0" y="1143000"/>
            <a:ext cx="2895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b="0" dirty="0">
                <a:solidFill>
                  <a:srgbClr val="F8F8F8"/>
                </a:solidFill>
                <a:latin typeface="Verdana" panose="020B0604030504040204" pitchFamily="34" charset="0"/>
              </a:rPr>
              <a:t>These two flood series are from neighboring</a:t>
            </a:r>
            <a:br>
              <a:rPr lang="en-US" b="0" dirty="0">
                <a:solidFill>
                  <a:srgbClr val="F8F8F8"/>
                </a:solidFill>
                <a:latin typeface="Verdana" panose="020B0604030504040204" pitchFamily="34" charset="0"/>
              </a:rPr>
            </a:br>
            <a:r>
              <a:rPr lang="en-US" b="0" dirty="0">
                <a:solidFill>
                  <a:srgbClr val="F8F8F8"/>
                </a:solidFill>
                <a:latin typeface="Verdana" panose="020B0604030504040204" pitchFamily="34" charset="0"/>
              </a:rPr>
              <a:t>watersheds:</a:t>
            </a:r>
          </a:p>
        </p:txBody>
      </p:sp>
      <p:grpSp>
        <p:nvGrpSpPr>
          <p:cNvPr id="56323" name="Group 8"/>
          <p:cNvGrpSpPr>
            <a:grpSpLocks/>
          </p:cNvGrpSpPr>
          <p:nvPr/>
        </p:nvGrpSpPr>
        <p:grpSpPr bwMode="auto">
          <a:xfrm>
            <a:off x="3124200" y="0"/>
            <a:ext cx="5591175" cy="4772025"/>
            <a:chOff x="816" y="192"/>
            <a:chExt cx="3954" cy="3246"/>
          </a:xfrm>
        </p:grpSpPr>
        <p:pic>
          <p:nvPicPr>
            <p:cNvPr id="56330" name="Picture 2" descr="gila"/>
            <p:cNvPicPr>
              <a:picLocks noChangeAspect="1" noChangeArrowheads="1"/>
            </p:cNvPicPr>
            <p:nvPr/>
          </p:nvPicPr>
          <p:blipFill>
            <a:blip r:embed="rId3" cstate="print">
              <a:extLst>
                <a:ext uri="{28A0092B-C50C-407E-A947-70E740481C1C}">
                  <a14:useLocalDpi xmlns:a14="http://schemas.microsoft.com/office/drawing/2010/main" val="0"/>
                </a:ext>
              </a:extLst>
            </a:blip>
            <a:srcRect l="5098" t="5318" r="4111" b="4791"/>
            <a:stretch>
              <a:fillRect/>
            </a:stretch>
          </p:blipFill>
          <p:spPr bwMode="auto">
            <a:xfrm>
              <a:off x="816" y="192"/>
              <a:ext cx="3954" cy="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5" descr="gila"/>
            <p:cNvPicPr>
              <a:picLocks noChangeAspect="1" noChangeArrowheads="1"/>
            </p:cNvPicPr>
            <p:nvPr/>
          </p:nvPicPr>
          <p:blipFill>
            <a:blip r:embed="rId4" cstate="print">
              <a:extLst>
                <a:ext uri="{28A0092B-C50C-407E-A947-70E740481C1C}">
                  <a14:useLocalDpi xmlns:a14="http://schemas.microsoft.com/office/drawing/2010/main" val="0"/>
                </a:ext>
              </a:extLst>
            </a:blip>
            <a:srcRect l="71504" t="90446" r="14076" b="3905"/>
            <a:stretch>
              <a:fillRect/>
            </a:stretch>
          </p:blipFill>
          <p:spPr bwMode="auto">
            <a:xfrm>
              <a:off x="1200" y="3168"/>
              <a:ext cx="62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2" name="Rectangle 6"/>
            <p:cNvSpPr>
              <a:spLocks noChangeArrowheads="1"/>
            </p:cNvSpPr>
            <p:nvPr/>
          </p:nvSpPr>
          <p:spPr bwMode="auto">
            <a:xfrm>
              <a:off x="3648" y="3234"/>
              <a:ext cx="804" cy="198"/>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solidFill>
                  <a:srgbClr val="FFFFFF"/>
                </a:solidFill>
                <a:latin typeface="Verdana" panose="020B0604030504040204" pitchFamily="34" charset="0"/>
              </a:endParaRPr>
            </a:p>
          </p:txBody>
        </p:sp>
      </p:grpSp>
      <p:pic>
        <p:nvPicPr>
          <p:cNvPr id="56324"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4981575"/>
            <a:ext cx="305435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5003800"/>
            <a:ext cx="29718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Isosceles Triangle 13"/>
          <p:cNvSpPr>
            <a:spLocks noChangeArrowheads="1"/>
          </p:cNvSpPr>
          <p:nvPr/>
        </p:nvSpPr>
        <p:spPr bwMode="auto">
          <a:xfrm>
            <a:off x="5943600" y="3429000"/>
            <a:ext cx="304800" cy="304800"/>
          </a:xfrm>
          <a:prstGeom prst="triangle">
            <a:avLst>
              <a:gd name="adj" fmla="val 50000"/>
            </a:avLst>
          </a:prstGeom>
          <a:solidFill>
            <a:srgbClr val="C000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solidFill>
                <a:srgbClr val="FFFFFF"/>
              </a:solidFill>
              <a:latin typeface="Verdana" panose="020B0604030504040204" pitchFamily="34" charset="0"/>
            </a:endParaRPr>
          </a:p>
        </p:txBody>
      </p:sp>
      <p:sp>
        <p:nvSpPr>
          <p:cNvPr id="56327" name="Isosceles Triangle 14"/>
          <p:cNvSpPr>
            <a:spLocks noChangeArrowheads="1"/>
          </p:cNvSpPr>
          <p:nvPr/>
        </p:nvSpPr>
        <p:spPr bwMode="auto">
          <a:xfrm>
            <a:off x="6553200" y="3810000"/>
            <a:ext cx="304800" cy="304800"/>
          </a:xfrm>
          <a:prstGeom prst="triangle">
            <a:avLst>
              <a:gd name="adj" fmla="val 50000"/>
            </a:avLst>
          </a:prstGeom>
          <a:solidFill>
            <a:srgbClr val="C000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solidFill>
                <a:srgbClr val="FFFFFF"/>
              </a:solidFill>
              <a:latin typeface="Verdana" panose="020B0604030504040204" pitchFamily="34" charset="0"/>
            </a:endParaRPr>
          </a:p>
        </p:txBody>
      </p:sp>
      <p:cxnSp>
        <p:nvCxnSpPr>
          <p:cNvPr id="56328" name="Straight Connector 16"/>
          <p:cNvCxnSpPr>
            <a:cxnSpLocks noChangeShapeType="1"/>
          </p:cNvCxnSpPr>
          <p:nvPr/>
        </p:nvCxnSpPr>
        <p:spPr bwMode="auto">
          <a:xfrm flipV="1">
            <a:off x="4191000" y="3810000"/>
            <a:ext cx="1752600" cy="1600200"/>
          </a:xfrm>
          <a:prstGeom prst="line">
            <a:avLst/>
          </a:prstGeom>
          <a:noFill/>
          <a:ln w="25400" algn="ctr">
            <a:solidFill>
              <a:srgbClr val="C00000"/>
            </a:solidFill>
            <a:round/>
            <a:headEnd/>
            <a:tailEnd/>
          </a:ln>
          <a:extLst>
            <a:ext uri="{909E8E84-426E-40DD-AFC4-6F175D3DCCD1}">
              <a14:hiddenFill xmlns:a14="http://schemas.microsoft.com/office/drawing/2010/main">
                <a:noFill/>
              </a14:hiddenFill>
            </a:ext>
          </a:extLst>
        </p:spPr>
      </p:cxnSp>
      <p:cxnSp>
        <p:nvCxnSpPr>
          <p:cNvPr id="56329" name="Straight Connector 17"/>
          <p:cNvCxnSpPr>
            <a:cxnSpLocks noChangeShapeType="1"/>
            <a:endCxn id="56327" idx="3"/>
          </p:cNvCxnSpPr>
          <p:nvPr/>
        </p:nvCxnSpPr>
        <p:spPr bwMode="auto">
          <a:xfrm rot="16200000" flipV="1">
            <a:off x="6553200" y="4267200"/>
            <a:ext cx="1447800" cy="1143000"/>
          </a:xfrm>
          <a:prstGeom prst="line">
            <a:avLst/>
          </a:prstGeom>
          <a:noFill/>
          <a:ln w="25400" algn="ctr">
            <a:solidFill>
              <a:srgbClr val="C0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596976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9530" y="1524000"/>
            <a:ext cx="8763000" cy="3108325"/>
          </a:xfrm>
          <a:prstGeom prst="rect">
            <a:avLst/>
          </a:prstGeom>
          <a:noFill/>
        </p:spPr>
        <p:txBody>
          <a:bodyPr>
            <a:spAutoFit/>
          </a:bodyPr>
          <a:lstStyle/>
          <a:p>
            <a:pPr algn="l">
              <a:defRPr/>
            </a:pP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    While increasing trends in extreme precipitation in the United States and else-where have been observed,</a:t>
            </a:r>
            <a:b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b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	 </a:t>
            </a:r>
            <a:r>
              <a:rPr lang="en-US" sz="2400" b="0" dirty="0">
                <a:solidFill>
                  <a:srgbClr val="FFFFFF"/>
                </a:solidFill>
                <a:effectLst>
                  <a:outerShdw blurRad="38100" dist="38100" dir="2700000" algn="tl">
                    <a:srgbClr val="000000">
                      <a:alpha val="43137"/>
                    </a:srgbClr>
                  </a:outerShdw>
                </a:effectLst>
                <a:latin typeface="Verdana" pitchFamily="34" charset="0"/>
                <a:cs typeface="Arial" charset="0"/>
              </a:rPr>
              <a:t>(e.g., </a:t>
            </a:r>
            <a:r>
              <a:rPr lang="en-US" sz="2400" b="0" dirty="0" err="1">
                <a:solidFill>
                  <a:srgbClr val="FFFFFF"/>
                </a:solidFill>
                <a:effectLst>
                  <a:outerShdw blurRad="38100" dist="38100" dir="2700000" algn="tl">
                    <a:srgbClr val="000000">
                      <a:alpha val="43137"/>
                    </a:srgbClr>
                  </a:outerShdw>
                </a:effectLst>
                <a:latin typeface="Verdana" pitchFamily="34" charset="0"/>
                <a:cs typeface="Arial" charset="0"/>
              </a:rPr>
              <a:t>Groisman</a:t>
            </a:r>
            <a:r>
              <a:rPr lang="en-US" sz="2400" b="0" dirty="0">
                <a:solidFill>
                  <a:srgbClr val="FFFFFF"/>
                </a:solidFill>
                <a:effectLst>
                  <a:outerShdw blurRad="38100" dist="38100" dir="2700000" algn="tl">
                    <a:srgbClr val="000000">
                      <a:alpha val="43137"/>
                    </a:srgbClr>
                  </a:outerShdw>
                </a:effectLst>
                <a:latin typeface="Verdana" pitchFamily="34" charset="0"/>
                <a:cs typeface="Arial" charset="0"/>
              </a:rPr>
              <a:t> et al. 2001, </a:t>
            </a:r>
            <a:r>
              <a:rPr lang="en-US" sz="2400" b="0" dirty="0" err="1">
                <a:solidFill>
                  <a:srgbClr val="FFFFFF"/>
                </a:solidFill>
                <a:effectLst>
                  <a:outerShdw blurRad="38100" dist="38100" dir="2700000" algn="tl">
                    <a:srgbClr val="000000">
                      <a:alpha val="43137"/>
                    </a:srgbClr>
                  </a:outerShdw>
                </a:effectLst>
                <a:latin typeface="Verdana" pitchFamily="34" charset="0"/>
                <a:cs typeface="Arial" charset="0"/>
              </a:rPr>
              <a:t>Meehl</a:t>
            </a:r>
            <a:r>
              <a:rPr lang="en-US" sz="2400" b="0" dirty="0">
                <a:solidFill>
                  <a:srgbClr val="FFFFFF"/>
                </a:solidFill>
                <a:effectLst>
                  <a:outerShdw blurRad="38100" dist="38100" dir="2700000" algn="tl">
                    <a:srgbClr val="000000">
                      <a:alpha val="43137"/>
                    </a:srgbClr>
                  </a:outerShdw>
                </a:effectLst>
                <a:latin typeface="Verdana" pitchFamily="34" charset="0"/>
                <a:cs typeface="Arial" charset="0"/>
              </a:rPr>
              <a:t> et al. 2000) </a:t>
            </a:r>
            <a:br>
              <a:rPr lang="en-US" sz="2400" b="0" dirty="0">
                <a:solidFill>
                  <a:srgbClr val="FFFFFF"/>
                </a:solidFill>
                <a:effectLst>
                  <a:outerShdw blurRad="38100" dist="38100" dir="2700000" algn="tl">
                    <a:srgbClr val="000000">
                      <a:alpha val="43137"/>
                    </a:srgbClr>
                  </a:outerShdw>
                </a:effectLst>
                <a:latin typeface="Verdana" pitchFamily="34" charset="0"/>
                <a:cs typeface="Arial" charset="0"/>
              </a:rPr>
            </a:br>
            <a:r>
              <a:rPr lang="en-US" sz="2800" b="0" dirty="0">
                <a:solidFill>
                  <a:srgbClr val="FDC7A5"/>
                </a:solidFill>
                <a:effectLst>
                  <a:outerShdw blurRad="38100" dist="38100" dir="2700000" algn="tl">
                    <a:srgbClr val="000000">
                      <a:alpha val="43137"/>
                    </a:srgbClr>
                  </a:outerShdw>
                </a:effectLst>
                <a:latin typeface="Verdana" pitchFamily="34" charset="0"/>
                <a:cs typeface="Arial" charset="0"/>
              </a:rPr>
              <a:t> </a:t>
            </a:r>
            <a:br>
              <a:rPr lang="en-US" sz="2800" b="0" dirty="0">
                <a:solidFill>
                  <a:srgbClr val="FDC7A5"/>
                </a:solidFill>
                <a:effectLst>
                  <a:outerShdw blurRad="38100" dist="38100" dir="2700000" algn="tl">
                    <a:srgbClr val="000000">
                      <a:alpha val="43137"/>
                    </a:srgbClr>
                  </a:outerShdw>
                </a:effectLst>
                <a:latin typeface="Verdana" pitchFamily="34" charset="0"/>
                <a:cs typeface="Arial" charset="0"/>
              </a:rPr>
            </a:br>
            <a:r>
              <a:rPr lang="en-US" sz="2800" b="0" dirty="0">
                <a:solidFill>
                  <a:srgbClr val="FDC7A5"/>
                </a:solidFill>
                <a:effectLst>
                  <a:outerShdw blurRad="38100" dist="38100" dir="2700000" algn="tl">
                    <a:srgbClr val="000000">
                      <a:alpha val="43137"/>
                    </a:srgbClr>
                  </a:outerShdw>
                </a:effectLst>
                <a:latin typeface="Verdana" pitchFamily="34" charset="0"/>
                <a:cs typeface="Arial" charset="0"/>
              </a:rPr>
              <a:t>. . . it is unclear whether similar trends have occurred in extreme flooding. </a:t>
            </a:r>
          </a:p>
        </p:txBody>
      </p:sp>
      <p:sp>
        <p:nvSpPr>
          <p:cNvPr id="3" name="TextBox 2"/>
          <p:cNvSpPr txBox="1"/>
          <p:nvPr/>
        </p:nvSpPr>
        <p:spPr>
          <a:xfrm>
            <a:off x="337744" y="5181600"/>
            <a:ext cx="8782050" cy="1384995"/>
          </a:xfrm>
          <a:prstGeom prst="rect">
            <a:avLst/>
          </a:prstGeom>
          <a:noFill/>
        </p:spPr>
        <p:txBody>
          <a:bodyPr>
            <a:spAutoFit/>
          </a:bodyPr>
          <a:lstStyle/>
          <a:p>
            <a:pPr algn="l">
              <a:defRPr/>
            </a:pP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Some studies have not seen any systematic trends in peak </a:t>
            </a:r>
            <a:r>
              <a:rPr lang="en-US" sz="2800" b="0" dirty="0" err="1">
                <a:solidFill>
                  <a:srgbClr val="FFFFFF"/>
                </a:solidFill>
                <a:effectLst>
                  <a:outerShdw blurRad="38100" dist="38100" dir="2700000" algn="tl">
                    <a:srgbClr val="000000">
                      <a:alpha val="43137"/>
                    </a:srgbClr>
                  </a:outerShdw>
                </a:effectLst>
                <a:latin typeface="Verdana" pitchFamily="34" charset="0"/>
                <a:cs typeface="Arial" charset="0"/>
              </a:rPr>
              <a:t>streamflow</a:t>
            </a: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 others have found trends in some watersheds but not others. . . </a:t>
            </a:r>
            <a:endParaRPr lang="en-US" sz="2000" dirty="0">
              <a:solidFill>
                <a:srgbClr val="FFFFFF"/>
              </a:solidFill>
              <a:cs typeface="Arial" charset="0"/>
            </a:endParaRPr>
          </a:p>
        </p:txBody>
      </p:sp>
      <p:sp>
        <p:nvSpPr>
          <p:cNvPr id="2" name="TextBox 1"/>
          <p:cNvSpPr txBox="1"/>
          <p:nvPr/>
        </p:nvSpPr>
        <p:spPr>
          <a:xfrm>
            <a:off x="1143000" y="228600"/>
            <a:ext cx="6629400" cy="1077218"/>
          </a:xfrm>
          <a:prstGeom prst="rect">
            <a:avLst/>
          </a:prstGeom>
          <a:noFill/>
        </p:spPr>
        <p:txBody>
          <a:bodyPr wrap="square" rtlCol="0">
            <a:spAutoFit/>
          </a:bodyPr>
          <a:lstStyle/>
          <a:p>
            <a:pPr algn="ctr"/>
            <a:r>
              <a:rPr lang="en-US" dirty="0" smtClean="0">
                <a:solidFill>
                  <a:srgbClr val="FDC7A5"/>
                </a:solidFill>
                <a:latin typeface="Arial" panose="020B0604020202020204" pitchFamily="34" charset="0"/>
                <a:cs typeface="Arial" panose="020B0604020202020204" pitchFamily="34" charset="0"/>
              </a:rPr>
              <a:t>The FLOOD-CLIMATE LINK</a:t>
            </a:r>
            <a:br>
              <a:rPr lang="en-US" dirty="0" smtClean="0">
                <a:solidFill>
                  <a:srgbClr val="FDC7A5"/>
                </a:solidFill>
                <a:latin typeface="Arial" panose="020B0604020202020204" pitchFamily="34" charset="0"/>
                <a:cs typeface="Arial" panose="020B0604020202020204" pitchFamily="34" charset="0"/>
              </a:rPr>
            </a:br>
            <a:r>
              <a:rPr lang="en-US" dirty="0" smtClean="0">
                <a:solidFill>
                  <a:srgbClr val="FDC7A5"/>
                </a:solidFill>
                <a:latin typeface="Arial" panose="020B0604020202020204" pitchFamily="34" charset="0"/>
                <a:cs typeface="Arial" panose="020B0604020202020204" pitchFamily="34" charset="0"/>
              </a:rPr>
              <a:t>can be difficult to sort out !</a:t>
            </a:r>
            <a:endParaRPr lang="en-US" dirty="0">
              <a:solidFill>
                <a:srgbClr val="FDC7A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9912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3"/>
          <p:cNvSpPr txBox="1">
            <a:spLocks noChangeArrowheads="1"/>
          </p:cNvSpPr>
          <p:nvPr/>
        </p:nvSpPr>
        <p:spPr bwMode="auto">
          <a:xfrm>
            <a:off x="685800" y="2590800"/>
            <a:ext cx="8458200" cy="2971800"/>
          </a:xfrm>
          <a:prstGeom prst="rect">
            <a:avLst/>
          </a:prstGeom>
          <a:noFill/>
          <a:ln w="9525" algn="ctr">
            <a:noFill/>
            <a:miter lim="800000"/>
            <a:headEnd/>
            <a:tailEnd/>
          </a:ln>
        </p:spPr>
        <p:txBody>
          <a:bodyPr/>
          <a:lstStyle/>
          <a:p>
            <a:pPr algn="l">
              <a:spcBef>
                <a:spcPct val="50000"/>
              </a:spcBef>
              <a:defRPr/>
            </a:pP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Information presented in an </a:t>
            </a:r>
            <a:r>
              <a:rPr lang="en-US" sz="2800" b="0" dirty="0">
                <a:solidFill>
                  <a:srgbClr val="FDC7A5"/>
                </a:solidFill>
                <a:effectLst>
                  <a:outerShdw blurRad="38100" dist="38100" dir="2700000" algn="tl">
                    <a:srgbClr val="000000">
                      <a:alpha val="43137"/>
                    </a:srgbClr>
                  </a:outerShdw>
                </a:effectLst>
                <a:latin typeface="Verdana" pitchFamily="34" charset="0"/>
                <a:cs typeface="Arial" charset="0"/>
              </a:rPr>
              <a:t>operationally useful format  </a:t>
            </a: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for </a:t>
            </a:r>
            <a:r>
              <a:rPr lang="en-US" sz="2800" b="0" dirty="0" smtClean="0">
                <a:solidFill>
                  <a:srgbClr val="FFFFFF"/>
                </a:solidFill>
                <a:effectLst>
                  <a:outerShdw blurRad="38100" dist="38100" dir="2700000" algn="tl">
                    <a:srgbClr val="000000">
                      <a:alpha val="43137"/>
                    </a:srgbClr>
                  </a:outerShdw>
                </a:effectLst>
                <a:latin typeface="Verdana" pitchFamily="34" charset="0"/>
                <a:cs typeface="Arial" charset="0"/>
              </a:rPr>
              <a:t>planners &amp; managers </a:t>
            </a: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which describes how changes in the large-scale climatic “drivers” of </a:t>
            </a:r>
            <a:r>
              <a:rPr lang="en-US" sz="2800" b="0" dirty="0" err="1">
                <a:solidFill>
                  <a:srgbClr val="FFFFFF"/>
                </a:solidFill>
                <a:effectLst>
                  <a:outerShdw blurRad="38100" dist="38100" dir="2700000" algn="tl">
                    <a:srgbClr val="000000">
                      <a:alpha val="43137"/>
                    </a:srgbClr>
                  </a:outerShdw>
                </a:effectLst>
                <a:latin typeface="Verdana" pitchFamily="34" charset="0"/>
                <a:cs typeface="Arial" charset="0"/>
              </a:rPr>
              <a:t>hydrometeorological</a:t>
            </a: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 extremes  will manifest themselves in  flooding variability in </a:t>
            </a:r>
          </a:p>
          <a:p>
            <a:pPr algn="l">
              <a:spcBef>
                <a:spcPct val="50000"/>
              </a:spcBef>
              <a:defRPr/>
            </a:pPr>
            <a:r>
              <a:rPr lang="en-US" sz="2800" b="0" dirty="0">
                <a:solidFill>
                  <a:srgbClr val="FDC7A5"/>
                </a:solidFill>
                <a:effectLst>
                  <a:outerShdw blurRad="38100" dist="38100" dir="2700000" algn="tl">
                    <a:srgbClr val="000000">
                      <a:alpha val="43137"/>
                    </a:srgbClr>
                  </a:outerShdw>
                </a:effectLst>
                <a:latin typeface="Verdana" pitchFamily="34" charset="0"/>
                <a:cs typeface="Arial" charset="0"/>
              </a:rPr>
              <a:t>SPECIFIC WATERSHEDS </a:t>
            </a:r>
            <a:r>
              <a:rPr lang="en-US" sz="2800" b="0" dirty="0">
                <a:solidFill>
                  <a:srgbClr val="FDC7A5"/>
                </a:solidFill>
                <a:effectLst>
                  <a:outerShdw blurRad="38100" dist="38100" dir="2700000" algn="tl">
                    <a:srgbClr val="000000">
                      <a:alpha val="43137"/>
                    </a:srgbClr>
                  </a:outerShdw>
                </a:effectLst>
                <a:latin typeface="Verdana" pitchFamily="34" charset="0"/>
                <a:cs typeface="Arial" charset="0"/>
                <a:sym typeface="Wingdings" pitchFamily="2" charset="2"/>
              </a:rPr>
              <a:t></a:t>
            </a:r>
            <a:endParaRPr lang="en-US" sz="2800" b="0" dirty="0">
              <a:solidFill>
                <a:srgbClr val="FFFFFF"/>
              </a:solidFill>
              <a:effectLst>
                <a:outerShdw blurRad="38100" dist="38100" dir="2700000" algn="tl">
                  <a:srgbClr val="000000">
                    <a:alpha val="43137"/>
                  </a:srgbClr>
                </a:outerShdw>
              </a:effectLst>
              <a:latin typeface="Verdana" pitchFamily="34" charset="0"/>
              <a:cs typeface="Arial" charset="0"/>
            </a:endParaRPr>
          </a:p>
        </p:txBody>
      </p:sp>
      <p:sp>
        <p:nvSpPr>
          <p:cNvPr id="25603" name="Text Box 4"/>
          <p:cNvSpPr txBox="1">
            <a:spLocks noChangeArrowheads="1"/>
          </p:cNvSpPr>
          <p:nvPr/>
        </p:nvSpPr>
        <p:spPr bwMode="auto">
          <a:xfrm>
            <a:off x="2971800" y="1524000"/>
            <a:ext cx="4724400" cy="584200"/>
          </a:xfrm>
          <a:prstGeom prst="rect">
            <a:avLst/>
          </a:prstGeom>
          <a:noFill/>
          <a:ln w="9525">
            <a:noFill/>
            <a:miter lim="800000"/>
            <a:headEnd/>
            <a:tailEnd/>
          </a:ln>
        </p:spPr>
        <p:txBody>
          <a:bodyPr>
            <a:spAutoFit/>
          </a:bodyPr>
          <a:lstStyle/>
          <a:p>
            <a:pPr algn="l">
              <a:spcBef>
                <a:spcPct val="50000"/>
              </a:spcBef>
              <a:defRPr/>
            </a:pPr>
            <a:r>
              <a:rPr lang="en-US" b="0" dirty="0">
                <a:solidFill>
                  <a:srgbClr val="FDC7A5"/>
                </a:solidFill>
                <a:effectLst>
                  <a:outerShdw blurRad="38100" dist="38100" dir="2700000" algn="tl">
                    <a:srgbClr val="000000">
                      <a:alpha val="43137"/>
                    </a:srgbClr>
                  </a:outerShdw>
                </a:effectLst>
                <a:latin typeface="Verdana" pitchFamily="34" charset="0"/>
                <a:cs typeface="Arial" charset="0"/>
              </a:rPr>
              <a:t>What’s needed . . . .</a:t>
            </a:r>
          </a:p>
        </p:txBody>
      </p:sp>
      <p:pic>
        <p:nvPicPr>
          <p:cNvPr id="48136" name="Picture 8" descr="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860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9"/>
          <p:cNvPicPr>
            <a:picLocks noChangeAspect="1" noChangeArrowheads="1"/>
          </p:cNvPicPr>
          <p:nvPr/>
        </p:nvPicPr>
        <p:blipFill>
          <a:blip r:embed="rId4">
            <a:extLst>
              <a:ext uri="{28A0092B-C50C-407E-A947-70E740481C1C}">
                <a14:useLocalDpi xmlns:a14="http://schemas.microsoft.com/office/drawing/2010/main" val="0"/>
              </a:ext>
            </a:extLst>
          </a:blip>
          <a:srcRect l="16406" t="26042" r="52344" b="34375"/>
          <a:stretch>
            <a:fillRect/>
          </a:stretch>
        </p:blipFill>
        <p:spPr bwMode="auto">
          <a:xfrm>
            <a:off x="6553200" y="4927600"/>
            <a:ext cx="20320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9452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3000"/>
                                  </p:stCondLst>
                                  <p:childTnLst>
                                    <p:set>
                                      <p:cBhvr>
                                        <p:cTn id="6" dur="1" fill="hold">
                                          <p:stCondLst>
                                            <p:cond delay="0"/>
                                          </p:stCondLst>
                                        </p:cTn>
                                        <p:tgtEl>
                                          <p:spTgt spid="48136"/>
                                        </p:tgtEl>
                                        <p:attrNameLst>
                                          <p:attrName>style.visibility</p:attrName>
                                        </p:attrNameLst>
                                      </p:cBhvr>
                                      <p:to>
                                        <p:strVal val="visible"/>
                                      </p:to>
                                    </p:set>
                                    <p:animEffect transition="in" filter="fade">
                                      <p:cBhvr>
                                        <p:cTn id="7" dur="2000"/>
                                        <p:tgtEl>
                                          <p:spTgt spid="48136"/>
                                        </p:tgtEl>
                                      </p:cBhvr>
                                    </p:animEffect>
                                  </p:childTnLst>
                                </p:cTn>
                              </p:par>
                            </p:childTnLst>
                          </p:cTn>
                        </p:par>
                        <p:par>
                          <p:cTn id="8" fill="hold" nodeType="afterGroup">
                            <p:stCondLst>
                              <p:cond delay="5000"/>
                            </p:stCondLst>
                            <p:childTnLst>
                              <p:par>
                                <p:cTn id="9" presetID="10" presetClass="entr" presetSubtype="0" fill="hold" nodeType="afterEffect">
                                  <p:stCondLst>
                                    <p:cond delay="0"/>
                                  </p:stCondLst>
                                  <p:childTnLst>
                                    <p:set>
                                      <p:cBhvr>
                                        <p:cTn id="10" dur="1" fill="hold">
                                          <p:stCondLst>
                                            <p:cond delay="0"/>
                                          </p:stCondLst>
                                        </p:cTn>
                                        <p:tgtEl>
                                          <p:spTgt spid="48137"/>
                                        </p:tgtEl>
                                        <p:attrNameLst>
                                          <p:attrName>style.visibility</p:attrName>
                                        </p:attrNameLst>
                                      </p:cBhvr>
                                      <p:to>
                                        <p:strVal val="visible"/>
                                      </p:to>
                                    </p:set>
                                    <p:animEffect transition="in" filter="fade">
                                      <p:cBhvr>
                                        <p:cTn id="11" dur="20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Box 4"/>
          <p:cNvSpPr txBox="1"/>
          <p:nvPr/>
        </p:nvSpPr>
        <p:spPr>
          <a:xfrm>
            <a:off x="990600" y="457200"/>
            <a:ext cx="7543800" cy="1077913"/>
          </a:xfrm>
          <a:prstGeom prst="rect">
            <a:avLst/>
          </a:prstGeom>
          <a:noFill/>
        </p:spPr>
        <p:txBody>
          <a:bodyPr>
            <a:spAutoFit/>
          </a:bodyPr>
          <a:lstStyle/>
          <a:p>
            <a:pPr algn="ctr">
              <a:defRPr/>
            </a:pPr>
            <a:r>
              <a:rPr lang="en-US" dirty="0">
                <a:solidFill>
                  <a:srgbClr val="FDC7A5"/>
                </a:solidFill>
                <a:effectLst>
                  <a:outerShdw blurRad="38100" dist="38100" dir="2700000" algn="tl">
                    <a:srgbClr val="000000">
                      <a:alpha val="43137"/>
                    </a:srgbClr>
                  </a:outerShdw>
                </a:effectLst>
                <a:latin typeface="Arial" panose="020B0604020202020204" pitchFamily="34" charset="0"/>
                <a:ea typeface="Tahoma" panose="020B0604030504040204" pitchFamily="34" charset="0"/>
                <a:cs typeface="Arial" panose="020B0604020202020204" pitchFamily="34" charset="0"/>
              </a:rPr>
              <a:t>ARE WE THINKING ABOUT       CLIMATE IN THE BEST WAY ?</a:t>
            </a:r>
          </a:p>
        </p:txBody>
      </p:sp>
      <p:sp>
        <p:nvSpPr>
          <p:cNvPr id="6" name="Content Placeholder 5"/>
          <p:cNvSpPr>
            <a:spLocks noGrp="1"/>
          </p:cNvSpPr>
          <p:nvPr>
            <p:ph idx="1"/>
          </p:nvPr>
        </p:nvSpPr>
        <p:spPr>
          <a:xfrm>
            <a:off x="1447800" y="1676400"/>
            <a:ext cx="7239000" cy="1752600"/>
          </a:xfrm>
        </p:spPr>
        <p:txBody>
          <a:bodyPr/>
          <a:lstStyle/>
          <a:p>
            <a:pPr>
              <a:buFontTx/>
              <a:buNone/>
            </a:pPr>
            <a:r>
              <a:rPr lang="en-US" i="1" dirty="0" smtClean="0"/>
              <a:t>“Climate is what you expect, </a:t>
            </a:r>
            <a:br>
              <a:rPr lang="en-US" i="1" dirty="0" smtClean="0"/>
            </a:br>
            <a:r>
              <a:rPr lang="en-US" i="1" dirty="0" smtClean="0"/>
              <a:t>weather is what you get.”</a:t>
            </a:r>
            <a:r>
              <a:rPr lang="en-US" dirty="0" smtClean="0"/>
              <a:t/>
            </a:r>
            <a:br>
              <a:rPr lang="en-US" dirty="0" smtClean="0"/>
            </a:br>
            <a:r>
              <a:rPr lang="en-US" dirty="0" smtClean="0"/>
              <a:t>				   </a:t>
            </a:r>
            <a:r>
              <a:rPr lang="en-US" sz="2000" dirty="0" smtClean="0"/>
              <a:t>Robert A. Heinlein</a:t>
            </a:r>
            <a:endParaRPr lang="en-US" sz="2800" dirty="0" smtClean="0"/>
          </a:p>
        </p:txBody>
      </p:sp>
      <p:grpSp>
        <p:nvGrpSpPr>
          <p:cNvPr id="2" name="Group 10"/>
          <p:cNvGrpSpPr>
            <a:grpSpLocks/>
          </p:cNvGrpSpPr>
          <p:nvPr/>
        </p:nvGrpSpPr>
        <p:grpSpPr bwMode="auto">
          <a:xfrm>
            <a:off x="762000" y="3276600"/>
            <a:ext cx="2847975" cy="3251200"/>
            <a:chOff x="762000" y="3276600"/>
            <a:chExt cx="2847545" cy="3251775"/>
          </a:xfrm>
        </p:grpSpPr>
        <p:pic>
          <p:nvPicPr>
            <p:cNvPr id="604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276600"/>
              <a:ext cx="2847545" cy="252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914377" y="5944072"/>
              <a:ext cx="2666597" cy="584303"/>
            </a:xfrm>
            <a:prstGeom prst="rect">
              <a:avLst/>
            </a:prstGeom>
            <a:noFill/>
          </p:spPr>
          <p:txBody>
            <a:bodyPr>
              <a:spAutoFit/>
            </a:bodyPr>
            <a:lstStyle/>
            <a:p>
              <a:pPr algn="l">
                <a:defRPr/>
              </a:pPr>
              <a:r>
                <a:rPr lang="en-US" b="0" dirty="0">
                  <a:solidFill>
                    <a:srgbClr val="FFFFFF"/>
                  </a:solidFill>
                  <a:effectLst>
                    <a:outerShdw blurRad="38100" dist="38100" dir="2700000" algn="tl">
                      <a:srgbClr val="000000">
                        <a:alpha val="43137"/>
                      </a:srgbClr>
                    </a:outerShdw>
                  </a:effectLst>
                  <a:latin typeface="Verdana" pitchFamily="34" charset="0"/>
                  <a:cs typeface="Arial" charset="0"/>
                </a:rPr>
                <a:t>“</a:t>
              </a:r>
              <a:r>
                <a:rPr lang="en-US" b="0" dirty="0" err="1">
                  <a:solidFill>
                    <a:srgbClr val="FFFFFF"/>
                  </a:solidFill>
                  <a:effectLst>
                    <a:outerShdw blurRad="38100" dist="38100" dir="2700000" algn="tl">
                      <a:srgbClr val="000000">
                        <a:alpha val="43137"/>
                      </a:srgbClr>
                    </a:outerShdw>
                  </a:effectLst>
                  <a:latin typeface="Verdana" pitchFamily="34" charset="0"/>
                  <a:cs typeface="Arial" charset="0"/>
                </a:rPr>
                <a:t>Normals</a:t>
              </a:r>
              <a:r>
                <a:rPr lang="en-US" b="0" dirty="0">
                  <a:solidFill>
                    <a:srgbClr val="FFFFFF"/>
                  </a:solidFill>
                  <a:effectLst>
                    <a:outerShdw blurRad="38100" dist="38100" dir="2700000" algn="tl">
                      <a:srgbClr val="000000">
                        <a:alpha val="43137"/>
                      </a:srgbClr>
                    </a:outerShdw>
                  </a:effectLst>
                  <a:latin typeface="Verdana" pitchFamily="34" charset="0"/>
                  <a:cs typeface="Arial" charset="0"/>
                </a:rPr>
                <a:t>”</a:t>
              </a:r>
            </a:p>
          </p:txBody>
        </p:sp>
      </p:grpSp>
      <p:grpSp>
        <p:nvGrpSpPr>
          <p:cNvPr id="3" name="Group 11"/>
          <p:cNvGrpSpPr>
            <a:grpSpLocks/>
          </p:cNvGrpSpPr>
          <p:nvPr/>
        </p:nvGrpSpPr>
        <p:grpSpPr bwMode="auto">
          <a:xfrm>
            <a:off x="4267200" y="3786188"/>
            <a:ext cx="4876800" cy="2771775"/>
            <a:chOff x="4267200" y="3786538"/>
            <a:chExt cx="4876800" cy="2771030"/>
          </a:xfrm>
        </p:grpSpPr>
        <p:pic>
          <p:nvPicPr>
            <p:cNvPr id="604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786538"/>
              <a:ext cx="2343150" cy="2102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5239842"/>
              <a:ext cx="3448050" cy="1317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705600" y="4495959"/>
              <a:ext cx="2438400" cy="584043"/>
            </a:xfrm>
            <a:prstGeom prst="rect">
              <a:avLst/>
            </a:prstGeom>
            <a:noFill/>
          </p:spPr>
          <p:txBody>
            <a:bodyPr>
              <a:spAutoFit/>
            </a:bodyPr>
            <a:lstStyle/>
            <a:p>
              <a:pPr algn="l">
                <a:defRPr/>
              </a:pPr>
              <a:r>
                <a:rPr lang="en-US" b="0" dirty="0">
                  <a:solidFill>
                    <a:srgbClr val="FFFFFF"/>
                  </a:solidFill>
                  <a:effectLst>
                    <a:outerShdw blurRad="38100" dist="38100" dir="2700000" algn="tl">
                      <a:srgbClr val="000000">
                        <a:alpha val="43137"/>
                      </a:srgbClr>
                    </a:outerShdw>
                  </a:effectLst>
                  <a:latin typeface="Verdana" pitchFamily="34" charset="0"/>
                  <a:cs typeface="Arial" charset="0"/>
                </a:rPr>
                <a:t>“Indices”</a:t>
              </a:r>
            </a:p>
          </p:txBody>
        </p:sp>
      </p:grpSp>
    </p:spTree>
    <p:extLst>
      <p:ext uri="{BB962C8B-B14F-4D97-AF65-F5344CB8AC3E}">
        <p14:creationId xmlns:p14="http://schemas.microsoft.com/office/powerpoint/2010/main" val="3915994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nodeType="afterGroup">
                            <p:stCondLst>
                              <p:cond delay="3000"/>
                            </p:stCondLst>
                            <p:childTnLst>
                              <p:par>
                                <p:cTn id="9" presetID="10" presetClass="entr" presetSubtype="0" fill="hold" nodeType="afterEffect">
                                  <p:stCondLst>
                                    <p:cond delay="1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0" y="1066800"/>
            <a:ext cx="7239000" cy="4171950"/>
          </a:xfrm>
          <a:prstGeom prst="rect">
            <a:avLst/>
          </a:prstGeom>
        </p:spPr>
      </p:pic>
      <p:sp>
        <p:nvSpPr>
          <p:cNvPr id="4" name="TextBox 3"/>
          <p:cNvSpPr txBox="1"/>
          <p:nvPr/>
        </p:nvSpPr>
        <p:spPr>
          <a:xfrm>
            <a:off x="1028700" y="5715000"/>
            <a:ext cx="6858000" cy="584775"/>
          </a:xfrm>
          <a:prstGeom prst="rect">
            <a:avLst/>
          </a:prstGeom>
          <a:noFill/>
        </p:spPr>
        <p:txBody>
          <a:bodyPr wrap="square" rtlCol="0">
            <a:spAutoFit/>
          </a:bodyPr>
          <a:lstStyle/>
          <a:p>
            <a:pPr algn="ctr"/>
            <a:r>
              <a:rPr lang="en-US" b="0" dirty="0" smtClean="0">
                <a:latin typeface="Arial" panose="020B0604020202020204" pitchFamily="34" charset="0"/>
                <a:cs typeface="Arial" panose="020B0604020202020204" pitchFamily="34" charset="0"/>
                <a:hlinkClick r:id="rId3"/>
              </a:rPr>
              <a:t>http://www.swcarr.arizona.edu/</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565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3"/>
          <p:cNvSpPr>
            <a:spLocks noGrp="1" noChangeArrowheads="1"/>
          </p:cNvSpPr>
          <p:nvPr>
            <p:ph idx="1"/>
          </p:nvPr>
        </p:nvSpPr>
        <p:spPr>
          <a:xfrm>
            <a:off x="990600" y="2057400"/>
            <a:ext cx="7467600" cy="3657600"/>
          </a:xfrm>
        </p:spPr>
        <p:txBody>
          <a:bodyPr/>
          <a:lstStyle/>
          <a:p>
            <a:pPr marL="571500" indent="-571500" eaLnBrk="1" hangingPunct="1">
              <a:buFontTx/>
              <a:buNone/>
              <a:defRPr/>
            </a:pPr>
            <a:r>
              <a:rPr lang="en-US" sz="3600" dirty="0" smtClean="0">
                <a:solidFill>
                  <a:srgbClr val="FFFFFF"/>
                </a:solidFill>
                <a:effectLst>
                  <a:outerShdw blurRad="38100" dist="38100" dir="2700000" algn="tl">
                    <a:srgbClr val="000000">
                      <a:alpha val="43137"/>
                    </a:srgbClr>
                  </a:outerShdw>
                </a:effectLst>
              </a:rPr>
              <a:t>#1  Our understanding of climate / climate variability should be expanded beyond statistical definitions to include mechanistic, event-based, weather components. </a:t>
            </a:r>
          </a:p>
        </p:txBody>
      </p:sp>
      <p:sp>
        <p:nvSpPr>
          <p:cNvPr id="5" name="TextBox 4"/>
          <p:cNvSpPr txBox="1"/>
          <p:nvPr/>
        </p:nvSpPr>
        <p:spPr>
          <a:xfrm>
            <a:off x="762000" y="457200"/>
            <a:ext cx="7543800" cy="1077913"/>
          </a:xfrm>
          <a:prstGeom prst="rect">
            <a:avLst/>
          </a:prstGeom>
          <a:noFill/>
        </p:spPr>
        <p:txBody>
          <a:bodyPr>
            <a:spAutoFit/>
          </a:bodyPr>
          <a:lstStyle/>
          <a:p>
            <a:pPr algn="ctr">
              <a:defRPr/>
            </a:pPr>
            <a:r>
              <a:rPr lang="en-US" dirty="0">
                <a:solidFill>
                  <a:srgbClr val="FDC7A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CAN WE THINK ABOUT CLIMATE DIFFERENTLY ?</a:t>
            </a:r>
          </a:p>
        </p:txBody>
      </p:sp>
    </p:spTree>
    <p:extLst>
      <p:ext uri="{BB962C8B-B14F-4D97-AF65-F5344CB8AC3E}">
        <p14:creationId xmlns:p14="http://schemas.microsoft.com/office/powerpoint/2010/main" val="32943588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6626">
                                            <p:txEl>
                                              <p:pRg st="0" end="0"/>
                                            </p:txEl>
                                          </p:spTgt>
                                        </p:tgtEl>
                                        <p:attrNameLst>
                                          <p:attrName>style.visibility</p:attrName>
                                        </p:attrNameLst>
                                      </p:cBhvr>
                                      <p:to>
                                        <p:strVal val="visible"/>
                                      </p:to>
                                    </p:set>
                                    <p:animEffect transition="in" filter="fade">
                                      <p:cBhvr>
                                        <p:cTn id="7" dur="1000"/>
                                        <p:tgtEl>
                                          <p:spTgt spid="266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vector-re-do-of-TvsScale_Floods_Hirschboeck.jpg"/>
          <p:cNvPicPr>
            <a:picLocks noChangeAspect="1"/>
          </p:cNvPicPr>
          <p:nvPr/>
        </p:nvPicPr>
        <p:blipFill rotWithShape="1">
          <a:blip r:embed="rId2">
            <a:extLst>
              <a:ext uri="{28A0092B-C50C-407E-A947-70E740481C1C}">
                <a14:useLocalDpi xmlns:a14="http://schemas.microsoft.com/office/drawing/2010/main" val="0"/>
              </a:ext>
            </a:extLst>
          </a:blip>
          <a:srcRect l="2471" t="3965" r="4865" b="1819"/>
          <a:stretch/>
        </p:blipFill>
        <p:spPr bwMode="auto">
          <a:xfrm>
            <a:off x="76200" y="738981"/>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3856038" y="2195513"/>
            <a:ext cx="1935162" cy="2801937"/>
            <a:chOff x="4922838" y="1966913"/>
            <a:chExt cx="1935162" cy="2801937"/>
          </a:xfrm>
        </p:grpSpPr>
        <p:sp>
          <p:nvSpPr>
            <p:cNvPr id="12" name="Oval 11"/>
            <p:cNvSpPr/>
            <p:nvPr/>
          </p:nvSpPr>
          <p:spPr>
            <a:xfrm rot="1601207">
              <a:off x="4922838" y="1966913"/>
              <a:ext cx="941387" cy="2801937"/>
            </a:xfrm>
            <a:prstGeom prst="ellipse">
              <a:avLst/>
            </a:prstGeom>
            <a:solidFill>
              <a:srgbClr val="FFC000">
                <a:alpha val="25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3" name="TextBox 12"/>
            <p:cNvSpPr txBox="1"/>
            <p:nvPr/>
          </p:nvSpPr>
          <p:spPr>
            <a:xfrm>
              <a:off x="5334000" y="2819400"/>
              <a:ext cx="1524000" cy="430213"/>
            </a:xfrm>
            <a:prstGeom prst="rect">
              <a:avLst/>
            </a:prstGeom>
            <a:solidFill>
              <a:srgbClr val="F79646">
                <a:lumMod val="40000"/>
                <a:lumOff val="60000"/>
              </a:srgbClr>
            </a:solidFill>
            <a:ln>
              <a:solidFill>
                <a:srgbClr val="F79646">
                  <a:lumMod val="75000"/>
                </a:srgbClr>
              </a:solidFill>
            </a:ln>
          </p:spPr>
          <p:txBody>
            <a:bodyP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100" i="0" u="none" strike="noStrike" kern="0" cap="none" spc="0" normalizeH="0" baseline="0" noProof="0" dirty="0">
                  <a:ln>
                    <a:noFill/>
                  </a:ln>
                  <a:solidFill>
                    <a:prstClr val="black"/>
                  </a:solidFill>
                  <a:effectLst/>
                  <a:uLnTx/>
                  <a:uFillTx/>
                  <a:latin typeface="Calibri"/>
                </a:rPr>
                <a:t>SPACE-TIME DOMAIN OF DROUGHT EVENTS</a:t>
              </a:r>
            </a:p>
          </p:txBody>
        </p:sp>
      </p:grpSp>
      <p:sp>
        <p:nvSpPr>
          <p:cNvPr id="14" name="Text Box 9"/>
          <p:cNvSpPr txBox="1">
            <a:spLocks noChangeArrowheads="1"/>
          </p:cNvSpPr>
          <p:nvPr/>
        </p:nvSpPr>
        <p:spPr bwMode="auto">
          <a:xfrm>
            <a:off x="5867400" y="1066800"/>
            <a:ext cx="3276600" cy="3785652"/>
          </a:xfrm>
          <a:prstGeom prst="rect">
            <a:avLst/>
          </a:prstGeom>
          <a:noFill/>
          <a:ln w="9525">
            <a:noFill/>
            <a:miter lim="800000"/>
            <a:headEnd/>
            <a:tailEnd/>
          </a:ln>
        </p:spPr>
        <p:txBody>
          <a:bodyPr wrap="square">
            <a:spAutoFit/>
          </a:bodyPr>
          <a:lstStyle/>
          <a:p>
            <a:pPr algn="l">
              <a:spcBef>
                <a:spcPct val="50000"/>
              </a:spcBef>
              <a:defRPr/>
            </a:pPr>
            <a:r>
              <a:rPr lang="en-US" sz="2400" b="0" dirty="0" smtClean="0">
                <a:effectLst>
                  <a:outerShdw blurRad="38100" dist="38100" dir="2700000" algn="tl">
                    <a:srgbClr val="000000">
                      <a:alpha val="43137"/>
                    </a:srgbClr>
                  </a:outerShdw>
                </a:effectLst>
                <a:latin typeface="Verdana" pitchFamily="34" charset="0"/>
                <a:cs typeface="Arial" charset="0"/>
              </a:rPr>
              <a:t>Mechanisms that generate</a:t>
            </a:r>
          </a:p>
          <a:p>
            <a:pPr algn="l">
              <a:spcBef>
                <a:spcPct val="50000"/>
              </a:spcBef>
              <a:defRPr/>
            </a:pPr>
            <a:r>
              <a:rPr lang="en-US" sz="2400" b="0" dirty="0" smtClean="0">
                <a:effectLst>
                  <a:outerShdw blurRad="38100" dist="38100" dir="2700000" algn="tl">
                    <a:srgbClr val="000000">
                      <a:alpha val="43137"/>
                    </a:srgbClr>
                  </a:outerShdw>
                </a:effectLst>
                <a:latin typeface="Verdana" pitchFamily="34" charset="0"/>
                <a:cs typeface="Arial" charset="0"/>
              </a:rPr>
              <a:t>FLOODS &amp;</a:t>
            </a:r>
            <a:br>
              <a:rPr lang="en-US" sz="2400" b="0" dirty="0" smtClean="0">
                <a:effectLst>
                  <a:outerShdw blurRad="38100" dist="38100" dir="2700000" algn="tl">
                    <a:srgbClr val="000000">
                      <a:alpha val="43137"/>
                    </a:srgbClr>
                  </a:outerShdw>
                </a:effectLst>
                <a:latin typeface="Verdana" pitchFamily="34" charset="0"/>
                <a:cs typeface="Arial" charset="0"/>
              </a:rPr>
            </a:br>
            <a:r>
              <a:rPr lang="en-US" sz="2400" b="0" dirty="0" smtClean="0">
                <a:effectLst>
                  <a:outerShdw blurRad="38100" dist="38100" dir="2700000" algn="tl">
                    <a:srgbClr val="000000">
                      <a:alpha val="43137"/>
                    </a:srgbClr>
                  </a:outerShdw>
                </a:effectLst>
                <a:latin typeface="Verdana" pitchFamily="34" charset="0"/>
                <a:cs typeface="Arial" charset="0"/>
              </a:rPr>
              <a:t>	 DROUGHTS</a:t>
            </a:r>
            <a:br>
              <a:rPr lang="en-US" sz="2400" b="0" dirty="0" smtClean="0">
                <a:effectLst>
                  <a:outerShdw blurRad="38100" dist="38100" dir="2700000" algn="tl">
                    <a:srgbClr val="000000">
                      <a:alpha val="43137"/>
                    </a:srgbClr>
                  </a:outerShdw>
                </a:effectLst>
                <a:latin typeface="Verdana" pitchFamily="34" charset="0"/>
                <a:cs typeface="Arial" charset="0"/>
              </a:rPr>
            </a:br>
            <a:r>
              <a:rPr lang="en-US" sz="2400" b="0" dirty="0" smtClean="0">
                <a:effectLst>
                  <a:outerShdw blurRad="38100" dist="38100" dir="2700000" algn="tl">
                    <a:srgbClr val="000000">
                      <a:alpha val="43137"/>
                    </a:srgbClr>
                  </a:outerShdw>
                </a:effectLst>
                <a:latin typeface="Verdana" pitchFamily="34" charset="0"/>
                <a:cs typeface="Arial" charset="0"/>
              </a:rPr>
              <a:t>operate </a:t>
            </a:r>
            <a:r>
              <a:rPr lang="en-US" sz="2400" b="0" dirty="0">
                <a:effectLst>
                  <a:outerShdw blurRad="38100" dist="38100" dir="2700000" algn="tl">
                    <a:srgbClr val="000000">
                      <a:alpha val="43137"/>
                    </a:srgbClr>
                  </a:outerShdw>
                </a:effectLst>
                <a:latin typeface="Verdana" pitchFamily="34" charset="0"/>
                <a:cs typeface="Arial" charset="0"/>
              </a:rPr>
              <a:t>at varying temporal and spatial </a:t>
            </a:r>
            <a:r>
              <a:rPr lang="en-US" sz="2400" b="0" dirty="0" smtClean="0">
                <a:effectLst>
                  <a:outerShdw blurRad="38100" dist="38100" dir="2700000" algn="tl">
                    <a:srgbClr val="000000">
                      <a:alpha val="43137"/>
                    </a:srgbClr>
                  </a:outerShdw>
                </a:effectLst>
                <a:latin typeface="Verdana" pitchFamily="34" charset="0"/>
                <a:cs typeface="Arial" charset="0"/>
              </a:rPr>
              <a:t>scales of</a:t>
            </a:r>
          </a:p>
          <a:p>
            <a:pPr algn="l">
              <a:spcBef>
                <a:spcPct val="50000"/>
              </a:spcBef>
              <a:defRPr/>
            </a:pPr>
            <a:r>
              <a:rPr lang="en-US" sz="2400" b="0" dirty="0">
                <a:effectLst>
                  <a:outerShdw blurRad="38100" dist="38100" dir="2700000" algn="tl">
                    <a:srgbClr val="000000">
                      <a:alpha val="43137"/>
                    </a:srgbClr>
                  </a:outerShdw>
                </a:effectLst>
                <a:latin typeface="Verdana" pitchFamily="34" charset="0"/>
                <a:cs typeface="Arial" charset="0"/>
              </a:rPr>
              <a:t>WEATHER &amp;</a:t>
            </a:r>
            <a:br>
              <a:rPr lang="en-US" sz="2400" b="0" dirty="0">
                <a:effectLst>
                  <a:outerShdw blurRad="38100" dist="38100" dir="2700000" algn="tl">
                    <a:srgbClr val="000000">
                      <a:alpha val="43137"/>
                    </a:srgbClr>
                  </a:outerShdw>
                </a:effectLst>
                <a:latin typeface="Verdana" pitchFamily="34" charset="0"/>
                <a:cs typeface="Arial" charset="0"/>
              </a:rPr>
            </a:br>
            <a:r>
              <a:rPr lang="en-US" sz="2400" b="0" dirty="0">
                <a:effectLst>
                  <a:outerShdw blurRad="38100" dist="38100" dir="2700000" algn="tl">
                    <a:srgbClr val="000000">
                      <a:alpha val="43137"/>
                    </a:srgbClr>
                  </a:outerShdw>
                </a:effectLst>
                <a:latin typeface="Verdana" pitchFamily="34" charset="0"/>
                <a:cs typeface="Arial" charset="0"/>
              </a:rPr>
              <a:t>           </a:t>
            </a:r>
            <a:r>
              <a:rPr lang="en-US" sz="2400" b="0" dirty="0" smtClean="0">
                <a:effectLst>
                  <a:outerShdw blurRad="38100" dist="38100" dir="2700000" algn="tl">
                    <a:srgbClr val="000000">
                      <a:alpha val="43137"/>
                    </a:srgbClr>
                  </a:outerShdw>
                </a:effectLst>
                <a:latin typeface="Verdana" pitchFamily="34" charset="0"/>
                <a:cs typeface="Arial" charset="0"/>
              </a:rPr>
              <a:t>CLIMATE</a:t>
            </a:r>
            <a:endParaRPr lang="en-US" sz="2400" b="0" dirty="0">
              <a:effectLst>
                <a:outerShdw blurRad="38100" dist="38100" dir="2700000" algn="tl">
                  <a:srgbClr val="000000">
                    <a:alpha val="43137"/>
                  </a:srgbClr>
                </a:outerShdw>
              </a:effectLst>
              <a:latin typeface="Verdana" pitchFamily="34" charset="0"/>
              <a:cs typeface="Arial" charset="0"/>
            </a:endParaRPr>
          </a:p>
        </p:txBody>
      </p:sp>
    </p:spTree>
    <p:extLst>
      <p:ext uri="{BB962C8B-B14F-4D97-AF65-F5344CB8AC3E}">
        <p14:creationId xmlns:p14="http://schemas.microsoft.com/office/powerpoint/2010/main" val="1201607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752600" y="3048000"/>
            <a:ext cx="7086600" cy="3540125"/>
          </a:xfrm>
          <a:prstGeom prst="rect">
            <a:avLst/>
          </a:prstGeom>
          <a:noFill/>
        </p:spPr>
        <p:txBody>
          <a:bodyPr>
            <a:spAutoFit/>
          </a:bodyPr>
          <a:lstStyle/>
          <a:p>
            <a:pPr>
              <a:defRPr/>
            </a:pP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“The study of </a:t>
            </a:r>
            <a:b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b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climate from the </a:t>
            </a:r>
            <a:b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b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viewpoint of its</a:t>
            </a:r>
            <a:b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br>
            <a:r>
              <a:rPr lang="en-US" sz="2800" dirty="0">
                <a:solidFill>
                  <a:srgbClr val="FDC7A5"/>
                </a:solidFill>
                <a:effectLst>
                  <a:outerShdw blurRad="38100" dist="38100" dir="2700000" algn="tl">
                    <a:srgbClr val="000000">
                      <a:alpha val="43137"/>
                    </a:srgbClr>
                  </a:outerShdw>
                </a:effectLst>
                <a:latin typeface="Verdana" pitchFamily="34" charset="0"/>
                <a:cs typeface="Arial" charset="0"/>
              </a:rPr>
              <a:t>constituent weather</a:t>
            </a:r>
            <a:br>
              <a:rPr lang="en-US" sz="2800" dirty="0">
                <a:solidFill>
                  <a:srgbClr val="FDC7A5"/>
                </a:solidFill>
                <a:effectLst>
                  <a:outerShdw blurRad="38100" dist="38100" dir="2700000" algn="tl">
                    <a:srgbClr val="000000">
                      <a:alpha val="43137"/>
                    </a:srgbClr>
                  </a:outerShdw>
                </a:effectLst>
                <a:latin typeface="Verdana" pitchFamily="34" charset="0"/>
                <a:cs typeface="Arial" charset="0"/>
              </a:rPr>
            </a:br>
            <a:r>
              <a:rPr lang="en-US" sz="2800" dirty="0">
                <a:solidFill>
                  <a:srgbClr val="FDC7A5"/>
                </a:solidFill>
                <a:effectLst>
                  <a:outerShdw blurRad="38100" dist="38100" dir="2700000" algn="tl">
                    <a:srgbClr val="000000">
                      <a:alpha val="43137"/>
                    </a:srgbClr>
                  </a:outerShdw>
                </a:effectLst>
                <a:latin typeface="Verdana" pitchFamily="34" charset="0"/>
                <a:cs typeface="Arial" charset="0"/>
              </a:rPr>
              <a:t>components or events</a:t>
            </a: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
            </a:r>
            <a:b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b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and the way in which these components are related to </a:t>
            </a:r>
            <a:r>
              <a:rPr lang="en-US" sz="2800" b="0" dirty="0">
                <a:solidFill>
                  <a:srgbClr val="FDC7A5"/>
                </a:solidFill>
                <a:effectLst>
                  <a:outerShdw blurRad="38100" dist="38100" dir="2700000" algn="tl">
                    <a:srgbClr val="000000">
                      <a:alpha val="43137"/>
                    </a:srgbClr>
                  </a:outerShdw>
                </a:effectLst>
                <a:latin typeface="Verdana" pitchFamily="34" charset="0"/>
                <a:cs typeface="Arial" charset="0"/>
              </a:rPr>
              <a:t>atmospheric circulation at all scales.”</a:t>
            </a:r>
          </a:p>
        </p:txBody>
      </p:sp>
      <p:grpSp>
        <p:nvGrpSpPr>
          <p:cNvPr id="2" name="Group 20"/>
          <p:cNvGrpSpPr>
            <a:grpSpLocks/>
          </p:cNvGrpSpPr>
          <p:nvPr/>
        </p:nvGrpSpPr>
        <p:grpSpPr bwMode="auto">
          <a:xfrm>
            <a:off x="228600" y="381000"/>
            <a:ext cx="8191500" cy="5149850"/>
            <a:chOff x="381000" y="381000"/>
            <a:chExt cx="8191500" cy="5149850"/>
          </a:xfrm>
        </p:grpSpPr>
        <p:pic>
          <p:nvPicPr>
            <p:cNvPr id="62469" name="Picture 2" descr="C:\Katie's Documents\My Pictures\floods\Pardee\scale.hem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1000"/>
              <a:ext cx="2476500" cy="1781275"/>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2470" name="Picture 3" descr="C:\Katie's Documents\My Pictures\floods\Pardee\scale.ml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752600"/>
              <a:ext cx="1295400" cy="1213152"/>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2471" name="Picture 4" descr="C:\Katie's Documents\My Pictures\floods\Pardee\scale.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743200"/>
              <a:ext cx="1066800" cy="982068"/>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2472" name="Picture 5" descr="C:\Katie's Documents\My Pictures\floods\Pardee\scale.swav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3352800"/>
              <a:ext cx="1219200" cy="1027953"/>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2473" name="Picture 6" descr="C:\Katie's Documents\My Pictures\floods\Pardee\scale.squal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3962400"/>
              <a:ext cx="914400" cy="99060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2474" name="Picture 7" descr="C:\Katie's Documents\My Pictures\floods\Pardee\scale.R.strm.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7400" y="4800600"/>
              <a:ext cx="1295400" cy="730250"/>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560" name="Text Box 8"/>
            <p:cNvSpPr txBox="1">
              <a:spLocks noChangeArrowheads="1"/>
            </p:cNvSpPr>
            <p:nvPr/>
          </p:nvSpPr>
          <p:spPr bwMode="auto">
            <a:xfrm>
              <a:off x="685800" y="3276600"/>
              <a:ext cx="2209800" cy="461963"/>
            </a:xfrm>
            <a:prstGeom prst="rect">
              <a:avLst/>
            </a:prstGeom>
            <a:noFill/>
            <a:ln w="9525">
              <a:noFill/>
              <a:miter lim="800000"/>
              <a:headEnd/>
              <a:tailEnd/>
            </a:ln>
            <a:effectLst/>
          </p:spPr>
          <p:txBody>
            <a:bodyPr>
              <a:spAutoFit/>
            </a:bodyPr>
            <a:lstStyle/>
            <a:p>
              <a:pPr>
                <a:spcBef>
                  <a:spcPct val="50000"/>
                </a:spcBef>
                <a:defRPr/>
              </a:pPr>
              <a:r>
                <a:rPr lang="en-US" sz="2400" dirty="0" err="1">
                  <a:solidFill>
                    <a:srgbClr val="FDC7A5"/>
                  </a:solidFill>
                  <a:effectLst>
                    <a:outerShdw blurRad="38100" dist="38100" dir="2700000" algn="tl">
                      <a:srgbClr val="000000">
                        <a:alpha val="43137"/>
                      </a:srgbClr>
                    </a:outerShdw>
                  </a:effectLst>
                  <a:latin typeface="Verdana" pitchFamily="34" charset="0"/>
                  <a:cs typeface="Arial" charset="0"/>
                </a:rPr>
                <a:t>Mesoscale</a:t>
              </a:r>
              <a:endParaRPr lang="en-US" sz="2400" dirty="0">
                <a:solidFill>
                  <a:srgbClr val="FDC7A5"/>
                </a:solidFill>
                <a:effectLst>
                  <a:outerShdw blurRad="38100" dist="38100" dir="2700000" algn="tl">
                    <a:srgbClr val="000000">
                      <a:alpha val="43137"/>
                    </a:srgbClr>
                  </a:outerShdw>
                </a:effectLst>
                <a:latin typeface="Verdana" pitchFamily="34" charset="0"/>
                <a:cs typeface="Arial" charset="0"/>
              </a:endParaRPr>
            </a:p>
          </p:txBody>
        </p:sp>
        <p:sp>
          <p:nvSpPr>
            <p:cNvPr id="23561" name="Text Box 9"/>
            <p:cNvSpPr txBox="1">
              <a:spLocks noChangeArrowheads="1"/>
            </p:cNvSpPr>
            <p:nvPr/>
          </p:nvSpPr>
          <p:spPr bwMode="auto">
            <a:xfrm>
              <a:off x="3657600" y="457200"/>
              <a:ext cx="2286000" cy="457200"/>
            </a:xfrm>
            <a:prstGeom prst="rect">
              <a:avLst/>
            </a:prstGeom>
            <a:noFill/>
            <a:ln w="9525">
              <a:noFill/>
              <a:miter lim="800000"/>
              <a:headEnd/>
              <a:tailEnd/>
            </a:ln>
            <a:effectLst/>
          </p:spPr>
          <p:txBody>
            <a:bodyPr>
              <a:spAutoFit/>
            </a:bodyPr>
            <a:lstStyle/>
            <a:p>
              <a:pPr>
                <a:spcBef>
                  <a:spcPct val="50000"/>
                </a:spcBef>
                <a:defRPr/>
              </a:pPr>
              <a:r>
                <a:rPr lang="en-US" sz="2400" dirty="0" err="1">
                  <a:solidFill>
                    <a:srgbClr val="FDC7A5"/>
                  </a:solidFill>
                  <a:effectLst>
                    <a:outerShdw blurRad="38100" dist="38100" dir="2700000" algn="tl">
                      <a:srgbClr val="000000">
                        <a:alpha val="43137"/>
                      </a:srgbClr>
                    </a:outerShdw>
                  </a:effectLst>
                  <a:latin typeface="Verdana" pitchFamily="34" charset="0"/>
                  <a:cs typeface="Arial" charset="0"/>
                </a:rPr>
                <a:t>Macroscale</a:t>
              </a:r>
              <a:endParaRPr lang="en-US" sz="2400" dirty="0">
                <a:solidFill>
                  <a:srgbClr val="FDC7A5"/>
                </a:solidFill>
                <a:effectLst>
                  <a:outerShdw blurRad="38100" dist="38100" dir="2700000" algn="tl">
                    <a:srgbClr val="000000">
                      <a:alpha val="43137"/>
                    </a:srgbClr>
                  </a:outerShdw>
                </a:effectLst>
                <a:latin typeface="Verdana" pitchFamily="34" charset="0"/>
                <a:cs typeface="Arial" charset="0"/>
              </a:endParaRPr>
            </a:p>
          </p:txBody>
        </p:sp>
        <p:sp>
          <p:nvSpPr>
            <p:cNvPr id="23562" name="Text Box 10"/>
            <p:cNvSpPr txBox="1">
              <a:spLocks noChangeArrowheads="1"/>
            </p:cNvSpPr>
            <p:nvPr/>
          </p:nvSpPr>
          <p:spPr bwMode="auto">
            <a:xfrm>
              <a:off x="2057400" y="1905000"/>
              <a:ext cx="2667000" cy="457200"/>
            </a:xfrm>
            <a:prstGeom prst="rect">
              <a:avLst/>
            </a:prstGeom>
            <a:noFill/>
            <a:ln w="9525">
              <a:noFill/>
              <a:miter lim="800000"/>
              <a:headEnd/>
              <a:tailEnd/>
            </a:ln>
            <a:effectLst/>
          </p:spPr>
          <p:txBody>
            <a:bodyPr>
              <a:spAutoFit/>
            </a:bodyPr>
            <a:lstStyle/>
            <a:p>
              <a:pPr>
                <a:spcBef>
                  <a:spcPct val="50000"/>
                </a:spcBef>
                <a:defRPr/>
              </a:pPr>
              <a:r>
                <a:rPr lang="en-US" sz="2400" dirty="0">
                  <a:solidFill>
                    <a:srgbClr val="FDC7A5"/>
                  </a:solidFill>
                  <a:effectLst>
                    <a:outerShdw blurRad="38100" dist="38100" dir="2700000" algn="tl">
                      <a:srgbClr val="000000">
                        <a:alpha val="43137"/>
                      </a:srgbClr>
                    </a:outerShdw>
                  </a:effectLst>
                  <a:latin typeface="Verdana" pitchFamily="34" charset="0"/>
                  <a:cs typeface="Arial" charset="0"/>
                </a:rPr>
                <a:t>Synoptic scale</a:t>
              </a:r>
            </a:p>
          </p:txBody>
        </p:sp>
        <p:sp>
          <p:nvSpPr>
            <p:cNvPr id="62478" name="Line 11"/>
            <p:cNvSpPr>
              <a:spLocks noChangeShapeType="1"/>
            </p:cNvSpPr>
            <p:nvPr/>
          </p:nvSpPr>
          <p:spPr bwMode="auto">
            <a:xfrm flipV="1">
              <a:off x="2514600" y="2438400"/>
              <a:ext cx="914400" cy="76200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algn="l"/>
              <a:endParaRPr lang="en-US" sz="1800" b="0">
                <a:solidFill>
                  <a:srgbClr val="FFFFFF"/>
                </a:solidFill>
                <a:latin typeface="Arial" panose="020B0604020202020204" pitchFamily="34" charset="0"/>
                <a:cs typeface="Arial" panose="020B0604020202020204" pitchFamily="34" charset="0"/>
              </a:endParaRPr>
            </a:p>
          </p:txBody>
        </p:sp>
        <p:sp>
          <p:nvSpPr>
            <p:cNvPr id="62479" name="Line 12"/>
            <p:cNvSpPr>
              <a:spLocks noChangeShapeType="1"/>
            </p:cNvSpPr>
            <p:nvPr/>
          </p:nvSpPr>
          <p:spPr bwMode="auto">
            <a:xfrm flipV="1">
              <a:off x="3962400" y="1066800"/>
              <a:ext cx="838200" cy="83820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algn="l"/>
              <a:endParaRPr lang="en-US" sz="1800" b="0">
                <a:solidFill>
                  <a:srgbClr val="FFFFFF"/>
                </a:solidFill>
                <a:latin typeface="Arial" panose="020B0604020202020204" pitchFamily="34" charset="0"/>
                <a:cs typeface="Arial" panose="020B0604020202020204" pitchFamily="34" charset="0"/>
              </a:endParaRPr>
            </a:p>
          </p:txBody>
        </p:sp>
        <p:sp>
          <p:nvSpPr>
            <p:cNvPr id="62480" name="Line 11"/>
            <p:cNvSpPr>
              <a:spLocks noChangeShapeType="1"/>
            </p:cNvSpPr>
            <p:nvPr/>
          </p:nvSpPr>
          <p:spPr bwMode="auto">
            <a:xfrm flipV="1">
              <a:off x="1143000" y="3810000"/>
              <a:ext cx="914400" cy="762000"/>
            </a:xfrm>
            <a:prstGeom prst="line">
              <a:avLst/>
            </a:prstGeom>
            <a:noFill/>
            <a:ln w="762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algn="l"/>
              <a:endParaRPr lang="en-US" sz="1800" b="0">
                <a:solidFill>
                  <a:srgbClr val="FFFFFF"/>
                </a:solidFill>
                <a:latin typeface="Arial" panose="020B0604020202020204" pitchFamily="34" charset="0"/>
                <a:cs typeface="Arial" panose="020B0604020202020204" pitchFamily="34" charset="0"/>
              </a:endParaRPr>
            </a:p>
          </p:txBody>
        </p:sp>
        <p:sp>
          <p:nvSpPr>
            <p:cNvPr id="19" name="Text Box 8"/>
            <p:cNvSpPr txBox="1">
              <a:spLocks noChangeArrowheads="1"/>
            </p:cNvSpPr>
            <p:nvPr/>
          </p:nvSpPr>
          <p:spPr bwMode="auto">
            <a:xfrm>
              <a:off x="381000" y="4648200"/>
              <a:ext cx="2209800" cy="830263"/>
            </a:xfrm>
            <a:prstGeom prst="rect">
              <a:avLst/>
            </a:prstGeom>
            <a:noFill/>
            <a:ln w="9525">
              <a:noFill/>
              <a:miter lim="800000"/>
              <a:headEnd/>
              <a:tailEnd/>
            </a:ln>
            <a:effectLst/>
          </p:spPr>
          <p:txBody>
            <a:bodyPr>
              <a:spAutoFit/>
            </a:bodyPr>
            <a:lstStyle/>
            <a:p>
              <a:pPr algn="l">
                <a:spcBef>
                  <a:spcPct val="50000"/>
                </a:spcBef>
                <a:defRPr/>
              </a:pPr>
              <a:r>
                <a:rPr lang="en-US" sz="2400" dirty="0">
                  <a:solidFill>
                    <a:srgbClr val="FDC7A5"/>
                  </a:solidFill>
                  <a:effectLst>
                    <a:outerShdw blurRad="38100" dist="38100" dir="2700000" algn="tl">
                      <a:srgbClr val="000000">
                        <a:alpha val="43137"/>
                      </a:srgbClr>
                    </a:outerShdw>
                  </a:effectLst>
                  <a:latin typeface="Verdana" pitchFamily="34" charset="0"/>
                  <a:cs typeface="Arial" charset="0"/>
                </a:rPr>
                <a:t>Storm</a:t>
              </a:r>
              <a:br>
                <a:rPr lang="en-US" sz="2400" dirty="0">
                  <a:solidFill>
                    <a:srgbClr val="FDC7A5"/>
                  </a:solidFill>
                  <a:effectLst>
                    <a:outerShdw blurRad="38100" dist="38100" dir="2700000" algn="tl">
                      <a:srgbClr val="000000">
                        <a:alpha val="43137"/>
                      </a:srgbClr>
                    </a:outerShdw>
                  </a:effectLst>
                  <a:latin typeface="Verdana" pitchFamily="34" charset="0"/>
                  <a:cs typeface="Arial" charset="0"/>
                </a:rPr>
              </a:br>
              <a:r>
                <a:rPr lang="en-US" sz="2400" dirty="0">
                  <a:solidFill>
                    <a:srgbClr val="FDC7A5"/>
                  </a:solidFill>
                  <a:effectLst>
                    <a:outerShdw blurRad="38100" dist="38100" dir="2700000" algn="tl">
                      <a:srgbClr val="000000">
                        <a:alpha val="43137"/>
                      </a:srgbClr>
                    </a:outerShdw>
                  </a:effectLst>
                  <a:latin typeface="Verdana" pitchFamily="34" charset="0"/>
                  <a:cs typeface="Arial" charset="0"/>
                </a:rPr>
                <a:t>scale</a:t>
              </a:r>
            </a:p>
          </p:txBody>
        </p:sp>
      </p:grpSp>
      <p:sp>
        <p:nvSpPr>
          <p:cNvPr id="20" name="TextBox 19"/>
          <p:cNvSpPr txBox="1"/>
          <p:nvPr/>
        </p:nvSpPr>
        <p:spPr>
          <a:xfrm>
            <a:off x="228600" y="381000"/>
            <a:ext cx="3276600" cy="1016000"/>
          </a:xfrm>
          <a:prstGeom prst="rect">
            <a:avLst/>
          </a:prstGeom>
          <a:noFill/>
        </p:spPr>
        <p:txBody>
          <a:bodyPr>
            <a:spAutoFit/>
          </a:bodyPr>
          <a:lstStyle/>
          <a:p>
            <a:pPr algn="l">
              <a:defRPr/>
            </a:pPr>
            <a:r>
              <a:rPr lang="en-US" sz="2000" b="0" i="1" dirty="0">
                <a:solidFill>
                  <a:srgbClr val="FFFFFF"/>
                </a:solidFill>
                <a:effectLst>
                  <a:outerShdw blurRad="38100" dist="38100" dir="2700000" algn="tl">
                    <a:srgbClr val="000000">
                      <a:alpha val="43137"/>
                    </a:srgbClr>
                  </a:outerShdw>
                </a:effectLst>
                <a:latin typeface="Verdana" pitchFamily="34" charset="0"/>
                <a:cs typeface="Arial" charset="0"/>
              </a:rPr>
              <a:t>Synoptic Climatology—</a:t>
            </a:r>
            <a:br>
              <a:rPr lang="en-US" sz="2000" b="0" i="1" dirty="0">
                <a:solidFill>
                  <a:srgbClr val="FFFFFF"/>
                </a:solidFill>
                <a:effectLst>
                  <a:outerShdw blurRad="38100" dist="38100" dir="2700000" algn="tl">
                    <a:srgbClr val="000000">
                      <a:alpha val="43137"/>
                    </a:srgbClr>
                  </a:outerShdw>
                </a:effectLst>
                <a:latin typeface="Verdana" pitchFamily="34" charset="0"/>
                <a:cs typeface="Arial" charset="0"/>
              </a:rPr>
            </a:br>
            <a:r>
              <a:rPr lang="en-US" sz="2000" b="0" i="1" dirty="0">
                <a:solidFill>
                  <a:srgbClr val="FFFFFF"/>
                </a:solidFill>
                <a:effectLst>
                  <a:outerShdw blurRad="38100" dist="38100" dir="2700000" algn="tl">
                    <a:srgbClr val="000000">
                      <a:alpha val="43137"/>
                    </a:srgbClr>
                  </a:outerShdw>
                </a:effectLst>
                <a:latin typeface="Verdana" pitchFamily="34" charset="0"/>
                <a:cs typeface="Arial" charset="0"/>
              </a:rPr>
              <a:t> as defined by Harman &amp; Winkler (1997):</a:t>
            </a:r>
          </a:p>
        </p:txBody>
      </p:sp>
    </p:spTree>
    <p:extLst>
      <p:ext uri="{BB962C8B-B14F-4D97-AF65-F5344CB8AC3E}">
        <p14:creationId xmlns:p14="http://schemas.microsoft.com/office/powerpoint/2010/main" val="9891449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mix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762000"/>
            <a:ext cx="37052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3"/>
          <p:cNvSpPr txBox="1">
            <a:spLocks noChangeArrowheads="1"/>
          </p:cNvSpPr>
          <p:nvPr/>
        </p:nvSpPr>
        <p:spPr bwMode="auto">
          <a:xfrm>
            <a:off x="6070600" y="838200"/>
            <a:ext cx="3073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spcBef>
                <a:spcPct val="50000"/>
              </a:spcBef>
            </a:pPr>
            <a:r>
              <a:rPr lang="en-US" sz="2400" b="0">
                <a:solidFill>
                  <a:srgbClr val="000000"/>
                </a:solidFill>
                <a:latin typeface="Verdana" panose="020B0604030504040204" pitchFamily="34" charset="0"/>
              </a:rPr>
              <a:t>Summer  convective event</a:t>
            </a:r>
          </a:p>
        </p:txBody>
      </p:sp>
      <p:sp>
        <p:nvSpPr>
          <p:cNvPr id="64516" name="Text Box 4"/>
          <p:cNvSpPr txBox="1">
            <a:spLocks noChangeArrowheads="1"/>
          </p:cNvSpPr>
          <p:nvPr/>
        </p:nvSpPr>
        <p:spPr bwMode="auto">
          <a:xfrm>
            <a:off x="5638800" y="2590800"/>
            <a:ext cx="3276600"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spcBef>
                <a:spcPct val="50000"/>
              </a:spcBef>
            </a:pPr>
            <a:r>
              <a:rPr lang="en-US" sz="2400" b="0">
                <a:solidFill>
                  <a:srgbClr val="0000FF"/>
                </a:solidFill>
                <a:latin typeface="Verdana" panose="020B0604030504040204" pitchFamily="34" charset="0"/>
              </a:rPr>
              <a:t>Synoptic-scale 		event  </a:t>
            </a:r>
            <a:br>
              <a:rPr lang="en-US" sz="2400" b="0">
                <a:solidFill>
                  <a:srgbClr val="0000FF"/>
                </a:solidFill>
                <a:latin typeface="Verdana" panose="020B0604030504040204" pitchFamily="34" charset="0"/>
              </a:rPr>
            </a:br>
            <a:r>
              <a:rPr lang="en-US" sz="2000" b="0">
                <a:solidFill>
                  <a:srgbClr val="0000FF"/>
                </a:solidFill>
                <a:latin typeface="Verdana" panose="020B0604030504040204" pitchFamily="34" charset="0"/>
              </a:rPr>
              <a:t>(typically cool season)</a:t>
            </a:r>
            <a:endParaRPr lang="en-US" sz="2400" b="0">
              <a:solidFill>
                <a:srgbClr val="0000FF"/>
              </a:solidFill>
              <a:latin typeface="Verdana" panose="020B0604030504040204" pitchFamily="34" charset="0"/>
            </a:endParaRPr>
          </a:p>
        </p:txBody>
      </p:sp>
      <p:sp>
        <p:nvSpPr>
          <p:cNvPr id="64517" name="Text Box 5"/>
          <p:cNvSpPr txBox="1">
            <a:spLocks noChangeArrowheads="1"/>
          </p:cNvSpPr>
          <p:nvPr/>
        </p:nvSpPr>
        <p:spPr bwMode="auto">
          <a:xfrm>
            <a:off x="5334000" y="4191000"/>
            <a:ext cx="3502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spcBef>
                <a:spcPct val="50000"/>
              </a:spcBef>
            </a:pPr>
            <a:r>
              <a:rPr lang="en-US" sz="2400" b="0">
                <a:solidFill>
                  <a:srgbClr val="CC0000"/>
                </a:solidFill>
                <a:latin typeface="Verdana" panose="020B0604030504040204" pitchFamily="34" charset="0"/>
              </a:rPr>
              <a:t>Tropical storm or</a:t>
            </a:r>
            <a:br>
              <a:rPr lang="en-US" sz="2400" b="0">
                <a:solidFill>
                  <a:srgbClr val="CC0000"/>
                </a:solidFill>
                <a:latin typeface="Verdana" panose="020B0604030504040204" pitchFamily="34" charset="0"/>
              </a:rPr>
            </a:br>
            <a:r>
              <a:rPr lang="en-US" sz="2400" b="0">
                <a:solidFill>
                  <a:srgbClr val="CC0000"/>
                </a:solidFill>
                <a:latin typeface="Verdana" panose="020B0604030504040204" pitchFamily="34" charset="0"/>
              </a:rPr>
              <a:t> other extreme event</a:t>
            </a:r>
          </a:p>
        </p:txBody>
      </p:sp>
      <p:sp>
        <p:nvSpPr>
          <p:cNvPr id="28678" name="Text Box 6"/>
          <p:cNvSpPr txBox="1">
            <a:spLocks noChangeArrowheads="1"/>
          </p:cNvSpPr>
          <p:nvPr/>
        </p:nvSpPr>
        <p:spPr bwMode="auto">
          <a:xfrm>
            <a:off x="533400" y="2286000"/>
            <a:ext cx="4191000" cy="3970338"/>
          </a:xfrm>
          <a:prstGeom prst="rect">
            <a:avLst/>
          </a:prstGeom>
          <a:noFill/>
          <a:ln w="9525">
            <a:noFill/>
            <a:miter lim="800000"/>
            <a:headEnd/>
            <a:tailEnd/>
          </a:ln>
        </p:spPr>
        <p:txBody>
          <a:bodyPr>
            <a:spAutoFit/>
          </a:bodyPr>
          <a:lstStyle/>
          <a:p>
            <a:pPr algn="l">
              <a:spcBef>
                <a:spcPct val="50000"/>
              </a:spcBef>
              <a:defRPr/>
            </a:pP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The type of storm  (and its atmospheric drivers)  can</a:t>
            </a:r>
            <a:b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b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both influence </a:t>
            </a:r>
            <a:b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b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the shape of </a:t>
            </a:r>
            <a:b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b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the hydrograph and </a:t>
            </a:r>
            <a:b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b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the magnitude &amp; persistence of </a:t>
            </a:r>
            <a:r>
              <a:rPr lang="en-US" sz="2800" b="0" dirty="0" smtClean="0">
                <a:solidFill>
                  <a:srgbClr val="FFFFFF"/>
                </a:solidFill>
                <a:effectLst>
                  <a:outerShdw blurRad="38100" dist="38100" dir="2700000" algn="tl">
                    <a:srgbClr val="000000">
                      <a:alpha val="43137"/>
                    </a:srgbClr>
                  </a:outerShdw>
                </a:effectLst>
                <a:latin typeface="Verdana" pitchFamily="34" charset="0"/>
                <a:cs typeface="Arial" charset="0"/>
              </a:rPr>
              <a:t>a</a:t>
            </a:r>
            <a:br>
              <a:rPr lang="en-US" sz="2800" b="0" dirty="0" smtClean="0">
                <a:solidFill>
                  <a:srgbClr val="FFFFFF"/>
                </a:solidFill>
                <a:effectLst>
                  <a:outerShdw blurRad="38100" dist="38100" dir="2700000" algn="tl">
                    <a:srgbClr val="000000">
                      <a:alpha val="43137"/>
                    </a:srgbClr>
                  </a:outerShdw>
                </a:effectLst>
                <a:latin typeface="Verdana" pitchFamily="34" charset="0"/>
                <a:cs typeface="Arial" charset="0"/>
              </a:rPr>
            </a:br>
            <a:r>
              <a:rPr lang="en-US" sz="2800" b="0" dirty="0" smtClean="0">
                <a:solidFill>
                  <a:srgbClr val="FFFFFF"/>
                </a:solidFill>
                <a:effectLst>
                  <a:outerShdw blurRad="38100" dist="38100" dir="2700000" algn="tl">
                    <a:srgbClr val="000000">
                      <a:alpha val="43137"/>
                    </a:srgbClr>
                  </a:outerShdw>
                </a:effectLst>
                <a:latin typeface="Verdana" pitchFamily="34" charset="0"/>
                <a:cs typeface="Arial" charset="0"/>
              </a:rPr>
              <a:t> </a:t>
            </a: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flood peak</a:t>
            </a:r>
          </a:p>
        </p:txBody>
      </p:sp>
      <p:sp>
        <p:nvSpPr>
          <p:cNvPr id="28679" name="Text Box 8"/>
          <p:cNvSpPr txBox="1">
            <a:spLocks noChangeArrowheads="1"/>
          </p:cNvSpPr>
          <p:nvPr/>
        </p:nvSpPr>
        <p:spPr bwMode="auto">
          <a:xfrm>
            <a:off x="0" y="457200"/>
            <a:ext cx="5105400" cy="1570038"/>
          </a:xfrm>
          <a:prstGeom prst="rect">
            <a:avLst/>
          </a:prstGeom>
          <a:noFill/>
          <a:ln w="9525">
            <a:noFill/>
            <a:miter lim="800000"/>
            <a:headEnd/>
            <a:tailEnd/>
          </a:ln>
        </p:spPr>
        <p:txBody>
          <a:bodyPr>
            <a:spAutoFit/>
          </a:bodyPr>
          <a:lstStyle/>
          <a:p>
            <a:pPr algn="l">
              <a:spcBef>
                <a:spcPct val="50000"/>
              </a:spcBef>
              <a:defRPr/>
            </a:pPr>
            <a:r>
              <a:rPr lang="en-US" dirty="0">
                <a:solidFill>
                  <a:srgbClr val="FDC7A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Circulation Pattern</a:t>
            </a:r>
            <a:br>
              <a:rPr lang="en-US" dirty="0">
                <a:solidFill>
                  <a:srgbClr val="FDC7A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dirty="0">
                <a:solidFill>
                  <a:srgbClr val="FDC7A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dirty="0">
                <a:solidFill>
                  <a:srgbClr val="FDC7A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itchFamily="2" charset="2"/>
              </a:rPr>
              <a:t> </a:t>
            </a:r>
            <a:r>
              <a:rPr lang="en-US" dirty="0">
                <a:solidFill>
                  <a:srgbClr val="FDC7A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Storm type</a:t>
            </a:r>
            <a:br>
              <a:rPr lang="en-US" dirty="0">
                <a:solidFill>
                  <a:srgbClr val="FDC7A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dirty="0">
                <a:solidFill>
                  <a:srgbClr val="FDC7A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dirty="0">
                <a:solidFill>
                  <a:srgbClr val="FDC7A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itchFamily="2" charset="2"/>
              </a:rPr>
              <a:t> Hydrograph</a:t>
            </a:r>
            <a:endParaRPr lang="en-US" dirty="0">
              <a:solidFill>
                <a:srgbClr val="FDC7A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7343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5"/>
          <p:cNvPicPr>
            <a:picLocks noChangeAspect="1" noChangeArrowheads="1"/>
          </p:cNvPicPr>
          <p:nvPr/>
        </p:nvPicPr>
        <p:blipFill>
          <a:blip r:embed="rId3">
            <a:extLst>
              <a:ext uri="{28A0092B-C50C-407E-A947-70E740481C1C}">
                <a14:useLocalDpi xmlns:a14="http://schemas.microsoft.com/office/drawing/2010/main" val="0"/>
              </a:ext>
            </a:extLst>
          </a:blip>
          <a:srcRect l="31796" t="2567" r="38776" b="62331"/>
          <a:stretch>
            <a:fillRect/>
          </a:stretch>
        </p:blipFill>
        <p:spPr bwMode="auto">
          <a:xfrm>
            <a:off x="609600" y="1966913"/>
            <a:ext cx="2298700"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39" name="Group 18"/>
          <p:cNvGrpSpPr>
            <a:grpSpLocks/>
          </p:cNvGrpSpPr>
          <p:nvPr/>
        </p:nvGrpSpPr>
        <p:grpSpPr bwMode="auto">
          <a:xfrm>
            <a:off x="3276600" y="381000"/>
            <a:ext cx="4343400" cy="6477000"/>
            <a:chOff x="5029200" y="1066800"/>
            <a:chExt cx="3954462" cy="5448300"/>
          </a:xfrm>
        </p:grpSpPr>
        <p:pic>
          <p:nvPicPr>
            <p:cNvPr id="655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066800"/>
              <a:ext cx="3802092"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a:stCxn id="65543" idx="1"/>
            </p:cNvCxnSpPr>
            <p:nvPr/>
          </p:nvCxnSpPr>
          <p:spPr bwMode="auto">
            <a:xfrm rot="10800000" flipV="1">
              <a:off x="6088638" y="5062220"/>
              <a:ext cx="1675154" cy="4246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5542" name="TextBox 10"/>
            <p:cNvSpPr txBox="1">
              <a:spLocks noChangeArrowheads="1"/>
            </p:cNvSpPr>
            <p:nvPr/>
          </p:nvSpPr>
          <p:spPr bwMode="auto">
            <a:xfrm>
              <a:off x="5174401" y="2743330"/>
              <a:ext cx="1142778" cy="7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1400">
                  <a:solidFill>
                    <a:srgbClr val="339933"/>
                  </a:solidFill>
                </a:rPr>
                <a:t>Tropical Storm -related</a:t>
              </a:r>
            </a:p>
          </p:txBody>
        </p:sp>
        <p:sp>
          <p:nvSpPr>
            <p:cNvPr id="65543" name="TextBox 11"/>
            <p:cNvSpPr txBox="1">
              <a:spLocks noChangeArrowheads="1"/>
            </p:cNvSpPr>
            <p:nvPr/>
          </p:nvSpPr>
          <p:spPr bwMode="auto">
            <a:xfrm>
              <a:off x="7764698" y="4800882"/>
              <a:ext cx="1218964" cy="523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sz="1400">
                  <a:solidFill>
                    <a:srgbClr val="FF0000"/>
                  </a:solidFill>
                </a:rPr>
                <a:t>Summer convective </a:t>
              </a:r>
            </a:p>
          </p:txBody>
        </p:sp>
        <p:sp>
          <p:nvSpPr>
            <p:cNvPr id="65544" name="TextBox 12"/>
            <p:cNvSpPr txBox="1">
              <a:spLocks noChangeArrowheads="1"/>
            </p:cNvSpPr>
            <p:nvPr/>
          </p:nvSpPr>
          <p:spPr bwMode="auto">
            <a:xfrm>
              <a:off x="7688513" y="2971947"/>
              <a:ext cx="1142778" cy="7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sz="1400">
                  <a:solidFill>
                    <a:srgbClr val="0000CC"/>
                  </a:solidFill>
                </a:rPr>
                <a:t>Winter</a:t>
              </a:r>
              <a:br>
                <a:rPr lang="en-US" sz="1400">
                  <a:solidFill>
                    <a:srgbClr val="0000CC"/>
                  </a:solidFill>
                </a:rPr>
              </a:br>
              <a:r>
                <a:rPr lang="en-US" sz="1400">
                  <a:solidFill>
                    <a:srgbClr val="0000CC"/>
                  </a:solidFill>
                </a:rPr>
                <a:t>synoptic (extreme )</a:t>
              </a:r>
            </a:p>
          </p:txBody>
        </p:sp>
        <p:cxnSp>
          <p:nvCxnSpPr>
            <p:cNvPr id="17" name="Straight Connector 16"/>
            <p:cNvCxnSpPr>
              <a:stCxn id="65543" idx="2"/>
            </p:cNvCxnSpPr>
            <p:nvPr/>
          </p:nvCxnSpPr>
          <p:spPr bwMode="auto">
            <a:xfrm rot="5400000">
              <a:off x="8026099" y="5519819"/>
              <a:ext cx="543495" cy="1517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5546" name="TextBox 17"/>
            <p:cNvSpPr txBox="1">
              <a:spLocks noChangeArrowheads="1"/>
            </p:cNvSpPr>
            <p:nvPr/>
          </p:nvSpPr>
          <p:spPr bwMode="auto">
            <a:xfrm>
              <a:off x="6164809" y="4343648"/>
              <a:ext cx="1218964" cy="7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r>
                <a:rPr lang="en-US" sz="1400">
                  <a:solidFill>
                    <a:srgbClr val="0000CC"/>
                  </a:solidFill>
                </a:rPr>
                <a:t>Winter synoptic (moderate)</a:t>
              </a:r>
            </a:p>
          </p:txBody>
        </p:sp>
        <p:cxnSp>
          <p:nvCxnSpPr>
            <p:cNvPr id="20" name="Straight Connector 19"/>
            <p:cNvCxnSpPr/>
            <p:nvPr/>
          </p:nvCxnSpPr>
          <p:spPr bwMode="auto">
            <a:xfrm rot="10800000" flipV="1">
              <a:off x="7155302" y="5334635"/>
              <a:ext cx="685093" cy="5328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65546" idx="2"/>
            </p:cNvCxnSpPr>
            <p:nvPr/>
          </p:nvCxnSpPr>
          <p:spPr bwMode="auto">
            <a:xfrm rot="5400000">
              <a:off x="6457484" y="5246736"/>
              <a:ext cx="480732" cy="151762"/>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10800000">
              <a:off x="7460269" y="2896254"/>
              <a:ext cx="303522" cy="152232"/>
            </a:xfrm>
            <a:prstGeom prst="line">
              <a:avLst/>
            </a:prstGeom>
            <a:ln>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auto">
            <a:xfrm rot="5400000" flipH="1" flipV="1">
              <a:off x="5707328" y="2285259"/>
              <a:ext cx="532811" cy="229810"/>
            </a:xfrm>
            <a:prstGeom prst="line">
              <a:avLst/>
            </a:prstGeom>
            <a:ln>
              <a:solidFill>
                <a:srgbClr val="33993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75165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3"/>
          <p:cNvSpPr>
            <a:spLocks noGrp="1" noChangeArrowheads="1"/>
          </p:cNvSpPr>
          <p:nvPr>
            <p:ph idx="1"/>
          </p:nvPr>
        </p:nvSpPr>
        <p:spPr>
          <a:xfrm>
            <a:off x="342900" y="1524000"/>
            <a:ext cx="8458200" cy="4884738"/>
          </a:xfrm>
        </p:spPr>
        <p:txBody>
          <a:bodyPr/>
          <a:lstStyle/>
          <a:p>
            <a:pPr algn="ctr" eaLnBrk="1" hangingPunct="1">
              <a:buFontTx/>
              <a:buNone/>
              <a:defRPr/>
            </a:pPr>
            <a:endParaRPr lang="en-US" sz="800" dirty="0" smtClean="0"/>
          </a:p>
          <a:p>
            <a:pPr marL="571500" indent="-571500" eaLnBrk="1" hangingPunct="1">
              <a:buFontTx/>
              <a:buNone/>
              <a:defRPr/>
            </a:pPr>
            <a:r>
              <a:rPr lang="en-US" dirty="0" smtClean="0"/>
              <a:t># 2  </a:t>
            </a:r>
            <a:r>
              <a:rPr lang="en-US" dirty="0" smtClean="0">
                <a:effectLst>
                  <a:outerShdw blurRad="38100" dist="38100" dir="2700000" algn="tl">
                    <a:srgbClr val="000000">
                      <a:alpha val="43137"/>
                    </a:srgbClr>
                  </a:outerShdw>
                </a:effectLst>
              </a:rPr>
              <a:t>This expanded understanding of climate can be linked to flooding both deterministically and probabilistically through a </a:t>
            </a:r>
            <a:r>
              <a:rPr lang="en-US" b="1" dirty="0" smtClean="0">
                <a:solidFill>
                  <a:srgbClr val="FDC7A5"/>
                </a:solidFill>
                <a:effectLst>
                  <a:outerShdw blurRad="38100" dist="38100" dir="2700000" algn="tl">
                    <a:srgbClr val="000000">
                      <a:alpha val="43137"/>
                    </a:srgbClr>
                  </a:outerShdw>
                </a:effectLst>
              </a:rPr>
              <a:t>process-sensitive “bottom up” approach</a:t>
            </a:r>
            <a:r>
              <a:rPr lang="en-US" b="1" dirty="0" smtClean="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in which individual peaks are grouped according to their flood-causing storm types and circulation patterns.</a:t>
            </a:r>
          </a:p>
        </p:txBody>
      </p:sp>
      <p:sp>
        <p:nvSpPr>
          <p:cNvPr id="66563" name="TextBox 2"/>
          <p:cNvSpPr txBox="1">
            <a:spLocks noChangeArrowheads="1"/>
          </p:cNvSpPr>
          <p:nvPr/>
        </p:nvSpPr>
        <p:spPr bwMode="auto">
          <a:xfrm>
            <a:off x="333375" y="457200"/>
            <a:ext cx="8534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800" dirty="0">
                <a:solidFill>
                  <a:srgbClr val="FDC7A5"/>
                </a:solidFill>
              </a:rPr>
              <a:t>MIGHT THIS BE A WAY TO ADDRESS THE NONSTATIONARITY ISSUE?</a:t>
            </a:r>
            <a:endParaRPr lang="en-US" sz="2800" b="0" dirty="0">
              <a:solidFill>
                <a:srgbClr val="FDC7A5"/>
              </a:solidFill>
            </a:endParaRPr>
          </a:p>
        </p:txBody>
      </p:sp>
    </p:spTree>
    <p:extLst>
      <p:ext uri="{BB962C8B-B14F-4D97-AF65-F5344CB8AC3E}">
        <p14:creationId xmlns:p14="http://schemas.microsoft.com/office/powerpoint/2010/main" val="35440608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5"/>
          <p:cNvSpPr txBox="1">
            <a:spLocks noChangeArrowheads="1"/>
          </p:cNvSpPr>
          <p:nvPr/>
        </p:nvSpPr>
        <p:spPr bwMode="auto">
          <a:xfrm>
            <a:off x="381000" y="3429000"/>
            <a:ext cx="815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spcBef>
                <a:spcPct val="50000"/>
              </a:spcBef>
            </a:pPr>
            <a:r>
              <a:rPr lang="en-US" b="0" i="1" dirty="0" smtClean="0">
                <a:solidFill>
                  <a:srgbClr val="F8F8F8"/>
                </a:solidFill>
                <a:latin typeface="Verdana" panose="020B0604030504040204" pitchFamily="34" charset="0"/>
              </a:rPr>
              <a:t>Inspired by a </a:t>
            </a:r>
            <a:r>
              <a:rPr lang="en-US" b="0" i="1" dirty="0">
                <a:solidFill>
                  <a:srgbClr val="F8F8F8"/>
                </a:solidFill>
                <a:latin typeface="Verdana" panose="020B0604030504040204" pitchFamily="34" charset="0"/>
              </a:rPr>
              <a:t>newspaper ad . . . </a:t>
            </a:r>
            <a:endParaRPr lang="en-US" b="0" i="1" dirty="0">
              <a:solidFill>
                <a:srgbClr val="CCCCFF"/>
              </a:solidFill>
              <a:latin typeface="Verdana" panose="020B0604030504040204" pitchFamily="34" charset="0"/>
            </a:endParaRPr>
          </a:p>
        </p:txBody>
      </p:sp>
      <p:sp>
        <p:nvSpPr>
          <p:cNvPr id="67587" name="Text Box 6"/>
          <p:cNvSpPr txBox="1">
            <a:spLocks noChangeArrowheads="1"/>
          </p:cNvSpPr>
          <p:nvPr/>
        </p:nvSpPr>
        <p:spPr bwMode="auto">
          <a:xfrm>
            <a:off x="550863" y="685800"/>
            <a:ext cx="77724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3600" b="0">
                <a:solidFill>
                  <a:srgbClr val="FDC7A5"/>
                </a:solidFill>
                <a:latin typeface="Verdana" panose="020B0604030504040204" pitchFamily="34" charset="0"/>
              </a:rPr>
              <a:t>Re-Examining the assumptions underlying conventional </a:t>
            </a:r>
            <a:br>
              <a:rPr lang="en-US" sz="3600" b="0">
                <a:solidFill>
                  <a:srgbClr val="FDC7A5"/>
                </a:solidFill>
                <a:latin typeface="Verdana" panose="020B0604030504040204" pitchFamily="34" charset="0"/>
              </a:rPr>
            </a:br>
            <a:r>
              <a:rPr lang="en-US" sz="3600" b="0">
                <a:solidFill>
                  <a:srgbClr val="FDC7A5"/>
                </a:solidFill>
                <a:latin typeface="Verdana" panose="020B0604030504040204" pitchFamily="34" charset="0"/>
              </a:rPr>
              <a:t>Flood Frequency Analysis </a:t>
            </a:r>
            <a:br>
              <a:rPr lang="en-US" sz="3600" b="0">
                <a:solidFill>
                  <a:srgbClr val="FDC7A5"/>
                </a:solidFill>
                <a:latin typeface="Verdana" panose="020B0604030504040204" pitchFamily="34" charset="0"/>
              </a:rPr>
            </a:br>
            <a:r>
              <a:rPr lang="en-US" sz="2800" b="0">
                <a:solidFill>
                  <a:srgbClr val="FDC7A5"/>
                </a:solidFill>
                <a:latin typeface="Verdana" panose="020B0604030504040204" pitchFamily="34" charset="0"/>
              </a:rPr>
              <a:t>(i.e. the 100-year flood)</a:t>
            </a:r>
          </a:p>
        </p:txBody>
      </p:sp>
      <p:grpSp>
        <p:nvGrpSpPr>
          <p:cNvPr id="2" name="Group 17"/>
          <p:cNvGrpSpPr>
            <a:grpSpLocks/>
          </p:cNvGrpSpPr>
          <p:nvPr/>
        </p:nvGrpSpPr>
        <p:grpSpPr bwMode="auto">
          <a:xfrm>
            <a:off x="1447800" y="4152900"/>
            <a:ext cx="6200775" cy="2095500"/>
            <a:chOff x="864" y="2235"/>
            <a:chExt cx="3906" cy="1320"/>
          </a:xfrm>
        </p:grpSpPr>
        <p:grpSp>
          <p:nvGrpSpPr>
            <p:cNvPr id="67589" name="Group 11"/>
            <p:cNvGrpSpPr>
              <a:grpSpLocks/>
            </p:cNvGrpSpPr>
            <p:nvPr/>
          </p:nvGrpSpPr>
          <p:grpSpPr bwMode="auto">
            <a:xfrm>
              <a:off x="864" y="2235"/>
              <a:ext cx="3906" cy="1320"/>
              <a:chOff x="864" y="2235"/>
              <a:chExt cx="3906" cy="1320"/>
            </a:xfrm>
          </p:grpSpPr>
          <p:pic>
            <p:nvPicPr>
              <p:cNvPr id="67593" name="Picture 4" descr="cuisinart"/>
              <p:cNvPicPr>
                <a:picLocks noChangeAspect="1" noChangeArrowheads="1"/>
              </p:cNvPicPr>
              <p:nvPr/>
            </p:nvPicPr>
            <p:blipFill>
              <a:blip r:embed="rId3">
                <a:extLst>
                  <a:ext uri="{28A0092B-C50C-407E-A947-70E740481C1C}">
                    <a14:useLocalDpi xmlns:a14="http://schemas.microsoft.com/office/drawing/2010/main" val="0"/>
                  </a:ext>
                </a:extLst>
              </a:blip>
              <a:srcRect t="1974" b="1683"/>
              <a:stretch>
                <a:fillRect/>
              </a:stretch>
            </p:blipFill>
            <p:spPr bwMode="auto">
              <a:xfrm>
                <a:off x="864" y="2235"/>
                <a:ext cx="3792" cy="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Picture 10" descr="cuisinart"/>
              <p:cNvPicPr>
                <a:picLocks noChangeAspect="1" noChangeArrowheads="1"/>
              </p:cNvPicPr>
              <p:nvPr/>
            </p:nvPicPr>
            <p:blipFill>
              <a:blip r:embed="rId3">
                <a:extLst>
                  <a:ext uri="{28A0092B-C50C-407E-A947-70E740481C1C}">
                    <a14:useLocalDpi xmlns:a14="http://schemas.microsoft.com/office/drawing/2010/main" val="0"/>
                  </a:ext>
                </a:extLst>
              </a:blip>
              <a:srcRect l="64557" t="5705" r="633" b="85954"/>
              <a:stretch>
                <a:fillRect/>
              </a:stretch>
            </p:blipFill>
            <p:spPr bwMode="auto">
              <a:xfrm rot="-5400000">
                <a:off x="4053" y="2838"/>
                <a:ext cx="1320" cy="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7590" name="Picture 13" descr="cuisinart"/>
            <p:cNvPicPr>
              <a:picLocks noChangeAspect="1" noChangeArrowheads="1"/>
            </p:cNvPicPr>
            <p:nvPr/>
          </p:nvPicPr>
          <p:blipFill>
            <a:blip r:embed="rId3">
              <a:extLst>
                <a:ext uri="{28A0092B-C50C-407E-A947-70E740481C1C}">
                  <a14:useLocalDpi xmlns:a14="http://schemas.microsoft.com/office/drawing/2010/main" val="0"/>
                </a:ext>
              </a:extLst>
            </a:blip>
            <a:srcRect l="94304" t="45866" r="2611" b="40747"/>
            <a:stretch>
              <a:fillRect/>
            </a:stretch>
          </p:blipFill>
          <p:spPr bwMode="auto">
            <a:xfrm>
              <a:off x="4647" y="2838"/>
              <a:ext cx="11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15" descr="cuisinart"/>
            <p:cNvPicPr>
              <a:picLocks noChangeAspect="1" noChangeArrowheads="1"/>
            </p:cNvPicPr>
            <p:nvPr/>
          </p:nvPicPr>
          <p:blipFill>
            <a:blip r:embed="rId3">
              <a:extLst>
                <a:ext uri="{28A0092B-C50C-407E-A947-70E740481C1C}">
                  <a14:useLocalDpi xmlns:a14="http://schemas.microsoft.com/office/drawing/2010/main" val="0"/>
                </a:ext>
              </a:extLst>
            </a:blip>
            <a:srcRect l="78719" t="61449" r="18275" b="25165"/>
            <a:stretch>
              <a:fillRect/>
            </a:stretch>
          </p:blipFill>
          <p:spPr bwMode="auto">
            <a:xfrm>
              <a:off x="4644" y="3216"/>
              <a:ext cx="11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16" descr="cuisinart"/>
            <p:cNvPicPr>
              <a:picLocks noChangeAspect="1" noChangeArrowheads="1"/>
            </p:cNvPicPr>
            <p:nvPr/>
          </p:nvPicPr>
          <p:blipFill>
            <a:blip r:embed="rId3">
              <a:extLst>
                <a:ext uri="{28A0092B-C50C-407E-A947-70E740481C1C}">
                  <a14:useLocalDpi xmlns:a14="http://schemas.microsoft.com/office/drawing/2010/main" val="0"/>
                </a:ext>
              </a:extLst>
            </a:blip>
            <a:srcRect l="84810" t="61447" r="10680" b="29335"/>
            <a:stretch>
              <a:fillRect/>
            </a:stretch>
          </p:blipFill>
          <p:spPr bwMode="auto">
            <a:xfrm>
              <a:off x="4593" y="3051"/>
              <a:ext cx="171"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10"/>
          <p:cNvSpPr/>
          <p:nvPr/>
        </p:nvSpPr>
        <p:spPr>
          <a:xfrm>
            <a:off x="3276600" y="4800600"/>
            <a:ext cx="2971800" cy="397669"/>
          </a:xfrm>
          <a:prstGeom prst="rect">
            <a:avLst/>
          </a:prstGeom>
          <a:noFill/>
          <a:ln w="69850">
            <a:solidFill>
              <a:srgbClr val="000066"/>
            </a:solid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endParaRPr>
          </a:p>
        </p:txBody>
      </p:sp>
    </p:spTree>
    <p:extLst>
      <p:ext uri="{BB962C8B-B14F-4D97-AF65-F5344CB8AC3E}">
        <p14:creationId xmlns:p14="http://schemas.microsoft.com/office/powerpoint/2010/main" val="10613173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53109">
              <a:srgbClr val="000066"/>
            </a:gs>
            <a:gs pos="0">
              <a:srgbClr val="000066"/>
            </a:gs>
            <a:gs pos="39999">
              <a:srgbClr val="000066"/>
            </a:gs>
            <a:gs pos="70000">
              <a:srgbClr val="000066"/>
            </a:gs>
            <a:gs pos="100000">
              <a:srgbClr val="000066"/>
            </a:gs>
          </a:gsLst>
          <a:lin ang="5400000" scaled="0"/>
          <a:tileRect/>
        </a:gradFill>
        <a:effectLst/>
      </p:bgPr>
    </p:bg>
    <p:spTree>
      <p:nvGrpSpPr>
        <p:cNvPr id="1" name=""/>
        <p:cNvGrpSpPr/>
        <p:nvPr/>
      </p:nvGrpSpPr>
      <p:grpSpPr>
        <a:xfrm>
          <a:off x="0" y="0"/>
          <a:ext cx="0" cy="0"/>
          <a:chOff x="0" y="0"/>
          <a:chExt cx="0" cy="0"/>
        </a:xfrm>
      </p:grpSpPr>
      <p:sp>
        <p:nvSpPr>
          <p:cNvPr id="68610" name="Text Box 3"/>
          <p:cNvSpPr txBox="1">
            <a:spLocks noChangeArrowheads="1"/>
          </p:cNvSpPr>
          <p:nvPr/>
        </p:nvSpPr>
        <p:spPr bwMode="auto">
          <a:xfrm>
            <a:off x="381000" y="838200"/>
            <a:ext cx="2743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ct val="50000"/>
              </a:spcBef>
              <a:spcAft>
                <a:spcPts val="0"/>
              </a:spcAft>
            </a:pPr>
            <a:endParaRPr lang="en-US" b="0">
              <a:solidFill>
                <a:srgbClr val="FFFFFF"/>
              </a:solidFill>
            </a:endParaRPr>
          </a:p>
        </p:txBody>
      </p:sp>
      <p:pic>
        <p:nvPicPr>
          <p:cNvPr id="199685" name="Picture 5" descr="cuisn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381000"/>
            <a:ext cx="1368425"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99" name="Text Box 19"/>
          <p:cNvSpPr txBox="1">
            <a:spLocks noChangeArrowheads="1"/>
          </p:cNvSpPr>
          <p:nvPr/>
        </p:nvSpPr>
        <p:spPr bwMode="auto">
          <a:xfrm>
            <a:off x="3825807" y="156825"/>
            <a:ext cx="4953000" cy="1446550"/>
          </a:xfrm>
          <a:prstGeom prst="rect">
            <a:avLst/>
          </a:prstGeom>
          <a:noFill/>
          <a:ln w="38100">
            <a:noFill/>
            <a:miter lim="800000"/>
            <a:headEnd/>
            <a:tailEnd/>
          </a:ln>
        </p:spPr>
        <p:txBody>
          <a:bodyPr>
            <a:spAutoFit/>
          </a:bodyPr>
          <a:lstStyle/>
          <a:p>
            <a:pPr algn="ctr" fontAlgn="auto">
              <a:spcBef>
                <a:spcPts val="0"/>
              </a:spcBef>
              <a:spcAft>
                <a:spcPts val="0"/>
              </a:spcAft>
              <a:defRPr/>
            </a:pPr>
            <a:r>
              <a:rPr lang="en-US" sz="4400" dirty="0">
                <a:solidFill>
                  <a:srgbClr val="FDC7A5"/>
                </a:solidFill>
                <a:effectLst>
                  <a:outerShdw blurRad="38100" dist="127000" dir="2700000" algn="tl">
                    <a:srgbClr val="000000">
                      <a:alpha val="43137"/>
                    </a:srgbClr>
                  </a:outerShdw>
                </a:effectLst>
                <a:latin typeface="Arial" pitchFamily="34" charset="0"/>
                <a:cs typeface="Arial" pitchFamily="34" charset="0"/>
              </a:rPr>
              <a:t>THE FLOOD    PROCESSOR</a:t>
            </a:r>
            <a:endParaRPr lang="en-US" sz="4400" dirty="0">
              <a:solidFill>
                <a:srgbClr val="FDC7A5"/>
              </a:solidFill>
              <a:effectLst>
                <a:outerShdw blurRad="38100" dist="127000" dir="2700000" algn="tl">
                  <a:srgbClr val="000000">
                    <a:alpha val="43137"/>
                  </a:srgbClr>
                </a:outerShdw>
              </a:effectLst>
              <a:latin typeface="Arial" pitchFamily="34" charset="0"/>
              <a:cs typeface="Arial" pitchFamily="34" charset="0"/>
            </a:endParaRPr>
          </a:p>
        </p:txBody>
      </p:sp>
      <p:pic>
        <p:nvPicPr>
          <p:cNvPr id="68613" name="Picture 7" descr="flood"/>
          <p:cNvPicPr>
            <a:picLocks noChangeAspect="1" noChangeArrowheads="1"/>
          </p:cNvPicPr>
          <p:nvPr/>
        </p:nvPicPr>
        <p:blipFill>
          <a:blip r:embed="rId4">
            <a:extLst>
              <a:ext uri="{28A0092B-C50C-407E-A947-70E740481C1C}">
                <a14:useLocalDpi xmlns:a14="http://schemas.microsoft.com/office/drawing/2010/main" val="0"/>
              </a:ext>
            </a:extLst>
          </a:blip>
          <a:srcRect l="3197" r="12785"/>
          <a:stretch>
            <a:fillRect/>
          </a:stretch>
        </p:blipFill>
        <p:spPr bwMode="auto">
          <a:xfrm>
            <a:off x="228600" y="1691304"/>
            <a:ext cx="35052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027251" y="1579307"/>
            <a:ext cx="4576256" cy="461665"/>
          </a:xfrm>
          <a:prstGeom prst="rect">
            <a:avLst/>
          </a:prstGeom>
          <a:noFill/>
        </p:spPr>
        <p:txBody>
          <a:bodyPr wrap="square" rtlCol="0">
            <a:spAutoFit/>
          </a:bodyPr>
          <a:lstStyle/>
          <a:p>
            <a:pPr algn="ctr" fontAlgn="auto">
              <a:spcBef>
                <a:spcPts val="0"/>
              </a:spcBef>
              <a:spcAft>
                <a:spcPts val="0"/>
              </a:spcAft>
              <a:defRPr/>
            </a:pPr>
            <a:r>
              <a:rPr lang="en-US" sz="2400" dirty="0">
                <a:solidFill>
                  <a:srgbClr val="FFFFFF"/>
                </a:solidFill>
                <a:effectLst>
                  <a:outerShdw blurRad="38100" dist="127000" dir="2700000" algn="tl">
                    <a:srgbClr val="000000">
                      <a:alpha val="43137"/>
                    </a:srgbClr>
                  </a:outerShdw>
                </a:effectLst>
                <a:latin typeface="Arial" pitchFamily="34" charset="0"/>
                <a:cs typeface="Arial" pitchFamily="34" charset="0"/>
              </a:rPr>
              <a:t>E</a:t>
            </a:r>
            <a:r>
              <a:rPr lang="en-US" sz="2400" dirty="0">
                <a:solidFill>
                  <a:srgbClr val="FFFFFF"/>
                </a:solidFill>
                <a:effectLst>
                  <a:outerShdw blurRad="38100" dist="127000" dir="2700000" algn="tl">
                    <a:srgbClr val="000000">
                      <a:alpha val="43137"/>
                    </a:srgbClr>
                  </a:outerShdw>
                </a:effectLst>
                <a:latin typeface="Arial" pitchFamily="34" charset="0"/>
                <a:cs typeface="Arial" pitchFamily="34" charset="0"/>
              </a:rPr>
              <a:t>xpanded </a:t>
            </a:r>
            <a:r>
              <a:rPr lang="en-US" sz="2400" dirty="0">
                <a:solidFill>
                  <a:srgbClr val="FFFFFF"/>
                </a:solidFill>
                <a:effectLst>
                  <a:outerShdw blurRad="38100" dist="127000" dir="2700000" algn="tl">
                    <a:srgbClr val="000000">
                      <a:alpha val="43137"/>
                    </a:srgbClr>
                  </a:outerShdw>
                </a:effectLst>
                <a:latin typeface="Arial" pitchFamily="34" charset="0"/>
                <a:cs typeface="Arial" pitchFamily="34" charset="0"/>
              </a:rPr>
              <a:t>feed </a:t>
            </a:r>
            <a:r>
              <a:rPr lang="en-US" sz="2400" dirty="0">
                <a:solidFill>
                  <a:srgbClr val="FFFFFF"/>
                </a:solidFill>
                <a:effectLst>
                  <a:outerShdw blurRad="38100" dist="127000" dir="2700000" algn="tl">
                    <a:srgbClr val="000000">
                      <a:alpha val="43137"/>
                    </a:srgbClr>
                  </a:outerShdw>
                </a:effectLst>
                <a:latin typeface="Arial" pitchFamily="34" charset="0"/>
                <a:cs typeface="Arial" pitchFamily="34" charset="0"/>
              </a:rPr>
              <a:t>tube</a:t>
            </a:r>
            <a:endParaRPr lang="en-US" sz="1800" b="0" dirty="0">
              <a:solidFill>
                <a:prstClr val="black"/>
              </a:solidFill>
              <a:latin typeface="Calibri"/>
            </a:endParaRPr>
          </a:p>
        </p:txBody>
      </p:sp>
      <p:sp>
        <p:nvSpPr>
          <p:cNvPr id="3" name="TextBox 2"/>
          <p:cNvSpPr txBox="1"/>
          <p:nvPr/>
        </p:nvSpPr>
        <p:spPr>
          <a:xfrm>
            <a:off x="4017524" y="2897799"/>
            <a:ext cx="4991100" cy="830997"/>
          </a:xfrm>
          <a:prstGeom prst="rect">
            <a:avLst/>
          </a:prstGeom>
          <a:noFill/>
        </p:spPr>
        <p:txBody>
          <a:bodyPr wrap="square" rtlCol="0">
            <a:spAutoFit/>
          </a:bodyPr>
          <a:lstStyle/>
          <a:p>
            <a:pPr algn="ctr" fontAlgn="auto">
              <a:spcBef>
                <a:spcPts val="0"/>
              </a:spcBef>
              <a:spcAft>
                <a:spcPts val="0"/>
              </a:spcAft>
              <a:defRPr/>
            </a:pPr>
            <a:r>
              <a:rPr lang="en-US" sz="2400" dirty="0">
                <a:solidFill>
                  <a:srgbClr val="FFFFFF"/>
                </a:solidFill>
                <a:effectLst>
                  <a:outerShdw blurRad="38100" dist="127000" dir="2700000" algn="tl">
                    <a:srgbClr val="000000">
                      <a:alpha val="43137"/>
                    </a:srgbClr>
                  </a:outerShdw>
                </a:effectLst>
                <a:latin typeface="Arial" pitchFamily="34" charset="0"/>
                <a:cs typeface="Arial" pitchFamily="34" charset="0"/>
              </a:rPr>
              <a:t>C</a:t>
            </a:r>
            <a:r>
              <a:rPr lang="en-US" sz="2400" dirty="0">
                <a:solidFill>
                  <a:srgbClr val="FFFFFF"/>
                </a:solidFill>
                <a:effectLst>
                  <a:outerShdw blurRad="38100" dist="127000" dir="2700000" algn="tl">
                    <a:srgbClr val="000000">
                      <a:alpha val="43137"/>
                    </a:srgbClr>
                  </a:outerShdw>
                </a:effectLst>
                <a:latin typeface="Arial" pitchFamily="34" charset="0"/>
                <a:cs typeface="Arial" pitchFamily="34" charset="0"/>
              </a:rPr>
              <a:t>hopping, slicing</a:t>
            </a:r>
            <a:br>
              <a:rPr lang="en-US" sz="2400" dirty="0">
                <a:solidFill>
                  <a:srgbClr val="FFFFFF"/>
                </a:solidFill>
                <a:effectLst>
                  <a:outerShdw blurRad="38100" dist="127000" dir="2700000" algn="tl">
                    <a:srgbClr val="000000">
                      <a:alpha val="43137"/>
                    </a:srgbClr>
                  </a:outerShdw>
                </a:effectLst>
                <a:latin typeface="Arial" pitchFamily="34" charset="0"/>
                <a:cs typeface="Arial" pitchFamily="34" charset="0"/>
              </a:rPr>
            </a:br>
            <a:r>
              <a:rPr lang="en-US" sz="2400" dirty="0">
                <a:solidFill>
                  <a:srgbClr val="FFFFFF"/>
                </a:solidFill>
                <a:effectLst>
                  <a:outerShdw blurRad="38100" dist="127000" dir="2700000" algn="tl">
                    <a:srgbClr val="000000">
                      <a:alpha val="43137"/>
                    </a:srgbClr>
                  </a:outerShdw>
                </a:effectLst>
                <a:latin typeface="Arial" pitchFamily="34" charset="0"/>
                <a:cs typeface="Arial" pitchFamily="34" charset="0"/>
              </a:rPr>
              <a:t>&amp; </a:t>
            </a:r>
            <a:r>
              <a:rPr lang="en-US" sz="2400" dirty="0">
                <a:solidFill>
                  <a:srgbClr val="FFFFFF"/>
                </a:solidFill>
                <a:effectLst>
                  <a:outerShdw blurRad="38100" dist="127000" dir="2700000" algn="tl">
                    <a:srgbClr val="000000">
                      <a:alpha val="43137"/>
                    </a:srgbClr>
                  </a:outerShdw>
                </a:effectLst>
                <a:latin typeface="Arial" pitchFamily="34" charset="0"/>
                <a:cs typeface="Arial" pitchFamily="34" charset="0"/>
              </a:rPr>
              <a:t>grating </a:t>
            </a:r>
            <a:r>
              <a:rPr lang="en-US" sz="2400" dirty="0">
                <a:solidFill>
                  <a:srgbClr val="FFFFFF"/>
                </a:solidFill>
                <a:effectLst>
                  <a:outerShdw blurRad="38100" dist="127000" dir="2700000" algn="tl">
                    <a:srgbClr val="000000">
                      <a:alpha val="43137"/>
                    </a:srgbClr>
                  </a:outerShdw>
                </a:effectLst>
                <a:latin typeface="Arial" pitchFamily="34" charset="0"/>
                <a:cs typeface="Arial" pitchFamily="34" charset="0"/>
              </a:rPr>
              <a:t>blades</a:t>
            </a:r>
            <a:endParaRPr lang="en-US" sz="1800" b="0" dirty="0">
              <a:solidFill>
                <a:prstClr val="black"/>
              </a:solidFill>
              <a:latin typeface="Calibri"/>
            </a:endParaRPr>
          </a:p>
        </p:txBody>
      </p:sp>
      <p:sp>
        <p:nvSpPr>
          <p:cNvPr id="4" name="TextBox 3"/>
          <p:cNvSpPr txBox="1"/>
          <p:nvPr/>
        </p:nvSpPr>
        <p:spPr>
          <a:xfrm>
            <a:off x="4159790" y="4953000"/>
            <a:ext cx="4724400" cy="830997"/>
          </a:xfrm>
          <a:prstGeom prst="rect">
            <a:avLst/>
          </a:prstGeom>
          <a:noFill/>
        </p:spPr>
        <p:txBody>
          <a:bodyPr wrap="square" rtlCol="0">
            <a:spAutoFit/>
          </a:bodyPr>
          <a:lstStyle/>
          <a:p>
            <a:pPr algn="ctr" fontAlgn="auto">
              <a:spcBef>
                <a:spcPts val="0"/>
              </a:spcBef>
              <a:spcAft>
                <a:spcPts val="0"/>
              </a:spcAft>
              <a:defRPr/>
            </a:pPr>
            <a:r>
              <a:rPr lang="en-US" sz="2400" dirty="0">
                <a:solidFill>
                  <a:srgbClr val="FFFFFF"/>
                </a:solidFill>
                <a:effectLst>
                  <a:outerShdw blurRad="38100" dist="127000" dir="2700000" algn="tl">
                    <a:srgbClr val="000000">
                      <a:alpha val="43137"/>
                    </a:srgbClr>
                  </a:outerShdw>
                </a:effectLst>
                <a:latin typeface="Arial" pitchFamily="34" charset="0"/>
                <a:cs typeface="Arial" pitchFamily="34" charset="0"/>
              </a:rPr>
              <a:t>Plastic</a:t>
            </a:r>
          </a:p>
          <a:p>
            <a:pPr algn="ctr" fontAlgn="auto">
              <a:spcBef>
                <a:spcPts val="0"/>
              </a:spcBef>
              <a:spcAft>
                <a:spcPts val="0"/>
              </a:spcAft>
              <a:defRPr/>
            </a:pPr>
            <a:r>
              <a:rPr lang="en-US" sz="2400" dirty="0">
                <a:solidFill>
                  <a:srgbClr val="FFFFFF"/>
                </a:solidFill>
                <a:effectLst>
                  <a:outerShdw blurRad="38100" dist="127000" dir="2700000" algn="tl">
                    <a:srgbClr val="000000">
                      <a:alpha val="43137"/>
                    </a:srgbClr>
                  </a:outerShdw>
                </a:effectLst>
                <a:latin typeface="Arial" pitchFamily="34" charset="0"/>
                <a:cs typeface="Arial" pitchFamily="34" charset="0"/>
              </a:rPr>
              <a:t>mixing blade</a:t>
            </a:r>
            <a:endParaRPr lang="en-US" sz="1800" b="0" dirty="0">
              <a:solidFill>
                <a:prstClr val="black"/>
              </a:solidFill>
              <a:latin typeface="Calibri"/>
            </a:endParaRPr>
          </a:p>
        </p:txBody>
      </p:sp>
      <p:sp>
        <p:nvSpPr>
          <p:cNvPr id="5" name="TextBox 4"/>
          <p:cNvSpPr txBox="1"/>
          <p:nvPr/>
        </p:nvSpPr>
        <p:spPr>
          <a:xfrm>
            <a:off x="4435407" y="2040972"/>
            <a:ext cx="4343400" cy="707886"/>
          </a:xfrm>
          <a:prstGeom prst="rect">
            <a:avLst/>
          </a:prstGeom>
          <a:noFill/>
        </p:spPr>
        <p:txBody>
          <a:bodyPr wrap="square" rtlCol="0">
            <a:spAutoFit/>
          </a:bodyPr>
          <a:lstStyle/>
          <a:p>
            <a:pPr algn="ctr" fontAlgn="auto">
              <a:spcBef>
                <a:spcPts val="0"/>
              </a:spcBef>
              <a:spcAft>
                <a:spcPts val="0"/>
              </a:spcAft>
            </a:pPr>
            <a:r>
              <a:rPr lang="en-US" sz="2000" dirty="0">
                <a:solidFill>
                  <a:srgbClr val="0000FF">
                    <a:lumMod val="20000"/>
                    <a:lumOff val="80000"/>
                  </a:srgbClr>
                </a:solidFill>
                <a:effectLst>
                  <a:outerShdw blurRad="38100" dist="127000" dir="2700000" algn="tl">
                    <a:srgbClr val="000000">
                      <a:alpha val="43137"/>
                    </a:srgbClr>
                  </a:outerShdw>
                </a:effectLst>
                <a:latin typeface="Arial" pitchFamily="34" charset="0"/>
                <a:cs typeface="Arial" pitchFamily="34" charset="0"/>
              </a:rPr>
              <a:t> </a:t>
            </a:r>
            <a:r>
              <a:rPr lang="en-US" sz="2000" dirty="0">
                <a:solidFill>
                  <a:srgbClr val="F79646">
                    <a:lumMod val="40000"/>
                    <a:lumOff val="60000"/>
                  </a:srgbClr>
                </a:solidFill>
                <a:effectLst>
                  <a:outerShdw blurRad="38100" dist="127000" dir="2700000" algn="tl">
                    <a:srgbClr val="000000">
                      <a:alpha val="43137"/>
                    </a:srgbClr>
                  </a:outerShdw>
                </a:effectLst>
                <a:latin typeface="Arial" pitchFamily="34" charset="0"/>
                <a:cs typeface="Arial" pitchFamily="34" charset="0"/>
              </a:rPr>
              <a:t>– </a:t>
            </a:r>
            <a:r>
              <a:rPr lang="en-US" sz="2000" dirty="0">
                <a:solidFill>
                  <a:srgbClr val="F79646">
                    <a:lumMod val="40000"/>
                    <a:lumOff val="60000"/>
                  </a:srgbClr>
                </a:solidFill>
                <a:effectLst>
                  <a:outerShdw blurRad="38100" dist="127000" dir="2700000" algn="tl">
                    <a:srgbClr val="000000">
                      <a:alpha val="43137"/>
                    </a:srgbClr>
                  </a:outerShdw>
                </a:effectLst>
                <a:latin typeface="Arial" pitchFamily="34" charset="0"/>
                <a:cs typeface="Arial" pitchFamily="34" charset="0"/>
              </a:rPr>
              <a:t>Combines floods  </a:t>
            </a:r>
            <a:r>
              <a:rPr lang="en-US" sz="2000" dirty="0">
                <a:solidFill>
                  <a:srgbClr val="F79646">
                    <a:lumMod val="40000"/>
                    <a:lumOff val="60000"/>
                  </a:srgbClr>
                </a:solidFill>
                <a:effectLst>
                  <a:outerShdw blurRad="38100" dist="127000" dir="2700000" algn="tl">
                    <a:srgbClr val="000000">
                      <a:alpha val="43137"/>
                    </a:srgbClr>
                  </a:outerShdw>
                </a:effectLst>
                <a:latin typeface="Arial" pitchFamily="34" charset="0"/>
                <a:cs typeface="Arial" pitchFamily="34" charset="0"/>
              </a:rPr>
              <a:t/>
            </a:r>
            <a:br>
              <a:rPr lang="en-US" sz="2000" dirty="0">
                <a:solidFill>
                  <a:srgbClr val="F79646">
                    <a:lumMod val="40000"/>
                    <a:lumOff val="60000"/>
                  </a:srgbClr>
                </a:solidFill>
                <a:effectLst>
                  <a:outerShdw blurRad="38100" dist="127000" dir="2700000" algn="tl">
                    <a:srgbClr val="000000">
                      <a:alpha val="43137"/>
                    </a:srgbClr>
                  </a:outerShdw>
                </a:effectLst>
                <a:latin typeface="Arial" pitchFamily="34" charset="0"/>
                <a:cs typeface="Arial" pitchFamily="34" charset="0"/>
              </a:rPr>
            </a:br>
            <a:r>
              <a:rPr lang="en-US" sz="2000" dirty="0">
                <a:solidFill>
                  <a:srgbClr val="F79646">
                    <a:lumMod val="40000"/>
                    <a:lumOff val="60000"/>
                  </a:srgbClr>
                </a:solidFill>
                <a:effectLst>
                  <a:outerShdw blurRad="38100" dist="127000" dir="2700000" algn="tl">
                    <a:srgbClr val="000000">
                      <a:alpha val="43137"/>
                    </a:srgbClr>
                  </a:outerShdw>
                </a:effectLst>
                <a:latin typeface="Arial" pitchFamily="34" charset="0"/>
                <a:cs typeface="Arial" pitchFamily="34" charset="0"/>
              </a:rPr>
              <a:t>of different types together</a:t>
            </a:r>
            <a:endParaRPr lang="en-US" sz="1800" b="0" dirty="0">
              <a:solidFill>
                <a:srgbClr val="F79646">
                  <a:lumMod val="40000"/>
                  <a:lumOff val="60000"/>
                </a:srgbClr>
              </a:solidFill>
              <a:latin typeface="Calibri"/>
            </a:endParaRPr>
          </a:p>
        </p:txBody>
      </p:sp>
      <p:sp>
        <p:nvSpPr>
          <p:cNvPr id="6" name="TextBox 5"/>
          <p:cNvSpPr txBox="1"/>
          <p:nvPr/>
        </p:nvSpPr>
        <p:spPr>
          <a:xfrm>
            <a:off x="4056434" y="3728795"/>
            <a:ext cx="4931113" cy="1015663"/>
          </a:xfrm>
          <a:prstGeom prst="rect">
            <a:avLst/>
          </a:prstGeom>
          <a:noFill/>
        </p:spPr>
        <p:txBody>
          <a:bodyPr wrap="square" rtlCol="0">
            <a:spAutoFit/>
          </a:bodyPr>
          <a:lstStyle/>
          <a:p>
            <a:pPr algn="ctr" fontAlgn="auto">
              <a:spcBef>
                <a:spcPts val="0"/>
              </a:spcBef>
              <a:spcAft>
                <a:spcPts val="0"/>
              </a:spcAft>
              <a:defRPr/>
            </a:pPr>
            <a:r>
              <a:rPr lang="en-US" sz="2000" dirty="0">
                <a:solidFill>
                  <a:srgbClr val="F79646">
                    <a:lumMod val="40000"/>
                    <a:lumOff val="60000"/>
                  </a:srgbClr>
                </a:solidFill>
                <a:effectLst>
                  <a:outerShdw blurRad="38100" dist="127000" dir="2700000" algn="tl">
                    <a:srgbClr val="000000">
                      <a:alpha val="43137"/>
                    </a:srgbClr>
                  </a:outerShdw>
                </a:effectLst>
                <a:latin typeface="Arial" pitchFamily="34" charset="0"/>
                <a:cs typeface="Arial" pitchFamily="34" charset="0"/>
              </a:rPr>
              <a:t>– Chops up climatic cause</a:t>
            </a:r>
            <a:r>
              <a:rPr lang="en-US" sz="2000" dirty="0">
                <a:solidFill>
                  <a:srgbClr val="F79646">
                    <a:lumMod val="40000"/>
                    <a:lumOff val="60000"/>
                  </a:srgbClr>
                </a:solidFill>
                <a:effectLst>
                  <a:outerShdw blurRad="38100" dist="127000" dir="2700000" algn="tl">
                    <a:srgbClr val="000000">
                      <a:alpha val="43137"/>
                    </a:srgbClr>
                  </a:outerShdw>
                </a:effectLst>
                <a:latin typeface="Arial" pitchFamily="34" charset="0"/>
                <a:cs typeface="Arial" pitchFamily="34" charset="0"/>
              </a:rPr>
              <a:t/>
            </a:r>
            <a:br>
              <a:rPr lang="en-US" sz="2000" dirty="0">
                <a:solidFill>
                  <a:srgbClr val="F79646">
                    <a:lumMod val="40000"/>
                    <a:lumOff val="60000"/>
                  </a:srgbClr>
                </a:solidFill>
                <a:effectLst>
                  <a:outerShdw blurRad="38100" dist="127000" dir="2700000" algn="tl">
                    <a:srgbClr val="000000">
                      <a:alpha val="43137"/>
                    </a:srgbClr>
                  </a:outerShdw>
                </a:effectLst>
                <a:latin typeface="Arial" pitchFamily="34" charset="0"/>
                <a:cs typeface="Arial" pitchFamily="34" charset="0"/>
              </a:rPr>
            </a:br>
            <a:r>
              <a:rPr lang="en-US" sz="2000" dirty="0">
                <a:solidFill>
                  <a:srgbClr val="F79646">
                    <a:lumMod val="40000"/>
                    <a:lumOff val="60000"/>
                  </a:srgbClr>
                </a:solidFill>
                <a:effectLst>
                  <a:outerShdw blurRad="38100" dist="127000" dir="2700000" algn="tl">
                    <a:srgbClr val="000000">
                      <a:alpha val="43137"/>
                    </a:srgbClr>
                  </a:outerShdw>
                </a:effectLst>
                <a:latin typeface="Arial" pitchFamily="34" charset="0"/>
                <a:cs typeface="Arial" pitchFamily="34" charset="0"/>
              </a:rPr>
              <a:t>information </a:t>
            </a:r>
            <a:r>
              <a:rPr lang="en-US" sz="2000" dirty="0">
                <a:solidFill>
                  <a:srgbClr val="F79646">
                    <a:lumMod val="40000"/>
                    <a:lumOff val="60000"/>
                  </a:srgbClr>
                </a:solidFill>
                <a:effectLst>
                  <a:outerShdw blurRad="38100" dist="127000" dir="2700000" algn="tl">
                    <a:srgbClr val="000000">
                      <a:alpha val="43137"/>
                    </a:srgbClr>
                  </a:outerShdw>
                </a:effectLst>
                <a:latin typeface="Arial" pitchFamily="34" charset="0"/>
                <a:cs typeface="Arial" pitchFamily="34" charset="0"/>
              </a:rPr>
              <a:t>and </a:t>
            </a:r>
            <a:r>
              <a:rPr lang="en-US" sz="2000" dirty="0">
                <a:solidFill>
                  <a:srgbClr val="F79646">
                    <a:lumMod val="40000"/>
                    <a:lumOff val="60000"/>
                  </a:srgbClr>
                </a:solidFill>
                <a:effectLst>
                  <a:outerShdw blurRad="38100" dist="127000" dir="2700000" algn="tl">
                    <a:srgbClr val="000000">
                      <a:alpha val="43137"/>
                    </a:srgbClr>
                  </a:outerShdw>
                </a:effectLst>
                <a:latin typeface="Arial" pitchFamily="34" charset="0"/>
                <a:cs typeface="Arial" pitchFamily="34" charset="0"/>
              </a:rPr>
              <a:t>slices off </a:t>
            </a:r>
            <a:br>
              <a:rPr lang="en-US" sz="2000" dirty="0">
                <a:solidFill>
                  <a:srgbClr val="F79646">
                    <a:lumMod val="40000"/>
                    <a:lumOff val="60000"/>
                  </a:srgbClr>
                </a:solidFill>
                <a:effectLst>
                  <a:outerShdw blurRad="38100" dist="127000" dir="2700000" algn="tl">
                    <a:srgbClr val="000000">
                      <a:alpha val="43137"/>
                    </a:srgbClr>
                  </a:outerShdw>
                </a:effectLst>
                <a:latin typeface="Arial" pitchFamily="34" charset="0"/>
                <a:cs typeface="Arial" pitchFamily="34" charset="0"/>
              </a:rPr>
            </a:br>
            <a:r>
              <a:rPr lang="en-US" sz="2000" dirty="0">
                <a:solidFill>
                  <a:srgbClr val="F79646">
                    <a:lumMod val="40000"/>
                    <a:lumOff val="60000"/>
                  </a:srgbClr>
                </a:solidFill>
                <a:effectLst>
                  <a:outerShdw blurRad="38100" dist="127000" dir="2700000" algn="tl">
                    <a:srgbClr val="000000">
                      <a:alpha val="43137"/>
                    </a:srgbClr>
                  </a:outerShdw>
                </a:effectLst>
                <a:latin typeface="Arial" pitchFamily="34" charset="0"/>
                <a:cs typeface="Arial" pitchFamily="34" charset="0"/>
              </a:rPr>
              <a:t>extreme outliers</a:t>
            </a:r>
            <a:endParaRPr lang="en-US" sz="1800" b="0" dirty="0">
              <a:solidFill>
                <a:srgbClr val="F79646">
                  <a:lumMod val="40000"/>
                  <a:lumOff val="60000"/>
                </a:srgbClr>
              </a:solidFill>
              <a:latin typeface="Calibri"/>
            </a:endParaRPr>
          </a:p>
        </p:txBody>
      </p:sp>
      <p:sp>
        <p:nvSpPr>
          <p:cNvPr id="7" name="TextBox 6"/>
          <p:cNvSpPr txBox="1"/>
          <p:nvPr/>
        </p:nvSpPr>
        <p:spPr>
          <a:xfrm>
            <a:off x="4722576" y="5728326"/>
            <a:ext cx="4236599" cy="707886"/>
          </a:xfrm>
          <a:prstGeom prst="rect">
            <a:avLst/>
          </a:prstGeom>
          <a:noFill/>
        </p:spPr>
        <p:txBody>
          <a:bodyPr wrap="square" rtlCol="0">
            <a:spAutoFit/>
          </a:bodyPr>
          <a:lstStyle/>
          <a:p>
            <a:pPr algn="l" fontAlgn="auto">
              <a:spcBef>
                <a:spcPts val="0"/>
              </a:spcBef>
              <a:spcAft>
                <a:spcPts val="0"/>
              </a:spcAft>
              <a:defRPr/>
            </a:pPr>
            <a:r>
              <a:rPr lang="en-US" sz="2000" dirty="0">
                <a:solidFill>
                  <a:srgbClr val="F79646">
                    <a:lumMod val="40000"/>
                    <a:lumOff val="60000"/>
                  </a:srgbClr>
                </a:solidFill>
                <a:effectLst>
                  <a:outerShdw blurRad="38100" dist="127000" dir="2700000" algn="tl">
                    <a:srgbClr val="000000">
                      <a:alpha val="43137"/>
                    </a:srgbClr>
                  </a:outerShdw>
                </a:effectLst>
                <a:latin typeface="Arial" pitchFamily="34" charset="0"/>
                <a:cs typeface="Arial" pitchFamily="34" charset="0"/>
              </a:rPr>
              <a:t>–  </a:t>
            </a:r>
            <a:r>
              <a:rPr lang="en-US" sz="2000" dirty="0">
                <a:solidFill>
                  <a:srgbClr val="F79646">
                    <a:lumMod val="40000"/>
                    <a:lumOff val="60000"/>
                  </a:srgbClr>
                </a:solidFill>
                <a:effectLst>
                  <a:outerShdw blurRad="38100" dist="127000" dir="2700000" algn="tl">
                    <a:srgbClr val="000000">
                      <a:alpha val="43137"/>
                    </a:srgbClr>
                  </a:outerShdw>
                </a:effectLst>
                <a:latin typeface="Arial" pitchFamily="34" charset="0"/>
                <a:cs typeface="Arial" pitchFamily="34" charset="0"/>
              </a:rPr>
              <a:t>Mixes up unique statistical properties of individual floods</a:t>
            </a:r>
            <a:endParaRPr lang="en-US" sz="1800" b="0" dirty="0">
              <a:solidFill>
                <a:srgbClr val="F79646">
                  <a:lumMod val="40000"/>
                  <a:lumOff val="60000"/>
                </a:srgbClr>
              </a:solidFill>
              <a:latin typeface="Calibri"/>
            </a:endParaRPr>
          </a:p>
        </p:txBody>
      </p:sp>
      <p:sp>
        <p:nvSpPr>
          <p:cNvPr id="8" name="TextBox 7"/>
          <p:cNvSpPr txBox="1"/>
          <p:nvPr/>
        </p:nvSpPr>
        <p:spPr>
          <a:xfrm>
            <a:off x="798479" y="4348263"/>
            <a:ext cx="2462719" cy="609600"/>
          </a:xfrm>
          <a:prstGeom prst="rect">
            <a:avLst/>
          </a:prstGeom>
          <a:noFill/>
        </p:spPr>
        <p:txBody>
          <a:bodyPr wrap="square" rtlCol="0">
            <a:prstTxWarp prst="textArchDown">
              <a:avLst/>
            </a:prstTxWarp>
            <a:spAutoFit/>
          </a:bodyPr>
          <a:lstStyle/>
          <a:p>
            <a:pPr algn="ctr" fontAlgn="auto">
              <a:spcBef>
                <a:spcPts val="0"/>
              </a:spcBef>
              <a:spcAft>
                <a:spcPts val="0"/>
              </a:spcAft>
            </a:pPr>
            <a:r>
              <a:rPr lang="en-US" sz="2800" dirty="0">
                <a:solidFill>
                  <a:prstClr val="black"/>
                </a:solidFill>
                <a:effectLst>
                  <a:outerShdw blurRad="50800" dist="127000" dir="5400000" algn="ctr" rotWithShape="0">
                    <a:srgbClr val="000000">
                      <a:alpha val="43137"/>
                    </a:srgbClr>
                  </a:outerShdw>
                  <a:reflection blurRad="12700" endPos="0" dist="50800" dir="5400000" sy="-100000" algn="bl" rotWithShape="0"/>
                </a:effectLst>
                <a:latin typeface="Arial" pitchFamily="34" charset="0"/>
                <a:cs typeface="Arial" pitchFamily="34" charset="0"/>
              </a:rPr>
              <a:t>1</a:t>
            </a:r>
            <a:r>
              <a:rPr lang="en-US" sz="2800" dirty="0">
                <a:solidFill>
                  <a:prstClr val="black"/>
                </a:solidFill>
                <a:effectLst>
                  <a:outerShdw blurRad="50800" dist="127000" dir="5400000" algn="ctr" rotWithShape="0">
                    <a:srgbClr val="000000">
                      <a:alpha val="43137"/>
                    </a:srgbClr>
                  </a:outerShdw>
                  <a:reflection blurRad="12700" endPos="0" dist="50800" dir="5400000" sy="-100000" algn="bl" rotWithShape="0"/>
                </a:effectLst>
                <a:latin typeface="Arial" pitchFamily="34" charset="0"/>
                <a:cs typeface="Arial" pitchFamily="34" charset="0"/>
              </a:rPr>
              <a:t>00 Year Flood</a:t>
            </a:r>
            <a:endParaRPr lang="en-US" sz="2800" dirty="0">
              <a:solidFill>
                <a:prstClr val="black"/>
              </a:solidFill>
              <a:effectLst>
                <a:outerShdw blurRad="50800" dist="127000" dir="5400000" algn="ctr" rotWithShape="0">
                  <a:srgbClr val="000000">
                    <a:alpha val="43137"/>
                  </a:srgbClr>
                </a:outerShdw>
                <a:reflection blurRad="12700" endPos="0" dist="50800" dir="5400000" sy="-100000" algn="bl" rotWithShape="0"/>
              </a:effectLst>
              <a:latin typeface="Arial" pitchFamily="34" charset="0"/>
              <a:cs typeface="Arial" pitchFamily="34" charset="0"/>
            </a:endParaRPr>
          </a:p>
        </p:txBody>
      </p:sp>
    </p:spTree>
    <p:extLst>
      <p:ext uri="{BB962C8B-B14F-4D97-AF65-F5344CB8AC3E}">
        <p14:creationId xmlns:p14="http://schemas.microsoft.com/office/powerpoint/2010/main" val="32060161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afterEffect">
                                  <p:stCondLst>
                                    <p:cond delay="0"/>
                                  </p:stCondLst>
                                  <p:childTnLst>
                                    <p:set>
                                      <p:cBhvr>
                                        <p:cTn id="6" dur="1" fill="hold">
                                          <p:stCondLst>
                                            <p:cond delay="0"/>
                                          </p:stCondLst>
                                        </p:cTn>
                                        <p:tgtEl>
                                          <p:spTgt spid="199685"/>
                                        </p:tgtEl>
                                        <p:attrNameLst>
                                          <p:attrName>style.visibility</p:attrName>
                                        </p:attrNameLst>
                                      </p:cBhvr>
                                      <p:to>
                                        <p:strVal val="visible"/>
                                      </p:to>
                                    </p:set>
                                    <p:anim calcmode="lin" valueType="num">
                                      <p:cBhvr additive="base">
                                        <p:cTn id="7" dur="1000" fill="hold"/>
                                        <p:tgtEl>
                                          <p:spTgt spid="199685"/>
                                        </p:tgtEl>
                                        <p:attrNameLst>
                                          <p:attrName>ppt_x</p:attrName>
                                        </p:attrNameLst>
                                      </p:cBhvr>
                                      <p:tavLst>
                                        <p:tav tm="0">
                                          <p:val>
                                            <p:strVal val="#ppt_x"/>
                                          </p:val>
                                        </p:tav>
                                        <p:tav tm="100000">
                                          <p:val>
                                            <p:strVal val="#ppt_x"/>
                                          </p:val>
                                        </p:tav>
                                      </p:tavLst>
                                    </p:anim>
                                    <p:anim calcmode="lin" valueType="num">
                                      <p:cBhvr additive="base">
                                        <p:cTn id="8" dur="1000" fill="hold"/>
                                        <p:tgtEl>
                                          <p:spTgt spid="19968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par>
                          <p:cTn id="13" fill="hold">
                            <p:stCondLst>
                              <p:cond delay="2500"/>
                            </p:stCondLst>
                            <p:childTnLst>
                              <p:par>
                                <p:cTn id="14" presetID="10" presetClass="entr" presetSubtype="0"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par>
                          <p:cTn id="17" fill="hold">
                            <p:stCondLst>
                              <p:cond delay="4000"/>
                            </p:stCondLst>
                            <p:childTnLst>
                              <p:par>
                                <p:cTn id="18" presetID="10" presetClass="entr" presetSubtype="0"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par>
                          <p:cTn id="21" fill="hold">
                            <p:stCondLst>
                              <p:cond delay="5500"/>
                            </p:stCondLst>
                            <p:childTnLst>
                              <p:par>
                                <p:cTn id="22" presetID="37" presetClass="exit" presetSubtype="0" fill="hold" nodeType="afterEffect">
                                  <p:stCondLst>
                                    <p:cond delay="500"/>
                                  </p:stCondLst>
                                  <p:childTnLst>
                                    <p:animEffect transition="out" filter="fade">
                                      <p:cBhvr>
                                        <p:cTn id="23" dur="1000"/>
                                        <p:tgtEl>
                                          <p:spTgt spid="199685"/>
                                        </p:tgtEl>
                                      </p:cBhvr>
                                    </p:animEffect>
                                    <p:anim calcmode="lin" valueType="num">
                                      <p:cBhvr>
                                        <p:cTn id="24" dur="1000"/>
                                        <p:tgtEl>
                                          <p:spTgt spid="199685"/>
                                        </p:tgtEl>
                                        <p:attrNameLst>
                                          <p:attrName>ppt_x</p:attrName>
                                        </p:attrNameLst>
                                      </p:cBhvr>
                                      <p:tavLst>
                                        <p:tav tm="0">
                                          <p:val>
                                            <p:strVal val="ppt_x"/>
                                          </p:val>
                                        </p:tav>
                                        <p:tav tm="100000">
                                          <p:val>
                                            <p:strVal val="ppt_x"/>
                                          </p:val>
                                        </p:tav>
                                      </p:tavLst>
                                    </p:anim>
                                    <p:anim calcmode="lin" valueType="num">
                                      <p:cBhvr>
                                        <p:cTn id="25" dur="100" decel="100000"/>
                                        <p:tgtEl>
                                          <p:spTgt spid="199685"/>
                                        </p:tgtEl>
                                        <p:attrNameLst>
                                          <p:attrName>ppt_y</p:attrName>
                                        </p:attrNameLst>
                                      </p:cBhvr>
                                      <p:tavLst>
                                        <p:tav tm="0">
                                          <p:val>
                                            <p:strVal val="ppt_y"/>
                                          </p:val>
                                        </p:tav>
                                        <p:tav tm="100000">
                                          <p:val>
                                            <p:strVal val="ppt_y-.03"/>
                                          </p:val>
                                        </p:tav>
                                      </p:tavLst>
                                    </p:anim>
                                    <p:anim calcmode="lin" valueType="num">
                                      <p:cBhvr>
                                        <p:cTn id="26" dur="900" accel="100000">
                                          <p:stCondLst>
                                            <p:cond delay="100"/>
                                          </p:stCondLst>
                                        </p:cTn>
                                        <p:tgtEl>
                                          <p:spTgt spid="199685"/>
                                        </p:tgtEl>
                                        <p:attrNameLst>
                                          <p:attrName>ppt_y</p:attrName>
                                        </p:attrNameLst>
                                      </p:cBhvr>
                                      <p:tavLst>
                                        <p:tav tm="0">
                                          <p:val>
                                            <p:strVal val="ppt_y"/>
                                          </p:val>
                                        </p:tav>
                                        <p:tav tm="100000">
                                          <p:val>
                                            <p:strVal val="ppt_y+1"/>
                                          </p:val>
                                        </p:tav>
                                      </p:tavLst>
                                    </p:anim>
                                    <p:set>
                                      <p:cBhvr>
                                        <p:cTn id="27" dur="1" fill="hold">
                                          <p:stCondLst>
                                            <p:cond delay="999"/>
                                          </p:stCondLst>
                                        </p:cTn>
                                        <p:tgtEl>
                                          <p:spTgt spid="199685"/>
                                        </p:tgtEl>
                                        <p:attrNameLst>
                                          <p:attrName>style.visibility</p:attrName>
                                        </p:attrNameLst>
                                      </p:cBhvr>
                                      <p:to>
                                        <p:strVal val="hidden"/>
                                      </p:to>
                                    </p:set>
                                  </p:childTnLst>
                                </p:cTn>
                              </p:par>
                            </p:childTnLst>
                          </p:cTn>
                        </p:par>
                        <p:par>
                          <p:cTn id="28" fill="hold">
                            <p:stCondLst>
                              <p:cond delay="7000"/>
                            </p:stCondLst>
                            <p:childTnLst>
                              <p:par>
                                <p:cTn id="29" presetID="9"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52400" y="0"/>
            <a:ext cx="9144000" cy="914400"/>
          </a:xfrm>
        </p:spPr>
        <p:txBody>
          <a:bodyPr/>
          <a:lstStyle/>
          <a:p>
            <a:pPr eaLnBrk="1" hangingPunct="1"/>
            <a:r>
              <a:rPr lang="en-US" sz="2800" dirty="0" smtClean="0">
                <a:solidFill>
                  <a:srgbClr val="FDC7A5"/>
                </a:solidFill>
              </a:rPr>
              <a:t>Alternative Conceptual Framework:</a:t>
            </a:r>
            <a:endParaRPr lang="en-US" sz="2400" dirty="0" smtClean="0">
              <a:solidFill>
                <a:srgbClr val="FDC7A5"/>
              </a:solidFill>
            </a:endParaRPr>
          </a:p>
        </p:txBody>
      </p:sp>
      <p:sp>
        <p:nvSpPr>
          <p:cNvPr id="392205" name="Text Box 13"/>
          <p:cNvSpPr txBox="1">
            <a:spLocks noChangeArrowheads="1"/>
          </p:cNvSpPr>
          <p:nvPr/>
        </p:nvSpPr>
        <p:spPr bwMode="auto">
          <a:xfrm>
            <a:off x="1752600" y="3528526"/>
            <a:ext cx="7086600" cy="3231654"/>
          </a:xfrm>
          <a:prstGeom prst="rect">
            <a:avLst/>
          </a:prstGeom>
          <a:noFill/>
          <a:ln w="9525">
            <a:noFill/>
            <a:miter lim="800000"/>
            <a:headEnd/>
            <a:tailEnd/>
          </a:ln>
        </p:spPr>
        <p:txBody>
          <a:bodyPr wrap="square">
            <a:spAutoFit/>
          </a:bodyPr>
          <a:lstStyle/>
          <a:p>
            <a:pPr algn="l">
              <a:spcBef>
                <a:spcPct val="50000"/>
              </a:spcBef>
              <a:defRPr/>
            </a:pPr>
            <a:r>
              <a:rPr lang="en-US" sz="2400" b="0" dirty="0" smtClean="0">
                <a:solidFill>
                  <a:srgbClr val="FFFFFF"/>
                </a:solidFill>
                <a:effectLst>
                  <a:outerShdw blurRad="38100" dist="38100" dir="2700000" algn="tl">
                    <a:srgbClr val="000000">
                      <a:alpha val="43137"/>
                    </a:srgbClr>
                  </a:outerShdw>
                </a:effectLst>
                <a:latin typeface="Verdana" pitchFamily="34" charset="0"/>
                <a:cs typeface="Arial" charset="0"/>
              </a:rPr>
              <a:t>“Mixed” </a:t>
            </a:r>
            <a:r>
              <a:rPr lang="en-US" sz="2400" b="0" dirty="0">
                <a:solidFill>
                  <a:srgbClr val="FFFFFF"/>
                </a:solidFill>
                <a:effectLst>
                  <a:outerShdw blurRad="38100" dist="38100" dir="2700000" algn="tl">
                    <a:srgbClr val="000000">
                      <a:alpha val="43137"/>
                    </a:srgbClr>
                  </a:outerShdw>
                </a:effectLst>
                <a:latin typeface="Verdana" pitchFamily="34" charset="0"/>
                <a:cs typeface="Arial" charset="0"/>
              </a:rPr>
              <a:t>frequency </a:t>
            </a:r>
            <a:r>
              <a:rPr lang="en-US" sz="2400" b="0" dirty="0" smtClean="0">
                <a:solidFill>
                  <a:srgbClr val="FFFFFF"/>
                </a:solidFill>
                <a:effectLst>
                  <a:outerShdw blurRad="38100" dist="38100" dir="2700000" algn="tl">
                    <a:srgbClr val="000000">
                      <a:alpha val="43137"/>
                    </a:srgbClr>
                  </a:outerShdw>
                </a:effectLst>
                <a:latin typeface="Verdana" pitchFamily="34" charset="0"/>
                <a:cs typeface="Arial" charset="0"/>
              </a:rPr>
              <a:t>distributions</a:t>
            </a:r>
            <a:br>
              <a:rPr lang="en-US" sz="2400" b="0" dirty="0" smtClean="0">
                <a:solidFill>
                  <a:srgbClr val="FFFFFF"/>
                </a:solidFill>
                <a:effectLst>
                  <a:outerShdw blurRad="38100" dist="38100" dir="2700000" algn="tl">
                    <a:srgbClr val="000000">
                      <a:alpha val="43137"/>
                    </a:srgbClr>
                  </a:outerShdw>
                </a:effectLst>
                <a:latin typeface="Verdana" pitchFamily="34" charset="0"/>
                <a:cs typeface="Arial" charset="0"/>
              </a:rPr>
            </a:br>
            <a:r>
              <a:rPr lang="en-US" sz="2400" b="0" dirty="0" smtClean="0">
                <a:solidFill>
                  <a:srgbClr val="FFFFFF"/>
                </a:solidFill>
                <a:effectLst>
                  <a:outerShdw blurRad="38100" dist="38100" dir="2700000" algn="tl">
                    <a:srgbClr val="000000">
                      <a:alpha val="43137"/>
                    </a:srgbClr>
                  </a:outerShdw>
                </a:effectLst>
                <a:latin typeface="Verdana" pitchFamily="34" charset="0"/>
                <a:cs typeface="Arial" charset="0"/>
              </a:rPr>
              <a:t>	may </a:t>
            </a:r>
            <a:r>
              <a:rPr lang="en-US" sz="2400" b="0" dirty="0">
                <a:solidFill>
                  <a:srgbClr val="FFFFFF"/>
                </a:solidFill>
                <a:effectLst>
                  <a:outerShdw blurRad="38100" dist="38100" dir="2700000" algn="tl">
                    <a:srgbClr val="000000">
                      <a:alpha val="43137"/>
                    </a:srgbClr>
                  </a:outerShdw>
                </a:effectLst>
                <a:latin typeface="Verdana" pitchFamily="34" charset="0"/>
                <a:cs typeface="Arial" charset="0"/>
              </a:rPr>
              <a:t>arise from:</a:t>
            </a:r>
          </a:p>
          <a:p>
            <a:pPr lvl="2" algn="l">
              <a:spcBef>
                <a:spcPct val="50000"/>
              </a:spcBef>
              <a:buFontTx/>
              <a:buChar char="•"/>
              <a:defRPr/>
            </a:pPr>
            <a:r>
              <a:rPr lang="en-US" sz="2400" b="0" dirty="0">
                <a:solidFill>
                  <a:srgbClr val="FFFFFF"/>
                </a:solidFill>
                <a:effectLst>
                  <a:outerShdw blurRad="38100" dist="38100" dir="2700000" algn="tl">
                    <a:srgbClr val="000000">
                      <a:alpha val="43137"/>
                    </a:srgbClr>
                  </a:outerShdw>
                </a:effectLst>
                <a:latin typeface="Verdana" pitchFamily="34" charset="0"/>
                <a:cs typeface="Arial" charset="0"/>
              </a:rPr>
              <a:t> </a:t>
            </a:r>
            <a:r>
              <a:rPr lang="en-US" sz="2000" b="0" dirty="0">
                <a:solidFill>
                  <a:srgbClr val="FFFFFF"/>
                </a:solidFill>
                <a:effectLst>
                  <a:outerShdw blurRad="38100" dist="38100" dir="2700000" algn="tl">
                    <a:srgbClr val="000000">
                      <a:alpha val="43137"/>
                    </a:srgbClr>
                  </a:outerShdw>
                </a:effectLst>
                <a:latin typeface="Verdana" pitchFamily="34" charset="0"/>
                <a:cs typeface="Arial" charset="0"/>
              </a:rPr>
              <a:t>storm types</a:t>
            </a:r>
          </a:p>
          <a:p>
            <a:pPr lvl="2" algn="l">
              <a:spcBef>
                <a:spcPct val="50000"/>
              </a:spcBef>
              <a:buFontTx/>
              <a:buChar char="•"/>
              <a:defRPr/>
            </a:pPr>
            <a:r>
              <a:rPr lang="en-US" sz="2000" b="0" dirty="0">
                <a:solidFill>
                  <a:srgbClr val="FFFFFF"/>
                </a:solidFill>
                <a:effectLst>
                  <a:outerShdw blurRad="38100" dist="38100" dir="2700000" algn="tl">
                    <a:srgbClr val="000000">
                      <a:alpha val="43137"/>
                    </a:srgbClr>
                  </a:outerShdw>
                </a:effectLst>
                <a:latin typeface="Verdana" pitchFamily="34" charset="0"/>
                <a:cs typeface="Arial" charset="0"/>
              </a:rPr>
              <a:t> synoptic patterns</a:t>
            </a:r>
          </a:p>
          <a:p>
            <a:pPr lvl="2" algn="l">
              <a:spcBef>
                <a:spcPct val="50000"/>
              </a:spcBef>
              <a:buFontTx/>
              <a:buChar char="•"/>
              <a:defRPr/>
            </a:pPr>
            <a:r>
              <a:rPr lang="en-US" sz="2000" b="0" dirty="0">
                <a:solidFill>
                  <a:srgbClr val="FFFFFF"/>
                </a:solidFill>
                <a:effectLst>
                  <a:outerShdw blurRad="38100" dist="38100" dir="2700000" algn="tl">
                    <a:srgbClr val="000000">
                      <a:alpha val="43137"/>
                    </a:srgbClr>
                  </a:outerShdw>
                </a:effectLst>
                <a:latin typeface="Verdana" pitchFamily="34" charset="0"/>
                <a:cs typeface="Arial" charset="0"/>
              </a:rPr>
              <a:t> </a:t>
            </a:r>
            <a:r>
              <a:rPr lang="en-US" sz="2000" b="0" dirty="0" smtClean="0">
                <a:solidFill>
                  <a:srgbClr val="FFFFFF"/>
                </a:solidFill>
                <a:effectLst>
                  <a:outerShdw blurRad="38100" dist="38100" dir="2700000" algn="tl">
                    <a:srgbClr val="000000">
                      <a:alpha val="43137"/>
                    </a:srgbClr>
                  </a:outerShdw>
                </a:effectLst>
                <a:latin typeface="Verdana" pitchFamily="34" charset="0"/>
                <a:cs typeface="Arial" charset="0"/>
              </a:rPr>
              <a:t>ENSO</a:t>
            </a:r>
            <a:r>
              <a:rPr lang="en-US" sz="2000" b="0" dirty="0">
                <a:solidFill>
                  <a:srgbClr val="FFFFFF"/>
                </a:solidFill>
                <a:effectLst>
                  <a:outerShdw blurRad="38100" dist="38100" dir="2700000" algn="tl">
                    <a:srgbClr val="000000">
                      <a:alpha val="43137"/>
                    </a:srgbClr>
                  </a:outerShdw>
                </a:effectLst>
                <a:latin typeface="Verdana" pitchFamily="34" charset="0"/>
                <a:cs typeface="Arial" charset="0"/>
              </a:rPr>
              <a:t>, etc. </a:t>
            </a:r>
            <a:r>
              <a:rPr lang="en-US" sz="2000" b="0" dirty="0" err="1">
                <a:solidFill>
                  <a:srgbClr val="FFFFFF"/>
                </a:solidFill>
                <a:effectLst>
                  <a:outerShdw blurRad="38100" dist="38100" dir="2700000" algn="tl">
                    <a:srgbClr val="000000">
                      <a:alpha val="43137"/>
                    </a:srgbClr>
                  </a:outerShdw>
                </a:effectLst>
                <a:latin typeface="Verdana" pitchFamily="34" charset="0"/>
                <a:cs typeface="Arial" charset="0"/>
              </a:rPr>
              <a:t>teleconnections</a:t>
            </a:r>
            <a:endParaRPr lang="en-US" sz="2000" b="0" dirty="0">
              <a:solidFill>
                <a:srgbClr val="FFFFFF"/>
              </a:solidFill>
              <a:effectLst>
                <a:outerShdw blurRad="38100" dist="38100" dir="2700000" algn="tl">
                  <a:srgbClr val="000000">
                    <a:alpha val="43137"/>
                  </a:srgbClr>
                </a:outerShdw>
              </a:effectLst>
              <a:latin typeface="Verdana" pitchFamily="34" charset="0"/>
              <a:cs typeface="Arial" charset="0"/>
            </a:endParaRPr>
          </a:p>
          <a:p>
            <a:pPr lvl="2" algn="l">
              <a:spcBef>
                <a:spcPct val="50000"/>
              </a:spcBef>
              <a:buFontTx/>
              <a:buChar char="•"/>
              <a:defRPr/>
            </a:pPr>
            <a:r>
              <a:rPr lang="en-US" sz="2000" b="0" dirty="0">
                <a:solidFill>
                  <a:srgbClr val="FFFFFF"/>
                </a:solidFill>
                <a:effectLst>
                  <a:outerShdw blurRad="38100" dist="38100" dir="2700000" algn="tl">
                    <a:srgbClr val="000000">
                      <a:alpha val="43137"/>
                    </a:srgbClr>
                  </a:outerShdw>
                </a:effectLst>
                <a:latin typeface="Verdana" pitchFamily="34" charset="0"/>
                <a:cs typeface="Arial" charset="0"/>
              </a:rPr>
              <a:t> multi-decadal circulation </a:t>
            </a:r>
            <a:r>
              <a:rPr lang="en-US" sz="2000" b="0" dirty="0" smtClean="0">
                <a:solidFill>
                  <a:srgbClr val="FFFFFF"/>
                </a:solidFill>
                <a:effectLst>
                  <a:outerShdw blurRad="38100" dist="38100" dir="2700000" algn="tl">
                    <a:srgbClr val="000000">
                      <a:alpha val="43137"/>
                    </a:srgbClr>
                  </a:outerShdw>
                </a:effectLst>
                <a:latin typeface="Verdana" pitchFamily="34" charset="0"/>
                <a:cs typeface="Arial" charset="0"/>
              </a:rPr>
              <a:t>regimes</a:t>
            </a:r>
          </a:p>
          <a:p>
            <a:pPr lvl="2" algn="l">
              <a:spcBef>
                <a:spcPct val="50000"/>
              </a:spcBef>
              <a:buFontTx/>
              <a:buChar char="•"/>
              <a:defRPr/>
            </a:pPr>
            <a:r>
              <a:rPr lang="en-US" sz="2000" b="0" dirty="0">
                <a:solidFill>
                  <a:srgbClr val="FFFFFF"/>
                </a:solidFill>
                <a:effectLst>
                  <a:outerShdw blurRad="38100" dist="38100" dir="2700000" algn="tl">
                    <a:srgbClr val="000000">
                      <a:alpha val="43137"/>
                    </a:srgbClr>
                  </a:outerShdw>
                </a:effectLst>
                <a:latin typeface="Verdana" pitchFamily="34" charset="0"/>
                <a:cs typeface="Arial" charset="0"/>
              </a:rPr>
              <a:t> </a:t>
            </a:r>
            <a:r>
              <a:rPr lang="en-US" sz="2000" b="0" dirty="0" smtClean="0">
                <a:solidFill>
                  <a:srgbClr val="FFFFFF"/>
                </a:solidFill>
                <a:effectLst>
                  <a:outerShdw blurRad="38100" dist="38100" dir="2700000" algn="tl">
                    <a:srgbClr val="000000">
                      <a:alpha val="43137"/>
                    </a:srgbClr>
                  </a:outerShdw>
                </a:effectLst>
                <a:latin typeface="Verdana" pitchFamily="34" charset="0"/>
                <a:cs typeface="Arial" charset="0"/>
              </a:rPr>
              <a:t>pre- and post fire differences, etc. etc. etc.</a:t>
            </a:r>
            <a:endParaRPr lang="en-US" sz="2000" b="0" dirty="0">
              <a:solidFill>
                <a:srgbClr val="FFFFFF"/>
              </a:solidFill>
              <a:effectLst>
                <a:outerShdw blurRad="38100" dist="38100" dir="2700000" algn="tl">
                  <a:srgbClr val="000000">
                    <a:alpha val="43137"/>
                  </a:srgbClr>
                </a:outerShdw>
              </a:effectLst>
              <a:latin typeface="Verdana" pitchFamily="34" charset="0"/>
              <a:cs typeface="Arial" charset="0"/>
            </a:endParaRPr>
          </a:p>
        </p:txBody>
      </p:sp>
      <p:pic>
        <p:nvPicPr>
          <p:cNvPr id="70664" name="Picture 14" descr="mix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838200"/>
            <a:ext cx="3251200" cy="263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6624" y="1361182"/>
            <a:ext cx="3124200" cy="1077218"/>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Flood</a:t>
            </a:r>
          </a:p>
          <a:p>
            <a:r>
              <a:rPr lang="en-US" dirty="0" smtClean="0">
                <a:latin typeface="Arial" panose="020B0604020202020204" pitchFamily="34" charset="0"/>
                <a:cs typeface="Arial" panose="020B0604020202020204" pitchFamily="34" charset="0"/>
              </a:rPr>
              <a:t>Heterogeneity</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5321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2205"/>
                                        </p:tgtEl>
                                        <p:attrNameLst>
                                          <p:attrName>style.visibility</p:attrName>
                                        </p:attrNameLst>
                                      </p:cBhvr>
                                      <p:to>
                                        <p:strVal val="visible"/>
                                      </p:to>
                                    </p:set>
                                    <p:animEffect transition="in" filter="dissolve">
                                      <p:cBhvr>
                                        <p:cTn id="7" dur="500"/>
                                        <p:tgtEl>
                                          <p:spTgt spid="392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20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3"/>
          <p:cNvSpPr txBox="1">
            <a:spLocks noChangeArrowheads="1"/>
          </p:cNvSpPr>
          <p:nvPr/>
        </p:nvSpPr>
        <p:spPr bwMode="auto">
          <a:xfrm>
            <a:off x="1219200" y="762000"/>
            <a:ext cx="75438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spcBef>
                <a:spcPct val="50000"/>
              </a:spcBef>
            </a:pPr>
            <a:r>
              <a:rPr lang="en-US" b="0">
                <a:solidFill>
                  <a:srgbClr val="F8F8F8"/>
                </a:solidFill>
                <a:latin typeface="Arial Rounded MT Bold" panose="020F0704030504030204" pitchFamily="34" charset="0"/>
                <a:cs typeface="Times New Roman" panose="02020603050405020304" pitchFamily="18" charset="0"/>
              </a:rPr>
              <a:t>FLOOD  HYDROCLIMATOLOGY</a:t>
            </a:r>
            <a:r>
              <a:rPr lang="en-US" sz="2800" b="0">
                <a:solidFill>
                  <a:srgbClr val="CCCCFF"/>
                </a:solidFill>
                <a:latin typeface="Arial Rounded MT Bold" panose="020F0704030504030204" pitchFamily="34" charset="0"/>
                <a:cs typeface="Times New Roman" panose="02020603050405020304" pitchFamily="18" charset="0"/>
              </a:rPr>
              <a:t/>
            </a:r>
            <a:br>
              <a:rPr lang="en-US" sz="2800" b="0">
                <a:solidFill>
                  <a:srgbClr val="CCCCFF"/>
                </a:solidFill>
                <a:latin typeface="Arial Rounded MT Bold" panose="020F0704030504030204" pitchFamily="34" charset="0"/>
                <a:cs typeface="Times New Roman" panose="02020603050405020304" pitchFamily="18" charset="0"/>
              </a:rPr>
            </a:br>
            <a:r>
              <a:rPr lang="en-US" sz="1600" b="0">
                <a:solidFill>
                  <a:srgbClr val="CCCCFF"/>
                </a:solidFill>
                <a:latin typeface="Arial Rounded MT Bold" panose="020F0704030504030204" pitchFamily="34" charset="0"/>
                <a:cs typeface="Times New Roman" panose="02020603050405020304" pitchFamily="18" charset="0"/>
              </a:rPr>
              <a:t> </a:t>
            </a:r>
            <a:r>
              <a:rPr lang="en-US" sz="2800" b="0">
                <a:solidFill>
                  <a:srgbClr val="FFFFFF"/>
                </a:solidFill>
                <a:latin typeface="Arial Rounded MT Bold" panose="020F0704030504030204" pitchFamily="34" charset="0"/>
                <a:cs typeface="Times New Roman" panose="02020603050405020304" pitchFamily="18" charset="0"/>
              </a:rPr>
              <a:t/>
            </a:r>
            <a:br>
              <a:rPr lang="en-US" sz="2800" b="0">
                <a:solidFill>
                  <a:srgbClr val="FFFFFF"/>
                </a:solidFill>
                <a:latin typeface="Arial Rounded MT Bold" panose="020F0704030504030204" pitchFamily="34" charset="0"/>
                <a:cs typeface="Times New Roman" panose="02020603050405020304" pitchFamily="18" charset="0"/>
              </a:rPr>
            </a:br>
            <a:r>
              <a:rPr lang="en-US" sz="2800" b="0">
                <a:solidFill>
                  <a:srgbClr val="FFFFFF"/>
                </a:solidFill>
                <a:latin typeface="Arial Rounded MT Bold" panose="020F0704030504030204" pitchFamily="34" charset="0"/>
                <a:cs typeface="Times New Roman" panose="02020603050405020304" pitchFamily="18" charset="0"/>
              </a:rPr>
              <a:t>is the analysis of flood events </a:t>
            </a:r>
            <a:r>
              <a:rPr lang="en-US" sz="2800" b="0">
                <a:solidFill>
                  <a:srgbClr val="FDC7A5"/>
                </a:solidFill>
                <a:latin typeface="Arial Rounded MT Bold" panose="020F0704030504030204" pitchFamily="34" charset="0"/>
                <a:cs typeface="Times New Roman" panose="02020603050405020304" pitchFamily="18" charset="0"/>
              </a:rPr>
              <a:t>within the context </a:t>
            </a:r>
            <a:r>
              <a:rPr lang="en-US" sz="2800" b="0">
                <a:solidFill>
                  <a:srgbClr val="FFFFFF"/>
                </a:solidFill>
                <a:latin typeface="Arial Rounded MT Bold" panose="020F0704030504030204" pitchFamily="34" charset="0"/>
                <a:cs typeface="Times New Roman" panose="02020603050405020304" pitchFamily="18" charset="0"/>
              </a:rPr>
              <a:t>of their history of variation </a:t>
            </a:r>
          </a:p>
          <a:p>
            <a:pPr algn="l" eaLnBrk="1" hangingPunct="1">
              <a:spcBef>
                <a:spcPct val="50000"/>
              </a:spcBef>
            </a:pPr>
            <a:r>
              <a:rPr lang="en-US" sz="2800" b="0">
                <a:solidFill>
                  <a:srgbClr val="FFFFFF"/>
                </a:solidFill>
                <a:latin typeface="Arial Rounded MT Bold" panose="020F0704030504030204" pitchFamily="34" charset="0"/>
                <a:cs typeface="Times New Roman" panose="02020603050405020304" pitchFamily="18" charset="0"/>
                <a:sym typeface="CommonBullets" pitchFamily="34" charset="2"/>
              </a:rPr>
              <a:t> - </a:t>
            </a:r>
            <a:r>
              <a:rPr lang="en-US" sz="2800" b="0">
                <a:solidFill>
                  <a:srgbClr val="FFFFFF"/>
                </a:solidFill>
                <a:latin typeface="Arial Rounded MT Bold" panose="020F0704030504030204" pitchFamily="34" charset="0"/>
                <a:cs typeface="Times New Roman" panose="02020603050405020304" pitchFamily="18" charset="0"/>
              </a:rPr>
              <a:t>in </a:t>
            </a:r>
            <a:r>
              <a:rPr lang="en-US" sz="2800" b="0" u="sng">
                <a:solidFill>
                  <a:srgbClr val="FDC7A5"/>
                </a:solidFill>
                <a:latin typeface="Arial Rounded MT Bold" panose="020F0704030504030204" pitchFamily="34" charset="0"/>
                <a:cs typeface="Times New Roman" panose="02020603050405020304" pitchFamily="18" charset="0"/>
              </a:rPr>
              <a:t>magnitude, frequency, seasonality</a:t>
            </a:r>
          </a:p>
          <a:p>
            <a:pPr algn="l" eaLnBrk="1" hangingPunct="1">
              <a:spcBef>
                <a:spcPct val="50000"/>
              </a:spcBef>
            </a:pPr>
            <a:r>
              <a:rPr lang="en-US" sz="2800" b="0">
                <a:solidFill>
                  <a:srgbClr val="FFFFFF"/>
                </a:solidFill>
                <a:latin typeface="Arial Rounded MT Bold" panose="020F0704030504030204" pitchFamily="34" charset="0"/>
                <a:cs typeface="Times New Roman" panose="02020603050405020304" pitchFamily="18" charset="0"/>
              </a:rPr>
              <a:t> </a:t>
            </a:r>
            <a:r>
              <a:rPr lang="en-US" sz="2800" b="0">
                <a:solidFill>
                  <a:srgbClr val="FFFFFF"/>
                </a:solidFill>
                <a:latin typeface="Arial Rounded MT Bold" panose="020F0704030504030204" pitchFamily="34" charset="0"/>
                <a:cs typeface="Times New Roman" panose="02020603050405020304" pitchFamily="18" charset="0"/>
                <a:sym typeface="CommonBullets" pitchFamily="34" charset="2"/>
              </a:rPr>
              <a:t>-</a:t>
            </a:r>
            <a:r>
              <a:rPr lang="en-US" sz="2800" b="0">
                <a:solidFill>
                  <a:srgbClr val="FFFFFF"/>
                </a:solidFill>
                <a:latin typeface="Arial Rounded MT Bold" panose="020F0704030504030204" pitchFamily="34" charset="0"/>
                <a:cs typeface="Times New Roman" panose="02020603050405020304" pitchFamily="18" charset="0"/>
              </a:rPr>
              <a:t> over a </a:t>
            </a:r>
            <a:r>
              <a:rPr lang="en-US" sz="2800" b="0">
                <a:solidFill>
                  <a:srgbClr val="FDC7A5"/>
                </a:solidFill>
                <a:latin typeface="Arial Rounded MT Bold" panose="020F0704030504030204" pitchFamily="34" charset="0"/>
                <a:cs typeface="Times New Roman" panose="02020603050405020304" pitchFamily="18" charset="0"/>
              </a:rPr>
              <a:t>relatively </a:t>
            </a:r>
            <a:r>
              <a:rPr lang="en-US" sz="2800" b="0" u="sng">
                <a:solidFill>
                  <a:srgbClr val="FDC7A5"/>
                </a:solidFill>
                <a:latin typeface="Arial Rounded MT Bold" panose="020F0704030504030204" pitchFamily="34" charset="0"/>
                <a:cs typeface="Times New Roman" panose="02020603050405020304" pitchFamily="18" charset="0"/>
              </a:rPr>
              <a:t>long period of time</a:t>
            </a:r>
          </a:p>
          <a:p>
            <a:pPr algn="l" eaLnBrk="1" hangingPunct="1">
              <a:spcBef>
                <a:spcPct val="50000"/>
              </a:spcBef>
            </a:pPr>
            <a:r>
              <a:rPr lang="en-US" sz="2800" b="0">
                <a:solidFill>
                  <a:srgbClr val="FFFFFF"/>
                </a:solidFill>
                <a:latin typeface="Arial Rounded MT Bold" panose="020F0704030504030204" pitchFamily="34" charset="0"/>
                <a:cs typeface="Times New Roman" panose="02020603050405020304" pitchFamily="18" charset="0"/>
                <a:sym typeface="CommonBullets" pitchFamily="34" charset="2"/>
              </a:rPr>
              <a:t> -</a:t>
            </a:r>
            <a:r>
              <a:rPr lang="en-US" sz="2800" b="0">
                <a:solidFill>
                  <a:srgbClr val="FFFFFF"/>
                </a:solidFill>
                <a:latin typeface="Arial Rounded MT Bold" panose="020F0704030504030204" pitchFamily="34" charset="0"/>
                <a:cs typeface="Times New Roman" panose="02020603050405020304" pitchFamily="18" charset="0"/>
              </a:rPr>
              <a:t> analyzed within the spatial framework    of changing combinations of </a:t>
            </a:r>
            <a:r>
              <a:rPr lang="en-US" sz="2800" b="0" u="sng">
                <a:solidFill>
                  <a:srgbClr val="FDC7A5"/>
                </a:solidFill>
                <a:latin typeface="Arial Rounded MT Bold" panose="020F0704030504030204" pitchFamily="34" charset="0"/>
                <a:cs typeface="Times New Roman" panose="02020603050405020304" pitchFamily="18" charset="0"/>
              </a:rPr>
              <a:t>meteorological causative mechanisms</a:t>
            </a:r>
          </a:p>
          <a:p>
            <a:pPr algn="l" eaLnBrk="1" hangingPunct="1">
              <a:spcBef>
                <a:spcPct val="50000"/>
              </a:spcBef>
            </a:pPr>
            <a:r>
              <a:rPr lang="en-US">
                <a:solidFill>
                  <a:srgbClr val="FFFFFF"/>
                </a:solidFill>
                <a:latin typeface="Arial Rounded MT Bold" panose="020F0704030504030204" pitchFamily="34" charset="0"/>
                <a:cs typeface="Times New Roman" panose="02020603050405020304" pitchFamily="18" charset="0"/>
              </a:rPr>
              <a:t>					</a:t>
            </a:r>
            <a:endParaRPr lang="en-US" sz="2400">
              <a:solidFill>
                <a:srgbClr val="FFFFFF"/>
              </a:solidFill>
              <a:latin typeface="Arial Rounded MT Bold" panose="020F0704030504030204" pitchFamily="34" charset="0"/>
              <a:cs typeface="Times New Roman" panose="02020603050405020304" pitchFamily="18" charset="0"/>
            </a:endParaRPr>
          </a:p>
        </p:txBody>
      </p:sp>
      <p:sp>
        <p:nvSpPr>
          <p:cNvPr id="71683" name="Text Box 4"/>
          <p:cNvSpPr txBox="1">
            <a:spLocks noChangeArrowheads="1"/>
          </p:cNvSpPr>
          <p:nvPr/>
        </p:nvSpPr>
        <p:spPr bwMode="auto">
          <a:xfrm>
            <a:off x="3505200" y="5791200"/>
            <a:ext cx="563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000" b="0" i="1">
                <a:solidFill>
                  <a:srgbClr val="CCCCFF"/>
                </a:solidFill>
                <a:latin typeface="Arial Rounded MT Bold" panose="020F0704030504030204" pitchFamily="34" charset="0"/>
              </a:rPr>
              <a:t>Hirschboeck, 1988</a:t>
            </a:r>
          </a:p>
        </p:txBody>
      </p:sp>
    </p:spTree>
    <p:extLst>
      <p:ext uri="{BB962C8B-B14F-4D97-AF65-F5344CB8AC3E}">
        <p14:creationId xmlns:p14="http://schemas.microsoft.com/office/powerpoint/2010/main" val="40140365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253998"/>
            <a:ext cx="7696200" cy="6370975"/>
          </a:xfrm>
          <a:prstGeom prst="rect">
            <a:avLst/>
          </a:prstGeom>
          <a:noFill/>
        </p:spPr>
        <p:txBody>
          <a:bodyPr wrap="square" rtlCol="0">
            <a:spAutoFit/>
          </a:bodyPr>
          <a:lstStyle/>
          <a:p>
            <a:pPr marL="342900" indent="-342900" algn="l">
              <a:buFont typeface="Arial" panose="020B0604020202020204" pitchFamily="34" charset="0"/>
              <a:buChar char="•"/>
            </a:pPr>
            <a:r>
              <a:rPr lang="en-US" sz="2400" b="0" dirty="0">
                <a:latin typeface="Arial" panose="020B0604020202020204" pitchFamily="34" charset="0"/>
                <a:cs typeface="Arial" panose="020B0604020202020204" pitchFamily="34" charset="0"/>
              </a:rPr>
              <a:t>Average precipitation will </a:t>
            </a:r>
            <a:r>
              <a:rPr lang="en-US" sz="2400" b="0" dirty="0" smtClean="0">
                <a:latin typeface="Arial" panose="020B0604020202020204" pitchFamily="34" charset="0"/>
                <a:cs typeface="Arial" panose="020B0604020202020204" pitchFamily="34" charset="0"/>
              </a:rPr>
              <a:t>decrease</a:t>
            </a:r>
          </a:p>
          <a:p>
            <a:pPr marL="342900" indent="-342900" algn="l">
              <a:buFont typeface="Arial" panose="020B0604020202020204" pitchFamily="34" charset="0"/>
              <a:buChar char="•"/>
            </a:pPr>
            <a:endParaRPr lang="en-US" sz="2400" b="0" dirty="0" smtClean="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b="0" dirty="0" smtClean="0">
                <a:latin typeface="Arial" panose="020B0604020202020204" pitchFamily="34" charset="0"/>
                <a:cs typeface="Arial" panose="020B0604020202020204" pitchFamily="34" charset="0"/>
              </a:rPr>
              <a:t>Precipitation </a:t>
            </a:r>
            <a:r>
              <a:rPr lang="en-US" sz="2400" b="0" dirty="0">
                <a:latin typeface="Arial" panose="020B0604020202020204" pitchFamily="34" charset="0"/>
                <a:cs typeface="Arial" panose="020B0604020202020204" pitchFamily="34" charset="0"/>
              </a:rPr>
              <a:t>extremes in winter will become more frequent and more intense</a:t>
            </a:r>
            <a:endParaRPr lang="en-US" sz="2400" b="0" dirty="0" smtClean="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US" sz="2400" b="0" dirty="0" smtClean="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b="0" dirty="0" smtClean="0">
                <a:latin typeface="Arial" panose="020B0604020202020204" pitchFamily="34" charset="0"/>
                <a:cs typeface="Arial" panose="020B0604020202020204" pitchFamily="34" charset="0"/>
              </a:rPr>
              <a:t>Late-season </a:t>
            </a:r>
            <a:r>
              <a:rPr lang="en-US" sz="2400" b="0" dirty="0">
                <a:latin typeface="Arial" panose="020B0604020202020204" pitchFamily="34" charset="0"/>
                <a:cs typeface="Arial" panose="020B0604020202020204" pitchFamily="34" charset="0"/>
              </a:rPr>
              <a:t>snowpack will continue to </a:t>
            </a:r>
            <a:r>
              <a:rPr lang="en-US" sz="2400" b="0" dirty="0" smtClean="0">
                <a:latin typeface="Arial" panose="020B0604020202020204" pitchFamily="34" charset="0"/>
                <a:cs typeface="Arial" panose="020B0604020202020204" pitchFamily="34" charset="0"/>
              </a:rPr>
              <a:t>decrease</a:t>
            </a:r>
          </a:p>
          <a:p>
            <a:pPr marL="342900" indent="-342900" algn="l">
              <a:buFont typeface="Arial" panose="020B0604020202020204" pitchFamily="34" charset="0"/>
              <a:buChar char="•"/>
            </a:pPr>
            <a:endParaRPr lang="en-US" sz="2400" b="0" dirty="0" smtClean="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b="0" dirty="0" smtClean="0">
                <a:latin typeface="Arial" panose="020B0604020202020204" pitchFamily="34" charset="0"/>
                <a:cs typeface="Arial" panose="020B0604020202020204" pitchFamily="34" charset="0"/>
              </a:rPr>
              <a:t>Declines </a:t>
            </a:r>
            <a:r>
              <a:rPr lang="en-US" sz="2400" b="0" dirty="0">
                <a:latin typeface="Arial" panose="020B0604020202020204" pitchFamily="34" charset="0"/>
                <a:cs typeface="Arial" panose="020B0604020202020204" pitchFamily="34" charset="0"/>
              </a:rPr>
              <a:t>in river flow and soil moisture will continue</a:t>
            </a:r>
            <a:endParaRPr lang="en-US" sz="2400" b="0" dirty="0" smtClean="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US" sz="2400" b="0" dirty="0" smtClean="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b="0" dirty="0" smtClean="0">
                <a:latin typeface="Arial" panose="020B0604020202020204" pitchFamily="34" charset="0"/>
                <a:cs typeface="Arial" panose="020B0604020202020204" pitchFamily="34" charset="0"/>
              </a:rPr>
              <a:t>Flooding </a:t>
            </a:r>
            <a:r>
              <a:rPr lang="en-US" sz="2400" b="0" dirty="0">
                <a:latin typeface="Arial" panose="020B0604020202020204" pitchFamily="34" charset="0"/>
                <a:cs typeface="Arial" panose="020B0604020202020204" pitchFamily="34" charset="0"/>
              </a:rPr>
              <a:t>will become more frequent and intense in some seasons and some </a:t>
            </a:r>
            <a:r>
              <a:rPr lang="en-US" sz="2400" b="0" dirty="0" smtClean="0">
                <a:latin typeface="Arial" panose="020B0604020202020204" pitchFamily="34" charset="0"/>
                <a:cs typeface="Arial" panose="020B0604020202020204" pitchFamily="34" charset="0"/>
              </a:rPr>
              <a:t>parts of </a:t>
            </a:r>
            <a:r>
              <a:rPr lang="en-US" sz="2400" b="0" dirty="0">
                <a:latin typeface="Arial" panose="020B0604020202020204" pitchFamily="34" charset="0"/>
                <a:cs typeface="Arial" panose="020B0604020202020204" pitchFamily="34" charset="0"/>
              </a:rPr>
              <a:t>the Southwest, and less frequent and intense in other seasons and locations</a:t>
            </a:r>
            <a:r>
              <a:rPr lang="en-US" sz="2400" b="0" dirty="0" smtClean="0">
                <a:latin typeface="Arial" panose="020B0604020202020204" pitchFamily="34" charset="0"/>
                <a:cs typeface="Arial" panose="020B0604020202020204" pitchFamily="34" charset="0"/>
              </a:rPr>
              <a:t>.</a:t>
            </a:r>
          </a:p>
          <a:p>
            <a:pPr marL="342900" indent="-342900" algn="l">
              <a:buFont typeface="Arial" panose="020B0604020202020204" pitchFamily="34" charset="0"/>
              <a:buChar char="•"/>
            </a:pPr>
            <a:endParaRPr lang="en-US" sz="2400" b="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400" b="0" dirty="0" smtClean="0">
                <a:latin typeface="Arial" panose="020B0604020202020204" pitchFamily="34" charset="0"/>
                <a:cs typeface="Arial" panose="020B0604020202020204" pitchFamily="34" charset="0"/>
              </a:rPr>
              <a:t>Droughts in parts of the Southwest will </a:t>
            </a:r>
            <a:br>
              <a:rPr lang="en-US" sz="2400" b="0" dirty="0" smtClean="0">
                <a:latin typeface="Arial" panose="020B0604020202020204" pitchFamily="34" charset="0"/>
                <a:cs typeface="Arial" panose="020B0604020202020204" pitchFamily="34" charset="0"/>
              </a:rPr>
            </a:br>
            <a:r>
              <a:rPr lang="en-US" sz="2400" b="0" dirty="0" smtClean="0">
                <a:latin typeface="Arial" panose="020B0604020202020204" pitchFamily="34" charset="0"/>
                <a:cs typeface="Arial" panose="020B0604020202020204" pitchFamily="34" charset="0"/>
              </a:rPr>
              <a:t>become hotter, more severe, and more </a:t>
            </a:r>
          </a:p>
          <a:p>
            <a:pPr marL="342900" indent="-342900" algn="l">
              <a:buFont typeface="Arial" panose="020B0604020202020204" pitchFamily="34" charset="0"/>
              <a:buChar char="•"/>
            </a:pPr>
            <a:r>
              <a:rPr lang="en-US" sz="2400" b="0" dirty="0" smtClean="0">
                <a:latin typeface="Arial" panose="020B0604020202020204" pitchFamily="34" charset="0"/>
                <a:cs typeface="Arial" panose="020B0604020202020204" pitchFamily="34" charset="0"/>
              </a:rPr>
              <a:t>frequent</a:t>
            </a:r>
            <a:endParaRPr lang="en-US" sz="2400" b="0" dirty="0">
              <a:latin typeface="Arial" panose="020B0604020202020204" pitchFamily="34" charset="0"/>
              <a:cs typeface="Arial" panose="020B0604020202020204" pitchFamily="34" charset="0"/>
            </a:endParaRPr>
          </a:p>
        </p:txBody>
      </p:sp>
      <p:sp>
        <p:nvSpPr>
          <p:cNvPr id="3" name="TextBox 2"/>
          <p:cNvSpPr txBox="1"/>
          <p:nvPr/>
        </p:nvSpPr>
        <p:spPr>
          <a:xfrm rot="16200000">
            <a:off x="-2689899" y="3147099"/>
            <a:ext cx="6421773" cy="584775"/>
          </a:xfrm>
          <a:prstGeom prst="rect">
            <a:avLst/>
          </a:prstGeom>
          <a:noFill/>
        </p:spPr>
        <p:txBody>
          <a:bodyPr wrap="square" rtlCol="0">
            <a:spAutoFit/>
          </a:bodyPr>
          <a:lstStyle/>
          <a:p>
            <a:pPr algn="ctr"/>
            <a:r>
              <a:rPr lang="en-US" dirty="0" smtClean="0">
                <a:solidFill>
                  <a:srgbClr val="FDC7A5"/>
                </a:solidFill>
                <a:latin typeface="Arial" panose="020B0604020202020204" pitchFamily="34" charset="0"/>
                <a:cs typeface="Arial" panose="020B0604020202020204" pitchFamily="34" charset="0"/>
              </a:rPr>
              <a:t>FUTURE HYDROCLIMATOLOGY</a:t>
            </a:r>
            <a:endParaRPr lang="en-US" dirty="0">
              <a:solidFill>
                <a:srgbClr val="FDC7A5"/>
              </a:solidFill>
              <a:latin typeface="Arial" panose="020B0604020202020204" pitchFamily="34" charset="0"/>
              <a:cs typeface="Arial" panose="020B0604020202020204" pitchFamily="34" charset="0"/>
            </a:endParaRPr>
          </a:p>
        </p:txBody>
      </p:sp>
      <p:sp>
        <p:nvSpPr>
          <p:cNvPr id="4" name="Left Brace 3"/>
          <p:cNvSpPr/>
          <p:nvPr/>
        </p:nvSpPr>
        <p:spPr bwMode="auto">
          <a:xfrm>
            <a:off x="914400" y="228600"/>
            <a:ext cx="533400" cy="6477000"/>
          </a:xfrm>
          <a:prstGeom prst="leftBrace">
            <a:avLst/>
          </a:prstGeom>
          <a:noFill/>
          <a:ln w="57150" cap="flat" cmpd="sng" algn="ctr">
            <a:solidFill>
              <a:srgbClr val="FDC7A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tx1"/>
              </a:solidFill>
              <a:effectLst/>
              <a:latin typeface="Arial Rounded MT Bold" pitchFamily="34" charset="0"/>
            </a:endParaRPr>
          </a:p>
        </p:txBody>
      </p:sp>
      <p:pic>
        <p:nvPicPr>
          <p:cNvPr id="5" name="Picture 4"/>
          <p:cNvPicPr>
            <a:picLocks noChangeAspect="1"/>
          </p:cNvPicPr>
          <p:nvPr/>
        </p:nvPicPr>
        <p:blipFill>
          <a:blip r:embed="rId2"/>
          <a:stretch>
            <a:fillRect/>
          </a:stretch>
        </p:blipFill>
        <p:spPr>
          <a:xfrm>
            <a:off x="7391400" y="5867400"/>
            <a:ext cx="1680923" cy="968743"/>
          </a:xfrm>
          <a:prstGeom prst="rect">
            <a:avLst/>
          </a:prstGeom>
        </p:spPr>
      </p:pic>
    </p:spTree>
    <p:extLst>
      <p:ext uri="{BB962C8B-B14F-4D97-AF65-F5344CB8AC3E}">
        <p14:creationId xmlns:p14="http://schemas.microsoft.com/office/powerpoint/2010/main" val="38449156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5"/>
          <p:cNvSpPr txBox="1">
            <a:spLocks noChangeArrowheads="1"/>
          </p:cNvSpPr>
          <p:nvPr/>
        </p:nvSpPr>
        <p:spPr bwMode="auto">
          <a:xfrm>
            <a:off x="0" y="152400"/>
            <a:ext cx="9144000" cy="646113"/>
          </a:xfrm>
          <a:prstGeom prst="rect">
            <a:avLst/>
          </a:prstGeom>
          <a:noFill/>
          <a:ln w="9525">
            <a:noFill/>
            <a:miter lim="800000"/>
            <a:headEnd/>
            <a:tailEnd/>
          </a:ln>
        </p:spPr>
        <p:txBody>
          <a:bodyPr>
            <a:spAutoFit/>
          </a:bodyPr>
          <a:lstStyle/>
          <a:p>
            <a:pPr algn="ctr">
              <a:spcBef>
                <a:spcPct val="20000"/>
              </a:spcBef>
              <a:defRPr/>
            </a:pPr>
            <a:r>
              <a:rPr lang="en-US" sz="3600" dirty="0">
                <a:solidFill>
                  <a:srgbClr val="FDC7A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Flood </a:t>
            </a:r>
            <a:r>
              <a:rPr lang="en-US" sz="3600" dirty="0" err="1">
                <a:solidFill>
                  <a:srgbClr val="FDC7A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Hydroclimatology</a:t>
            </a:r>
            <a:r>
              <a:rPr lang="en-US" sz="3600" dirty="0">
                <a:solidFill>
                  <a:srgbClr val="FDC7A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Approach</a:t>
            </a:r>
          </a:p>
        </p:txBody>
      </p:sp>
      <p:grpSp>
        <p:nvGrpSpPr>
          <p:cNvPr id="2" name="Group 29"/>
          <p:cNvGrpSpPr>
            <a:grpSpLocks/>
          </p:cNvGrpSpPr>
          <p:nvPr/>
        </p:nvGrpSpPr>
        <p:grpSpPr bwMode="auto">
          <a:xfrm>
            <a:off x="228600" y="2971800"/>
            <a:ext cx="8915400" cy="1930400"/>
            <a:chOff x="144" y="1872"/>
            <a:chExt cx="5616" cy="1216"/>
          </a:xfrm>
        </p:grpSpPr>
        <p:sp>
          <p:nvSpPr>
            <p:cNvPr id="41997" name="Text Box 14"/>
            <p:cNvSpPr txBox="1">
              <a:spLocks noChangeArrowheads="1"/>
            </p:cNvSpPr>
            <p:nvPr/>
          </p:nvSpPr>
          <p:spPr bwMode="auto">
            <a:xfrm>
              <a:off x="1248" y="2112"/>
              <a:ext cx="4512" cy="672"/>
            </a:xfrm>
            <a:prstGeom prst="rect">
              <a:avLst/>
            </a:prstGeom>
            <a:noFill/>
            <a:ln w="9525">
              <a:noFill/>
              <a:miter lim="800000"/>
              <a:headEnd/>
              <a:tailEnd/>
            </a:ln>
          </p:spPr>
          <p:txBody>
            <a:bodyPr>
              <a:spAutoFit/>
            </a:bodyPr>
            <a:lstStyle/>
            <a:p>
              <a:pPr lvl="1" algn="l">
                <a:spcBef>
                  <a:spcPct val="20000"/>
                </a:spcBef>
                <a:buFont typeface="Wingdings" pitchFamily="2" charset="2"/>
                <a:buChar char="§"/>
                <a:defRPr/>
              </a:pPr>
              <a:r>
                <a:rPr lang="en-US" b="0" dirty="0">
                  <a:solidFill>
                    <a:srgbClr val="FFFFFF"/>
                  </a:solidFill>
                  <a:cs typeface="Arial" charset="0"/>
                </a:rPr>
                <a:t>  </a:t>
              </a:r>
              <a:r>
                <a:rPr lang="en-US" b="0" dirty="0">
                  <a:solidFill>
                    <a:srgbClr val="FFFFFF"/>
                  </a:solidFill>
                  <a:effectLst>
                    <a:outerShdw blurRad="38100" dist="38100" dir="2700000" algn="tl">
                      <a:srgbClr val="000000">
                        <a:alpha val="43137"/>
                      </a:srgbClr>
                    </a:outerShdw>
                  </a:effectLst>
                  <a:latin typeface="Verdana" pitchFamily="34" charset="0"/>
                  <a:cs typeface="Arial" charset="0"/>
                </a:rPr>
                <a:t>Meteorological / Mechanistic /</a:t>
              </a:r>
              <a:br>
                <a:rPr lang="en-US" b="0" dirty="0">
                  <a:solidFill>
                    <a:srgbClr val="FFFFFF"/>
                  </a:solidFill>
                  <a:effectLst>
                    <a:outerShdw blurRad="38100" dist="38100" dir="2700000" algn="tl">
                      <a:srgbClr val="000000">
                        <a:alpha val="43137"/>
                      </a:srgbClr>
                    </a:outerShdw>
                  </a:effectLst>
                  <a:latin typeface="Verdana" pitchFamily="34" charset="0"/>
                  <a:cs typeface="Arial" charset="0"/>
                </a:rPr>
              </a:br>
              <a:r>
                <a:rPr lang="en-US" b="0" dirty="0">
                  <a:solidFill>
                    <a:srgbClr val="FFFFFF"/>
                  </a:solidFill>
                  <a:effectLst>
                    <a:outerShdw blurRad="38100" dist="38100" dir="2700000" algn="tl">
                      <a:srgbClr val="000000">
                        <a:alpha val="43137"/>
                      </a:srgbClr>
                    </a:outerShdw>
                  </a:effectLst>
                  <a:latin typeface="Verdana" pitchFamily="34" charset="0"/>
                  <a:cs typeface="Arial" charset="0"/>
                </a:rPr>
                <a:t>     Circulation-Linked</a:t>
              </a:r>
              <a:endParaRPr lang="en-US" dirty="0">
                <a:solidFill>
                  <a:srgbClr val="FFFFFF"/>
                </a:solidFill>
                <a:effectLst>
                  <a:outerShdw blurRad="38100" dist="38100" dir="2700000" algn="tl">
                    <a:srgbClr val="000000">
                      <a:alpha val="43137"/>
                    </a:srgbClr>
                  </a:outerShdw>
                </a:effectLst>
                <a:latin typeface="Verdana" pitchFamily="34" charset="0"/>
                <a:cs typeface="Arial" charset="0"/>
              </a:endParaRPr>
            </a:p>
          </p:txBody>
        </p:sp>
        <p:grpSp>
          <p:nvGrpSpPr>
            <p:cNvPr id="72718" name="Group 18"/>
            <p:cNvGrpSpPr>
              <a:grpSpLocks/>
            </p:cNvGrpSpPr>
            <p:nvPr/>
          </p:nvGrpSpPr>
          <p:grpSpPr bwMode="auto">
            <a:xfrm>
              <a:off x="144" y="1872"/>
              <a:ext cx="1344" cy="1216"/>
              <a:chOff x="1968" y="720"/>
              <a:chExt cx="3408" cy="2752"/>
            </a:xfrm>
          </p:grpSpPr>
          <p:pic>
            <p:nvPicPr>
              <p:cNvPr id="72719" name="Picture 19" descr="C:\Katie's Documents\My Pictures\floods\Pardee\scale.hem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 y="720"/>
                <a:ext cx="1920" cy="1381"/>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2720" name="Picture 20" descr="C:\Katie's Documents\My Pictures\floods\Pardee\scale.ml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1824"/>
                <a:ext cx="1008" cy="944"/>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2721" name="Picture 21" descr="C:\Katie's Documents\My Pictures\floods\Pardee\scale.t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2" y="2400"/>
                <a:ext cx="768" cy="707"/>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2722" name="Picture 22" descr="C:\Katie's Documents\My Pictures\floods\Pardee\scale.swav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 y="2784"/>
                <a:ext cx="816" cy="688"/>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grpSp>
        <p:nvGrpSpPr>
          <p:cNvPr id="4" name="Group 26"/>
          <p:cNvGrpSpPr>
            <a:grpSpLocks/>
          </p:cNvGrpSpPr>
          <p:nvPr/>
        </p:nvGrpSpPr>
        <p:grpSpPr bwMode="auto">
          <a:xfrm>
            <a:off x="762000" y="4702175"/>
            <a:ext cx="8382000" cy="2155825"/>
            <a:chOff x="480" y="2832"/>
            <a:chExt cx="5280" cy="1358"/>
          </a:xfrm>
        </p:grpSpPr>
        <p:sp>
          <p:nvSpPr>
            <p:cNvPr id="41995" name="Text Box 17"/>
            <p:cNvSpPr txBox="1">
              <a:spLocks noChangeArrowheads="1"/>
            </p:cNvSpPr>
            <p:nvPr/>
          </p:nvSpPr>
          <p:spPr bwMode="auto">
            <a:xfrm>
              <a:off x="480" y="2832"/>
              <a:ext cx="5280" cy="989"/>
            </a:xfrm>
            <a:prstGeom prst="rect">
              <a:avLst/>
            </a:prstGeom>
            <a:noFill/>
            <a:ln w="9525">
              <a:noFill/>
              <a:miter lim="800000"/>
              <a:headEnd/>
              <a:tailEnd/>
            </a:ln>
          </p:spPr>
          <p:txBody>
            <a:bodyPr>
              <a:spAutoFit/>
            </a:bodyPr>
            <a:lstStyle/>
            <a:p>
              <a:pPr lvl="1" algn="l">
                <a:spcBef>
                  <a:spcPct val="20000"/>
                </a:spcBef>
                <a:buFont typeface="Wingdings" pitchFamily="2" charset="2"/>
                <a:buChar char="§"/>
                <a:defRPr/>
              </a:pPr>
              <a:r>
                <a:rPr lang="en-US" b="0" dirty="0">
                  <a:solidFill>
                    <a:srgbClr val="FFFFFF"/>
                  </a:solidFill>
                  <a:cs typeface="Arial" charset="0"/>
                </a:rPr>
                <a:t> </a:t>
              </a:r>
              <a:r>
                <a:rPr lang="en-US" b="0" dirty="0">
                  <a:solidFill>
                    <a:srgbClr val="FFFFFF"/>
                  </a:solidFill>
                  <a:effectLst>
                    <a:outerShdw blurRad="38100" dist="38100" dir="2700000" algn="tl">
                      <a:srgbClr val="000000">
                        <a:alpha val="43137"/>
                      </a:srgbClr>
                    </a:outerShdw>
                  </a:effectLst>
                  <a:latin typeface="Verdana" pitchFamily="34" charset="0"/>
                  <a:cs typeface="Aharoni" pitchFamily="2" charset="-79"/>
                </a:rPr>
                <a:t>Flood </a:t>
              </a:r>
              <a:r>
                <a:rPr lang="en-US" b="0" dirty="0" err="1">
                  <a:solidFill>
                    <a:srgbClr val="FFFFFF"/>
                  </a:solidFill>
                  <a:effectLst>
                    <a:outerShdw blurRad="38100" dist="38100" dir="2700000" algn="tl">
                      <a:srgbClr val="000000">
                        <a:alpha val="43137"/>
                      </a:srgbClr>
                    </a:outerShdw>
                  </a:effectLst>
                  <a:latin typeface="Verdana" pitchFamily="34" charset="0"/>
                  <a:cs typeface="Aharoni" pitchFamily="2" charset="-79"/>
                </a:rPr>
                <a:t>Hydroclimatology</a:t>
              </a:r>
              <a:r>
                <a:rPr lang="en-US" b="0" dirty="0">
                  <a:solidFill>
                    <a:srgbClr val="FFFFFF"/>
                  </a:solidFill>
                  <a:effectLst>
                    <a:outerShdw blurRad="38100" dist="38100" dir="2700000" algn="tl">
                      <a:srgbClr val="000000">
                        <a:alpha val="43137"/>
                      </a:srgbClr>
                    </a:outerShdw>
                  </a:effectLst>
                  <a:latin typeface="Verdana" pitchFamily="34" charset="0"/>
                  <a:cs typeface="Aharoni" pitchFamily="2" charset="-79"/>
                </a:rPr>
                <a:t> </a:t>
              </a:r>
              <a:br>
                <a:rPr lang="en-US" b="0" dirty="0">
                  <a:solidFill>
                    <a:srgbClr val="FFFFFF"/>
                  </a:solidFill>
                  <a:effectLst>
                    <a:outerShdw blurRad="38100" dist="38100" dir="2700000" algn="tl">
                      <a:srgbClr val="000000">
                        <a:alpha val="43137"/>
                      </a:srgbClr>
                    </a:outerShdw>
                  </a:effectLst>
                  <a:latin typeface="Verdana" pitchFamily="34" charset="0"/>
                  <a:cs typeface="Aharoni" pitchFamily="2" charset="-79"/>
                </a:rPr>
              </a:br>
              <a:r>
                <a:rPr lang="en-US" b="0" dirty="0">
                  <a:solidFill>
                    <a:srgbClr val="FFFFFF"/>
                  </a:solidFill>
                  <a:effectLst>
                    <a:outerShdw blurRad="38100" dist="38100" dir="2700000" algn="tl">
                      <a:srgbClr val="000000">
                        <a:alpha val="43137"/>
                      </a:srgbClr>
                    </a:outerShdw>
                  </a:effectLst>
                  <a:latin typeface="Verdana" pitchFamily="34" charset="0"/>
                  <a:cs typeface="Aharoni" pitchFamily="2" charset="-79"/>
                </a:rPr>
                <a:t>Framework / Link </a:t>
              </a:r>
              <a:br>
                <a:rPr lang="en-US" b="0" dirty="0">
                  <a:solidFill>
                    <a:srgbClr val="FFFFFF"/>
                  </a:solidFill>
                  <a:effectLst>
                    <a:outerShdw blurRad="38100" dist="38100" dir="2700000" algn="tl">
                      <a:srgbClr val="000000">
                        <a:alpha val="43137"/>
                      </a:srgbClr>
                    </a:outerShdw>
                  </a:effectLst>
                  <a:latin typeface="Verdana" pitchFamily="34" charset="0"/>
                  <a:cs typeface="Aharoni" pitchFamily="2" charset="-79"/>
                </a:rPr>
              </a:br>
              <a:r>
                <a:rPr lang="en-US" b="0" dirty="0">
                  <a:solidFill>
                    <a:srgbClr val="FFFFFF"/>
                  </a:solidFill>
                  <a:effectLst>
                    <a:outerShdw blurRad="38100" dist="38100" dir="2700000" algn="tl">
                      <a:srgbClr val="000000">
                        <a:alpha val="43137"/>
                      </a:srgbClr>
                    </a:outerShdw>
                  </a:effectLst>
                  <a:latin typeface="Verdana" pitchFamily="34" charset="0"/>
                  <a:cs typeface="Aharoni" pitchFamily="2" charset="-79"/>
                </a:rPr>
                <a:t>to Flood Distribution</a:t>
              </a:r>
              <a:endParaRPr lang="en-US" dirty="0">
                <a:solidFill>
                  <a:srgbClr val="FFFFFF"/>
                </a:solidFill>
                <a:effectLst>
                  <a:outerShdw blurRad="38100" dist="38100" dir="2700000" algn="tl">
                    <a:srgbClr val="000000">
                      <a:alpha val="43137"/>
                    </a:srgbClr>
                  </a:outerShdw>
                </a:effectLst>
                <a:latin typeface="Verdana" pitchFamily="34" charset="0"/>
                <a:cs typeface="Aharoni" pitchFamily="2" charset="-79"/>
              </a:endParaRPr>
            </a:p>
          </p:txBody>
        </p:sp>
        <p:pic>
          <p:nvPicPr>
            <p:cNvPr id="72716" name="Picture 24" descr="C:\Katie's Documents\My Pictures\TALK FIGURES\ClimDiag\mixed.dis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36" y="3216"/>
              <a:ext cx="1200" cy="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31"/>
          <p:cNvGrpSpPr>
            <a:grpSpLocks/>
          </p:cNvGrpSpPr>
          <p:nvPr/>
        </p:nvGrpSpPr>
        <p:grpSpPr bwMode="auto">
          <a:xfrm>
            <a:off x="304800" y="914400"/>
            <a:ext cx="7237413" cy="1071563"/>
            <a:chOff x="240" y="624"/>
            <a:chExt cx="3827" cy="675"/>
          </a:xfrm>
        </p:grpSpPr>
        <p:pic>
          <p:nvPicPr>
            <p:cNvPr id="72713" name="Picture 6" descr="C:\My Documents\My Pictures\floods\corr.field.cartoon.jpg"/>
            <p:cNvPicPr>
              <a:picLocks noChangeAspect="1" noChangeArrowheads="1"/>
            </p:cNvPicPr>
            <p:nvPr/>
          </p:nvPicPr>
          <p:blipFill>
            <a:blip r:embed="rId8" cstate="print">
              <a:extLst>
                <a:ext uri="{28A0092B-C50C-407E-A947-70E740481C1C}">
                  <a14:useLocalDpi xmlns:a14="http://schemas.microsoft.com/office/drawing/2010/main" val="0"/>
                </a:ext>
              </a:extLst>
            </a:blip>
            <a:srcRect l="1611" t="3722" r="3355" b="6976"/>
            <a:stretch>
              <a:fillRect/>
            </a:stretch>
          </p:blipFill>
          <p:spPr bwMode="auto">
            <a:xfrm>
              <a:off x="3181" y="624"/>
              <a:ext cx="886"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Text Box 30"/>
            <p:cNvSpPr txBox="1">
              <a:spLocks noChangeArrowheads="1"/>
            </p:cNvSpPr>
            <p:nvPr/>
          </p:nvSpPr>
          <p:spPr bwMode="auto">
            <a:xfrm>
              <a:off x="240" y="720"/>
              <a:ext cx="3648" cy="557"/>
            </a:xfrm>
            <a:prstGeom prst="rect">
              <a:avLst/>
            </a:prstGeom>
            <a:noFill/>
            <a:ln w="9525">
              <a:noFill/>
              <a:miter lim="800000"/>
              <a:headEnd/>
              <a:tailEnd/>
            </a:ln>
          </p:spPr>
          <p:txBody>
            <a:bodyPr>
              <a:spAutoFit/>
            </a:bodyPr>
            <a:lstStyle/>
            <a:p>
              <a:pPr algn="l">
                <a:spcBef>
                  <a:spcPct val="50000"/>
                </a:spcBef>
                <a:buFont typeface="Wingdings" pitchFamily="2" charset="2"/>
                <a:buChar char="§"/>
                <a:defRPr/>
              </a:pPr>
              <a:r>
                <a:rPr lang="en-US" b="0" dirty="0">
                  <a:solidFill>
                    <a:srgbClr val="FFFFFF"/>
                  </a:solidFill>
                  <a:cs typeface="Arial" charset="0"/>
                </a:rPr>
                <a:t> </a:t>
              </a:r>
              <a:r>
                <a:rPr lang="en-US" b="0" dirty="0">
                  <a:solidFill>
                    <a:srgbClr val="FFFFFF"/>
                  </a:solidFill>
                  <a:effectLst>
                    <a:outerShdw blurRad="38100" dist="38100" dir="2700000" algn="tl">
                      <a:srgbClr val="000000">
                        <a:alpha val="43137"/>
                      </a:srgbClr>
                    </a:outerShdw>
                  </a:effectLst>
                  <a:latin typeface="Verdana" pitchFamily="34" charset="0"/>
                  <a:cs typeface="Arial" charset="0"/>
                </a:rPr>
                <a:t>“ Bottom–Up ” Approach</a:t>
              </a:r>
              <a:br>
                <a:rPr lang="en-US" b="0" dirty="0">
                  <a:solidFill>
                    <a:srgbClr val="FFFFFF"/>
                  </a:solidFill>
                  <a:effectLst>
                    <a:outerShdw blurRad="38100" dist="38100" dir="2700000" algn="tl">
                      <a:srgbClr val="000000">
                        <a:alpha val="43137"/>
                      </a:srgbClr>
                    </a:outerShdw>
                  </a:effectLst>
                  <a:latin typeface="Verdana" pitchFamily="34" charset="0"/>
                  <a:cs typeface="Arial" charset="0"/>
                </a:rPr>
              </a:br>
              <a:r>
                <a:rPr lang="en-US" sz="2000" b="0" dirty="0" smtClean="0">
                  <a:solidFill>
                    <a:srgbClr val="FFFFFF"/>
                  </a:solidFill>
                  <a:effectLst>
                    <a:outerShdw blurRad="38100" dist="38100" dir="2700000" algn="tl">
                      <a:srgbClr val="000000">
                        <a:alpha val="43137"/>
                      </a:srgbClr>
                    </a:outerShdw>
                  </a:effectLst>
                  <a:latin typeface="Verdana" pitchFamily="34" charset="0"/>
                  <a:cs typeface="Arial" charset="0"/>
                </a:rPr>
                <a:t>(watershed-to-atmosphere</a:t>
              </a:r>
              <a:r>
                <a:rPr lang="en-US" sz="2000" b="0" dirty="0">
                  <a:solidFill>
                    <a:srgbClr val="FFFFFF"/>
                  </a:solidFill>
                  <a:effectLst>
                    <a:outerShdw blurRad="38100" dist="38100" dir="2700000" algn="tl">
                      <a:srgbClr val="000000">
                        <a:alpha val="43137"/>
                      </a:srgbClr>
                    </a:outerShdw>
                  </a:effectLst>
                  <a:latin typeface="Verdana" pitchFamily="34" charset="0"/>
                  <a:cs typeface="Arial" charset="0"/>
                </a:rPr>
                <a:t>)</a:t>
              </a:r>
            </a:p>
          </p:txBody>
        </p:sp>
      </p:grpSp>
      <p:grpSp>
        <p:nvGrpSpPr>
          <p:cNvPr id="6" name="Group 35"/>
          <p:cNvGrpSpPr>
            <a:grpSpLocks/>
          </p:cNvGrpSpPr>
          <p:nvPr/>
        </p:nvGrpSpPr>
        <p:grpSpPr bwMode="auto">
          <a:xfrm>
            <a:off x="685800" y="2138363"/>
            <a:ext cx="8001000" cy="1200150"/>
            <a:chOff x="720" y="1251"/>
            <a:chExt cx="5040" cy="756"/>
          </a:xfrm>
        </p:grpSpPr>
        <p:pic>
          <p:nvPicPr>
            <p:cNvPr id="72711" name="Picture 33" descr="C:\Katie's Documents\My Pictures\FLOODS\Santa.Cruz.bw.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56" y="1251"/>
              <a:ext cx="1104"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 Box 34"/>
            <p:cNvSpPr txBox="1">
              <a:spLocks noChangeArrowheads="1"/>
            </p:cNvSpPr>
            <p:nvPr/>
          </p:nvSpPr>
          <p:spPr bwMode="auto">
            <a:xfrm>
              <a:off x="720" y="1392"/>
              <a:ext cx="4032" cy="365"/>
            </a:xfrm>
            <a:prstGeom prst="rect">
              <a:avLst/>
            </a:prstGeom>
            <a:noFill/>
            <a:ln w="9525">
              <a:noFill/>
              <a:miter lim="800000"/>
              <a:headEnd/>
              <a:tailEnd/>
            </a:ln>
          </p:spPr>
          <p:txBody>
            <a:bodyPr>
              <a:spAutoFit/>
            </a:bodyPr>
            <a:lstStyle/>
            <a:p>
              <a:pPr algn="l">
                <a:spcBef>
                  <a:spcPct val="20000"/>
                </a:spcBef>
                <a:buFont typeface="Wingdings" pitchFamily="2" charset="2"/>
                <a:buChar char="§"/>
                <a:defRPr/>
              </a:pPr>
              <a:r>
                <a:rPr lang="en-US" b="0" dirty="0">
                  <a:solidFill>
                    <a:srgbClr val="FFFFFF"/>
                  </a:solidFill>
                  <a:cs typeface="Arial" charset="0"/>
                </a:rPr>
                <a:t>  </a:t>
              </a:r>
              <a:r>
                <a:rPr lang="en-US" b="0" dirty="0">
                  <a:solidFill>
                    <a:srgbClr val="FFFFFF"/>
                  </a:solidFill>
                  <a:effectLst>
                    <a:outerShdw blurRad="38100" dist="38100" dir="2700000" algn="tl">
                      <a:srgbClr val="000000">
                        <a:alpha val="43137"/>
                      </a:srgbClr>
                    </a:outerShdw>
                  </a:effectLst>
                  <a:latin typeface="Verdana" pitchFamily="34" charset="0"/>
                  <a:cs typeface="Arial" charset="0"/>
                </a:rPr>
                <a:t>Observed </a:t>
              </a:r>
              <a:r>
                <a:rPr lang="en-US" b="0" dirty="0" smtClean="0">
                  <a:solidFill>
                    <a:srgbClr val="FFFFFF"/>
                  </a:solidFill>
                  <a:effectLst>
                    <a:outerShdw blurRad="38100" dist="38100" dir="2700000" algn="tl">
                      <a:srgbClr val="000000">
                        <a:alpha val="43137"/>
                      </a:srgbClr>
                    </a:outerShdw>
                  </a:effectLst>
                  <a:latin typeface="Verdana" pitchFamily="34" charset="0"/>
                  <a:cs typeface="Arial" charset="0"/>
                </a:rPr>
                <a:t>Gauge </a:t>
              </a:r>
              <a:r>
                <a:rPr lang="en-US" b="0" dirty="0">
                  <a:solidFill>
                    <a:srgbClr val="FFFFFF"/>
                  </a:solidFill>
                  <a:effectLst>
                    <a:outerShdw blurRad="38100" dist="38100" dir="2700000" algn="tl">
                      <a:srgbClr val="000000">
                        <a:alpha val="43137"/>
                      </a:srgbClr>
                    </a:outerShdw>
                  </a:effectLst>
                  <a:latin typeface="Verdana" pitchFamily="34" charset="0"/>
                  <a:cs typeface="Arial" charset="0"/>
                </a:rPr>
                <a:t>Record</a:t>
              </a:r>
              <a:endParaRPr lang="en-US" dirty="0">
                <a:solidFill>
                  <a:srgbClr val="FFFFFF"/>
                </a:solidFill>
                <a:effectLst>
                  <a:outerShdw blurRad="38100" dist="38100" dir="2700000" algn="tl">
                    <a:srgbClr val="000000">
                      <a:alpha val="43137"/>
                    </a:srgbClr>
                  </a:outerShdw>
                </a:effectLst>
                <a:latin typeface="Verdana" pitchFamily="34" charset="0"/>
                <a:cs typeface="Arial" charset="0"/>
              </a:endParaRPr>
            </a:p>
          </p:txBody>
        </p:sp>
      </p:grpSp>
    </p:spTree>
    <p:extLst>
      <p:ext uri="{BB962C8B-B14F-4D97-AF65-F5344CB8AC3E}">
        <p14:creationId xmlns:p14="http://schemas.microsoft.com/office/powerpoint/2010/main" val="4836213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3"/>
          <p:cNvSpPr txBox="1">
            <a:spLocks noChangeArrowheads="1"/>
          </p:cNvSpPr>
          <p:nvPr/>
        </p:nvSpPr>
        <p:spPr bwMode="auto">
          <a:xfrm>
            <a:off x="381000" y="533400"/>
            <a:ext cx="8915400" cy="519113"/>
          </a:xfrm>
          <a:prstGeom prst="rect">
            <a:avLst/>
          </a:prstGeom>
          <a:noFill/>
          <a:ln w="9525">
            <a:noFill/>
            <a:miter lim="800000"/>
            <a:headEnd/>
            <a:tailEnd/>
          </a:ln>
        </p:spPr>
        <p:txBody>
          <a:bodyPr>
            <a:spAutoFit/>
          </a:bodyPr>
          <a:lstStyle/>
          <a:p>
            <a:pPr algn="ctr">
              <a:spcBef>
                <a:spcPct val="50000"/>
              </a:spcBef>
              <a:defRPr/>
            </a:pPr>
            <a:r>
              <a:rPr lang="en-US" sz="2800" b="0" dirty="0">
                <a:solidFill>
                  <a:srgbClr val="FDC7A5"/>
                </a:solidFill>
                <a:effectLst>
                  <a:outerShdw blurRad="38100" dist="38100" dir="2700000" algn="tl">
                    <a:srgbClr val="000000">
                      <a:alpha val="43137"/>
                    </a:srgbClr>
                  </a:outerShdw>
                </a:effectLst>
                <a:latin typeface="Verdana" pitchFamily="34" charset="0"/>
                <a:cs typeface="Arial" charset="0"/>
              </a:rPr>
              <a:t>EXAMPLES:  Flood </a:t>
            </a:r>
            <a:r>
              <a:rPr lang="en-US" sz="2800" b="0" dirty="0" err="1">
                <a:solidFill>
                  <a:srgbClr val="FDC7A5"/>
                </a:solidFill>
                <a:effectLst>
                  <a:outerShdw blurRad="38100" dist="38100" dir="2700000" algn="tl">
                    <a:srgbClr val="000000">
                      <a:alpha val="43137"/>
                    </a:srgbClr>
                  </a:outerShdw>
                </a:effectLst>
                <a:latin typeface="Verdana" pitchFamily="34" charset="0"/>
                <a:cs typeface="Arial" charset="0"/>
              </a:rPr>
              <a:t>Hydroclimatology</a:t>
            </a:r>
            <a:r>
              <a:rPr lang="en-US" sz="2800" b="0" dirty="0">
                <a:solidFill>
                  <a:srgbClr val="FDC7A5"/>
                </a:solidFill>
                <a:effectLst>
                  <a:outerShdw blurRad="38100" dist="38100" dir="2700000" algn="tl">
                    <a:srgbClr val="000000">
                      <a:alpha val="43137"/>
                    </a:srgbClr>
                  </a:outerShdw>
                </a:effectLst>
                <a:latin typeface="Verdana" pitchFamily="34" charset="0"/>
                <a:cs typeface="Arial" charset="0"/>
              </a:rPr>
              <a:t> in AZ</a:t>
            </a:r>
          </a:p>
        </p:txBody>
      </p:sp>
      <p:grpSp>
        <p:nvGrpSpPr>
          <p:cNvPr id="73731" name="Group 8"/>
          <p:cNvGrpSpPr>
            <a:grpSpLocks/>
          </p:cNvGrpSpPr>
          <p:nvPr/>
        </p:nvGrpSpPr>
        <p:grpSpPr bwMode="auto">
          <a:xfrm>
            <a:off x="1676400" y="1295400"/>
            <a:ext cx="6276975" cy="5153025"/>
            <a:chOff x="816" y="192"/>
            <a:chExt cx="3954" cy="3246"/>
          </a:xfrm>
        </p:grpSpPr>
        <p:pic>
          <p:nvPicPr>
            <p:cNvPr id="73735" name="Picture 2" descr="gila"/>
            <p:cNvPicPr>
              <a:picLocks noChangeAspect="1" noChangeArrowheads="1"/>
            </p:cNvPicPr>
            <p:nvPr/>
          </p:nvPicPr>
          <p:blipFill>
            <a:blip r:embed="rId3" cstate="print">
              <a:extLst>
                <a:ext uri="{28A0092B-C50C-407E-A947-70E740481C1C}">
                  <a14:useLocalDpi xmlns:a14="http://schemas.microsoft.com/office/drawing/2010/main" val="0"/>
                </a:ext>
              </a:extLst>
            </a:blip>
            <a:srcRect l="5098" t="5318" r="4111" b="4791"/>
            <a:stretch>
              <a:fillRect/>
            </a:stretch>
          </p:blipFill>
          <p:spPr bwMode="auto">
            <a:xfrm>
              <a:off x="816" y="192"/>
              <a:ext cx="3954" cy="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5" descr="gila"/>
            <p:cNvPicPr>
              <a:picLocks noChangeAspect="1" noChangeArrowheads="1"/>
            </p:cNvPicPr>
            <p:nvPr/>
          </p:nvPicPr>
          <p:blipFill>
            <a:blip r:embed="rId4" cstate="print">
              <a:extLst>
                <a:ext uri="{28A0092B-C50C-407E-A947-70E740481C1C}">
                  <a14:useLocalDpi xmlns:a14="http://schemas.microsoft.com/office/drawing/2010/main" val="0"/>
                </a:ext>
              </a:extLst>
            </a:blip>
            <a:srcRect l="71504" t="90446" r="14076" b="3905"/>
            <a:stretch>
              <a:fillRect/>
            </a:stretch>
          </p:blipFill>
          <p:spPr bwMode="auto">
            <a:xfrm>
              <a:off x="1200" y="3168"/>
              <a:ext cx="62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7" name="Rectangle 6"/>
            <p:cNvSpPr>
              <a:spLocks noChangeArrowheads="1"/>
            </p:cNvSpPr>
            <p:nvPr/>
          </p:nvSpPr>
          <p:spPr bwMode="auto">
            <a:xfrm>
              <a:off x="3648" y="3234"/>
              <a:ext cx="804" cy="198"/>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solidFill>
                  <a:srgbClr val="FFFFFF"/>
                </a:solidFill>
                <a:latin typeface="Arial Rounded MT Bold" panose="020F0704030504030204" pitchFamily="34" charset="0"/>
              </a:endParaRPr>
            </a:p>
          </p:txBody>
        </p:sp>
      </p:grpSp>
      <p:grpSp>
        <p:nvGrpSpPr>
          <p:cNvPr id="3" name="Group 14"/>
          <p:cNvGrpSpPr>
            <a:grpSpLocks/>
          </p:cNvGrpSpPr>
          <p:nvPr/>
        </p:nvGrpSpPr>
        <p:grpSpPr bwMode="auto">
          <a:xfrm>
            <a:off x="4267200" y="2971800"/>
            <a:ext cx="914400" cy="2209800"/>
            <a:chOff x="2400" y="1440"/>
            <a:chExt cx="576" cy="1392"/>
          </a:xfrm>
        </p:grpSpPr>
        <p:sp>
          <p:nvSpPr>
            <p:cNvPr id="73733" name="Oval 9"/>
            <p:cNvSpPr>
              <a:spLocks noChangeArrowheads="1"/>
            </p:cNvSpPr>
            <p:nvPr/>
          </p:nvSpPr>
          <p:spPr bwMode="auto">
            <a:xfrm>
              <a:off x="2784" y="2688"/>
              <a:ext cx="192" cy="144"/>
            </a:xfrm>
            <a:prstGeom prst="ellipse">
              <a:avLst/>
            </a:prstGeom>
            <a:noFill/>
            <a:ln w="571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solidFill>
                  <a:srgbClr val="FFFFFF"/>
                </a:solidFill>
                <a:latin typeface="Arial Rounded MT Bold" panose="020F0704030504030204" pitchFamily="34" charset="0"/>
              </a:endParaRPr>
            </a:p>
          </p:txBody>
        </p:sp>
        <p:sp>
          <p:nvSpPr>
            <p:cNvPr id="73734" name="Oval 11"/>
            <p:cNvSpPr>
              <a:spLocks noChangeArrowheads="1"/>
            </p:cNvSpPr>
            <p:nvPr/>
          </p:nvSpPr>
          <p:spPr bwMode="auto">
            <a:xfrm>
              <a:off x="2400" y="1440"/>
              <a:ext cx="192" cy="144"/>
            </a:xfrm>
            <a:prstGeom prst="ellipse">
              <a:avLst/>
            </a:prstGeom>
            <a:noFill/>
            <a:ln w="5715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solidFill>
                  <a:srgbClr val="FFFFFF"/>
                </a:solidFill>
                <a:latin typeface="Arial Rounded MT Bold" panose="020F0704030504030204" pitchFamily="34" charset="0"/>
              </a:endParaRPr>
            </a:p>
          </p:txBody>
        </p:sp>
      </p:grpSp>
    </p:spTree>
    <p:extLst>
      <p:ext uri="{BB962C8B-B14F-4D97-AF65-F5344CB8AC3E}">
        <p14:creationId xmlns:p14="http://schemas.microsoft.com/office/powerpoint/2010/main" val="264350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an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0"/>
            <a:ext cx="778192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3"/>
          <p:cNvSpPr txBox="1">
            <a:spLocks noChangeArrowheads="1"/>
          </p:cNvSpPr>
          <p:nvPr/>
        </p:nvSpPr>
        <p:spPr bwMode="auto">
          <a:xfrm>
            <a:off x="1981200" y="1828800"/>
            <a:ext cx="4191000" cy="1784350"/>
          </a:xfrm>
          <a:prstGeom prst="rect">
            <a:avLst/>
          </a:prstGeom>
          <a:noFill/>
          <a:ln w="9525">
            <a:noFill/>
            <a:miter lim="800000"/>
            <a:headEnd/>
            <a:tailEnd/>
          </a:ln>
        </p:spPr>
        <p:txBody>
          <a:bodyPr>
            <a:spAutoFit/>
          </a:bodyPr>
          <a:lstStyle/>
          <a:p>
            <a:pPr algn="l">
              <a:spcBef>
                <a:spcPct val="50000"/>
              </a:spcBef>
              <a:defRPr/>
            </a:pPr>
            <a:r>
              <a:rPr lang="en-US" sz="2000" b="0" dirty="0">
                <a:solidFill>
                  <a:srgbClr val="0000FF">
                    <a:lumMod val="75000"/>
                  </a:srgbClr>
                </a:solidFill>
                <a:effectLst>
                  <a:outerShdw blurRad="38100" dist="38100" dir="2700000" algn="tl">
                    <a:srgbClr val="000000">
                      <a:alpha val="43137"/>
                    </a:srgbClr>
                  </a:outerShdw>
                </a:effectLst>
                <a:latin typeface="Verdana" pitchFamily="34" charset="0"/>
                <a:cs typeface="Arial" charset="0"/>
              </a:rPr>
              <a:t>What does this time series look like when classified </a:t>
            </a:r>
            <a:r>
              <a:rPr lang="en-US" sz="2000" b="0" dirty="0" err="1">
                <a:solidFill>
                  <a:srgbClr val="0000FF">
                    <a:lumMod val="75000"/>
                  </a:srgbClr>
                </a:solidFill>
                <a:effectLst>
                  <a:outerShdw blurRad="38100" dist="38100" dir="2700000" algn="tl">
                    <a:srgbClr val="000000">
                      <a:alpha val="43137"/>
                    </a:srgbClr>
                  </a:outerShdw>
                </a:effectLst>
                <a:latin typeface="Verdana" pitchFamily="34" charset="0"/>
                <a:cs typeface="Arial" charset="0"/>
              </a:rPr>
              <a:t>hydroclimatically</a:t>
            </a:r>
            <a:r>
              <a:rPr lang="en-US" sz="2000" b="0" dirty="0">
                <a:solidFill>
                  <a:srgbClr val="0000FF">
                    <a:lumMod val="75000"/>
                  </a:srgbClr>
                </a:solidFill>
                <a:effectLst>
                  <a:outerShdw blurRad="38100" dist="38100" dir="2700000" algn="tl">
                    <a:srgbClr val="000000">
                      <a:alpha val="43137"/>
                    </a:srgbClr>
                  </a:outerShdw>
                </a:effectLst>
                <a:latin typeface="Verdana" pitchFamily="34" charset="0"/>
                <a:cs typeface="Arial" charset="0"/>
              </a:rPr>
              <a:t>?</a:t>
            </a:r>
          </a:p>
          <a:p>
            <a:pPr algn="l">
              <a:spcBef>
                <a:spcPct val="50000"/>
              </a:spcBef>
              <a:defRPr/>
            </a:pPr>
            <a:r>
              <a:rPr lang="en-US" sz="2000" b="0" dirty="0">
                <a:solidFill>
                  <a:srgbClr val="0000FF">
                    <a:lumMod val="75000"/>
                  </a:srgbClr>
                </a:solidFill>
                <a:effectLst>
                  <a:outerShdw blurRad="38100" dist="38100" dir="2700000" algn="tl">
                    <a:srgbClr val="000000">
                      <a:alpha val="43137"/>
                    </a:srgbClr>
                  </a:outerShdw>
                </a:effectLst>
                <a:latin typeface="Verdana" pitchFamily="34" charset="0"/>
                <a:cs typeface="Arial" charset="0"/>
              </a:rPr>
              <a:t>What kinds of storms produced the biggest floods?</a:t>
            </a:r>
          </a:p>
        </p:txBody>
      </p:sp>
    </p:spTree>
    <p:extLst>
      <p:ext uri="{BB962C8B-B14F-4D97-AF65-F5344CB8AC3E}">
        <p14:creationId xmlns:p14="http://schemas.microsoft.com/office/powerpoint/2010/main" val="2584922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7" name="Group 7"/>
          <p:cNvGrpSpPr>
            <a:grpSpLocks/>
          </p:cNvGrpSpPr>
          <p:nvPr/>
        </p:nvGrpSpPr>
        <p:grpSpPr bwMode="auto">
          <a:xfrm>
            <a:off x="533400" y="304800"/>
            <a:ext cx="8458200" cy="6343650"/>
            <a:chOff x="288" y="96"/>
            <a:chExt cx="5328" cy="3996"/>
          </a:xfrm>
        </p:grpSpPr>
        <p:graphicFrame>
          <p:nvGraphicFramePr>
            <p:cNvPr id="1026" name="Object 3"/>
            <p:cNvGraphicFramePr>
              <a:graphicFrameLocks noChangeAspect="1"/>
            </p:cNvGraphicFramePr>
            <p:nvPr/>
          </p:nvGraphicFramePr>
          <p:xfrm>
            <a:off x="288" y="96"/>
            <a:ext cx="5328" cy="3996"/>
          </p:xfrm>
          <a:graphic>
            <a:graphicData uri="http://schemas.openxmlformats.org/presentationml/2006/ole">
              <mc:AlternateContent xmlns:mc="http://schemas.openxmlformats.org/markup-compatibility/2006">
                <mc:Choice xmlns:v="urn:schemas-microsoft-com:vml" Requires="v">
                  <p:oleObj spid="_x0000_s1054" name="Slide" r:id="rId4" imgW="4572000" imgH="3429000" progId="PowerPoint.Slide.8">
                    <p:embed/>
                  </p:oleObj>
                </mc:Choice>
                <mc:Fallback>
                  <p:oleObj name="Slide" r:id="rId4" imgW="4572000" imgH="3429000" progId="PowerPoint.Slid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96"/>
                          <a:ext cx="5328" cy="3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Text Box 6"/>
            <p:cNvSpPr txBox="1">
              <a:spLocks noChangeArrowheads="1"/>
            </p:cNvSpPr>
            <p:nvPr/>
          </p:nvSpPr>
          <p:spPr bwMode="auto">
            <a:xfrm>
              <a:off x="336" y="144"/>
              <a:ext cx="364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Rounded MT Bold" panose="020F0704030504030204" pitchFamily="34" charset="0"/>
                </a:defRPr>
              </a:lvl1pPr>
              <a:lvl2pPr marL="742950" indent="-285750" eaLnBrk="0" hangingPunct="0">
                <a:defRPr sz="3200" b="1">
                  <a:solidFill>
                    <a:schemeClr val="tx1"/>
                  </a:solidFill>
                  <a:latin typeface="Arial Rounded MT Bold" panose="020F0704030504030204" pitchFamily="34" charset="0"/>
                </a:defRPr>
              </a:lvl2pPr>
              <a:lvl3pPr marL="1143000" indent="-228600" eaLnBrk="0" hangingPunct="0">
                <a:defRPr sz="3200" b="1">
                  <a:solidFill>
                    <a:schemeClr val="tx1"/>
                  </a:solidFill>
                  <a:latin typeface="Arial Rounded MT Bold" panose="020F0704030504030204" pitchFamily="34" charset="0"/>
                </a:defRPr>
              </a:lvl3pPr>
              <a:lvl4pPr marL="1600200" indent="-228600" eaLnBrk="0" hangingPunct="0">
                <a:defRPr sz="3200" b="1">
                  <a:solidFill>
                    <a:schemeClr val="tx1"/>
                  </a:solidFill>
                  <a:latin typeface="Arial Rounded MT Bold" panose="020F0704030504030204" pitchFamily="34" charset="0"/>
                </a:defRPr>
              </a:lvl4pPr>
              <a:lvl5pPr marL="2057400" indent="-228600" eaLnBrk="0" hangingPunct="0">
                <a:defRPr sz="3200" b="1">
                  <a:solidFill>
                    <a:schemeClr val="tx1"/>
                  </a:solidFill>
                  <a:latin typeface="Arial Rounded MT Bold" panose="020F0704030504030204" pitchFamily="34" charset="0"/>
                </a:defRPr>
              </a:lvl5pPr>
              <a:lvl6pPr marL="2514600" indent="-228600" algn="r" eaLnBrk="0" fontAlgn="base" hangingPunct="0">
                <a:spcBef>
                  <a:spcPct val="0"/>
                </a:spcBef>
                <a:spcAft>
                  <a:spcPct val="0"/>
                </a:spcAft>
                <a:defRPr sz="3200" b="1">
                  <a:solidFill>
                    <a:schemeClr val="tx1"/>
                  </a:solidFill>
                  <a:latin typeface="Arial Rounded MT Bold" panose="020F0704030504030204" pitchFamily="34" charset="0"/>
                </a:defRPr>
              </a:lvl6pPr>
              <a:lvl7pPr marL="2971800" indent="-228600" algn="r" eaLnBrk="0" fontAlgn="base" hangingPunct="0">
                <a:spcBef>
                  <a:spcPct val="0"/>
                </a:spcBef>
                <a:spcAft>
                  <a:spcPct val="0"/>
                </a:spcAft>
                <a:defRPr sz="3200" b="1">
                  <a:solidFill>
                    <a:schemeClr val="tx1"/>
                  </a:solidFill>
                  <a:latin typeface="Arial Rounded MT Bold" panose="020F0704030504030204" pitchFamily="34" charset="0"/>
                </a:defRPr>
              </a:lvl7pPr>
              <a:lvl8pPr marL="3429000" indent="-228600" algn="r" eaLnBrk="0" fontAlgn="base" hangingPunct="0">
                <a:spcBef>
                  <a:spcPct val="0"/>
                </a:spcBef>
                <a:spcAft>
                  <a:spcPct val="0"/>
                </a:spcAft>
                <a:defRPr sz="3200" b="1">
                  <a:solidFill>
                    <a:schemeClr val="tx1"/>
                  </a:solidFill>
                  <a:latin typeface="Arial Rounded MT Bold" panose="020F0704030504030204" pitchFamily="34" charset="0"/>
                </a:defRPr>
              </a:lvl8pPr>
              <a:lvl9pPr marL="3886200" indent="-228600" algn="r" eaLnBrk="0" fontAlgn="base" hangingPunct="0">
                <a:spcBef>
                  <a:spcPct val="0"/>
                </a:spcBef>
                <a:spcAft>
                  <a:spcPct val="0"/>
                </a:spcAft>
                <a:defRPr sz="3200" b="1">
                  <a:solidFill>
                    <a:schemeClr val="tx1"/>
                  </a:solidFill>
                  <a:latin typeface="Arial Rounded MT Bold" panose="020F0704030504030204" pitchFamily="34" charset="0"/>
                </a:defRPr>
              </a:lvl9pPr>
            </a:lstStyle>
            <a:p>
              <a:pPr algn="l" eaLnBrk="1" hangingPunct="1">
                <a:spcBef>
                  <a:spcPct val="50000"/>
                </a:spcBef>
              </a:pPr>
              <a:r>
                <a:rPr lang="en-US" sz="2000" b="0">
                  <a:solidFill>
                    <a:schemeClr val="bg1"/>
                  </a:solidFill>
                </a:rPr>
                <a:t>Hydroclimatically classified time series . . .</a:t>
              </a:r>
            </a:p>
          </p:txBody>
        </p:sp>
      </p:grpSp>
      <p:pic>
        <p:nvPicPr>
          <p:cNvPr id="102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1600200"/>
            <a:ext cx="2368550" cy="174625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3124200" y="152400"/>
            <a:ext cx="6019800" cy="1373188"/>
          </a:xfrm>
          <a:prstGeom prst="rect">
            <a:avLst/>
          </a:prstGeom>
          <a:noFill/>
          <a:ln w="9525">
            <a:noFill/>
            <a:miter lim="800000"/>
            <a:headEnd/>
            <a:tailEnd/>
          </a:ln>
        </p:spPr>
        <p:txBody>
          <a:bodyPr>
            <a:spAutoFit/>
          </a:bodyPr>
          <a:lstStyle/>
          <a:p>
            <a:pPr algn="ctr">
              <a:spcBef>
                <a:spcPct val="50000"/>
              </a:spcBef>
              <a:defRPr/>
            </a:pPr>
            <a:r>
              <a:rPr lang="en-US" sz="2800" dirty="0">
                <a:solidFill>
                  <a:srgbClr val="FDC7A5"/>
                </a:solidFill>
                <a:effectLst>
                  <a:outerShdw blurRad="38100" dist="38100" dir="2700000" algn="tl">
                    <a:srgbClr val="000000">
                      <a:alpha val="43137"/>
                    </a:srgbClr>
                  </a:outerShdw>
                </a:effectLst>
                <a:latin typeface="Verdana" pitchFamily="34" charset="0"/>
                <a:cs typeface="Arial" charset="0"/>
              </a:rPr>
              <a:t>Santa Cruz River at Tucson</a:t>
            </a:r>
            <a:br>
              <a:rPr lang="en-US" sz="2800" dirty="0">
                <a:solidFill>
                  <a:srgbClr val="FDC7A5"/>
                </a:solidFill>
                <a:effectLst>
                  <a:outerShdw blurRad="38100" dist="38100" dir="2700000" algn="tl">
                    <a:srgbClr val="000000">
                      <a:alpha val="43137"/>
                    </a:srgbClr>
                  </a:outerShdw>
                </a:effectLst>
                <a:latin typeface="Verdana" pitchFamily="34" charset="0"/>
                <a:cs typeface="Arial" charset="0"/>
              </a:rPr>
            </a:b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Peak flows separated into </a:t>
            </a:r>
            <a:b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b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3 </a:t>
            </a:r>
            <a:r>
              <a:rPr lang="en-US" sz="2800" b="0" dirty="0" err="1">
                <a:solidFill>
                  <a:srgbClr val="FFFFFF"/>
                </a:solidFill>
                <a:effectLst>
                  <a:outerShdw blurRad="38100" dist="38100" dir="2700000" algn="tl">
                    <a:srgbClr val="000000">
                      <a:alpha val="43137"/>
                    </a:srgbClr>
                  </a:outerShdw>
                </a:effectLst>
                <a:latin typeface="Verdana" pitchFamily="34" charset="0"/>
                <a:cs typeface="Arial" charset="0"/>
              </a:rPr>
              <a:t>hydroclimatic</a:t>
            </a: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 subgroups</a:t>
            </a:r>
            <a:endParaRPr lang="en-US" sz="1600" b="0" dirty="0">
              <a:solidFill>
                <a:srgbClr val="FFFFFF"/>
              </a:solidFill>
              <a:effectLst>
                <a:outerShdw blurRad="38100" dist="38100" dir="2700000" algn="tl">
                  <a:srgbClr val="000000">
                    <a:alpha val="43137"/>
                  </a:srgbClr>
                </a:outerShdw>
              </a:effectLst>
              <a:latin typeface="Verdana" pitchFamily="34" charset="0"/>
              <a:cs typeface="Arial" charset="0"/>
            </a:endParaRPr>
          </a:p>
        </p:txBody>
      </p:sp>
      <p:sp>
        <p:nvSpPr>
          <p:cNvPr id="75779" name="Text Box 3"/>
          <p:cNvSpPr txBox="1">
            <a:spLocks noChangeArrowheads="1"/>
          </p:cNvSpPr>
          <p:nvPr/>
        </p:nvSpPr>
        <p:spPr bwMode="auto">
          <a:xfrm>
            <a:off x="6096000" y="6553200"/>
            <a:ext cx="2667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400" b="0">
                <a:solidFill>
                  <a:srgbClr val="FFFFFF"/>
                </a:solidFill>
                <a:latin typeface="Verdana" panose="020B0604030504040204" pitchFamily="34" charset="0"/>
              </a:rPr>
              <a:t>Hirschboeck et .al. 2000</a:t>
            </a:r>
          </a:p>
        </p:txBody>
      </p:sp>
      <p:grpSp>
        <p:nvGrpSpPr>
          <p:cNvPr id="75780" name="Group 4"/>
          <p:cNvGrpSpPr>
            <a:grpSpLocks/>
          </p:cNvGrpSpPr>
          <p:nvPr/>
        </p:nvGrpSpPr>
        <p:grpSpPr bwMode="auto">
          <a:xfrm>
            <a:off x="3429000" y="1676400"/>
            <a:ext cx="5486400" cy="4724400"/>
            <a:chOff x="1152" y="1104"/>
            <a:chExt cx="3456" cy="2976"/>
          </a:xfrm>
        </p:grpSpPr>
        <p:pic>
          <p:nvPicPr>
            <p:cNvPr id="75787" name="Picture 5" descr="Mix"/>
            <p:cNvPicPr>
              <a:picLocks noChangeAspect="1" noChangeArrowheads="1"/>
            </p:cNvPicPr>
            <p:nvPr/>
          </p:nvPicPr>
          <p:blipFill>
            <a:blip r:embed="rId3">
              <a:extLst>
                <a:ext uri="{28A0092B-C50C-407E-A947-70E740481C1C}">
                  <a14:useLocalDpi xmlns:a14="http://schemas.microsoft.com/office/drawing/2010/main" val="0"/>
                </a:ext>
              </a:extLst>
            </a:blip>
            <a:srcRect b="8824"/>
            <a:stretch>
              <a:fillRect/>
            </a:stretch>
          </p:blipFill>
          <p:spPr bwMode="auto">
            <a:xfrm>
              <a:off x="1152" y="1104"/>
              <a:ext cx="3456"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8" name="Text Box 6"/>
            <p:cNvSpPr txBox="1">
              <a:spLocks noChangeArrowheads="1"/>
            </p:cNvSpPr>
            <p:nvPr/>
          </p:nvSpPr>
          <p:spPr bwMode="auto">
            <a:xfrm>
              <a:off x="2724" y="3618"/>
              <a:ext cx="624" cy="2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200">
                  <a:solidFill>
                    <a:srgbClr val="CC0000"/>
                  </a:solidFill>
                  <a:latin typeface="Arial Rounded MT Bold" panose="020F0704030504030204" pitchFamily="34" charset="0"/>
                </a:rPr>
                <a:t>Tropical storm</a:t>
              </a:r>
            </a:p>
          </p:txBody>
        </p:sp>
        <p:sp>
          <p:nvSpPr>
            <p:cNvPr id="75789" name="Text Box 7"/>
            <p:cNvSpPr txBox="1">
              <a:spLocks noChangeArrowheads="1"/>
            </p:cNvSpPr>
            <p:nvPr/>
          </p:nvSpPr>
          <p:spPr bwMode="auto">
            <a:xfrm>
              <a:off x="3216" y="3744"/>
              <a:ext cx="672" cy="2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200">
                  <a:solidFill>
                    <a:srgbClr val="000000"/>
                  </a:solidFill>
                  <a:latin typeface="Arial Rounded MT Bold" panose="020F0704030504030204" pitchFamily="34" charset="0"/>
                </a:rPr>
                <a:t>Sumer Convective</a:t>
              </a:r>
            </a:p>
          </p:txBody>
        </p:sp>
        <p:sp>
          <p:nvSpPr>
            <p:cNvPr id="75790" name="Text Box 8"/>
            <p:cNvSpPr txBox="1">
              <a:spLocks noChangeArrowheads="1"/>
            </p:cNvSpPr>
            <p:nvPr/>
          </p:nvSpPr>
          <p:spPr bwMode="auto">
            <a:xfrm>
              <a:off x="3792" y="3648"/>
              <a:ext cx="624" cy="2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200">
                  <a:solidFill>
                    <a:srgbClr val="0000FF"/>
                  </a:solidFill>
                  <a:latin typeface="Arial Rounded MT Bold" panose="020F0704030504030204" pitchFamily="34" charset="0"/>
                </a:rPr>
                <a:t>Winter Synoptic</a:t>
              </a:r>
            </a:p>
          </p:txBody>
        </p:sp>
        <p:sp>
          <p:nvSpPr>
            <p:cNvPr id="75791" name="Text Box 9"/>
            <p:cNvSpPr txBox="1">
              <a:spLocks noChangeArrowheads="1"/>
            </p:cNvSpPr>
            <p:nvPr/>
          </p:nvSpPr>
          <p:spPr bwMode="auto">
            <a:xfrm>
              <a:off x="1344" y="1248"/>
              <a:ext cx="91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600" b="0">
                  <a:solidFill>
                    <a:srgbClr val="0000FF"/>
                  </a:solidFill>
                  <a:latin typeface="Arial Rounded MT Bold" panose="020F0704030504030204" pitchFamily="34" charset="0"/>
                </a:rPr>
                <a:t>All Peaks</a:t>
              </a:r>
            </a:p>
          </p:txBody>
        </p:sp>
      </p:grpSp>
      <p:grpSp>
        <p:nvGrpSpPr>
          <p:cNvPr id="75781" name="Group 10"/>
          <p:cNvGrpSpPr>
            <a:grpSpLocks/>
          </p:cNvGrpSpPr>
          <p:nvPr/>
        </p:nvGrpSpPr>
        <p:grpSpPr bwMode="auto">
          <a:xfrm>
            <a:off x="0" y="304800"/>
            <a:ext cx="3352800" cy="2486025"/>
            <a:chOff x="144" y="240"/>
            <a:chExt cx="2112" cy="1566"/>
          </a:xfrm>
        </p:grpSpPr>
        <p:grpSp>
          <p:nvGrpSpPr>
            <p:cNvPr id="75782" name="Group 11"/>
            <p:cNvGrpSpPr>
              <a:grpSpLocks/>
            </p:cNvGrpSpPr>
            <p:nvPr/>
          </p:nvGrpSpPr>
          <p:grpSpPr bwMode="auto">
            <a:xfrm>
              <a:off x="144" y="240"/>
              <a:ext cx="2112" cy="1566"/>
              <a:chOff x="816" y="192"/>
              <a:chExt cx="3954" cy="3246"/>
            </a:xfrm>
          </p:grpSpPr>
          <p:pic>
            <p:nvPicPr>
              <p:cNvPr id="75784" name="Picture 12" descr="gila"/>
              <p:cNvPicPr>
                <a:picLocks noChangeAspect="1" noChangeArrowheads="1"/>
              </p:cNvPicPr>
              <p:nvPr/>
            </p:nvPicPr>
            <p:blipFill>
              <a:blip r:embed="rId4" cstate="print">
                <a:extLst>
                  <a:ext uri="{28A0092B-C50C-407E-A947-70E740481C1C}">
                    <a14:useLocalDpi xmlns:a14="http://schemas.microsoft.com/office/drawing/2010/main" val="0"/>
                  </a:ext>
                </a:extLst>
              </a:blip>
              <a:srcRect l="5098" t="5318" r="4111" b="4791"/>
              <a:stretch>
                <a:fillRect/>
              </a:stretch>
            </p:blipFill>
            <p:spPr bwMode="auto">
              <a:xfrm>
                <a:off x="816" y="192"/>
                <a:ext cx="3954" cy="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5" name="Picture 13" descr="gila"/>
              <p:cNvPicPr>
                <a:picLocks noChangeAspect="1" noChangeArrowheads="1"/>
              </p:cNvPicPr>
              <p:nvPr/>
            </p:nvPicPr>
            <p:blipFill>
              <a:blip r:embed="rId5" cstate="print">
                <a:extLst>
                  <a:ext uri="{28A0092B-C50C-407E-A947-70E740481C1C}">
                    <a14:useLocalDpi xmlns:a14="http://schemas.microsoft.com/office/drawing/2010/main" val="0"/>
                  </a:ext>
                </a:extLst>
              </a:blip>
              <a:srcRect l="71504" t="90446" r="14076" b="3905"/>
              <a:stretch>
                <a:fillRect/>
              </a:stretch>
            </p:blipFill>
            <p:spPr bwMode="auto">
              <a:xfrm>
                <a:off x="1200" y="3168"/>
                <a:ext cx="62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6" name="Rectangle 14"/>
              <p:cNvSpPr>
                <a:spLocks noChangeArrowheads="1"/>
              </p:cNvSpPr>
              <p:nvPr/>
            </p:nvSpPr>
            <p:spPr bwMode="auto">
              <a:xfrm>
                <a:off x="3648" y="3234"/>
                <a:ext cx="804" cy="198"/>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solidFill>
                    <a:srgbClr val="FFFFFF"/>
                  </a:solidFill>
                  <a:latin typeface="Arial Rounded MT Bold" panose="020F0704030504030204" pitchFamily="34" charset="0"/>
                </a:endParaRPr>
              </a:p>
            </p:txBody>
          </p:sp>
        </p:grpSp>
        <p:sp>
          <p:nvSpPr>
            <p:cNvPr id="75783" name="Oval 15"/>
            <p:cNvSpPr>
              <a:spLocks noChangeArrowheads="1"/>
            </p:cNvSpPr>
            <p:nvPr/>
          </p:nvSpPr>
          <p:spPr bwMode="auto">
            <a:xfrm>
              <a:off x="1200" y="1296"/>
              <a:ext cx="144" cy="144"/>
            </a:xfrm>
            <a:prstGeom prst="ellipse">
              <a:avLst/>
            </a:prstGeom>
            <a:solidFill>
              <a:schemeClr val="bg1"/>
            </a:solidFill>
            <a:ln w="9525">
              <a:solidFill>
                <a:schemeClr val="bg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solidFill>
                  <a:srgbClr val="FFFFFF"/>
                </a:solidFill>
                <a:latin typeface="Arial Rounded MT Bold" panose="020F0704030504030204" pitchFamily="34" charset="0"/>
              </a:endParaRPr>
            </a:p>
          </p:txBody>
        </p:sp>
      </p:grpSp>
    </p:spTree>
    <p:extLst>
      <p:ext uri="{BB962C8B-B14F-4D97-AF65-F5344CB8AC3E}">
        <p14:creationId xmlns:p14="http://schemas.microsoft.com/office/powerpoint/2010/main" val="38883584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16"/>
          <p:cNvGrpSpPr>
            <a:grpSpLocks/>
          </p:cNvGrpSpPr>
          <p:nvPr/>
        </p:nvGrpSpPr>
        <p:grpSpPr bwMode="auto">
          <a:xfrm>
            <a:off x="533400" y="685800"/>
            <a:ext cx="8077200" cy="5486400"/>
            <a:chOff x="685800" y="1447800"/>
            <a:chExt cx="7772400" cy="5105400"/>
          </a:xfrm>
        </p:grpSpPr>
        <p:grpSp>
          <p:nvGrpSpPr>
            <p:cNvPr id="22532" name="Group 14"/>
            <p:cNvGrpSpPr>
              <a:grpSpLocks/>
            </p:cNvGrpSpPr>
            <p:nvPr/>
          </p:nvGrpSpPr>
          <p:grpSpPr bwMode="auto">
            <a:xfrm>
              <a:off x="685800" y="2209800"/>
              <a:ext cx="7772400" cy="4343400"/>
              <a:chOff x="609600" y="1752600"/>
              <a:chExt cx="7772400" cy="4343400"/>
            </a:xfrm>
          </p:grpSpPr>
          <p:grpSp>
            <p:nvGrpSpPr>
              <p:cNvPr id="22534" name="Group 13"/>
              <p:cNvGrpSpPr>
                <a:grpSpLocks/>
              </p:cNvGrpSpPr>
              <p:nvPr/>
            </p:nvGrpSpPr>
            <p:grpSpPr bwMode="auto">
              <a:xfrm>
                <a:off x="609600" y="1752600"/>
                <a:ext cx="7772400" cy="4343400"/>
                <a:chOff x="609600" y="1752600"/>
                <a:chExt cx="7772400" cy="4343400"/>
              </a:xfrm>
            </p:grpSpPr>
            <p:pic>
              <p:nvPicPr>
                <p:cNvPr id="22536" name="Picture 10" descr="Verde"/>
                <p:cNvPicPr>
                  <a:picLocks noChangeAspect="1" noChangeArrowheads="1"/>
                </p:cNvPicPr>
                <p:nvPr/>
              </p:nvPicPr>
              <p:blipFill>
                <a:blip r:embed="rId3">
                  <a:extLst>
                    <a:ext uri="{28A0092B-C50C-407E-A947-70E740481C1C}">
                      <a14:useLocalDpi xmlns:a14="http://schemas.microsoft.com/office/drawing/2010/main" val="0"/>
                    </a:ext>
                  </a:extLst>
                </a:blip>
                <a:srcRect t="12059"/>
                <a:stretch>
                  <a:fillRect/>
                </a:stretch>
              </p:blipFill>
              <p:spPr bwMode="auto">
                <a:xfrm>
                  <a:off x="609600" y="1752600"/>
                  <a:ext cx="777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Rectangle 11"/>
                <p:cNvSpPr>
                  <a:spLocks noChangeArrowheads="1"/>
                </p:cNvSpPr>
                <p:nvPr/>
              </p:nvSpPr>
              <p:spPr bwMode="auto">
                <a:xfrm>
                  <a:off x="1837831" y="1940588"/>
                  <a:ext cx="6524978" cy="71236"/>
                </a:xfrm>
                <a:prstGeom prst="rect">
                  <a:avLst/>
                </a:prstGeom>
                <a:solidFill>
                  <a:schemeClr val="tx1"/>
                </a:solidFill>
                <a:ln w="9525">
                  <a:solidFill>
                    <a:schemeClr val="tx1"/>
                  </a:solidFill>
                  <a:miter lim="800000"/>
                  <a:headEnd/>
                  <a:tailEnd/>
                </a:ln>
              </p:spPr>
              <p:txBody>
                <a:bodyPr wrap="none" anchor="ctr"/>
                <a:lstStyle>
                  <a:lvl1pPr eaLnBrk="0" hangingPunct="0">
                    <a:defRPr sz="3200" b="1">
                      <a:solidFill>
                        <a:schemeClr val="tx1"/>
                      </a:solidFill>
                      <a:latin typeface="Arial Rounded MT Bold" panose="020F0704030504030204" pitchFamily="34" charset="0"/>
                    </a:defRPr>
                  </a:lvl1pPr>
                  <a:lvl2pPr marL="742950" indent="-285750" eaLnBrk="0" hangingPunct="0">
                    <a:defRPr sz="3200" b="1">
                      <a:solidFill>
                        <a:schemeClr val="tx1"/>
                      </a:solidFill>
                      <a:latin typeface="Arial Rounded MT Bold" panose="020F0704030504030204" pitchFamily="34" charset="0"/>
                    </a:defRPr>
                  </a:lvl2pPr>
                  <a:lvl3pPr marL="1143000" indent="-228600" eaLnBrk="0" hangingPunct="0">
                    <a:defRPr sz="3200" b="1">
                      <a:solidFill>
                        <a:schemeClr val="tx1"/>
                      </a:solidFill>
                      <a:latin typeface="Arial Rounded MT Bold" panose="020F0704030504030204" pitchFamily="34" charset="0"/>
                    </a:defRPr>
                  </a:lvl3pPr>
                  <a:lvl4pPr marL="1600200" indent="-228600" eaLnBrk="0" hangingPunct="0">
                    <a:defRPr sz="3200" b="1">
                      <a:solidFill>
                        <a:schemeClr val="tx1"/>
                      </a:solidFill>
                      <a:latin typeface="Arial Rounded MT Bold" panose="020F0704030504030204" pitchFamily="34" charset="0"/>
                    </a:defRPr>
                  </a:lvl4pPr>
                  <a:lvl5pPr marL="2057400" indent="-228600" eaLnBrk="0" hangingPunct="0">
                    <a:defRPr sz="3200" b="1">
                      <a:solidFill>
                        <a:schemeClr val="tx1"/>
                      </a:solidFill>
                      <a:latin typeface="Arial Rounded MT Bold" panose="020F0704030504030204" pitchFamily="34" charset="0"/>
                    </a:defRPr>
                  </a:lvl5pPr>
                  <a:lvl6pPr marL="2514600" indent="-228600" algn="r" eaLnBrk="0" fontAlgn="base" hangingPunct="0">
                    <a:spcBef>
                      <a:spcPct val="0"/>
                    </a:spcBef>
                    <a:spcAft>
                      <a:spcPct val="0"/>
                    </a:spcAft>
                    <a:defRPr sz="3200" b="1">
                      <a:solidFill>
                        <a:schemeClr val="tx1"/>
                      </a:solidFill>
                      <a:latin typeface="Arial Rounded MT Bold" panose="020F0704030504030204" pitchFamily="34" charset="0"/>
                    </a:defRPr>
                  </a:lvl6pPr>
                  <a:lvl7pPr marL="2971800" indent="-228600" algn="r" eaLnBrk="0" fontAlgn="base" hangingPunct="0">
                    <a:spcBef>
                      <a:spcPct val="0"/>
                    </a:spcBef>
                    <a:spcAft>
                      <a:spcPct val="0"/>
                    </a:spcAft>
                    <a:defRPr sz="3200" b="1">
                      <a:solidFill>
                        <a:schemeClr val="tx1"/>
                      </a:solidFill>
                      <a:latin typeface="Arial Rounded MT Bold" panose="020F0704030504030204" pitchFamily="34" charset="0"/>
                    </a:defRPr>
                  </a:lvl7pPr>
                  <a:lvl8pPr marL="3429000" indent="-228600" algn="r" eaLnBrk="0" fontAlgn="base" hangingPunct="0">
                    <a:spcBef>
                      <a:spcPct val="0"/>
                    </a:spcBef>
                    <a:spcAft>
                      <a:spcPct val="0"/>
                    </a:spcAft>
                    <a:defRPr sz="3200" b="1">
                      <a:solidFill>
                        <a:schemeClr val="tx1"/>
                      </a:solidFill>
                      <a:latin typeface="Arial Rounded MT Bold" panose="020F0704030504030204" pitchFamily="34" charset="0"/>
                    </a:defRPr>
                  </a:lvl8pPr>
                  <a:lvl9pPr marL="3886200" indent="-228600" algn="r" eaLnBrk="0" fontAlgn="base" hangingPunct="0">
                    <a:spcBef>
                      <a:spcPct val="0"/>
                    </a:spcBef>
                    <a:spcAft>
                      <a:spcPct val="0"/>
                    </a:spcAft>
                    <a:defRPr sz="3200" b="1">
                      <a:solidFill>
                        <a:schemeClr val="tx1"/>
                      </a:solidFill>
                      <a:latin typeface="Arial Rounded MT Bold" panose="020F0704030504030204" pitchFamily="34" charset="0"/>
                    </a:defRPr>
                  </a:lvl9pPr>
                </a:lstStyle>
                <a:p>
                  <a:pPr eaLnBrk="1" hangingPunct="1"/>
                  <a:endParaRPr lang="en-US"/>
                </a:p>
              </p:txBody>
            </p:sp>
          </p:grpSp>
          <p:sp>
            <p:nvSpPr>
              <p:cNvPr id="22535" name="Text Box 7"/>
              <p:cNvSpPr txBox="1">
                <a:spLocks noChangeArrowheads="1"/>
              </p:cNvSpPr>
              <p:nvPr/>
            </p:nvSpPr>
            <p:spPr bwMode="auto">
              <a:xfrm>
                <a:off x="1752600" y="2438400"/>
                <a:ext cx="914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Rounded MT Bold" panose="020F0704030504030204" pitchFamily="34" charset="0"/>
                  </a:defRPr>
                </a:lvl1pPr>
                <a:lvl2pPr marL="742950" indent="-285750" eaLnBrk="0" hangingPunct="0">
                  <a:defRPr sz="3200" b="1">
                    <a:solidFill>
                      <a:schemeClr val="tx1"/>
                    </a:solidFill>
                    <a:latin typeface="Arial Rounded MT Bold" panose="020F0704030504030204" pitchFamily="34" charset="0"/>
                  </a:defRPr>
                </a:lvl2pPr>
                <a:lvl3pPr marL="1143000" indent="-228600" eaLnBrk="0" hangingPunct="0">
                  <a:defRPr sz="3200" b="1">
                    <a:solidFill>
                      <a:schemeClr val="tx1"/>
                    </a:solidFill>
                    <a:latin typeface="Arial Rounded MT Bold" panose="020F0704030504030204" pitchFamily="34" charset="0"/>
                  </a:defRPr>
                </a:lvl3pPr>
                <a:lvl4pPr marL="1600200" indent="-228600" eaLnBrk="0" hangingPunct="0">
                  <a:defRPr sz="3200" b="1">
                    <a:solidFill>
                      <a:schemeClr val="tx1"/>
                    </a:solidFill>
                    <a:latin typeface="Arial Rounded MT Bold" panose="020F0704030504030204" pitchFamily="34" charset="0"/>
                  </a:defRPr>
                </a:lvl4pPr>
                <a:lvl5pPr marL="2057400" indent="-228600" eaLnBrk="0" hangingPunct="0">
                  <a:defRPr sz="3200" b="1">
                    <a:solidFill>
                      <a:schemeClr val="tx1"/>
                    </a:solidFill>
                    <a:latin typeface="Arial Rounded MT Bold" panose="020F0704030504030204" pitchFamily="34" charset="0"/>
                  </a:defRPr>
                </a:lvl5pPr>
                <a:lvl6pPr marL="2514600" indent="-228600" algn="r" eaLnBrk="0" fontAlgn="base" hangingPunct="0">
                  <a:spcBef>
                    <a:spcPct val="0"/>
                  </a:spcBef>
                  <a:spcAft>
                    <a:spcPct val="0"/>
                  </a:spcAft>
                  <a:defRPr sz="3200" b="1">
                    <a:solidFill>
                      <a:schemeClr val="tx1"/>
                    </a:solidFill>
                    <a:latin typeface="Arial Rounded MT Bold" panose="020F0704030504030204" pitchFamily="34" charset="0"/>
                  </a:defRPr>
                </a:lvl6pPr>
                <a:lvl7pPr marL="2971800" indent="-228600" algn="r" eaLnBrk="0" fontAlgn="base" hangingPunct="0">
                  <a:spcBef>
                    <a:spcPct val="0"/>
                  </a:spcBef>
                  <a:spcAft>
                    <a:spcPct val="0"/>
                  </a:spcAft>
                  <a:defRPr sz="3200" b="1">
                    <a:solidFill>
                      <a:schemeClr val="tx1"/>
                    </a:solidFill>
                    <a:latin typeface="Arial Rounded MT Bold" panose="020F0704030504030204" pitchFamily="34" charset="0"/>
                  </a:defRPr>
                </a:lvl7pPr>
                <a:lvl8pPr marL="3429000" indent="-228600" algn="r" eaLnBrk="0" fontAlgn="base" hangingPunct="0">
                  <a:spcBef>
                    <a:spcPct val="0"/>
                  </a:spcBef>
                  <a:spcAft>
                    <a:spcPct val="0"/>
                  </a:spcAft>
                  <a:defRPr sz="3200" b="1">
                    <a:solidFill>
                      <a:schemeClr val="tx1"/>
                    </a:solidFill>
                    <a:latin typeface="Arial Rounded MT Bold" panose="020F0704030504030204" pitchFamily="34" charset="0"/>
                  </a:defRPr>
                </a:lvl8pPr>
                <a:lvl9pPr marL="3886200" indent="-228600" algn="r" eaLnBrk="0" fontAlgn="base" hangingPunct="0">
                  <a:spcBef>
                    <a:spcPct val="0"/>
                  </a:spcBef>
                  <a:spcAft>
                    <a:spcPct val="0"/>
                  </a:spcAft>
                  <a:defRPr sz="3200" b="1">
                    <a:solidFill>
                      <a:schemeClr val="tx1"/>
                    </a:solidFill>
                    <a:latin typeface="Arial Rounded MT Bold" panose="020F0704030504030204" pitchFamily="34" charset="0"/>
                  </a:defRPr>
                </a:lvl9pPr>
              </a:lstStyle>
              <a:p>
                <a:pPr algn="l" eaLnBrk="1" hangingPunct="1">
                  <a:spcBef>
                    <a:spcPct val="50000"/>
                  </a:spcBef>
                </a:pPr>
                <a:r>
                  <a:rPr lang="en-US" sz="1100" b="0" i="1">
                    <a:solidFill>
                      <a:schemeClr val="bg2"/>
                    </a:solidFill>
                  </a:rPr>
                  <a:t>Historical </a:t>
                </a:r>
                <a:br>
                  <a:rPr lang="en-US" sz="1100" b="0" i="1">
                    <a:solidFill>
                      <a:schemeClr val="bg2"/>
                    </a:solidFill>
                  </a:rPr>
                </a:br>
                <a:r>
                  <a:rPr lang="en-US" sz="1100" b="0" i="1">
                    <a:solidFill>
                      <a:schemeClr val="bg2"/>
                    </a:solidFill>
                  </a:rPr>
                  <a:t>Flood</a:t>
                </a:r>
              </a:p>
            </p:txBody>
          </p:sp>
        </p:grpSp>
        <p:sp>
          <p:nvSpPr>
            <p:cNvPr id="22533" name="TextBox 15"/>
            <p:cNvSpPr txBox="1">
              <a:spLocks noChangeArrowheads="1"/>
            </p:cNvSpPr>
            <p:nvPr/>
          </p:nvSpPr>
          <p:spPr bwMode="auto">
            <a:xfrm>
              <a:off x="685800" y="1447800"/>
              <a:ext cx="7772400" cy="83099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Arial Rounded MT Bold" panose="020F0704030504030204" pitchFamily="34" charset="0"/>
                </a:defRPr>
              </a:lvl1pPr>
              <a:lvl2pPr marL="742950" indent="-285750" eaLnBrk="0" hangingPunct="0">
                <a:defRPr sz="3200" b="1">
                  <a:solidFill>
                    <a:schemeClr val="tx1"/>
                  </a:solidFill>
                  <a:latin typeface="Arial Rounded MT Bold" panose="020F0704030504030204" pitchFamily="34" charset="0"/>
                </a:defRPr>
              </a:lvl2pPr>
              <a:lvl3pPr marL="1143000" indent="-228600" eaLnBrk="0" hangingPunct="0">
                <a:defRPr sz="3200" b="1">
                  <a:solidFill>
                    <a:schemeClr val="tx1"/>
                  </a:solidFill>
                  <a:latin typeface="Arial Rounded MT Bold" panose="020F0704030504030204" pitchFamily="34" charset="0"/>
                </a:defRPr>
              </a:lvl3pPr>
              <a:lvl4pPr marL="1600200" indent="-228600" eaLnBrk="0" hangingPunct="0">
                <a:defRPr sz="3200" b="1">
                  <a:solidFill>
                    <a:schemeClr val="tx1"/>
                  </a:solidFill>
                  <a:latin typeface="Arial Rounded MT Bold" panose="020F0704030504030204" pitchFamily="34" charset="0"/>
                </a:defRPr>
              </a:lvl4pPr>
              <a:lvl5pPr marL="2057400" indent="-228600" eaLnBrk="0" hangingPunct="0">
                <a:defRPr sz="3200" b="1">
                  <a:solidFill>
                    <a:schemeClr val="tx1"/>
                  </a:solidFill>
                  <a:latin typeface="Arial Rounded MT Bold" panose="020F0704030504030204" pitchFamily="34" charset="0"/>
                </a:defRPr>
              </a:lvl5pPr>
              <a:lvl6pPr marL="2514600" indent="-228600" algn="r" eaLnBrk="0" fontAlgn="base" hangingPunct="0">
                <a:spcBef>
                  <a:spcPct val="0"/>
                </a:spcBef>
                <a:spcAft>
                  <a:spcPct val="0"/>
                </a:spcAft>
                <a:defRPr sz="3200" b="1">
                  <a:solidFill>
                    <a:schemeClr val="tx1"/>
                  </a:solidFill>
                  <a:latin typeface="Arial Rounded MT Bold" panose="020F0704030504030204" pitchFamily="34" charset="0"/>
                </a:defRPr>
              </a:lvl6pPr>
              <a:lvl7pPr marL="2971800" indent="-228600" algn="r" eaLnBrk="0" fontAlgn="base" hangingPunct="0">
                <a:spcBef>
                  <a:spcPct val="0"/>
                </a:spcBef>
                <a:spcAft>
                  <a:spcPct val="0"/>
                </a:spcAft>
                <a:defRPr sz="3200" b="1">
                  <a:solidFill>
                    <a:schemeClr val="tx1"/>
                  </a:solidFill>
                  <a:latin typeface="Arial Rounded MT Bold" panose="020F0704030504030204" pitchFamily="34" charset="0"/>
                </a:defRPr>
              </a:lvl7pPr>
              <a:lvl8pPr marL="3429000" indent="-228600" algn="r" eaLnBrk="0" fontAlgn="base" hangingPunct="0">
                <a:spcBef>
                  <a:spcPct val="0"/>
                </a:spcBef>
                <a:spcAft>
                  <a:spcPct val="0"/>
                </a:spcAft>
                <a:defRPr sz="3200" b="1">
                  <a:solidFill>
                    <a:schemeClr val="tx1"/>
                  </a:solidFill>
                  <a:latin typeface="Arial Rounded MT Bold" panose="020F0704030504030204" pitchFamily="34" charset="0"/>
                </a:defRPr>
              </a:lvl8pPr>
              <a:lvl9pPr marL="3886200" indent="-228600" algn="r" eaLnBrk="0" fontAlgn="base" hangingPunct="0">
                <a:spcBef>
                  <a:spcPct val="0"/>
                </a:spcBef>
                <a:spcAft>
                  <a:spcPct val="0"/>
                </a:spcAft>
                <a:defRPr sz="3200" b="1">
                  <a:solidFill>
                    <a:schemeClr val="tx1"/>
                  </a:solidFill>
                  <a:latin typeface="Arial Rounded MT Bold" panose="020F0704030504030204" pitchFamily="34" charset="0"/>
                </a:defRPr>
              </a:lvl9pPr>
            </a:lstStyle>
            <a:p>
              <a:pPr algn="ctr" eaLnBrk="1" hangingPunct="1"/>
              <a:r>
                <a:rPr lang="en-US" sz="2400" b="0">
                  <a:solidFill>
                    <a:srgbClr val="000066"/>
                  </a:solidFill>
                </a:rPr>
                <a:t/>
              </a:r>
              <a:br>
                <a:rPr lang="en-US" sz="2400" b="0">
                  <a:solidFill>
                    <a:srgbClr val="000066"/>
                  </a:solidFill>
                </a:rPr>
              </a:br>
              <a:r>
                <a:rPr lang="en-US" sz="2400" b="0">
                  <a:solidFill>
                    <a:srgbClr val="000066"/>
                  </a:solidFill>
                </a:rPr>
                <a:t>Verde River below Tangle Creek</a:t>
              </a:r>
            </a:p>
          </p:txBody>
        </p:sp>
      </p:grpSp>
      <p:pic>
        <p:nvPicPr>
          <p:cNvPr id="22531" name="Picture 8"/>
          <p:cNvPicPr>
            <a:picLocks noChangeAspect="1" noChangeArrowheads="1"/>
          </p:cNvPicPr>
          <p:nvPr/>
        </p:nvPicPr>
        <p:blipFill>
          <a:blip r:embed="rId4">
            <a:extLst>
              <a:ext uri="{28A0092B-C50C-407E-A947-70E740481C1C}">
                <a14:useLocalDpi xmlns:a14="http://schemas.microsoft.com/office/drawing/2010/main" val="0"/>
              </a:ext>
            </a:extLst>
          </a:blip>
          <a:srcRect b="1627"/>
          <a:stretch>
            <a:fillRect/>
          </a:stretch>
        </p:blipFill>
        <p:spPr bwMode="auto">
          <a:xfrm>
            <a:off x="3124200" y="1752600"/>
            <a:ext cx="2065338" cy="1520825"/>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5715000" y="6400800"/>
            <a:ext cx="2667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400" b="0">
                <a:solidFill>
                  <a:srgbClr val="FFFFFF"/>
                </a:solidFill>
                <a:latin typeface="Verdana" panose="020B0604030504040204" pitchFamily="34" charset="0"/>
              </a:rPr>
              <a:t>Hirschboeck et .al. 2000</a:t>
            </a:r>
          </a:p>
        </p:txBody>
      </p:sp>
      <p:sp>
        <p:nvSpPr>
          <p:cNvPr id="47107" name="Text Box 3"/>
          <p:cNvSpPr txBox="1">
            <a:spLocks noChangeArrowheads="1"/>
          </p:cNvSpPr>
          <p:nvPr/>
        </p:nvSpPr>
        <p:spPr bwMode="auto">
          <a:xfrm>
            <a:off x="2971800" y="0"/>
            <a:ext cx="6172200" cy="1384300"/>
          </a:xfrm>
          <a:prstGeom prst="rect">
            <a:avLst/>
          </a:prstGeom>
          <a:noFill/>
          <a:ln w="9525">
            <a:noFill/>
            <a:miter lim="800000"/>
            <a:headEnd/>
            <a:tailEnd/>
          </a:ln>
        </p:spPr>
        <p:txBody>
          <a:bodyPr>
            <a:spAutoFit/>
          </a:bodyPr>
          <a:lstStyle/>
          <a:p>
            <a:pPr algn="ctr">
              <a:spcBef>
                <a:spcPct val="50000"/>
              </a:spcBef>
              <a:defRPr/>
            </a:pPr>
            <a:r>
              <a:rPr lang="en-US" sz="2800" dirty="0">
                <a:solidFill>
                  <a:srgbClr val="FDC7A5"/>
                </a:solidFill>
                <a:effectLst>
                  <a:outerShdw blurRad="38100" dist="38100" dir="2700000" algn="tl">
                    <a:srgbClr val="000000">
                      <a:alpha val="43137"/>
                    </a:srgbClr>
                  </a:outerShdw>
                </a:effectLst>
                <a:latin typeface="Verdana" pitchFamily="34" charset="0"/>
                <a:cs typeface="Arial" charset="0"/>
              </a:rPr>
              <a:t>Verde River below Tangle Ck </a:t>
            </a:r>
            <a:r>
              <a:rPr lang="en-US" sz="2800" dirty="0">
                <a:solidFill>
                  <a:srgbClr val="FFFF00"/>
                </a:solidFill>
                <a:effectLst>
                  <a:outerShdw blurRad="38100" dist="38100" dir="2700000" algn="tl">
                    <a:srgbClr val="000000">
                      <a:alpha val="43137"/>
                    </a:srgbClr>
                  </a:outerShdw>
                </a:effectLst>
                <a:latin typeface="Verdana" pitchFamily="34" charset="0"/>
                <a:cs typeface="Arial" charset="0"/>
              </a:rPr>
              <a:t/>
            </a:r>
            <a:br>
              <a:rPr lang="en-US" sz="2800" dirty="0">
                <a:solidFill>
                  <a:srgbClr val="FFFF00"/>
                </a:solidFill>
                <a:effectLst>
                  <a:outerShdw blurRad="38100" dist="38100" dir="2700000" algn="tl">
                    <a:srgbClr val="000000">
                      <a:alpha val="43137"/>
                    </a:srgbClr>
                  </a:outerShdw>
                </a:effectLst>
                <a:latin typeface="Verdana" pitchFamily="34" charset="0"/>
                <a:cs typeface="Arial" charset="0"/>
              </a:rPr>
            </a:b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Peak flows separated into </a:t>
            </a:r>
            <a:b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b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3 </a:t>
            </a:r>
            <a:r>
              <a:rPr lang="en-US" sz="2800" b="0" dirty="0" err="1">
                <a:solidFill>
                  <a:srgbClr val="FFFFFF"/>
                </a:solidFill>
                <a:effectLst>
                  <a:outerShdw blurRad="38100" dist="38100" dir="2700000" algn="tl">
                    <a:srgbClr val="000000">
                      <a:alpha val="43137"/>
                    </a:srgbClr>
                  </a:outerShdw>
                </a:effectLst>
                <a:latin typeface="Verdana" pitchFamily="34" charset="0"/>
                <a:cs typeface="Arial" charset="0"/>
              </a:rPr>
              <a:t>hydroclimatic</a:t>
            </a: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 subgroups</a:t>
            </a:r>
            <a:endParaRPr lang="en-US" sz="1600" b="0" dirty="0">
              <a:solidFill>
                <a:srgbClr val="FFFFFF"/>
              </a:solidFill>
              <a:effectLst>
                <a:outerShdw blurRad="38100" dist="38100" dir="2700000" algn="tl">
                  <a:srgbClr val="000000">
                    <a:alpha val="43137"/>
                  </a:srgbClr>
                </a:outerShdw>
              </a:effectLst>
              <a:latin typeface="Verdana" pitchFamily="34" charset="0"/>
              <a:cs typeface="Arial" charset="0"/>
            </a:endParaRPr>
          </a:p>
        </p:txBody>
      </p:sp>
      <p:pic>
        <p:nvPicPr>
          <p:cNvPr id="78852" name="Picture 5" descr="Mix"/>
          <p:cNvPicPr>
            <a:picLocks noChangeAspect="1" noChangeArrowheads="1"/>
          </p:cNvPicPr>
          <p:nvPr/>
        </p:nvPicPr>
        <p:blipFill>
          <a:blip r:embed="rId3">
            <a:extLst>
              <a:ext uri="{28A0092B-C50C-407E-A947-70E740481C1C}">
                <a14:useLocalDpi xmlns:a14="http://schemas.microsoft.com/office/drawing/2010/main" val="0"/>
              </a:ext>
            </a:extLst>
          </a:blip>
          <a:srcRect b="11166"/>
          <a:stretch>
            <a:fillRect/>
          </a:stretch>
        </p:blipFill>
        <p:spPr bwMode="auto">
          <a:xfrm>
            <a:off x="2819400" y="1752600"/>
            <a:ext cx="61436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Text Box 6"/>
          <p:cNvSpPr txBox="1">
            <a:spLocks noChangeArrowheads="1"/>
          </p:cNvSpPr>
          <p:nvPr/>
        </p:nvSpPr>
        <p:spPr bwMode="auto">
          <a:xfrm>
            <a:off x="5105400" y="4419600"/>
            <a:ext cx="9906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200">
                <a:solidFill>
                  <a:srgbClr val="CC0000"/>
                </a:solidFill>
                <a:latin typeface="Arial Rounded MT Bold" panose="020F0704030504030204" pitchFamily="34" charset="0"/>
              </a:rPr>
              <a:t>Tropical storm</a:t>
            </a:r>
          </a:p>
        </p:txBody>
      </p:sp>
      <p:sp>
        <p:nvSpPr>
          <p:cNvPr id="78854" name="Text Box 7"/>
          <p:cNvSpPr txBox="1">
            <a:spLocks noChangeArrowheads="1"/>
          </p:cNvSpPr>
          <p:nvPr/>
        </p:nvSpPr>
        <p:spPr bwMode="auto">
          <a:xfrm>
            <a:off x="5791200" y="5638800"/>
            <a:ext cx="10668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200">
                <a:solidFill>
                  <a:srgbClr val="000000"/>
                </a:solidFill>
                <a:latin typeface="Arial Rounded MT Bold" panose="020F0704030504030204" pitchFamily="34" charset="0"/>
              </a:rPr>
              <a:t>Sumer Convective</a:t>
            </a:r>
          </a:p>
        </p:txBody>
      </p:sp>
      <p:sp>
        <p:nvSpPr>
          <p:cNvPr id="78855" name="Text Box 8"/>
          <p:cNvSpPr txBox="1">
            <a:spLocks noChangeArrowheads="1"/>
          </p:cNvSpPr>
          <p:nvPr/>
        </p:nvSpPr>
        <p:spPr bwMode="auto">
          <a:xfrm>
            <a:off x="6781800" y="5486400"/>
            <a:ext cx="990600" cy="457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200">
                <a:solidFill>
                  <a:srgbClr val="0000FF"/>
                </a:solidFill>
                <a:latin typeface="Arial Rounded MT Bold" panose="020F0704030504030204" pitchFamily="34" charset="0"/>
              </a:rPr>
              <a:t>Winter Synoptic</a:t>
            </a:r>
          </a:p>
        </p:txBody>
      </p:sp>
      <p:sp>
        <p:nvSpPr>
          <p:cNvPr id="78856" name="Text Box 9"/>
          <p:cNvSpPr txBox="1">
            <a:spLocks noChangeArrowheads="1"/>
          </p:cNvSpPr>
          <p:nvPr/>
        </p:nvSpPr>
        <p:spPr bwMode="auto">
          <a:xfrm>
            <a:off x="3505200" y="5638800"/>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1400" b="0">
                <a:solidFill>
                  <a:srgbClr val="0000FF"/>
                </a:solidFill>
                <a:latin typeface="Arial Rounded MT Bold" panose="020F0704030504030204" pitchFamily="34" charset="0"/>
              </a:rPr>
              <a:t>All Peaks</a:t>
            </a:r>
          </a:p>
        </p:txBody>
      </p:sp>
      <p:grpSp>
        <p:nvGrpSpPr>
          <p:cNvPr id="78857" name="Group 10"/>
          <p:cNvGrpSpPr>
            <a:grpSpLocks/>
          </p:cNvGrpSpPr>
          <p:nvPr/>
        </p:nvGrpSpPr>
        <p:grpSpPr bwMode="auto">
          <a:xfrm>
            <a:off x="152400" y="304800"/>
            <a:ext cx="2971800" cy="2209800"/>
            <a:chOff x="0" y="96"/>
            <a:chExt cx="2112" cy="1566"/>
          </a:xfrm>
        </p:grpSpPr>
        <p:grpSp>
          <p:nvGrpSpPr>
            <p:cNvPr id="78858" name="Group 11"/>
            <p:cNvGrpSpPr>
              <a:grpSpLocks/>
            </p:cNvGrpSpPr>
            <p:nvPr/>
          </p:nvGrpSpPr>
          <p:grpSpPr bwMode="auto">
            <a:xfrm>
              <a:off x="0" y="96"/>
              <a:ext cx="2112" cy="1566"/>
              <a:chOff x="816" y="192"/>
              <a:chExt cx="3954" cy="3246"/>
            </a:xfrm>
          </p:grpSpPr>
          <p:pic>
            <p:nvPicPr>
              <p:cNvPr id="78860" name="Picture 12" descr="gila"/>
              <p:cNvPicPr>
                <a:picLocks noChangeAspect="1" noChangeArrowheads="1"/>
              </p:cNvPicPr>
              <p:nvPr/>
            </p:nvPicPr>
            <p:blipFill>
              <a:blip r:embed="rId4" cstate="print">
                <a:extLst>
                  <a:ext uri="{28A0092B-C50C-407E-A947-70E740481C1C}">
                    <a14:useLocalDpi xmlns:a14="http://schemas.microsoft.com/office/drawing/2010/main" val="0"/>
                  </a:ext>
                </a:extLst>
              </a:blip>
              <a:srcRect l="5098" t="5318" r="4111" b="4791"/>
              <a:stretch>
                <a:fillRect/>
              </a:stretch>
            </p:blipFill>
            <p:spPr bwMode="auto">
              <a:xfrm>
                <a:off x="816" y="192"/>
                <a:ext cx="3954" cy="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1" name="Picture 13" descr="gila"/>
              <p:cNvPicPr>
                <a:picLocks noChangeAspect="1" noChangeArrowheads="1"/>
              </p:cNvPicPr>
              <p:nvPr/>
            </p:nvPicPr>
            <p:blipFill>
              <a:blip r:embed="rId5" cstate="print">
                <a:extLst>
                  <a:ext uri="{28A0092B-C50C-407E-A947-70E740481C1C}">
                    <a14:useLocalDpi xmlns:a14="http://schemas.microsoft.com/office/drawing/2010/main" val="0"/>
                  </a:ext>
                </a:extLst>
              </a:blip>
              <a:srcRect l="71504" t="90446" r="14076" b="3905"/>
              <a:stretch>
                <a:fillRect/>
              </a:stretch>
            </p:blipFill>
            <p:spPr bwMode="auto">
              <a:xfrm>
                <a:off x="1200" y="3168"/>
                <a:ext cx="62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2" name="Rectangle 14"/>
              <p:cNvSpPr>
                <a:spLocks noChangeArrowheads="1"/>
              </p:cNvSpPr>
              <p:nvPr/>
            </p:nvSpPr>
            <p:spPr bwMode="auto">
              <a:xfrm>
                <a:off x="3648" y="3234"/>
                <a:ext cx="804" cy="198"/>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solidFill>
                    <a:srgbClr val="FFFFFF"/>
                  </a:solidFill>
                  <a:latin typeface="Arial Rounded MT Bold" panose="020F0704030504030204" pitchFamily="34" charset="0"/>
                </a:endParaRPr>
              </a:p>
            </p:txBody>
          </p:sp>
        </p:grpSp>
        <p:sp>
          <p:nvSpPr>
            <p:cNvPr id="78859" name="Oval 15"/>
            <p:cNvSpPr>
              <a:spLocks noChangeArrowheads="1"/>
            </p:cNvSpPr>
            <p:nvPr/>
          </p:nvSpPr>
          <p:spPr bwMode="auto">
            <a:xfrm>
              <a:off x="864" y="576"/>
              <a:ext cx="144" cy="144"/>
            </a:xfrm>
            <a:prstGeom prst="ellipse">
              <a:avLst/>
            </a:prstGeom>
            <a:solidFill>
              <a:schemeClr val="bg1"/>
            </a:solidFill>
            <a:ln w="9525">
              <a:solidFill>
                <a:schemeClr val="bg1"/>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solidFill>
                  <a:srgbClr val="FFFFFF"/>
                </a:solidFill>
                <a:latin typeface="Arial Rounded MT Bold" panose="020F0704030504030204" pitchFamily="34" charset="0"/>
              </a:endParaRPr>
            </a:p>
          </p:txBody>
        </p:sp>
      </p:grpSp>
    </p:spTree>
    <p:extLst>
      <p:ext uri="{BB962C8B-B14F-4D97-AF65-F5344CB8AC3E}">
        <p14:creationId xmlns:p14="http://schemas.microsoft.com/office/powerpoint/2010/main" val="29683497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1"/>
          <p:cNvSpPr txBox="1">
            <a:spLocks noChangeArrowheads="1"/>
          </p:cNvSpPr>
          <p:nvPr/>
        </p:nvSpPr>
        <p:spPr bwMode="auto">
          <a:xfrm>
            <a:off x="762000" y="1600200"/>
            <a:ext cx="7772400" cy="3416320"/>
          </a:xfrm>
          <a:prstGeom prst="rect">
            <a:avLst/>
          </a:prstGeom>
          <a:noFill/>
          <a:ln w="9525">
            <a:noFill/>
            <a:miter lim="800000"/>
            <a:headEnd/>
            <a:tailEnd/>
          </a:ln>
        </p:spPr>
        <p:txBody>
          <a:bodyPr wrap="square">
            <a:spAutoFit/>
          </a:bodyPr>
          <a:lstStyle/>
          <a:p>
            <a:pPr algn="ctr">
              <a:defRPr/>
            </a:pPr>
            <a:r>
              <a:rPr lang="en-US" sz="36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MIGHT </a:t>
            </a:r>
            <a:r>
              <a:rPr lang="en-US" sz="3600" dirty="0">
                <a:solidFill>
                  <a:srgbClr val="FDC7A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CLIMATE CHANGE </a:t>
            </a:r>
            <a:r>
              <a:rPr lang="en-US" sz="36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AFFECT THESE DISTRIBUTIONS</a:t>
            </a:r>
            <a:r>
              <a:rPr lang="en-US" sz="3600"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ctr">
              <a:defRPr/>
            </a:pPr>
            <a:endParaRPr lang="en-US" sz="3600" b="0" dirty="0">
              <a:solidFill>
                <a:srgbClr val="FFFFFF"/>
              </a:solidFill>
              <a:effectLst>
                <a:outerShdw blurRad="38100" dist="38100" dir="2700000" algn="tl">
                  <a:srgbClr val="000000">
                    <a:alpha val="43137"/>
                  </a:srgbClr>
                </a:outerShdw>
              </a:effectLst>
              <a:latin typeface="Verdana" pitchFamily="34" charset="0"/>
              <a:cs typeface="Arial" charset="0"/>
            </a:endParaRPr>
          </a:p>
          <a:p>
            <a:pPr algn="ctr">
              <a:defRPr/>
            </a:pPr>
            <a:r>
              <a:rPr lang="en-US" sz="3600" b="0"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Planners could envision</a:t>
            </a:r>
            <a:br>
              <a:rPr lang="en-US" sz="3600" b="0"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0"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individual flood types as alternative,</a:t>
            </a:r>
          </a:p>
          <a:p>
            <a:pPr algn="ctr">
              <a:defRPr/>
            </a:pPr>
            <a:r>
              <a:rPr lang="en-US" sz="3600" b="0"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possible </a:t>
            </a:r>
            <a:r>
              <a:rPr lang="en-US" sz="3600" b="0" dirty="0" smtClean="0">
                <a:solidFill>
                  <a:srgbClr val="FDC7A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SCENARIOS</a:t>
            </a:r>
            <a:r>
              <a:rPr lang="en-US" sz="3600" b="0"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 .</a:t>
            </a:r>
            <a:endParaRPr lang="en-US" sz="3600" b="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2775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22"/>
          <p:cNvGrpSpPr>
            <a:grpSpLocks/>
          </p:cNvGrpSpPr>
          <p:nvPr/>
        </p:nvGrpSpPr>
        <p:grpSpPr bwMode="auto">
          <a:xfrm>
            <a:off x="4572000" y="990600"/>
            <a:ext cx="3200400" cy="2133600"/>
            <a:chOff x="1806" y="1215"/>
            <a:chExt cx="3648" cy="2496"/>
          </a:xfrm>
        </p:grpSpPr>
        <p:pic>
          <p:nvPicPr>
            <p:cNvPr id="83990" name="Picture 5" descr="C:\Katie's Documents\My Pictures\FLOODS\trop.strm.floods.jpg"/>
            <p:cNvPicPr>
              <a:picLocks noChangeAspect="1" noChangeArrowheads="1"/>
            </p:cNvPicPr>
            <p:nvPr/>
          </p:nvPicPr>
          <p:blipFill>
            <a:blip r:embed="rId3">
              <a:extLst>
                <a:ext uri="{28A0092B-C50C-407E-A947-70E740481C1C}">
                  <a14:useLocalDpi xmlns:a14="http://schemas.microsoft.com/office/drawing/2010/main" val="0"/>
                </a:ext>
              </a:extLst>
            </a:blip>
            <a:srcRect t="6552"/>
            <a:stretch>
              <a:fillRect/>
            </a:stretch>
          </p:blipFill>
          <p:spPr bwMode="auto">
            <a:xfrm>
              <a:off x="1806" y="1215"/>
              <a:ext cx="3648" cy="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91" name="Text Box 21"/>
            <p:cNvSpPr txBox="1">
              <a:spLocks noChangeArrowheads="1"/>
            </p:cNvSpPr>
            <p:nvPr/>
          </p:nvSpPr>
          <p:spPr bwMode="auto">
            <a:xfrm>
              <a:off x="1806" y="1215"/>
              <a:ext cx="2189"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spcBef>
                  <a:spcPct val="50000"/>
                </a:spcBef>
              </a:pPr>
              <a:r>
                <a:rPr lang="en-US" sz="1200" b="0">
                  <a:solidFill>
                    <a:srgbClr val="000000"/>
                  </a:solidFill>
                  <a:latin typeface="Arial Rounded MT Bold" panose="020F0704030504030204" pitchFamily="34" charset="0"/>
                </a:rPr>
                <a:t>Some Important Flood-Generating Tropical Storms</a:t>
              </a:r>
            </a:p>
          </p:txBody>
        </p:sp>
      </p:grpSp>
      <p:grpSp>
        <p:nvGrpSpPr>
          <p:cNvPr id="83971" name="Group 38"/>
          <p:cNvGrpSpPr>
            <a:grpSpLocks/>
          </p:cNvGrpSpPr>
          <p:nvPr/>
        </p:nvGrpSpPr>
        <p:grpSpPr bwMode="auto">
          <a:xfrm>
            <a:off x="381000" y="304800"/>
            <a:ext cx="2889250" cy="1863725"/>
            <a:chOff x="0" y="0"/>
            <a:chExt cx="2107" cy="1399"/>
          </a:xfrm>
        </p:grpSpPr>
        <p:pic>
          <p:nvPicPr>
            <p:cNvPr id="83988" name="Picture 34" descr="C:\Katie's Documents\My Pictures\FLOODS\Bank.collapse.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064" cy="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9" name="Text Box 35"/>
            <p:cNvSpPr txBox="1">
              <a:spLocks noChangeArrowheads="1"/>
            </p:cNvSpPr>
            <p:nvPr/>
          </p:nvSpPr>
          <p:spPr bwMode="auto">
            <a:xfrm>
              <a:off x="667" y="1030"/>
              <a:ext cx="1440"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400" b="0">
                  <a:solidFill>
                    <a:srgbClr val="FFFFFF"/>
                  </a:solidFill>
                  <a:latin typeface="Arial Rounded MT Bold" panose="020F0704030504030204" pitchFamily="34" charset="0"/>
                </a:rPr>
                <a:t>Tropical storm Octave Oct 1983</a:t>
              </a:r>
            </a:p>
          </p:txBody>
        </p:sp>
      </p:grpSp>
      <p:sp>
        <p:nvSpPr>
          <p:cNvPr id="53252" name="Text Box 40"/>
          <p:cNvSpPr txBox="1">
            <a:spLocks noChangeArrowheads="1"/>
          </p:cNvSpPr>
          <p:nvPr/>
        </p:nvSpPr>
        <p:spPr bwMode="auto">
          <a:xfrm>
            <a:off x="3505200" y="0"/>
            <a:ext cx="5486400" cy="954088"/>
          </a:xfrm>
          <a:prstGeom prst="rect">
            <a:avLst/>
          </a:prstGeom>
          <a:noFill/>
          <a:ln w="9525">
            <a:noFill/>
            <a:miter lim="800000"/>
            <a:headEnd/>
            <a:tailEnd/>
          </a:ln>
        </p:spPr>
        <p:txBody>
          <a:bodyPr>
            <a:spAutoFit/>
          </a:bodyPr>
          <a:lstStyle/>
          <a:p>
            <a:pPr algn="ctr">
              <a:spcBef>
                <a:spcPct val="50000"/>
              </a:spcBef>
              <a:defRPr/>
            </a:pP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Change in Frequency or Intensity of Tropical Storms?</a:t>
            </a:r>
          </a:p>
        </p:txBody>
      </p:sp>
      <p:grpSp>
        <p:nvGrpSpPr>
          <p:cNvPr id="4" name="Group 26"/>
          <p:cNvGrpSpPr>
            <a:grpSpLocks/>
          </p:cNvGrpSpPr>
          <p:nvPr/>
        </p:nvGrpSpPr>
        <p:grpSpPr bwMode="auto">
          <a:xfrm>
            <a:off x="0" y="2514600"/>
            <a:ext cx="8915400" cy="2733675"/>
            <a:chOff x="0" y="2514600"/>
            <a:chExt cx="8915400" cy="2733020"/>
          </a:xfrm>
        </p:grpSpPr>
        <p:sp>
          <p:nvSpPr>
            <p:cNvPr id="53260" name="Text Box 40"/>
            <p:cNvSpPr txBox="1">
              <a:spLocks noChangeArrowheads="1"/>
            </p:cNvSpPr>
            <p:nvPr/>
          </p:nvSpPr>
          <p:spPr bwMode="auto">
            <a:xfrm>
              <a:off x="0" y="2514600"/>
              <a:ext cx="4114800" cy="953859"/>
            </a:xfrm>
            <a:prstGeom prst="rect">
              <a:avLst/>
            </a:prstGeom>
            <a:noFill/>
            <a:ln w="9525">
              <a:noFill/>
              <a:miter lim="800000"/>
              <a:headEnd/>
              <a:tailEnd/>
            </a:ln>
          </p:spPr>
          <p:txBody>
            <a:bodyPr>
              <a:spAutoFit/>
            </a:bodyPr>
            <a:lstStyle/>
            <a:p>
              <a:pPr algn="ctr">
                <a:spcBef>
                  <a:spcPct val="50000"/>
                </a:spcBef>
                <a:defRPr/>
              </a:pP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Latitudinal Shifts in</a:t>
              </a:r>
              <a:b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b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Winter Storm Track?</a:t>
              </a:r>
            </a:p>
          </p:txBody>
        </p:sp>
        <p:pic>
          <p:nvPicPr>
            <p:cNvPr id="83981" name="Picture 4" descr="split"/>
            <p:cNvPicPr>
              <a:picLocks noChangeAspect="1" noChangeArrowheads="1"/>
            </p:cNvPicPr>
            <p:nvPr/>
          </p:nvPicPr>
          <p:blipFill>
            <a:blip r:embed="rId5">
              <a:extLst>
                <a:ext uri="{28A0092B-C50C-407E-A947-70E740481C1C}">
                  <a14:useLocalDpi xmlns:a14="http://schemas.microsoft.com/office/drawing/2010/main" val="0"/>
                </a:ext>
              </a:extLst>
            </a:blip>
            <a:srcRect l="20526" t="50935" r="27342" b="15865"/>
            <a:stretch>
              <a:fillRect/>
            </a:stretch>
          </p:blipFill>
          <p:spPr bwMode="auto">
            <a:xfrm>
              <a:off x="2971800" y="3505200"/>
              <a:ext cx="2933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82" name="Group 24"/>
            <p:cNvGrpSpPr>
              <a:grpSpLocks/>
            </p:cNvGrpSpPr>
            <p:nvPr/>
          </p:nvGrpSpPr>
          <p:grpSpPr bwMode="auto">
            <a:xfrm>
              <a:off x="457200" y="3505200"/>
              <a:ext cx="2050473" cy="1590020"/>
              <a:chOff x="457200" y="3505200"/>
              <a:chExt cx="2050473" cy="1590020"/>
            </a:xfrm>
          </p:grpSpPr>
          <p:pic>
            <p:nvPicPr>
              <p:cNvPr id="83986" name="Picture 14"/>
              <p:cNvPicPr>
                <a:picLocks noChangeAspect="1" noChangeArrowheads="1"/>
              </p:cNvPicPr>
              <p:nvPr/>
            </p:nvPicPr>
            <p:blipFill>
              <a:blip r:embed="rId6">
                <a:extLst>
                  <a:ext uri="{28A0092B-C50C-407E-A947-70E740481C1C}">
                    <a14:useLocalDpi xmlns:a14="http://schemas.microsoft.com/office/drawing/2010/main" val="0"/>
                  </a:ext>
                </a:extLst>
              </a:blip>
              <a:srcRect l="2031" t="4568"/>
              <a:stretch>
                <a:fillRect/>
              </a:stretch>
            </p:blipFill>
            <p:spPr bwMode="auto">
              <a:xfrm>
                <a:off x="457200" y="3505200"/>
                <a:ext cx="2039120" cy="15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7" name="Text Box 35"/>
              <p:cNvSpPr txBox="1">
                <a:spLocks noChangeArrowheads="1"/>
              </p:cNvSpPr>
              <p:nvPr/>
            </p:nvSpPr>
            <p:spPr bwMode="auto">
              <a:xfrm>
                <a:off x="533400" y="4572000"/>
                <a:ext cx="1974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400" b="0">
                    <a:solidFill>
                      <a:srgbClr val="FFFFFF"/>
                    </a:solidFill>
                    <a:latin typeface="Arial Rounded MT Bold" panose="020F0704030504030204" pitchFamily="34" charset="0"/>
                  </a:rPr>
                  <a:t>Roosevelt Dam </a:t>
                </a:r>
                <a:br>
                  <a:rPr lang="en-US" sz="1400" b="0">
                    <a:solidFill>
                      <a:srgbClr val="FFFFFF"/>
                    </a:solidFill>
                    <a:latin typeface="Arial Rounded MT Bold" panose="020F0704030504030204" pitchFamily="34" charset="0"/>
                  </a:rPr>
                </a:br>
                <a:r>
                  <a:rPr lang="en-US" sz="1400" b="0">
                    <a:solidFill>
                      <a:srgbClr val="FFFFFF"/>
                    </a:solidFill>
                    <a:latin typeface="Arial Rounded MT Bold" panose="020F0704030504030204" pitchFamily="34" charset="0"/>
                  </a:rPr>
                  <a:t>Jan 1993</a:t>
                </a:r>
              </a:p>
            </p:txBody>
          </p:sp>
        </p:grpSp>
        <p:grpSp>
          <p:nvGrpSpPr>
            <p:cNvPr id="83983" name="Group 25"/>
            <p:cNvGrpSpPr>
              <a:grpSpLocks/>
            </p:cNvGrpSpPr>
            <p:nvPr/>
          </p:nvGrpSpPr>
          <p:grpSpPr bwMode="auto">
            <a:xfrm>
              <a:off x="6248400" y="3429000"/>
              <a:ext cx="2667000" cy="1818620"/>
              <a:chOff x="6248400" y="3429000"/>
              <a:chExt cx="2667000" cy="1818620"/>
            </a:xfrm>
          </p:grpSpPr>
          <p:pic>
            <p:nvPicPr>
              <p:cNvPr id="83984" name="Picture 3" descr="rillit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3429000"/>
                <a:ext cx="2667000" cy="178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5" name="Text Box 35"/>
              <p:cNvSpPr txBox="1">
                <a:spLocks noChangeArrowheads="1"/>
              </p:cNvSpPr>
              <p:nvPr/>
            </p:nvSpPr>
            <p:spPr bwMode="auto">
              <a:xfrm>
                <a:off x="6248400" y="4724400"/>
                <a:ext cx="19742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spcBef>
                    <a:spcPct val="50000"/>
                  </a:spcBef>
                </a:pPr>
                <a:r>
                  <a:rPr lang="en-US" sz="1400" b="0">
                    <a:solidFill>
                      <a:srgbClr val="FFFFFF"/>
                    </a:solidFill>
                    <a:latin typeface="Arial Rounded MT Bold" panose="020F0704030504030204" pitchFamily="34" charset="0"/>
                  </a:rPr>
                  <a:t>Winter flooding</a:t>
                </a:r>
                <a:br>
                  <a:rPr lang="en-US" sz="1400" b="0">
                    <a:solidFill>
                      <a:srgbClr val="FFFFFF"/>
                    </a:solidFill>
                    <a:latin typeface="Arial Rounded MT Bold" panose="020F0704030504030204" pitchFamily="34" charset="0"/>
                  </a:rPr>
                </a:br>
                <a:r>
                  <a:rPr lang="en-US" sz="1400" b="0">
                    <a:solidFill>
                      <a:srgbClr val="FFFFFF"/>
                    </a:solidFill>
                    <a:latin typeface="Arial Rounded MT Bold" panose="020F0704030504030204" pitchFamily="34" charset="0"/>
                  </a:rPr>
                  <a:t> on Rillito in Tucson</a:t>
                </a:r>
              </a:p>
            </p:txBody>
          </p:sp>
        </p:grpSp>
      </p:grpSp>
      <p:grpSp>
        <p:nvGrpSpPr>
          <p:cNvPr id="7" name="Group 28"/>
          <p:cNvGrpSpPr>
            <a:grpSpLocks/>
          </p:cNvGrpSpPr>
          <p:nvPr/>
        </p:nvGrpSpPr>
        <p:grpSpPr bwMode="auto">
          <a:xfrm>
            <a:off x="609600" y="5334000"/>
            <a:ext cx="8255000" cy="1379538"/>
            <a:chOff x="609600" y="5334000"/>
            <a:chExt cx="8254590" cy="1379339"/>
          </a:xfrm>
        </p:grpSpPr>
        <p:sp>
          <p:nvSpPr>
            <p:cNvPr id="53255" name="TextBox 15"/>
            <p:cNvSpPr txBox="1">
              <a:spLocks noChangeArrowheads="1"/>
            </p:cNvSpPr>
            <p:nvPr/>
          </p:nvSpPr>
          <p:spPr bwMode="auto">
            <a:xfrm>
              <a:off x="2743094" y="5638756"/>
              <a:ext cx="4419380" cy="953950"/>
            </a:xfrm>
            <a:prstGeom prst="rect">
              <a:avLst/>
            </a:prstGeom>
            <a:noFill/>
            <a:ln w="9525">
              <a:noFill/>
              <a:miter lim="800000"/>
              <a:headEnd/>
              <a:tailEnd/>
            </a:ln>
          </p:spPr>
          <p:txBody>
            <a:bodyPr>
              <a:spAutoFit/>
            </a:bodyPr>
            <a:lstStyle/>
            <a:p>
              <a:pPr algn="ctr">
                <a:defRPr/>
              </a:pP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More Intense Summer Monsoon?</a:t>
              </a:r>
            </a:p>
          </p:txBody>
        </p:sp>
        <p:pic>
          <p:nvPicPr>
            <p:cNvPr id="83976" name="Picture 4" descr="C:\Katie's Documents\My Pictures\FLOODS\7_6_01monsoo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5486400"/>
              <a:ext cx="185379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7" name="Group 27"/>
            <p:cNvGrpSpPr>
              <a:grpSpLocks/>
            </p:cNvGrpSpPr>
            <p:nvPr/>
          </p:nvGrpSpPr>
          <p:grpSpPr bwMode="auto">
            <a:xfrm>
              <a:off x="609600" y="5334000"/>
              <a:ext cx="2166324" cy="1379339"/>
              <a:chOff x="609600" y="5334000"/>
              <a:chExt cx="2166324" cy="1379339"/>
            </a:xfrm>
          </p:grpSpPr>
          <p:pic>
            <p:nvPicPr>
              <p:cNvPr id="83978" name="Picture 3" descr="imag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5334000"/>
                <a:ext cx="2166324" cy="137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9" name="Text Box 35"/>
              <p:cNvSpPr txBox="1">
                <a:spLocks noChangeArrowheads="1"/>
              </p:cNvSpPr>
              <p:nvPr/>
            </p:nvSpPr>
            <p:spPr bwMode="auto">
              <a:xfrm>
                <a:off x="685796" y="5867323"/>
                <a:ext cx="1669967" cy="523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400" b="0">
                    <a:solidFill>
                      <a:srgbClr val="00007F"/>
                    </a:solidFill>
                    <a:latin typeface="Arial Rounded MT Bold" panose="020F0704030504030204" pitchFamily="34" charset="0"/>
                  </a:rPr>
                  <a:t>Sabino Creek </a:t>
                </a:r>
                <a:br>
                  <a:rPr lang="en-US" sz="1400" b="0">
                    <a:solidFill>
                      <a:srgbClr val="00007F"/>
                    </a:solidFill>
                    <a:latin typeface="Arial Rounded MT Bold" panose="020F0704030504030204" pitchFamily="34" charset="0"/>
                  </a:rPr>
                </a:br>
                <a:r>
                  <a:rPr lang="en-US" sz="1400" b="0">
                    <a:solidFill>
                      <a:srgbClr val="00007F"/>
                    </a:solidFill>
                    <a:latin typeface="Arial Rounded MT Bold" panose="020F0704030504030204" pitchFamily="34" charset="0"/>
                  </a:rPr>
                  <a:t>July 2006</a:t>
                </a:r>
              </a:p>
            </p:txBody>
          </p:sp>
        </p:grpSp>
      </p:grpSp>
    </p:spTree>
    <p:extLst>
      <p:ext uri="{BB962C8B-B14F-4D97-AF65-F5344CB8AC3E}">
        <p14:creationId xmlns:p14="http://schemas.microsoft.com/office/powerpoint/2010/main" val="3390981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5661"/>
          <a:stretch/>
        </p:blipFill>
        <p:spPr>
          <a:xfrm>
            <a:off x="141233" y="2319003"/>
            <a:ext cx="3378628" cy="2350184"/>
          </a:xfrm>
          <a:prstGeom prst="rect">
            <a:avLst/>
          </a:prstGeom>
        </p:spPr>
      </p:pic>
      <p:sp>
        <p:nvSpPr>
          <p:cNvPr id="4" name="TextBox 3"/>
          <p:cNvSpPr txBox="1"/>
          <p:nvPr/>
        </p:nvSpPr>
        <p:spPr>
          <a:xfrm>
            <a:off x="0" y="141957"/>
            <a:ext cx="4800600" cy="2062103"/>
          </a:xfrm>
          <a:prstGeom prst="rect">
            <a:avLst/>
          </a:prstGeom>
          <a:noFill/>
        </p:spPr>
        <p:txBody>
          <a:bodyPr wrap="square" rtlCol="0">
            <a:spAutoFit/>
          </a:bodyPr>
          <a:lstStyle/>
          <a:p>
            <a:pPr algn="l"/>
            <a:r>
              <a:rPr lang="en-US" dirty="0" smtClean="0">
                <a:latin typeface="Arial" panose="020B0604020202020204" pitchFamily="34" charset="0"/>
                <a:cs typeface="Arial" panose="020B0604020202020204" pitchFamily="34" charset="0"/>
              </a:rPr>
              <a:t>Could also mix in . . .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 </a:t>
            </a:r>
            <a:r>
              <a:rPr lang="en-US" b="0" dirty="0" smtClean="0">
                <a:solidFill>
                  <a:srgbClr val="FDC7A5"/>
                </a:solidFill>
                <a:latin typeface="Arial" panose="020B0604020202020204" pitchFamily="34" charset="0"/>
                <a:cs typeface="Arial" panose="020B0604020202020204" pitchFamily="34" charset="0"/>
              </a:rPr>
              <a:t>POST-FIRE EFFECTS</a:t>
            </a:r>
            <a:br>
              <a:rPr lang="en-US" b="0" dirty="0" smtClean="0">
                <a:solidFill>
                  <a:srgbClr val="FDC7A5"/>
                </a:solidFill>
                <a:latin typeface="Arial" panose="020B0604020202020204" pitchFamily="34" charset="0"/>
                <a:cs typeface="Arial" panose="020B0604020202020204" pitchFamily="34" charset="0"/>
              </a:rPr>
            </a:br>
            <a:r>
              <a:rPr lang="en-US" b="0" dirty="0" smtClean="0">
                <a:latin typeface="Arial" panose="020B0604020202020204" pitchFamily="34" charset="0"/>
                <a:cs typeface="Arial" panose="020B0604020202020204" pitchFamily="34" charset="0"/>
              </a:rPr>
              <a:t> on the watershed</a:t>
            </a:r>
            <a:endParaRPr lang="en-US" b="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64" y="4572000"/>
            <a:ext cx="3287766" cy="2158966"/>
          </a:xfrm>
          <a:prstGeom prst="rect">
            <a:avLst/>
          </a:prstGeom>
        </p:spPr>
      </p:pic>
      <p:sp>
        <p:nvSpPr>
          <p:cNvPr id="5" name="TextBox 4"/>
          <p:cNvSpPr txBox="1"/>
          <p:nvPr/>
        </p:nvSpPr>
        <p:spPr>
          <a:xfrm>
            <a:off x="3276600" y="3667200"/>
            <a:ext cx="5410200" cy="3046988"/>
          </a:xfrm>
          <a:prstGeom prst="rect">
            <a:avLst/>
          </a:prstGeom>
          <a:noFill/>
        </p:spPr>
        <p:txBody>
          <a:bodyPr wrap="square" rtlCol="0">
            <a:spAutoFit/>
          </a:bodyPr>
          <a:lstStyle/>
          <a:p>
            <a:r>
              <a:rPr lang="en-US" dirty="0" smtClean="0"/>
              <a:t> </a:t>
            </a:r>
            <a:r>
              <a:rPr lang="en-US" b="0" dirty="0" smtClean="0">
                <a:latin typeface="Arial" panose="020B0604020202020204" pitchFamily="34" charset="0"/>
                <a:cs typeface="Arial" panose="020B0604020202020204" pitchFamily="34" charset="0"/>
              </a:rPr>
              <a:t>. . . or other exacerbating factors, such as an </a:t>
            </a:r>
            <a:r>
              <a:rPr lang="en-US" b="0" dirty="0" smtClean="0">
                <a:solidFill>
                  <a:srgbClr val="FDC7A5"/>
                </a:solidFill>
                <a:latin typeface="Arial" panose="020B0604020202020204" pitchFamily="34" charset="0"/>
                <a:cs typeface="Arial" panose="020B0604020202020204" pitchFamily="34" charset="0"/>
              </a:rPr>
              <a:t>“ATMOSPHERIC RIVER” </a:t>
            </a:r>
            <a:r>
              <a:rPr lang="en-US" b="0" dirty="0" smtClean="0">
                <a:latin typeface="Arial" panose="020B0604020202020204" pitchFamily="34" charset="0"/>
                <a:cs typeface="Arial" panose="020B0604020202020204" pitchFamily="34" charset="0"/>
              </a:rPr>
              <a:t> with its huge</a:t>
            </a:r>
            <a:r>
              <a:rPr lang="en-US" b="0" dirty="0" smtClean="0">
                <a:solidFill>
                  <a:srgbClr val="FDC7A5"/>
                </a:solidFill>
                <a:latin typeface="Arial" panose="020B0604020202020204" pitchFamily="34" charset="0"/>
                <a:cs typeface="Arial" panose="020B0604020202020204" pitchFamily="34" charset="0"/>
              </a:rPr>
              <a:t> </a:t>
            </a:r>
            <a:r>
              <a:rPr lang="en-US" b="0" dirty="0" smtClean="0">
                <a:latin typeface="Arial" panose="020B0604020202020204" pitchFamily="34" charset="0"/>
                <a:cs typeface="Arial" panose="020B0604020202020204" pitchFamily="34" charset="0"/>
              </a:rPr>
              <a:t>influx</a:t>
            </a:r>
            <a:br>
              <a:rPr lang="en-US" b="0" dirty="0" smtClean="0">
                <a:latin typeface="Arial" panose="020B0604020202020204" pitchFamily="34" charset="0"/>
                <a:cs typeface="Arial" panose="020B0604020202020204" pitchFamily="34" charset="0"/>
              </a:rPr>
            </a:br>
            <a:r>
              <a:rPr lang="en-US" b="0" dirty="0" smtClean="0">
                <a:latin typeface="Arial" panose="020B0604020202020204" pitchFamily="34" charset="0"/>
                <a:cs typeface="Arial" panose="020B0604020202020204" pitchFamily="34" charset="0"/>
              </a:rPr>
              <a:t>of moisture</a:t>
            </a:r>
          </a:p>
          <a:p>
            <a:r>
              <a:rPr lang="en-US" sz="2800" b="0" dirty="0" smtClean="0">
                <a:latin typeface="Arial" panose="020B0604020202020204" pitchFamily="34" charset="0"/>
                <a:cs typeface="Arial" panose="020B0604020202020204" pitchFamily="34" charset="0"/>
              </a:rPr>
              <a:t>e.g.,“</a:t>
            </a:r>
            <a:r>
              <a:rPr lang="en-US" sz="2800" b="0" dirty="0" err="1" smtClean="0">
                <a:latin typeface="Arial" panose="020B0604020202020204" pitchFamily="34" charset="0"/>
                <a:cs typeface="Arial" panose="020B0604020202020204" pitchFamily="34" charset="0"/>
              </a:rPr>
              <a:t>Arkstorm</a:t>
            </a:r>
            <a:r>
              <a:rPr lang="en-US" sz="2800" b="0" dirty="0" smtClean="0">
                <a:latin typeface="Arial" panose="020B0604020202020204" pitchFamily="34" charset="0"/>
                <a:cs typeface="Arial" panose="020B0604020202020204" pitchFamily="34" charset="0"/>
              </a:rPr>
              <a:t>” . . .</a:t>
            </a:r>
            <a:endParaRPr lang="en-US" sz="2800" b="0" dirty="0">
              <a:latin typeface="Arial" panose="020B0604020202020204" pitchFamily="34" charset="0"/>
              <a:cs typeface="Arial" panose="020B0604020202020204" pitchFamily="34" charset="0"/>
            </a:endParaRPr>
          </a:p>
        </p:txBody>
      </p:sp>
      <p:pic>
        <p:nvPicPr>
          <p:cNvPr id="6" name="Picture 5" descr="2005-02-11-ano-AR-rea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8327" y="408638"/>
            <a:ext cx="3804095" cy="3085457"/>
          </a:xfrm>
          <a:prstGeom prst="rect">
            <a:avLst/>
          </a:prstGeom>
        </p:spPr>
      </p:pic>
    </p:spTree>
    <p:extLst>
      <p:ext uri="{BB962C8B-B14F-4D97-AF65-F5344CB8AC3E}">
        <p14:creationId xmlns:p14="http://schemas.microsoft.com/office/powerpoint/2010/main" val="4018043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724" y="199465"/>
            <a:ext cx="4741067" cy="2062103"/>
          </a:xfrm>
          <a:prstGeom prst="rect">
            <a:avLst/>
          </a:prstGeom>
          <a:noFill/>
        </p:spPr>
        <p:txBody>
          <a:bodyPr wrap="square" rtlCol="0">
            <a:spAutoFit/>
          </a:bodyPr>
          <a:lstStyle/>
          <a:p>
            <a:pPr algn="l"/>
            <a:r>
              <a:rPr lang="en-US" dirty="0" smtClean="0">
                <a:latin typeface="Arial" panose="020B0604020202020204" pitchFamily="34" charset="0"/>
                <a:cs typeface="Arial" panose="020B0604020202020204" pitchFamily="34" charset="0"/>
              </a:rPr>
              <a:t>Model-Simulated </a:t>
            </a:r>
            <a:r>
              <a:rPr lang="en-US" dirty="0">
                <a:latin typeface="Arial" panose="020B0604020202020204" pitchFamily="34" charset="0"/>
                <a:cs typeface="Arial" panose="020B0604020202020204" pitchFamily="34" charset="0"/>
              </a:rPr>
              <a:t>C</a:t>
            </a:r>
            <a:r>
              <a:rPr lang="en-US" dirty="0" smtClean="0">
                <a:latin typeface="Arial" panose="020B0604020202020204" pitchFamily="34" charset="0"/>
                <a:cs typeface="Arial" panose="020B0604020202020204" pitchFamily="34" charset="0"/>
              </a:rPr>
              <a:t>hanges in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Components of</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 the Water </a:t>
            </a:r>
            <a:r>
              <a:rPr lang="en-US" dirty="0">
                <a:latin typeface="Arial" panose="020B0604020202020204" pitchFamily="34" charset="0"/>
                <a:cs typeface="Arial" panose="020B0604020202020204" pitchFamily="34" charset="0"/>
              </a:rPr>
              <a:t>C</a:t>
            </a:r>
            <a:r>
              <a:rPr lang="en-US" dirty="0" smtClean="0">
                <a:latin typeface="Arial" panose="020B0604020202020204" pitchFamily="34" charset="0"/>
                <a:cs typeface="Arial" panose="020B0604020202020204" pitchFamily="34" charset="0"/>
              </a:rPr>
              <a:t>ycle </a:t>
            </a:r>
            <a:endParaRPr lang="en-US" sz="2000" b="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srcRect t="10628"/>
          <a:stretch/>
        </p:blipFill>
        <p:spPr>
          <a:xfrm>
            <a:off x="4571301" y="435970"/>
            <a:ext cx="4210050" cy="1864293"/>
          </a:xfrm>
          <a:prstGeom prst="rect">
            <a:avLst/>
          </a:prstGeom>
        </p:spPr>
      </p:pic>
      <p:pic>
        <p:nvPicPr>
          <p:cNvPr id="5" name="Picture 4"/>
          <p:cNvPicPr>
            <a:picLocks noChangeAspect="1"/>
          </p:cNvPicPr>
          <p:nvPr/>
        </p:nvPicPr>
        <p:blipFill>
          <a:blip r:embed="rId3"/>
          <a:stretch>
            <a:fillRect/>
          </a:stretch>
        </p:blipFill>
        <p:spPr>
          <a:xfrm>
            <a:off x="4686299" y="2361698"/>
            <a:ext cx="4095750" cy="1781175"/>
          </a:xfrm>
          <a:prstGeom prst="rect">
            <a:avLst/>
          </a:prstGeom>
        </p:spPr>
      </p:pic>
      <p:pic>
        <p:nvPicPr>
          <p:cNvPr id="6" name="Picture 5"/>
          <p:cNvPicPr>
            <a:picLocks noChangeAspect="1"/>
          </p:cNvPicPr>
          <p:nvPr/>
        </p:nvPicPr>
        <p:blipFill rotWithShape="1">
          <a:blip r:embed="rId4"/>
          <a:srcRect t="18234"/>
          <a:stretch/>
        </p:blipFill>
        <p:spPr>
          <a:xfrm>
            <a:off x="4741068" y="4204309"/>
            <a:ext cx="3986213" cy="1856591"/>
          </a:xfrm>
          <a:prstGeom prst="rect">
            <a:avLst/>
          </a:prstGeom>
        </p:spPr>
      </p:pic>
      <p:sp>
        <p:nvSpPr>
          <p:cNvPr id="7" name="TextBox 6"/>
          <p:cNvSpPr txBox="1"/>
          <p:nvPr/>
        </p:nvSpPr>
        <p:spPr>
          <a:xfrm>
            <a:off x="4954791" y="609600"/>
            <a:ext cx="1828800" cy="830997"/>
          </a:xfrm>
          <a:prstGeom prst="rect">
            <a:avLst/>
          </a:prstGeom>
          <a:noFill/>
        </p:spPr>
        <p:txBody>
          <a:bodyPr wrap="square" rtlCol="0">
            <a:spAutoFit/>
          </a:bodyPr>
          <a:lstStyle/>
          <a:p>
            <a:pPr algn="l"/>
            <a:r>
              <a:rPr lang="en-US" sz="1600" dirty="0" smtClean="0">
                <a:solidFill>
                  <a:srgbClr val="000066"/>
                </a:solidFill>
              </a:rPr>
              <a:t>Snow</a:t>
            </a:r>
          </a:p>
          <a:p>
            <a:pPr algn="l"/>
            <a:r>
              <a:rPr lang="en-US" sz="1600" dirty="0" smtClean="0">
                <a:solidFill>
                  <a:srgbClr val="000066"/>
                </a:solidFill>
              </a:rPr>
              <a:t> Water Equivalent</a:t>
            </a:r>
            <a:endParaRPr lang="en-US" sz="1600" dirty="0">
              <a:solidFill>
                <a:srgbClr val="000066"/>
              </a:solidFill>
            </a:endParaRPr>
          </a:p>
        </p:txBody>
      </p:sp>
      <p:sp>
        <p:nvSpPr>
          <p:cNvPr id="8" name="TextBox 7"/>
          <p:cNvSpPr txBox="1"/>
          <p:nvPr/>
        </p:nvSpPr>
        <p:spPr>
          <a:xfrm>
            <a:off x="459048" y="5666024"/>
            <a:ext cx="3657600" cy="400110"/>
          </a:xfrm>
          <a:prstGeom prst="rect">
            <a:avLst/>
          </a:prstGeom>
          <a:noFill/>
        </p:spPr>
        <p:txBody>
          <a:bodyPr wrap="square" rtlCol="0">
            <a:spAutoFit/>
          </a:bodyPr>
          <a:lstStyle/>
          <a:p>
            <a:pPr algn="ctr"/>
            <a:r>
              <a:rPr lang="en-US" sz="2000" dirty="0" smtClean="0"/>
              <a:t>% </a:t>
            </a:r>
            <a:r>
              <a:rPr lang="en-US" sz="2000" dirty="0"/>
              <a:t>change from </a:t>
            </a:r>
            <a:r>
              <a:rPr lang="en-US" sz="2000" dirty="0" smtClean="0"/>
              <a:t>1971–2000</a:t>
            </a:r>
            <a:endParaRPr lang="en-US" sz="2000" b="0" dirty="0"/>
          </a:p>
        </p:txBody>
      </p:sp>
      <p:pic>
        <p:nvPicPr>
          <p:cNvPr id="9" name="Picture 8"/>
          <p:cNvPicPr>
            <a:picLocks noChangeAspect="1"/>
          </p:cNvPicPr>
          <p:nvPr/>
        </p:nvPicPr>
        <p:blipFill>
          <a:blip r:embed="rId5"/>
          <a:stretch>
            <a:fillRect/>
          </a:stretch>
        </p:blipFill>
        <p:spPr>
          <a:xfrm>
            <a:off x="410463" y="2314398"/>
            <a:ext cx="3734148" cy="3333750"/>
          </a:xfrm>
          <a:prstGeom prst="rect">
            <a:avLst/>
          </a:prstGeom>
        </p:spPr>
      </p:pic>
      <p:sp>
        <p:nvSpPr>
          <p:cNvPr id="10" name="TextBox 9"/>
          <p:cNvSpPr txBox="1"/>
          <p:nvPr/>
        </p:nvSpPr>
        <p:spPr>
          <a:xfrm>
            <a:off x="1485201" y="5004761"/>
            <a:ext cx="1828800" cy="338554"/>
          </a:xfrm>
          <a:prstGeom prst="rect">
            <a:avLst/>
          </a:prstGeom>
          <a:noFill/>
        </p:spPr>
        <p:txBody>
          <a:bodyPr wrap="square" rtlCol="0">
            <a:spAutoFit/>
          </a:bodyPr>
          <a:lstStyle/>
          <a:p>
            <a:pPr algn="l"/>
            <a:r>
              <a:rPr lang="en-US" sz="1600" dirty="0" smtClean="0">
                <a:solidFill>
                  <a:srgbClr val="000066"/>
                </a:solidFill>
              </a:rPr>
              <a:t>Annual Runoff</a:t>
            </a:r>
            <a:endParaRPr lang="en-US" sz="1600" dirty="0">
              <a:solidFill>
                <a:srgbClr val="000066"/>
              </a:solidFill>
            </a:endParaRPr>
          </a:p>
        </p:txBody>
      </p:sp>
      <p:pic>
        <p:nvPicPr>
          <p:cNvPr id="11" name="Picture 10"/>
          <p:cNvPicPr>
            <a:picLocks noChangeAspect="1"/>
          </p:cNvPicPr>
          <p:nvPr/>
        </p:nvPicPr>
        <p:blipFill>
          <a:blip r:embed="rId6"/>
          <a:stretch>
            <a:fillRect/>
          </a:stretch>
        </p:blipFill>
        <p:spPr>
          <a:xfrm>
            <a:off x="6019800" y="6184373"/>
            <a:ext cx="1850600" cy="590000"/>
          </a:xfrm>
          <a:prstGeom prst="rect">
            <a:avLst/>
          </a:prstGeom>
        </p:spPr>
      </p:pic>
      <p:sp>
        <p:nvSpPr>
          <p:cNvPr id="12" name="TextBox 11"/>
          <p:cNvSpPr txBox="1"/>
          <p:nvPr/>
        </p:nvSpPr>
        <p:spPr>
          <a:xfrm>
            <a:off x="4424283" y="47656"/>
            <a:ext cx="4504087" cy="369332"/>
          </a:xfrm>
          <a:prstGeom prst="rect">
            <a:avLst/>
          </a:prstGeom>
          <a:noFill/>
        </p:spPr>
        <p:txBody>
          <a:bodyPr wrap="square" rtlCol="0">
            <a:spAutoFit/>
          </a:bodyPr>
          <a:lstStyle/>
          <a:p>
            <a:pPr algn="ctr"/>
            <a:r>
              <a:rPr lang="en-US" sz="1800" dirty="0" smtClean="0"/>
              <a:t>Based on “High Emissions” Scenario</a:t>
            </a:r>
            <a:endParaRPr lang="en-US" sz="1800" dirty="0"/>
          </a:p>
        </p:txBody>
      </p:sp>
      <p:pic>
        <p:nvPicPr>
          <p:cNvPr id="13" name="Picture 12"/>
          <p:cNvPicPr>
            <a:picLocks noChangeAspect="1"/>
          </p:cNvPicPr>
          <p:nvPr/>
        </p:nvPicPr>
        <p:blipFill>
          <a:blip r:embed="rId7"/>
          <a:stretch>
            <a:fillRect/>
          </a:stretch>
        </p:blipFill>
        <p:spPr>
          <a:xfrm>
            <a:off x="76200" y="6184373"/>
            <a:ext cx="1066800" cy="614814"/>
          </a:xfrm>
          <a:prstGeom prst="rect">
            <a:avLst/>
          </a:prstGeom>
        </p:spPr>
      </p:pic>
    </p:spTree>
    <p:extLst>
      <p:ext uri="{BB962C8B-B14F-4D97-AF65-F5344CB8AC3E}">
        <p14:creationId xmlns:p14="http://schemas.microsoft.com/office/powerpoint/2010/main" val="1198498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14"/>
          <a:stretch/>
        </p:blipFill>
        <p:spPr>
          <a:xfrm>
            <a:off x="1219200" y="152400"/>
            <a:ext cx="6632053" cy="6124575"/>
          </a:xfrm>
          <a:prstGeom prst="rect">
            <a:avLst/>
          </a:prstGeom>
        </p:spPr>
      </p:pic>
      <p:sp>
        <p:nvSpPr>
          <p:cNvPr id="3" name="TextBox 2"/>
          <p:cNvSpPr txBox="1"/>
          <p:nvPr/>
        </p:nvSpPr>
        <p:spPr>
          <a:xfrm>
            <a:off x="2209800" y="6400800"/>
            <a:ext cx="4800600" cy="400110"/>
          </a:xfrm>
          <a:prstGeom prst="rect">
            <a:avLst/>
          </a:prstGeom>
          <a:noFill/>
        </p:spPr>
        <p:txBody>
          <a:bodyPr wrap="square" rtlCol="0">
            <a:spAutoFit/>
          </a:bodyPr>
          <a:lstStyle/>
          <a:p>
            <a:r>
              <a:rPr lang="en-US" sz="2000" b="0" dirty="0" smtClean="0">
                <a:hlinkClick r:id="rId3"/>
              </a:rPr>
              <a:t>http://pubs.usgs.gov/of/2010/1312/</a:t>
            </a:r>
            <a:endParaRPr lang="en-US" dirty="0"/>
          </a:p>
        </p:txBody>
      </p:sp>
    </p:spTree>
    <p:extLst>
      <p:ext uri="{BB962C8B-B14F-4D97-AF65-F5344CB8AC3E}">
        <p14:creationId xmlns:p14="http://schemas.microsoft.com/office/powerpoint/2010/main" val="35299123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2" name="Rectangle 3"/>
          <p:cNvSpPr>
            <a:spLocks noGrp="1" noChangeArrowheads="1"/>
          </p:cNvSpPr>
          <p:nvPr>
            <p:ph type="body" idx="1"/>
          </p:nvPr>
        </p:nvSpPr>
        <p:spPr>
          <a:xfrm>
            <a:off x="152400" y="1905000"/>
            <a:ext cx="8229600" cy="2286000"/>
          </a:xfrm>
        </p:spPr>
        <p:txBody>
          <a:bodyPr/>
          <a:lstStyle/>
          <a:p>
            <a:pPr algn="ctr" eaLnBrk="1" hangingPunct="1">
              <a:buFontTx/>
              <a:buNone/>
              <a:defRPr/>
            </a:pPr>
            <a:endParaRPr lang="en-US" sz="900" dirty="0" smtClean="0"/>
          </a:p>
          <a:p>
            <a:pPr algn="ctr" eaLnBrk="1" hangingPunct="1">
              <a:buFontTx/>
              <a:buNone/>
              <a:defRPr/>
            </a:pPr>
            <a:r>
              <a:rPr lang="en-US" sz="4400" dirty="0" smtClean="0">
                <a:solidFill>
                  <a:srgbClr val="FDC7A5"/>
                </a:solidFill>
                <a:effectLst>
                  <a:outerShdw blurRad="38100" dist="38100" dir="2700000" algn="tl">
                    <a:srgbClr val="000000">
                      <a:alpha val="43137"/>
                    </a:srgbClr>
                  </a:outerShdw>
                </a:effectLst>
              </a:rPr>
              <a:t>THE BOTTOM-UP</a:t>
            </a:r>
            <a:br>
              <a:rPr lang="en-US" sz="4400" dirty="0" smtClean="0">
                <a:solidFill>
                  <a:srgbClr val="FDC7A5"/>
                </a:solidFill>
                <a:effectLst>
                  <a:outerShdw blurRad="38100" dist="38100" dir="2700000" algn="tl">
                    <a:srgbClr val="000000">
                      <a:alpha val="43137"/>
                    </a:srgbClr>
                  </a:outerShdw>
                </a:effectLst>
              </a:rPr>
            </a:br>
            <a:r>
              <a:rPr lang="en-US" sz="4400" dirty="0" smtClean="0">
                <a:solidFill>
                  <a:srgbClr val="FDC7A5"/>
                </a:solidFill>
                <a:effectLst>
                  <a:outerShdw blurRad="38100" dist="38100" dir="2700000" algn="tl">
                    <a:srgbClr val="000000">
                      <a:alpha val="43137"/>
                    </a:srgbClr>
                  </a:outerShdw>
                </a:effectLst>
              </a:rPr>
              <a:t>APPROACH . . . </a:t>
            </a:r>
            <a:endParaRPr lang="en-US" sz="28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1775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18" name="Group 10"/>
          <p:cNvGrpSpPr>
            <a:grpSpLocks/>
          </p:cNvGrpSpPr>
          <p:nvPr/>
        </p:nvGrpSpPr>
        <p:grpSpPr bwMode="auto">
          <a:xfrm>
            <a:off x="2438400" y="762000"/>
            <a:ext cx="7086600" cy="5527675"/>
            <a:chOff x="1152" y="336"/>
            <a:chExt cx="4608" cy="3674"/>
          </a:xfrm>
        </p:grpSpPr>
        <p:grpSp>
          <p:nvGrpSpPr>
            <p:cNvPr id="86022" name="Group 3"/>
            <p:cNvGrpSpPr>
              <a:grpSpLocks/>
            </p:cNvGrpSpPr>
            <p:nvPr/>
          </p:nvGrpSpPr>
          <p:grpSpPr bwMode="auto">
            <a:xfrm>
              <a:off x="1152" y="336"/>
              <a:ext cx="4608" cy="3674"/>
              <a:chOff x="432" y="144"/>
              <a:chExt cx="4896" cy="3866"/>
            </a:xfrm>
          </p:grpSpPr>
          <p:grpSp>
            <p:nvGrpSpPr>
              <p:cNvPr id="86024" name="Group 4"/>
              <p:cNvGrpSpPr>
                <a:grpSpLocks/>
              </p:cNvGrpSpPr>
              <p:nvPr/>
            </p:nvGrpSpPr>
            <p:grpSpPr bwMode="auto">
              <a:xfrm>
                <a:off x="432" y="144"/>
                <a:ext cx="4896" cy="3866"/>
                <a:chOff x="384" y="288"/>
                <a:chExt cx="4896" cy="3866"/>
              </a:xfrm>
            </p:grpSpPr>
            <p:pic>
              <p:nvPicPr>
                <p:cNvPr id="86026" name="Picture 5" descr="Down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288"/>
                  <a:ext cx="4896" cy="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7" name="Rectangle 6"/>
                <p:cNvSpPr>
                  <a:spLocks noChangeArrowheads="1"/>
                </p:cNvSpPr>
                <p:nvPr/>
              </p:nvSpPr>
              <p:spPr bwMode="auto">
                <a:xfrm>
                  <a:off x="672" y="1344"/>
                  <a:ext cx="720" cy="220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endParaRPr lang="en-US">
                    <a:solidFill>
                      <a:srgbClr val="000000"/>
                    </a:solidFill>
                  </a:endParaRPr>
                </a:p>
              </p:txBody>
            </p:sp>
          </p:grpSp>
          <p:sp>
            <p:nvSpPr>
              <p:cNvPr id="86025" name="Line 7"/>
              <p:cNvSpPr>
                <a:spLocks noChangeShapeType="1"/>
              </p:cNvSpPr>
              <p:nvPr/>
            </p:nvSpPr>
            <p:spPr bwMode="auto">
              <a:xfrm flipH="1">
                <a:off x="4416" y="1296"/>
                <a:ext cx="0" cy="2112"/>
              </a:xfrm>
              <a:prstGeom prst="line">
                <a:avLst/>
              </a:prstGeom>
              <a:noFill/>
              <a:ln w="12700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z="1800" b="0">
                  <a:solidFill>
                    <a:srgbClr val="FFFFFF"/>
                  </a:solidFill>
                  <a:latin typeface="Arial" panose="020B0604020202020204" pitchFamily="34" charset="0"/>
                  <a:cs typeface="Arial" panose="020B0604020202020204" pitchFamily="34" charset="0"/>
                </a:endParaRPr>
              </a:p>
            </p:txBody>
          </p:sp>
        </p:grpSp>
        <p:sp>
          <p:nvSpPr>
            <p:cNvPr id="86023" name="AutoShape 9"/>
            <p:cNvSpPr>
              <a:spLocks noChangeArrowheads="1"/>
            </p:cNvSpPr>
            <p:nvPr/>
          </p:nvSpPr>
          <p:spPr bwMode="auto">
            <a:xfrm flipV="1">
              <a:off x="4656" y="3168"/>
              <a:ext cx="480" cy="288"/>
            </a:xfrm>
            <a:prstGeom prst="triangle">
              <a:avLst>
                <a:gd name="adj" fmla="val 50000"/>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endParaRPr lang="en-US">
                <a:solidFill>
                  <a:srgbClr val="000000"/>
                </a:solidFill>
              </a:endParaRPr>
            </a:p>
          </p:txBody>
        </p:sp>
      </p:grpSp>
      <p:sp>
        <p:nvSpPr>
          <p:cNvPr id="86019" name="Text Box 2"/>
          <p:cNvSpPr txBox="1">
            <a:spLocks noChangeArrowheads="1"/>
          </p:cNvSpPr>
          <p:nvPr/>
        </p:nvSpPr>
        <p:spPr bwMode="auto">
          <a:xfrm>
            <a:off x="2286000" y="6334125"/>
            <a:ext cx="647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400">
                <a:solidFill>
                  <a:srgbClr val="CCECFF"/>
                </a:solidFill>
              </a:rPr>
              <a:t>Hirschboeck 2003 “Respecting the Drainage Divide”   </a:t>
            </a:r>
            <a:br>
              <a:rPr lang="en-US" sz="1400">
                <a:solidFill>
                  <a:srgbClr val="CCECFF"/>
                </a:solidFill>
              </a:rPr>
            </a:br>
            <a:r>
              <a:rPr lang="en-US" sz="1400" i="1">
                <a:solidFill>
                  <a:srgbClr val="CCECFF"/>
                </a:solidFill>
              </a:rPr>
              <a:t>Water Resources Update</a:t>
            </a:r>
            <a:r>
              <a:rPr lang="en-US" sz="1400">
                <a:solidFill>
                  <a:srgbClr val="CCECFF"/>
                </a:solidFill>
              </a:rPr>
              <a:t> UCOWR</a:t>
            </a:r>
            <a:r>
              <a:rPr lang="en-US" sz="1200">
                <a:solidFill>
                  <a:srgbClr val="CCECFF"/>
                </a:solidFill>
              </a:rPr>
              <a:t> </a:t>
            </a:r>
          </a:p>
        </p:txBody>
      </p:sp>
      <p:sp>
        <p:nvSpPr>
          <p:cNvPr id="34820" name="Text Box 8"/>
          <p:cNvSpPr txBox="1">
            <a:spLocks noChangeArrowheads="1"/>
          </p:cNvSpPr>
          <p:nvPr/>
        </p:nvSpPr>
        <p:spPr bwMode="auto">
          <a:xfrm>
            <a:off x="152400" y="2895600"/>
            <a:ext cx="3962400" cy="3416300"/>
          </a:xfrm>
          <a:prstGeom prst="rect">
            <a:avLst/>
          </a:prstGeom>
          <a:solidFill>
            <a:srgbClr val="000066"/>
          </a:solidFill>
          <a:ln w="9525">
            <a:noFill/>
            <a:miter lim="800000"/>
            <a:headEnd/>
            <a:tailEnd/>
          </a:ln>
        </p:spPr>
        <p:txBody>
          <a:bodyPr>
            <a:spAutoFit/>
          </a:bodyPr>
          <a:lstStyle/>
          <a:p>
            <a:pPr algn="l">
              <a:spcBef>
                <a:spcPct val="50000"/>
              </a:spcBef>
              <a:defRPr/>
            </a:pPr>
            <a:r>
              <a:rPr lang="en-US" sz="2400" b="0" dirty="0">
                <a:solidFill>
                  <a:srgbClr val="FFFFFF"/>
                </a:solidFill>
                <a:effectLst>
                  <a:outerShdw blurRad="38100" dist="38100" dir="2700000" algn="tl">
                    <a:srgbClr val="000000">
                      <a:alpha val="43137"/>
                    </a:srgbClr>
                  </a:outerShdw>
                </a:effectLst>
                <a:latin typeface="Verdana"/>
                <a:cs typeface="Arial" charset="0"/>
              </a:rPr>
              <a:t>Interpolation of GCM results computed at</a:t>
            </a:r>
            <a:br>
              <a:rPr lang="en-US" sz="2400" b="0" dirty="0">
                <a:solidFill>
                  <a:srgbClr val="FFFFFF"/>
                </a:solidFill>
                <a:effectLst>
                  <a:outerShdw blurRad="38100" dist="38100" dir="2700000" algn="tl">
                    <a:srgbClr val="000000">
                      <a:alpha val="43137"/>
                    </a:srgbClr>
                  </a:outerShdw>
                </a:effectLst>
                <a:latin typeface="Verdana"/>
                <a:cs typeface="Arial" charset="0"/>
              </a:rPr>
            </a:br>
            <a:r>
              <a:rPr lang="en-US" sz="2400" b="0" dirty="0">
                <a:solidFill>
                  <a:srgbClr val="FFFFFF"/>
                </a:solidFill>
                <a:effectLst>
                  <a:outerShdw blurRad="38100" dist="38100" dir="2700000" algn="tl">
                    <a:srgbClr val="000000">
                      <a:alpha val="43137"/>
                    </a:srgbClr>
                  </a:outerShdw>
                </a:effectLst>
                <a:latin typeface="Verdana"/>
                <a:cs typeface="Arial" charset="0"/>
              </a:rPr>
              <a:t>large spatial scale fields </a:t>
            </a:r>
            <a:br>
              <a:rPr lang="en-US" sz="2400" b="0" dirty="0">
                <a:solidFill>
                  <a:srgbClr val="FFFFFF"/>
                </a:solidFill>
                <a:effectLst>
                  <a:outerShdw blurRad="38100" dist="38100" dir="2700000" algn="tl">
                    <a:srgbClr val="000000">
                      <a:alpha val="43137"/>
                    </a:srgbClr>
                  </a:outerShdw>
                </a:effectLst>
                <a:latin typeface="Verdana"/>
                <a:cs typeface="Arial" charset="0"/>
              </a:rPr>
            </a:br>
            <a:r>
              <a:rPr lang="en-US" sz="2400" b="0" dirty="0">
                <a:solidFill>
                  <a:srgbClr val="FFFFFF"/>
                </a:solidFill>
                <a:effectLst>
                  <a:outerShdw blurRad="38100" dist="38100" dir="2700000" algn="tl">
                    <a:srgbClr val="000000">
                      <a:alpha val="43137"/>
                    </a:srgbClr>
                  </a:outerShdw>
                </a:effectLst>
                <a:latin typeface="Verdana"/>
                <a:cs typeface="Arial" charset="0"/>
              </a:rPr>
              <a:t>to higher resolution, </a:t>
            </a:r>
            <a:br>
              <a:rPr lang="en-US" sz="2400" b="0" dirty="0">
                <a:solidFill>
                  <a:srgbClr val="FFFFFF"/>
                </a:solidFill>
                <a:effectLst>
                  <a:outerShdw blurRad="38100" dist="38100" dir="2700000" algn="tl">
                    <a:srgbClr val="000000">
                      <a:alpha val="43137"/>
                    </a:srgbClr>
                  </a:outerShdw>
                </a:effectLst>
                <a:latin typeface="Verdana"/>
                <a:cs typeface="Arial" charset="0"/>
              </a:rPr>
            </a:br>
            <a:r>
              <a:rPr lang="en-US" sz="2400" b="0" dirty="0">
                <a:solidFill>
                  <a:srgbClr val="FFFFFF"/>
                </a:solidFill>
                <a:effectLst>
                  <a:outerShdw blurRad="38100" dist="38100" dir="2700000" algn="tl">
                    <a:srgbClr val="000000">
                      <a:alpha val="43137"/>
                    </a:srgbClr>
                  </a:outerShdw>
                </a:effectLst>
                <a:latin typeface="Verdana"/>
                <a:cs typeface="Arial" charset="0"/>
              </a:rPr>
              <a:t>smaller spatial scale  fields, </a:t>
            </a:r>
            <a:br>
              <a:rPr lang="en-US" sz="2400" b="0" dirty="0">
                <a:solidFill>
                  <a:srgbClr val="FFFFFF"/>
                </a:solidFill>
                <a:effectLst>
                  <a:outerShdw blurRad="38100" dist="38100" dir="2700000" algn="tl">
                    <a:srgbClr val="000000">
                      <a:alpha val="43137"/>
                    </a:srgbClr>
                  </a:outerShdw>
                </a:effectLst>
                <a:latin typeface="Verdana"/>
                <a:cs typeface="Arial" charset="0"/>
              </a:rPr>
            </a:br>
            <a:r>
              <a:rPr lang="en-US" sz="2400" b="0" dirty="0">
                <a:solidFill>
                  <a:srgbClr val="FFFFFF"/>
                </a:solidFill>
                <a:effectLst>
                  <a:outerShdw blurRad="38100" dist="38100" dir="2700000" algn="tl">
                    <a:srgbClr val="000000">
                      <a:alpha val="43137"/>
                    </a:srgbClr>
                  </a:outerShdw>
                </a:effectLst>
                <a:latin typeface="Verdana"/>
                <a:cs typeface="Arial" charset="0"/>
              </a:rPr>
              <a:t>and eventually</a:t>
            </a:r>
            <a:br>
              <a:rPr lang="en-US" sz="2400" b="0" dirty="0">
                <a:solidFill>
                  <a:srgbClr val="FFFFFF"/>
                </a:solidFill>
                <a:effectLst>
                  <a:outerShdw blurRad="38100" dist="38100" dir="2700000" algn="tl">
                    <a:srgbClr val="000000">
                      <a:alpha val="43137"/>
                    </a:srgbClr>
                  </a:outerShdw>
                </a:effectLst>
                <a:latin typeface="Verdana"/>
                <a:cs typeface="Arial" charset="0"/>
              </a:rPr>
            </a:br>
            <a:r>
              <a:rPr lang="en-US" sz="2400" b="0" dirty="0">
                <a:solidFill>
                  <a:srgbClr val="FFFFFF"/>
                </a:solidFill>
                <a:effectLst>
                  <a:outerShdw blurRad="38100" dist="38100" dir="2700000" algn="tl">
                    <a:srgbClr val="000000">
                      <a:alpha val="43137"/>
                    </a:srgbClr>
                  </a:outerShdw>
                </a:effectLst>
                <a:latin typeface="Verdana"/>
                <a:cs typeface="Arial" charset="0"/>
              </a:rPr>
              <a:t>to watershed processes </a:t>
            </a:r>
            <a:br>
              <a:rPr lang="en-US" sz="2400" b="0" dirty="0">
                <a:solidFill>
                  <a:srgbClr val="FFFFFF"/>
                </a:solidFill>
                <a:effectLst>
                  <a:outerShdw blurRad="38100" dist="38100" dir="2700000" algn="tl">
                    <a:srgbClr val="000000">
                      <a:alpha val="43137"/>
                    </a:srgbClr>
                  </a:outerShdw>
                </a:effectLst>
                <a:latin typeface="Verdana"/>
                <a:cs typeface="Arial" charset="0"/>
              </a:rPr>
            </a:br>
            <a:r>
              <a:rPr lang="en-US" sz="2400" b="0" dirty="0">
                <a:solidFill>
                  <a:srgbClr val="FFFFFF"/>
                </a:solidFill>
                <a:effectLst>
                  <a:outerShdw blurRad="38100" dist="38100" dir="2700000" algn="tl">
                    <a:srgbClr val="000000">
                      <a:alpha val="43137"/>
                    </a:srgbClr>
                  </a:outerShdw>
                </a:effectLst>
                <a:latin typeface="Verdana"/>
                <a:cs typeface="Arial" charset="0"/>
              </a:rPr>
              <a:t>at the surface.</a:t>
            </a:r>
          </a:p>
        </p:txBody>
      </p:sp>
      <p:sp>
        <p:nvSpPr>
          <p:cNvPr id="34821" name="Text Box 11"/>
          <p:cNvSpPr txBox="1">
            <a:spLocks noChangeArrowheads="1"/>
          </p:cNvSpPr>
          <p:nvPr/>
        </p:nvSpPr>
        <p:spPr bwMode="auto">
          <a:xfrm>
            <a:off x="152400" y="152400"/>
            <a:ext cx="6705600" cy="584200"/>
          </a:xfrm>
          <a:prstGeom prst="rect">
            <a:avLst/>
          </a:prstGeom>
          <a:noFill/>
          <a:ln w="9525">
            <a:noFill/>
            <a:miter lim="800000"/>
            <a:headEnd/>
            <a:tailEnd/>
          </a:ln>
        </p:spPr>
        <p:txBody>
          <a:bodyPr>
            <a:spAutoFit/>
          </a:bodyPr>
          <a:lstStyle/>
          <a:p>
            <a:pPr algn="l">
              <a:spcBef>
                <a:spcPct val="50000"/>
              </a:spcBef>
              <a:defRPr/>
            </a:pPr>
            <a:r>
              <a:rPr lang="en-US" b="0" dirty="0">
                <a:solidFill>
                  <a:srgbClr val="FFFFFF"/>
                </a:solidFill>
                <a:effectLst>
                  <a:outerShdw blurRad="38100" dist="38100" dir="2700000" algn="tl">
                    <a:srgbClr val="000000">
                      <a:alpha val="43137"/>
                    </a:srgbClr>
                  </a:outerShdw>
                </a:effectLst>
                <a:latin typeface="Verdana"/>
                <a:cs typeface="Arial" charset="0"/>
              </a:rPr>
              <a:t>TRADITIONAL DOWNSCALING: </a:t>
            </a:r>
          </a:p>
        </p:txBody>
      </p:sp>
    </p:spTree>
    <p:extLst>
      <p:ext uri="{BB962C8B-B14F-4D97-AF65-F5344CB8AC3E}">
        <p14:creationId xmlns:p14="http://schemas.microsoft.com/office/powerpoint/2010/main" val="3433193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1"/>
          <p:cNvSpPr txBox="1">
            <a:spLocks noChangeArrowheads="1"/>
          </p:cNvSpPr>
          <p:nvPr/>
        </p:nvSpPr>
        <p:spPr bwMode="auto">
          <a:xfrm>
            <a:off x="1676400" y="2057400"/>
            <a:ext cx="6477000" cy="2492375"/>
          </a:xfrm>
          <a:prstGeom prst="rect">
            <a:avLst/>
          </a:prstGeom>
          <a:noFill/>
          <a:ln w="9525">
            <a:noFill/>
            <a:miter lim="800000"/>
            <a:headEnd/>
            <a:tailEnd/>
          </a:ln>
        </p:spPr>
        <p:txBody>
          <a:bodyPr>
            <a:spAutoFit/>
          </a:bodyPr>
          <a:lstStyle/>
          <a:p>
            <a:pPr algn="l">
              <a:defRPr/>
            </a:pPr>
            <a:r>
              <a:rPr lang="en-US" b="0" dirty="0">
                <a:solidFill>
                  <a:srgbClr val="FFFFFF"/>
                </a:solidFill>
                <a:effectLst>
                  <a:outerShdw blurRad="38100" dist="38100" dir="2700000" algn="tl">
                    <a:srgbClr val="000000">
                      <a:alpha val="43137"/>
                    </a:srgbClr>
                  </a:outerShdw>
                </a:effectLst>
                <a:latin typeface="Verdana" pitchFamily="34" charset="0"/>
                <a:cs typeface="Arial" charset="0"/>
              </a:rPr>
              <a:t>“Scaling up from local data</a:t>
            </a:r>
            <a:br>
              <a:rPr lang="en-US" b="0" dirty="0">
                <a:solidFill>
                  <a:srgbClr val="FFFFFF"/>
                </a:solidFill>
                <a:effectLst>
                  <a:outerShdw blurRad="38100" dist="38100" dir="2700000" algn="tl">
                    <a:srgbClr val="000000">
                      <a:alpha val="43137"/>
                    </a:srgbClr>
                  </a:outerShdw>
                </a:effectLst>
                <a:latin typeface="Verdana" pitchFamily="34" charset="0"/>
                <a:cs typeface="Arial" charset="0"/>
              </a:rPr>
            </a:br>
            <a:r>
              <a:rPr lang="en-US" b="0" dirty="0">
                <a:solidFill>
                  <a:srgbClr val="FFFFFF"/>
                </a:solidFill>
                <a:effectLst>
                  <a:outerShdw blurRad="38100" dist="38100" dir="2700000" algn="tl">
                    <a:srgbClr val="000000">
                      <a:alpha val="43137"/>
                    </a:srgbClr>
                  </a:outerShdw>
                </a:effectLst>
                <a:latin typeface="Verdana" pitchFamily="34" charset="0"/>
                <a:cs typeface="Arial" charset="0"/>
              </a:rPr>
              <a:t> is as important as scaling down from globally forced regional models.” </a:t>
            </a:r>
          </a:p>
          <a:p>
            <a:pPr>
              <a:defRPr/>
            </a:pPr>
            <a:r>
              <a:rPr lang="en-US" sz="2800" b="0" dirty="0">
                <a:solidFill>
                  <a:srgbClr val="FFFFFF"/>
                </a:solidFill>
                <a:cs typeface="Arial" charset="0"/>
              </a:rPr>
              <a:t>			</a:t>
            </a:r>
            <a:r>
              <a:rPr lang="en-US" sz="2400" b="0" dirty="0">
                <a:solidFill>
                  <a:srgbClr val="FFFFFF"/>
                </a:solidFill>
                <a:effectLst>
                  <a:outerShdw blurRad="38100" dist="38100" dir="2700000" algn="tl">
                    <a:srgbClr val="000000">
                      <a:alpha val="43137"/>
                    </a:srgbClr>
                  </a:outerShdw>
                </a:effectLst>
                <a:latin typeface="Verdana" pitchFamily="34" charset="0"/>
                <a:cs typeface="Arial" charset="0"/>
              </a:rPr>
              <a:t>— </a:t>
            </a:r>
            <a:r>
              <a:rPr lang="en-US" sz="2400" b="0" dirty="0" err="1">
                <a:solidFill>
                  <a:srgbClr val="FFFFFF"/>
                </a:solidFill>
                <a:effectLst>
                  <a:outerShdw blurRad="38100" dist="38100" dir="2700000" algn="tl">
                    <a:srgbClr val="000000">
                      <a:alpha val="43137"/>
                    </a:srgbClr>
                  </a:outerShdw>
                </a:effectLst>
                <a:latin typeface="Verdana" pitchFamily="34" charset="0"/>
                <a:cs typeface="Arial" charset="0"/>
              </a:rPr>
              <a:t>Pulwarty</a:t>
            </a:r>
            <a:r>
              <a:rPr lang="en-US" sz="2400" b="0" dirty="0">
                <a:solidFill>
                  <a:srgbClr val="FFFFFF"/>
                </a:solidFill>
                <a:effectLst>
                  <a:outerShdw blurRad="38100" dist="38100" dir="2700000" algn="tl">
                    <a:srgbClr val="000000">
                      <a:alpha val="43137"/>
                    </a:srgbClr>
                  </a:outerShdw>
                </a:effectLst>
                <a:latin typeface="Verdana" pitchFamily="34" charset="0"/>
                <a:cs typeface="Arial" charset="0"/>
              </a:rPr>
              <a:t>, 2003</a:t>
            </a:r>
            <a:endParaRPr lang="en-US" sz="1800" b="0" dirty="0">
              <a:solidFill>
                <a:srgbClr val="FFFFFF"/>
              </a:solidFill>
              <a:effectLst>
                <a:outerShdw blurRad="38100" dist="38100" dir="2700000" algn="tl">
                  <a:srgbClr val="000000">
                    <a:alpha val="43137"/>
                  </a:srgbClr>
                </a:outerShdw>
              </a:effectLst>
              <a:latin typeface="Verdana" pitchFamily="34" charset="0"/>
              <a:cs typeface="Arial" charset="0"/>
            </a:endParaRPr>
          </a:p>
        </p:txBody>
      </p:sp>
    </p:spTree>
    <p:extLst>
      <p:ext uri="{BB962C8B-B14F-4D97-AF65-F5344CB8AC3E}">
        <p14:creationId xmlns:p14="http://schemas.microsoft.com/office/powerpoint/2010/main" val="2667132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6" name="Group 15"/>
          <p:cNvGrpSpPr>
            <a:grpSpLocks/>
          </p:cNvGrpSpPr>
          <p:nvPr/>
        </p:nvGrpSpPr>
        <p:grpSpPr bwMode="auto">
          <a:xfrm>
            <a:off x="914400" y="206375"/>
            <a:ext cx="7086600" cy="6651625"/>
            <a:chOff x="624" y="130"/>
            <a:chExt cx="4464" cy="4190"/>
          </a:xfrm>
        </p:grpSpPr>
        <p:grpSp>
          <p:nvGrpSpPr>
            <p:cNvPr id="88070" name="Group 14"/>
            <p:cNvGrpSpPr>
              <a:grpSpLocks/>
            </p:cNvGrpSpPr>
            <p:nvPr/>
          </p:nvGrpSpPr>
          <p:grpSpPr bwMode="auto">
            <a:xfrm>
              <a:off x="624" y="130"/>
              <a:ext cx="4464" cy="4190"/>
              <a:chOff x="624" y="130"/>
              <a:chExt cx="4464" cy="4190"/>
            </a:xfrm>
          </p:grpSpPr>
          <p:grpSp>
            <p:nvGrpSpPr>
              <p:cNvPr id="88074" name="Group 3"/>
              <p:cNvGrpSpPr>
                <a:grpSpLocks/>
              </p:cNvGrpSpPr>
              <p:nvPr/>
            </p:nvGrpSpPr>
            <p:grpSpPr bwMode="auto">
              <a:xfrm>
                <a:off x="624" y="130"/>
                <a:ext cx="4464" cy="4190"/>
                <a:chOff x="720" y="0"/>
                <a:chExt cx="4464" cy="4190"/>
              </a:xfrm>
            </p:grpSpPr>
            <p:pic>
              <p:nvPicPr>
                <p:cNvPr id="88076" name="Picture 4" descr="Down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0"/>
                  <a:ext cx="4464" cy="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7" name="Line 5"/>
                <p:cNvSpPr>
                  <a:spLocks noChangeShapeType="1"/>
                </p:cNvSpPr>
                <p:nvPr/>
              </p:nvSpPr>
              <p:spPr bwMode="auto">
                <a:xfrm>
                  <a:off x="4464" y="1152"/>
                  <a:ext cx="0" cy="2208"/>
                </a:xfrm>
                <a:prstGeom prst="line">
                  <a:avLst/>
                </a:prstGeom>
                <a:noFill/>
                <a:ln w="127000">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z="1800" b="0">
                    <a:solidFill>
                      <a:srgbClr val="FFFFFF"/>
                    </a:solidFill>
                    <a:latin typeface="Arial" panose="020B0604020202020204" pitchFamily="34" charset="0"/>
                    <a:cs typeface="Arial" panose="020B0604020202020204" pitchFamily="34" charset="0"/>
                  </a:endParaRPr>
                </a:p>
              </p:txBody>
            </p:sp>
          </p:grpSp>
          <p:sp>
            <p:nvSpPr>
              <p:cNvPr id="88075" name="Rectangle 13"/>
              <p:cNvSpPr>
                <a:spLocks noChangeArrowheads="1"/>
              </p:cNvSpPr>
              <p:nvPr/>
            </p:nvSpPr>
            <p:spPr bwMode="auto">
              <a:xfrm>
                <a:off x="1344" y="1296"/>
                <a:ext cx="288" cy="21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endParaRPr lang="en-US">
                  <a:solidFill>
                    <a:srgbClr val="000000"/>
                  </a:solidFill>
                </a:endParaRPr>
              </a:p>
            </p:txBody>
          </p:sp>
        </p:grpSp>
        <p:grpSp>
          <p:nvGrpSpPr>
            <p:cNvPr id="88071" name="Group 12"/>
            <p:cNvGrpSpPr>
              <a:grpSpLocks/>
            </p:cNvGrpSpPr>
            <p:nvPr/>
          </p:nvGrpSpPr>
          <p:grpSpPr bwMode="auto">
            <a:xfrm>
              <a:off x="1248" y="1284"/>
              <a:ext cx="510" cy="2172"/>
              <a:chOff x="1248" y="1236"/>
              <a:chExt cx="510" cy="2172"/>
            </a:xfrm>
          </p:grpSpPr>
          <p:sp>
            <p:nvSpPr>
              <p:cNvPr id="88072" name="Line 6"/>
              <p:cNvSpPr>
                <a:spLocks noChangeShapeType="1"/>
              </p:cNvSpPr>
              <p:nvPr/>
            </p:nvSpPr>
            <p:spPr bwMode="auto">
              <a:xfrm flipV="1">
                <a:off x="1488" y="1248"/>
                <a:ext cx="0" cy="2160"/>
              </a:xfrm>
              <a:prstGeom prst="line">
                <a:avLst/>
              </a:prstGeom>
              <a:noFill/>
              <a:ln w="12700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pPr algn="l"/>
                <a:endParaRPr lang="en-US" sz="1800" b="0">
                  <a:solidFill>
                    <a:srgbClr val="FFFFFF"/>
                  </a:solidFill>
                  <a:latin typeface="Arial" panose="020B0604020202020204" pitchFamily="34" charset="0"/>
                  <a:cs typeface="Arial" panose="020B0604020202020204" pitchFamily="34" charset="0"/>
                </a:endParaRPr>
              </a:p>
            </p:txBody>
          </p:sp>
          <p:sp>
            <p:nvSpPr>
              <p:cNvPr id="88073" name="AutoShape 9"/>
              <p:cNvSpPr>
                <a:spLocks noChangeArrowheads="1"/>
              </p:cNvSpPr>
              <p:nvPr/>
            </p:nvSpPr>
            <p:spPr bwMode="auto">
              <a:xfrm>
                <a:off x="1248" y="1236"/>
                <a:ext cx="510" cy="288"/>
              </a:xfrm>
              <a:prstGeom prst="triangle">
                <a:avLst>
                  <a:gd name="adj" fmla="val 50000"/>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endParaRPr lang="en-US">
                  <a:solidFill>
                    <a:srgbClr val="000000"/>
                  </a:solidFill>
                </a:endParaRPr>
              </a:p>
            </p:txBody>
          </p:sp>
        </p:grpSp>
      </p:grpSp>
      <p:sp>
        <p:nvSpPr>
          <p:cNvPr id="88067" name="AutoShape 8"/>
          <p:cNvSpPr>
            <a:spLocks noChangeArrowheads="1"/>
          </p:cNvSpPr>
          <p:nvPr/>
        </p:nvSpPr>
        <p:spPr bwMode="auto">
          <a:xfrm flipV="1">
            <a:off x="6553200" y="5162550"/>
            <a:ext cx="762000" cy="457200"/>
          </a:xfrm>
          <a:prstGeom prst="triangle">
            <a:avLst>
              <a:gd name="adj" fmla="val 50000"/>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endParaRPr lang="en-US">
              <a:solidFill>
                <a:srgbClr val="000000"/>
              </a:solidFill>
            </a:endParaRPr>
          </a:p>
        </p:txBody>
      </p:sp>
      <p:sp>
        <p:nvSpPr>
          <p:cNvPr id="64517" name="Text Box 16"/>
          <p:cNvSpPr txBox="1">
            <a:spLocks noChangeArrowheads="1"/>
          </p:cNvSpPr>
          <p:nvPr/>
        </p:nvSpPr>
        <p:spPr bwMode="auto">
          <a:xfrm>
            <a:off x="0" y="0"/>
            <a:ext cx="8991600" cy="584200"/>
          </a:xfrm>
          <a:prstGeom prst="rect">
            <a:avLst/>
          </a:prstGeom>
          <a:solidFill>
            <a:srgbClr val="000066"/>
          </a:solidFill>
          <a:ln w="9525">
            <a:noFill/>
            <a:miter lim="800000"/>
            <a:headEnd/>
            <a:tailEnd/>
          </a:ln>
        </p:spPr>
        <p:txBody>
          <a:bodyPr>
            <a:spAutoFit/>
          </a:bodyPr>
          <a:lstStyle/>
          <a:p>
            <a:pPr algn="l">
              <a:spcBef>
                <a:spcPct val="50000"/>
              </a:spcBef>
              <a:defRPr/>
            </a:pPr>
            <a:r>
              <a:rPr lang="en-US" b="0" dirty="0">
                <a:solidFill>
                  <a:srgbClr val="FDC7A5"/>
                </a:solidFill>
                <a:effectLst>
                  <a:outerShdw blurRad="38100" dist="38100" dir="2700000" algn="tl">
                    <a:srgbClr val="000000">
                      <a:alpha val="43137"/>
                    </a:srgbClr>
                  </a:outerShdw>
                </a:effectLst>
                <a:latin typeface="Verdana"/>
                <a:cs typeface="Arial" charset="0"/>
              </a:rPr>
              <a:t>PROPOSED COMPLEMENTARY APPROACH:</a:t>
            </a:r>
          </a:p>
        </p:txBody>
      </p:sp>
      <p:sp>
        <p:nvSpPr>
          <p:cNvPr id="128007" name="Rectangle 7"/>
          <p:cNvSpPr>
            <a:spLocks noChangeArrowheads="1"/>
          </p:cNvSpPr>
          <p:nvPr/>
        </p:nvSpPr>
        <p:spPr bwMode="auto">
          <a:xfrm>
            <a:off x="1066800" y="1905000"/>
            <a:ext cx="1676400" cy="3657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endParaRPr lang="en-US">
              <a:solidFill>
                <a:srgbClr val="000000"/>
              </a:solidFill>
            </a:endParaRPr>
          </a:p>
        </p:txBody>
      </p:sp>
    </p:spTree>
    <p:extLst>
      <p:ext uri="{BB962C8B-B14F-4D97-AF65-F5344CB8AC3E}">
        <p14:creationId xmlns:p14="http://schemas.microsoft.com/office/powerpoint/2010/main" val="196856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xit" presetSubtype="4" fill="hold" grpId="0" nodeType="afterEffect">
                                  <p:stCondLst>
                                    <p:cond delay="1000"/>
                                  </p:stCondLst>
                                  <p:childTnLst>
                                    <p:animEffect transition="out" filter="wipe(down)">
                                      <p:cBhvr>
                                        <p:cTn id="6" dur="1000"/>
                                        <p:tgtEl>
                                          <p:spTgt spid="128007"/>
                                        </p:tgtEl>
                                      </p:cBhvr>
                                    </p:animEffect>
                                    <p:set>
                                      <p:cBhvr>
                                        <p:cTn id="7" dur="1" fill="hold">
                                          <p:stCondLst>
                                            <p:cond delay="999"/>
                                          </p:stCondLst>
                                        </p:cTn>
                                        <p:tgtEl>
                                          <p:spTgt spid="1280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304800" y="152400"/>
            <a:ext cx="8839200"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0">
                <a:solidFill>
                  <a:srgbClr val="CCECFF"/>
                </a:solidFill>
                <a:latin typeface="Verdana" panose="020B0604030504040204" pitchFamily="34" charset="0"/>
              </a:rPr>
              <a:t>RATIONALE FOR </a:t>
            </a:r>
            <a:br>
              <a:rPr lang="en-US" b="0">
                <a:solidFill>
                  <a:srgbClr val="CCECFF"/>
                </a:solidFill>
                <a:latin typeface="Verdana" panose="020B0604030504040204" pitchFamily="34" charset="0"/>
              </a:rPr>
            </a:br>
            <a:r>
              <a:rPr lang="en-US" b="0">
                <a:solidFill>
                  <a:srgbClr val="CCECFF"/>
                </a:solidFill>
                <a:latin typeface="Verdana" panose="020B0604030504040204" pitchFamily="34" charset="0"/>
              </a:rPr>
              <a:t>PROCESS-SENSITIVE UPSCALING:</a:t>
            </a:r>
          </a:p>
          <a:p>
            <a:pPr algn="l" eaLnBrk="1" hangingPunct="1">
              <a:spcBef>
                <a:spcPct val="50000"/>
              </a:spcBef>
            </a:pPr>
            <a:r>
              <a:rPr lang="en-US" sz="2800" b="0">
                <a:solidFill>
                  <a:srgbClr val="FFFFFF"/>
                </a:solidFill>
                <a:latin typeface="Verdana" panose="020B0604030504040204" pitchFamily="34" charset="0"/>
              </a:rPr>
              <a:t>  Attention to climatic driving forces &amp; causes: </a:t>
            </a:r>
            <a:br>
              <a:rPr lang="en-US" sz="2800" b="0">
                <a:solidFill>
                  <a:srgbClr val="FFFFFF"/>
                </a:solidFill>
                <a:latin typeface="Verdana" panose="020B0604030504040204" pitchFamily="34" charset="0"/>
              </a:rPr>
            </a:br>
            <a:r>
              <a:rPr lang="en-US" sz="2800" b="0">
                <a:solidFill>
                  <a:srgbClr val="FFFFFF"/>
                </a:solidFill>
                <a:latin typeface="Verdana" panose="020B0604030504040204" pitchFamily="34" charset="0"/>
              </a:rPr>
              <a:t>	</a:t>
            </a:r>
            <a:r>
              <a:rPr lang="en-US" sz="2800" b="0">
                <a:solidFill>
                  <a:srgbClr val="FDC7A5"/>
                </a:solidFill>
                <a:latin typeface="Verdana" panose="020B0604030504040204" pitchFamily="34" charset="0"/>
              </a:rPr>
              <a:t>-- storm type seasonality</a:t>
            </a:r>
            <a:br>
              <a:rPr lang="en-US" sz="2800" b="0">
                <a:solidFill>
                  <a:srgbClr val="FDC7A5"/>
                </a:solidFill>
                <a:latin typeface="Verdana" panose="020B0604030504040204" pitchFamily="34" charset="0"/>
              </a:rPr>
            </a:br>
            <a:r>
              <a:rPr lang="en-US" sz="2800" b="0">
                <a:solidFill>
                  <a:srgbClr val="FDC7A5"/>
                </a:solidFill>
                <a:latin typeface="Verdana" panose="020B0604030504040204" pitchFamily="34" charset="0"/>
              </a:rPr>
              <a:t>	-- atmospheric circulation patterns</a:t>
            </a:r>
            <a:r>
              <a:rPr lang="en-US" sz="1200" b="0">
                <a:solidFill>
                  <a:srgbClr val="CCECFF"/>
                </a:solidFill>
                <a:latin typeface="Verdana" panose="020B0604030504040204" pitchFamily="34" charset="0"/>
              </a:rPr>
              <a:t/>
            </a:r>
            <a:br>
              <a:rPr lang="en-US" sz="1200" b="0">
                <a:solidFill>
                  <a:srgbClr val="CCECFF"/>
                </a:solidFill>
                <a:latin typeface="Verdana" panose="020B0604030504040204" pitchFamily="34" charset="0"/>
              </a:rPr>
            </a:br>
            <a:r>
              <a:rPr lang="en-US" sz="1200" b="0">
                <a:solidFill>
                  <a:srgbClr val="CCECFF"/>
                </a:solidFill>
                <a:latin typeface="Verdana" panose="020B0604030504040204" pitchFamily="34" charset="0"/>
              </a:rPr>
              <a:t/>
            </a:r>
            <a:br>
              <a:rPr lang="en-US" sz="1200" b="0">
                <a:solidFill>
                  <a:srgbClr val="CCECFF"/>
                </a:solidFill>
                <a:latin typeface="Verdana" panose="020B0604030504040204" pitchFamily="34" charset="0"/>
              </a:rPr>
            </a:br>
            <a:r>
              <a:rPr lang="en-US" sz="2800" b="0">
                <a:solidFill>
                  <a:srgbClr val="CCECFF"/>
                </a:solidFill>
                <a:latin typeface="Verdana" panose="020B0604030504040204" pitchFamily="34" charset="0"/>
              </a:rPr>
              <a:t>with respect to:</a:t>
            </a:r>
            <a:br>
              <a:rPr lang="en-US" sz="2800" b="0">
                <a:solidFill>
                  <a:srgbClr val="CCECFF"/>
                </a:solidFill>
                <a:latin typeface="Verdana" panose="020B0604030504040204" pitchFamily="34" charset="0"/>
              </a:rPr>
            </a:br>
            <a:r>
              <a:rPr lang="en-US" sz="2800" b="0">
                <a:solidFill>
                  <a:srgbClr val="CCECFF"/>
                </a:solidFill>
                <a:latin typeface="Verdana" panose="020B0604030504040204" pitchFamily="34" charset="0"/>
              </a:rPr>
              <a:t>	-- basin size </a:t>
            </a:r>
            <a:br>
              <a:rPr lang="en-US" sz="2800" b="0">
                <a:solidFill>
                  <a:srgbClr val="CCECFF"/>
                </a:solidFill>
                <a:latin typeface="Verdana" panose="020B0604030504040204" pitchFamily="34" charset="0"/>
              </a:rPr>
            </a:br>
            <a:r>
              <a:rPr lang="en-US" sz="2800" b="0">
                <a:solidFill>
                  <a:srgbClr val="CCECFF"/>
                </a:solidFill>
                <a:latin typeface="Verdana" panose="020B0604030504040204" pitchFamily="34" charset="0"/>
              </a:rPr>
              <a:t>	-- watershed boundary / drainage divide</a:t>
            </a:r>
            <a:br>
              <a:rPr lang="en-US" sz="2800" b="0">
                <a:solidFill>
                  <a:srgbClr val="CCECFF"/>
                </a:solidFill>
                <a:latin typeface="Verdana" panose="020B0604030504040204" pitchFamily="34" charset="0"/>
              </a:rPr>
            </a:br>
            <a:r>
              <a:rPr lang="en-US" sz="2800" b="0">
                <a:solidFill>
                  <a:srgbClr val="CCECFF"/>
                </a:solidFill>
                <a:latin typeface="Verdana" panose="020B0604030504040204" pitchFamily="34" charset="0"/>
              </a:rPr>
              <a:t>	-- geographic setting </a:t>
            </a:r>
            <a:r>
              <a:rPr lang="en-US" sz="2400" b="0">
                <a:solidFill>
                  <a:srgbClr val="CCECFF"/>
                </a:solidFill>
                <a:latin typeface="Verdana" panose="020B0604030504040204" pitchFamily="34" charset="0"/>
              </a:rPr>
              <a:t>(moisture sources, etc.)</a:t>
            </a:r>
          </a:p>
        </p:txBody>
      </p:sp>
      <p:sp>
        <p:nvSpPr>
          <p:cNvPr id="50179" name="Text Box 3"/>
          <p:cNvSpPr txBox="1">
            <a:spLocks noChangeArrowheads="1"/>
          </p:cNvSpPr>
          <p:nvPr/>
        </p:nvSpPr>
        <p:spPr bwMode="auto">
          <a:xfrm>
            <a:off x="254000" y="4800600"/>
            <a:ext cx="8890000" cy="1816100"/>
          </a:xfrm>
          <a:prstGeom prst="rect">
            <a:avLst/>
          </a:prstGeom>
          <a:noFill/>
          <a:ln w="9525">
            <a:noFill/>
            <a:miter lim="800000"/>
            <a:headEnd/>
            <a:tailEnd/>
          </a:ln>
        </p:spPr>
        <p:txBody>
          <a:bodyPr>
            <a:spAutoFit/>
          </a:bodyPr>
          <a:lstStyle/>
          <a:p>
            <a:pPr algn="l">
              <a:spcBef>
                <a:spcPct val="50000"/>
              </a:spcBef>
              <a:defRPr/>
            </a:pP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 . . can provide a basis for a cross-scale linkage </a:t>
            </a:r>
            <a:b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b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	of </a:t>
            </a:r>
            <a:r>
              <a:rPr lang="en-US" sz="2800" b="0" u="sng" dirty="0">
                <a:solidFill>
                  <a:srgbClr val="FDC7A5"/>
                </a:solidFill>
                <a:effectLst>
                  <a:outerShdw blurRad="38100" dist="38100" dir="2700000" algn="tl">
                    <a:srgbClr val="000000">
                      <a:alpha val="43137"/>
                    </a:srgbClr>
                  </a:outerShdw>
                </a:effectLst>
                <a:latin typeface="Verdana" pitchFamily="34" charset="0"/>
                <a:cs typeface="Arial" charset="0"/>
              </a:rPr>
              <a:t>GLOBAL</a:t>
            </a: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 climate variability </a:t>
            </a:r>
            <a:b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b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	with</a:t>
            </a:r>
            <a:r>
              <a:rPr lang="en-US" sz="2800" b="0" dirty="0">
                <a:solidFill>
                  <a:srgbClr val="FDC7A5"/>
                </a:solidFill>
                <a:effectLst>
                  <a:outerShdw blurRad="38100" dist="38100" dir="2700000" algn="tl">
                    <a:srgbClr val="000000">
                      <a:alpha val="43137"/>
                    </a:srgbClr>
                  </a:outerShdw>
                </a:effectLst>
                <a:latin typeface="Verdana" pitchFamily="34" charset="0"/>
                <a:cs typeface="Arial" charset="0"/>
              </a:rPr>
              <a:t> </a:t>
            </a:r>
            <a:r>
              <a:rPr lang="en-US" sz="2800" b="0" u="sng" dirty="0">
                <a:solidFill>
                  <a:srgbClr val="FDC7A5"/>
                </a:solidFill>
                <a:effectLst>
                  <a:outerShdw blurRad="38100" dist="38100" dir="2700000" algn="tl">
                    <a:srgbClr val="000000">
                      <a:alpha val="43137"/>
                    </a:srgbClr>
                  </a:outerShdw>
                </a:effectLst>
                <a:latin typeface="Verdana" pitchFamily="34" charset="0"/>
                <a:cs typeface="Arial" charset="0"/>
              </a:rPr>
              <a:t>LOCAL</a:t>
            </a:r>
            <a:r>
              <a:rPr lang="en-US" sz="2800" b="0" dirty="0">
                <a:solidFill>
                  <a:srgbClr val="FDC7A5"/>
                </a:solidFill>
                <a:effectLst>
                  <a:outerShdw blurRad="38100" dist="38100" dir="2700000" algn="tl">
                    <a:srgbClr val="000000">
                      <a:alpha val="43137"/>
                    </a:srgbClr>
                  </a:outerShdw>
                </a:effectLst>
                <a:latin typeface="Verdana" pitchFamily="34" charset="0"/>
                <a:cs typeface="Arial" charset="0"/>
              </a:rPr>
              <a:t> </a:t>
            </a: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hydrologic variations </a:t>
            </a:r>
            <a:b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b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		at the individual basin scale . . . </a:t>
            </a:r>
            <a:endParaRPr lang="en-US" b="0" dirty="0">
              <a:solidFill>
                <a:srgbClr val="000000"/>
              </a:solidFill>
              <a:effectLst>
                <a:outerShdw blurRad="38100" dist="38100" dir="2700000" algn="tl">
                  <a:srgbClr val="000000">
                    <a:alpha val="43137"/>
                  </a:srgbClr>
                </a:outerShdw>
              </a:effectLst>
              <a:latin typeface="Verdana" pitchFamily="34" charset="0"/>
              <a:cs typeface="Arial" charset="0"/>
            </a:endParaRPr>
          </a:p>
        </p:txBody>
      </p:sp>
    </p:spTree>
    <p:extLst>
      <p:ext uri="{BB962C8B-B14F-4D97-AF65-F5344CB8AC3E}">
        <p14:creationId xmlns:p14="http://schemas.microsoft.com/office/powerpoint/2010/main" val="11451489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fade">
                                      <p:cBhvr>
                                        <p:cTn id="7" dur="1000"/>
                                        <p:tgtEl>
                                          <p:spTgt spid="5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5"/>
          <p:cNvSpPr txBox="1">
            <a:spLocks noChangeArrowheads="1"/>
          </p:cNvSpPr>
          <p:nvPr/>
        </p:nvSpPr>
        <p:spPr bwMode="auto">
          <a:xfrm>
            <a:off x="1066800" y="762000"/>
            <a:ext cx="7848600" cy="5262563"/>
          </a:xfrm>
          <a:prstGeom prst="rect">
            <a:avLst/>
          </a:prstGeom>
          <a:noFill/>
          <a:ln w="9525">
            <a:noFill/>
            <a:miter lim="800000"/>
            <a:headEnd/>
            <a:tailEnd/>
          </a:ln>
        </p:spPr>
        <p:txBody>
          <a:bodyPr>
            <a:spAutoFit/>
          </a:bodyPr>
          <a:lstStyle/>
          <a:p>
            <a:pPr algn="l">
              <a:buFont typeface="Arial" pitchFamily="34" charset="0"/>
              <a:buChar char="•"/>
              <a:defRPr/>
            </a:pPr>
            <a:r>
              <a:rPr lang="en-US" sz="2800" b="0" dirty="0">
                <a:solidFill>
                  <a:srgbClr val="FFFFFF"/>
                </a:solidFill>
                <a:cs typeface="Arial" charset="0"/>
              </a:rPr>
              <a:t>  </a:t>
            </a: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Process-sensitive </a:t>
            </a:r>
            <a:r>
              <a:rPr lang="en-US" sz="2800" b="0" dirty="0" err="1">
                <a:solidFill>
                  <a:srgbClr val="FFFFFF"/>
                </a:solidFill>
                <a:effectLst>
                  <a:outerShdw blurRad="38100" dist="38100" dir="2700000" algn="tl">
                    <a:srgbClr val="000000">
                      <a:alpha val="43137"/>
                    </a:srgbClr>
                  </a:outerShdw>
                </a:effectLst>
                <a:latin typeface="Verdana" pitchFamily="34" charset="0"/>
                <a:cs typeface="Arial" charset="0"/>
              </a:rPr>
              <a:t>upscaling</a:t>
            </a: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  . . .</a:t>
            </a:r>
            <a:b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b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can define relationships that may not be detected via precipitation downscaling</a:t>
            </a:r>
            <a:b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br>
            <a:endParaRPr lang="en-US" sz="2800" b="0" dirty="0">
              <a:solidFill>
                <a:srgbClr val="FFFFFF"/>
              </a:solidFill>
              <a:effectLst>
                <a:outerShdw blurRad="38100" dist="38100" dir="2700000" algn="tl">
                  <a:srgbClr val="000000">
                    <a:alpha val="43137"/>
                  </a:srgbClr>
                </a:outerShdw>
              </a:effectLst>
              <a:latin typeface="Verdana" pitchFamily="34" charset="0"/>
              <a:cs typeface="Arial" charset="0"/>
            </a:endParaRPr>
          </a:p>
          <a:p>
            <a:pPr algn="l">
              <a:buFont typeface="Arial" pitchFamily="34" charset="0"/>
              <a:buChar char="•"/>
              <a:defRPr/>
            </a:pP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  Allows the </a:t>
            </a:r>
            <a:r>
              <a:rPr lang="en-US" sz="2800" b="0" dirty="0">
                <a:solidFill>
                  <a:srgbClr val="FDC7A5"/>
                </a:solidFill>
                <a:effectLst>
                  <a:outerShdw blurRad="38100" dist="38100" dir="2700000" algn="tl">
                    <a:srgbClr val="000000">
                      <a:alpha val="43137"/>
                    </a:srgbClr>
                  </a:outerShdw>
                </a:effectLst>
                <a:latin typeface="Verdana" pitchFamily="34" charset="0"/>
                <a:cs typeface="Arial" charset="0"/>
              </a:rPr>
              <a:t>imprint of a drainage basin’s characteristic mode of interacting with precipitation </a:t>
            </a: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in a given storm type to be incorporated into the statistics of the flow event’s probability distribution as it is “scaled up” and linked to model output </a:t>
            </a:r>
            <a:b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br>
            <a:r>
              <a:rPr lang="en-US" sz="2800" b="0" dirty="0">
                <a:solidFill>
                  <a:srgbClr val="FFFFFF"/>
                </a:solidFill>
                <a:effectLst>
                  <a:outerShdw blurRad="38100" dist="38100" dir="2700000" algn="tl">
                    <a:srgbClr val="000000">
                      <a:alpha val="43137"/>
                    </a:srgbClr>
                  </a:outerShdw>
                </a:effectLst>
                <a:latin typeface="Verdana" pitchFamily="34" charset="0"/>
                <a:cs typeface="Arial" charset="0"/>
              </a:rPr>
              <a:t>and /or a larger scale flow-generating circulation pattern</a:t>
            </a:r>
          </a:p>
        </p:txBody>
      </p:sp>
    </p:spTree>
    <p:extLst>
      <p:ext uri="{BB962C8B-B14F-4D97-AF65-F5344CB8AC3E}">
        <p14:creationId xmlns:p14="http://schemas.microsoft.com/office/powerpoint/2010/main" val="3688485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3"/>
          <p:cNvSpPr>
            <a:spLocks noGrp="1" noChangeArrowheads="1"/>
          </p:cNvSpPr>
          <p:nvPr>
            <p:ph idx="1"/>
          </p:nvPr>
        </p:nvSpPr>
        <p:spPr>
          <a:xfrm>
            <a:off x="1066800" y="1981200"/>
            <a:ext cx="7162800" cy="4038600"/>
          </a:xfrm>
        </p:spPr>
        <p:txBody>
          <a:bodyPr/>
          <a:lstStyle/>
          <a:p>
            <a:pPr algn="ctr" eaLnBrk="1" hangingPunct="1">
              <a:buFontTx/>
              <a:buNone/>
              <a:defRPr/>
            </a:pPr>
            <a:endParaRPr lang="en-US" sz="900" dirty="0" smtClean="0"/>
          </a:p>
          <a:p>
            <a:pPr marL="571500" indent="-571500" eaLnBrk="1" hangingPunct="1">
              <a:buFontTx/>
              <a:buNone/>
              <a:defRPr/>
            </a:pPr>
            <a:r>
              <a:rPr lang="en-US" sz="2800" dirty="0" smtClean="0">
                <a:effectLst>
                  <a:outerShdw blurRad="38100" dist="38100" dir="2700000" algn="tl">
                    <a:srgbClr val="000000">
                      <a:alpha val="43137"/>
                    </a:srgbClr>
                  </a:outerShdw>
                </a:effectLst>
              </a:rPr>
              <a:t>#3  A deeper understanding of flood-climate linkages can be obtained by examining </a:t>
            </a:r>
            <a:r>
              <a:rPr lang="en-US" sz="2800" u="sng" dirty="0" smtClean="0">
                <a:effectLst>
                  <a:outerShdw blurRad="38100" dist="38100" dir="2700000" algn="tl">
                    <a:srgbClr val="000000">
                      <a:alpha val="43137"/>
                    </a:srgbClr>
                  </a:outerShdw>
                </a:effectLst>
              </a:rPr>
              <a:t>all </a:t>
            </a:r>
            <a:r>
              <a:rPr lang="en-US" sz="2800" dirty="0" smtClean="0">
                <a:effectLst>
                  <a:outerShdw blurRad="38100" dist="38100" dir="2700000" algn="tl">
                    <a:srgbClr val="000000">
                      <a:alpha val="43137"/>
                    </a:srgbClr>
                  </a:outerShdw>
                </a:effectLst>
              </a:rPr>
              <a:t>observed flood peaks at a given gauge (e.g., the peaks-above-base record), not just the annual flood series. </a:t>
            </a:r>
          </a:p>
        </p:txBody>
      </p:sp>
      <p:sp>
        <p:nvSpPr>
          <p:cNvPr id="91139" name="TextBox 2"/>
          <p:cNvSpPr txBox="1">
            <a:spLocks noChangeArrowheads="1"/>
          </p:cNvSpPr>
          <p:nvPr/>
        </p:nvSpPr>
        <p:spPr bwMode="auto">
          <a:xfrm>
            <a:off x="304800" y="533400"/>
            <a:ext cx="8534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dirty="0">
                <a:solidFill>
                  <a:srgbClr val="FDC7A5"/>
                </a:solidFill>
              </a:rPr>
              <a:t>CAN WE GET MORE OUT OF THE RECORDS WE HAVE?</a:t>
            </a:r>
            <a:endParaRPr lang="en-US" b="0" dirty="0">
              <a:solidFill>
                <a:srgbClr val="FDC7A5"/>
              </a:solidFill>
            </a:endParaRPr>
          </a:p>
        </p:txBody>
      </p:sp>
    </p:spTree>
    <p:extLst>
      <p:ext uri="{BB962C8B-B14F-4D97-AF65-F5344CB8AC3E}">
        <p14:creationId xmlns:p14="http://schemas.microsoft.com/office/powerpoint/2010/main" val="686392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400"/>
            <a:ext cx="86868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914400" y="0"/>
            <a:ext cx="7467600" cy="1077913"/>
          </a:xfrm>
          <a:prstGeom prst="rect">
            <a:avLst/>
          </a:prstGeom>
          <a:noFill/>
        </p:spPr>
        <p:txBody>
          <a:bodyPr>
            <a:spAutoFit/>
          </a:bodyPr>
          <a:lstStyle/>
          <a:p>
            <a:pPr algn="l">
              <a:defRPr/>
            </a:pPr>
            <a:r>
              <a:rPr lang="en-US" b="0" dirty="0">
                <a:solidFill>
                  <a:srgbClr val="FFFFFF"/>
                </a:solidFill>
                <a:effectLst>
                  <a:outerShdw blurRad="38100" dist="38100" dir="2700000" algn="tl">
                    <a:srgbClr val="000000">
                      <a:alpha val="43137"/>
                    </a:srgbClr>
                  </a:outerShdw>
                </a:effectLst>
                <a:latin typeface="Verdana" pitchFamily="34" charset="0"/>
                <a:cs typeface="Arial" charset="0"/>
              </a:rPr>
              <a:t>EXAMPLE:  Some years have many partial peaks, others few . . . </a:t>
            </a:r>
          </a:p>
        </p:txBody>
      </p:sp>
    </p:spTree>
    <p:extLst>
      <p:ext uri="{BB962C8B-B14F-4D97-AF65-F5344CB8AC3E}">
        <p14:creationId xmlns:p14="http://schemas.microsoft.com/office/powerpoint/2010/main" val="3632640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1295400"/>
            <a:ext cx="6858000" cy="3540125"/>
          </a:xfrm>
          <a:prstGeom prst="rect">
            <a:avLst/>
          </a:prstGeom>
          <a:noFill/>
        </p:spPr>
        <p:txBody>
          <a:bodyPr>
            <a:spAutoFit/>
          </a:bodyPr>
          <a:lstStyle/>
          <a:p>
            <a:pPr algn="l">
              <a:defRPr/>
            </a:pPr>
            <a:r>
              <a:rPr lang="en-US" b="0" dirty="0">
                <a:solidFill>
                  <a:srgbClr val="FFFFFF"/>
                </a:solidFill>
                <a:effectLst>
                  <a:outerShdw blurRad="38100" dist="38100" dir="2700000" algn="tl">
                    <a:srgbClr val="000000">
                      <a:alpha val="43137"/>
                    </a:srgbClr>
                  </a:outerShdw>
                </a:effectLst>
                <a:latin typeface="Verdana" pitchFamily="34" charset="0"/>
                <a:cs typeface="Arial" charset="0"/>
              </a:rPr>
              <a:t>Climate variability may manifest itself in a shift to more frequent, smaller floods in a given year </a:t>
            </a:r>
          </a:p>
          <a:p>
            <a:pPr algn="l">
              <a:defRPr/>
            </a:pPr>
            <a:endParaRPr lang="en-US" b="0" dirty="0">
              <a:solidFill>
                <a:srgbClr val="FFFFFF"/>
              </a:solidFill>
              <a:effectLst>
                <a:outerShdw blurRad="38100" dist="38100" dir="2700000" algn="tl">
                  <a:srgbClr val="000000">
                    <a:alpha val="43137"/>
                  </a:srgbClr>
                </a:outerShdw>
              </a:effectLst>
              <a:latin typeface="Verdana" pitchFamily="34" charset="0"/>
              <a:cs typeface="Arial" charset="0"/>
            </a:endParaRPr>
          </a:p>
          <a:p>
            <a:pPr algn="l">
              <a:defRPr/>
            </a:pPr>
            <a:r>
              <a:rPr lang="en-US" b="0" dirty="0">
                <a:solidFill>
                  <a:srgbClr val="FFFFFF"/>
                </a:solidFill>
                <a:effectLst>
                  <a:outerShdw blurRad="38100" dist="38100" dir="2700000" algn="tl">
                    <a:srgbClr val="000000">
                      <a:alpha val="43137"/>
                    </a:srgbClr>
                  </a:outerShdw>
                </a:effectLst>
                <a:latin typeface="Verdana" pitchFamily="34" charset="0"/>
                <a:cs typeface="Arial" charset="0"/>
              </a:rPr>
              <a:t>. . . which would be missed in the annual series or a selection of the most extreme floods. </a:t>
            </a:r>
          </a:p>
        </p:txBody>
      </p:sp>
    </p:spTree>
    <p:extLst>
      <p:ext uri="{BB962C8B-B14F-4D97-AF65-F5344CB8AC3E}">
        <p14:creationId xmlns:p14="http://schemas.microsoft.com/office/powerpoint/2010/main" val="38668808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4"/>
          <p:cNvGrpSpPr>
            <a:grpSpLocks/>
          </p:cNvGrpSpPr>
          <p:nvPr/>
        </p:nvGrpSpPr>
        <p:grpSpPr bwMode="auto">
          <a:xfrm>
            <a:off x="831850" y="152400"/>
            <a:ext cx="7473654" cy="4876800"/>
            <a:chOff x="832146" y="152400"/>
            <a:chExt cx="7473654" cy="4876800"/>
          </a:xfrm>
        </p:grpSpPr>
        <p:pic>
          <p:nvPicPr>
            <p:cNvPr id="43029"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6677" y="1751350"/>
              <a:ext cx="2825137" cy="32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30" name="TextBox 2"/>
            <p:cNvSpPr txBox="1">
              <a:spLocks noChangeArrowheads="1"/>
            </p:cNvSpPr>
            <p:nvPr/>
          </p:nvSpPr>
          <p:spPr bwMode="auto">
            <a:xfrm>
              <a:off x="832146" y="152400"/>
              <a:ext cx="747365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4400" b="1">
                  <a:solidFill>
                    <a:srgbClr val="FFCC99"/>
                  </a:solidFill>
                </a:rPr>
                <a:t>ARIZONA HYDROCLIMATOLOGY . . .</a:t>
              </a:r>
            </a:p>
          </p:txBody>
        </p:sp>
      </p:grpSp>
      <p:sp>
        <p:nvSpPr>
          <p:cNvPr id="7" name="TextBox 6"/>
          <p:cNvSpPr txBox="1">
            <a:spLocks noChangeArrowheads="1"/>
          </p:cNvSpPr>
          <p:nvPr/>
        </p:nvSpPr>
        <p:spPr bwMode="auto">
          <a:xfrm rot="-1133034">
            <a:off x="271463" y="1858963"/>
            <a:ext cx="8229600" cy="3048000"/>
          </a:xfrm>
          <a:prstGeom prst="rect">
            <a:avLst/>
          </a:prstGeom>
          <a:solidFill>
            <a:srgbClr val="3366CC">
              <a:alpha val="6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7200" b="1">
                <a:solidFill>
                  <a:srgbClr val="FFCC99"/>
                </a:solidFill>
              </a:rPr>
              <a:t>EXTREME </a:t>
            </a:r>
            <a:br>
              <a:rPr lang="en-US" sz="7200" b="1">
                <a:solidFill>
                  <a:srgbClr val="FFCC99"/>
                </a:solidFill>
              </a:rPr>
            </a:br>
            <a:r>
              <a:rPr lang="en-US" sz="7200" b="1">
                <a:solidFill>
                  <a:srgbClr val="FFCC99"/>
                </a:solidFill>
              </a:rPr>
              <a:t>MAKEOVER:</a:t>
            </a:r>
          </a:p>
          <a:p>
            <a:pPr algn="ctr" eaLnBrk="1" hangingPunct="1"/>
            <a:r>
              <a:rPr lang="en-US" sz="4800" b="1">
                <a:solidFill>
                  <a:srgbClr val="FFCC99"/>
                </a:solidFill>
              </a:rPr>
              <a:t>Climate Change Edition</a:t>
            </a:r>
          </a:p>
        </p:txBody>
      </p:sp>
      <p:grpSp>
        <p:nvGrpSpPr>
          <p:cNvPr id="8" name="Group 22"/>
          <p:cNvGrpSpPr>
            <a:grpSpLocks/>
          </p:cNvGrpSpPr>
          <p:nvPr/>
        </p:nvGrpSpPr>
        <p:grpSpPr bwMode="auto">
          <a:xfrm>
            <a:off x="427038" y="0"/>
            <a:ext cx="8716962" cy="6781800"/>
            <a:chOff x="427038" y="0"/>
            <a:chExt cx="8716962" cy="6782468"/>
          </a:xfrm>
        </p:grpSpPr>
        <p:grpSp>
          <p:nvGrpSpPr>
            <p:cNvPr id="43013" name="Group 20"/>
            <p:cNvGrpSpPr>
              <a:grpSpLocks/>
            </p:cNvGrpSpPr>
            <p:nvPr/>
          </p:nvGrpSpPr>
          <p:grpSpPr bwMode="auto">
            <a:xfrm>
              <a:off x="427039" y="0"/>
              <a:ext cx="8716963" cy="6782468"/>
              <a:chOff x="427039" y="0"/>
              <a:chExt cx="8716963" cy="6782468"/>
            </a:xfrm>
          </p:grpSpPr>
          <p:grpSp>
            <p:nvGrpSpPr>
              <p:cNvPr id="43015" name="Group 18"/>
              <p:cNvGrpSpPr>
                <a:grpSpLocks/>
              </p:cNvGrpSpPr>
              <p:nvPr/>
            </p:nvGrpSpPr>
            <p:grpSpPr bwMode="auto">
              <a:xfrm>
                <a:off x="427039" y="0"/>
                <a:ext cx="8716963" cy="6765922"/>
                <a:chOff x="427039" y="0"/>
                <a:chExt cx="8716963" cy="6765710"/>
              </a:xfrm>
            </p:grpSpPr>
            <p:grpSp>
              <p:nvGrpSpPr>
                <p:cNvPr id="43017" name="Group 20"/>
                <p:cNvGrpSpPr>
                  <a:grpSpLocks/>
                </p:cNvGrpSpPr>
                <p:nvPr/>
              </p:nvGrpSpPr>
              <p:grpSpPr bwMode="auto">
                <a:xfrm>
                  <a:off x="427039" y="0"/>
                  <a:ext cx="8716963" cy="6765710"/>
                  <a:chOff x="450107" y="153688"/>
                  <a:chExt cx="8717790" cy="6766655"/>
                </a:xfrm>
              </p:grpSpPr>
              <p:pic>
                <p:nvPicPr>
                  <p:cNvPr id="43019" name="Picture 8" descr="C:\Users\katie\Pictures\FLOODS\aerial.view.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39101">
                    <a:off x="2155219" y="5596128"/>
                    <a:ext cx="1962889" cy="1296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20" name="Group 19"/>
                  <p:cNvGrpSpPr>
                    <a:grpSpLocks/>
                  </p:cNvGrpSpPr>
                  <p:nvPr/>
                </p:nvGrpSpPr>
                <p:grpSpPr bwMode="auto">
                  <a:xfrm>
                    <a:off x="450107" y="153688"/>
                    <a:ext cx="8717790" cy="6766655"/>
                    <a:chOff x="450107" y="153688"/>
                    <a:chExt cx="8717790" cy="6766655"/>
                  </a:xfrm>
                </p:grpSpPr>
                <p:pic>
                  <p:nvPicPr>
                    <p:cNvPr id="43021" name="Picture 7" descr="Drou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37515">
                      <a:off x="450107" y="1497862"/>
                      <a:ext cx="2247228" cy="151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2" name="Picture 17"/>
                    <p:cNvPicPr>
                      <a:picLocks noChangeAspect="1" noChangeArrowheads="1"/>
                    </p:cNvPicPr>
                    <p:nvPr/>
                  </p:nvPicPr>
                  <p:blipFill>
                    <a:blip r:embed="rId6">
                      <a:extLst>
                        <a:ext uri="{28A0092B-C50C-407E-A947-70E740481C1C}">
                          <a14:useLocalDpi xmlns:a14="http://schemas.microsoft.com/office/drawing/2010/main" val="0"/>
                        </a:ext>
                      </a:extLst>
                    </a:blip>
                    <a:srcRect l="6250" t="38542" r="54149" b="21875"/>
                    <a:stretch>
                      <a:fillRect/>
                    </a:stretch>
                  </p:blipFill>
                  <p:spPr bwMode="auto">
                    <a:xfrm rot="-986374">
                      <a:off x="7173189" y="238191"/>
                      <a:ext cx="1994708" cy="149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3969">
                      <a:off x="457819" y="153688"/>
                      <a:ext cx="1726914" cy="1720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Picture 7" descr="C:\Users\katie\Pictures\FLOODS\0310monsoon0310.AZ-Republic-3-10-0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4422">
                      <a:off x="6270920" y="4546984"/>
                      <a:ext cx="2665784"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5" name="Picture 2" descr="Sant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85804">
                      <a:off x="5902204" y="5696953"/>
                      <a:ext cx="1722000" cy="117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6" name="Picture 10" descr="C:\Users\katie\Pictures\FLOODS\sp08103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650142">
                      <a:off x="490022" y="5161418"/>
                      <a:ext cx="1022837" cy="17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43018" name="Picture 19" descr="http://www.legacytrueturf.com/OldSite/images/arizona-su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75107">
                  <a:off x="496369" y="2816633"/>
                  <a:ext cx="1169624" cy="17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016" name="Picture 6" descr="roos0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13074">
                <a:off x="4193046" y="4982243"/>
                <a:ext cx="17430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014" name="Picture 9" descr="lakeroosevelt_2005drought_DOE"/>
            <p:cNvPicPr>
              <a:picLocks noChangeAspect="1" noChangeArrowheads="1"/>
            </p:cNvPicPr>
            <p:nvPr/>
          </p:nvPicPr>
          <p:blipFill>
            <a:blip r:embed="rId13">
              <a:extLst>
                <a:ext uri="{28A0092B-C50C-407E-A947-70E740481C1C}">
                  <a14:useLocalDpi xmlns:a14="http://schemas.microsoft.com/office/drawing/2010/main" val="0"/>
                </a:ext>
              </a:extLst>
            </a:blip>
            <a:srcRect l="6837" b="9966"/>
            <a:stretch>
              <a:fillRect/>
            </a:stretch>
          </p:blipFill>
          <p:spPr bwMode="auto">
            <a:xfrm rot="212341">
              <a:off x="7204107" y="1575876"/>
              <a:ext cx="1723735" cy="1391639"/>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61224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360"/>
                                          </p:val>
                                        </p:tav>
                                        <p:tav tm="100000">
                                          <p:val>
                                            <p:fltVal val="0"/>
                                          </p:val>
                                        </p:tav>
                                      </p:tavLst>
                                    </p:anim>
                                    <p:animEffect transition="in" filter="fade">
                                      <p:cBhvr>
                                        <p:cTn id="10" dur="1000"/>
                                        <p:tgtEl>
                                          <p:spTgt spid="7"/>
                                        </p:tgtEl>
                                      </p:cBhvr>
                                    </p:animEffect>
                                  </p:childTnLst>
                                </p:cTn>
                              </p:par>
                            </p:childTnLst>
                          </p:cTn>
                        </p:par>
                        <p:par>
                          <p:cTn id="11" fill="hold" nodeType="afterGroup">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3"/>
          <p:cNvSpPr>
            <a:spLocks noGrp="1" noChangeArrowheads="1"/>
          </p:cNvSpPr>
          <p:nvPr>
            <p:ph idx="1"/>
          </p:nvPr>
        </p:nvSpPr>
        <p:spPr>
          <a:xfrm>
            <a:off x="762000" y="2514600"/>
            <a:ext cx="7848600" cy="3886200"/>
          </a:xfrm>
        </p:spPr>
        <p:txBody>
          <a:bodyPr/>
          <a:lstStyle/>
          <a:p>
            <a:pPr algn="ctr" eaLnBrk="1" hangingPunct="1">
              <a:buFontTx/>
              <a:buNone/>
              <a:defRPr/>
            </a:pPr>
            <a:endParaRPr lang="en-US" sz="900" dirty="0" smtClean="0"/>
          </a:p>
          <a:p>
            <a:pPr marL="571500" indent="-571500" eaLnBrk="1" hangingPunct="1">
              <a:buFontTx/>
              <a:buNone/>
              <a:defRPr/>
            </a:pPr>
            <a:r>
              <a:rPr lang="en-US" sz="2800" dirty="0" smtClean="0">
                <a:solidFill>
                  <a:srgbClr val="FFFFFF"/>
                </a:solidFill>
                <a:effectLst>
                  <a:outerShdw blurRad="38100" dist="38100" dir="2700000" algn="tl">
                    <a:srgbClr val="000000">
                      <a:alpha val="43137"/>
                    </a:srgbClr>
                  </a:outerShdw>
                </a:effectLst>
              </a:rPr>
              <a:t>#4  </a:t>
            </a:r>
            <a:r>
              <a:rPr lang="en-US" sz="2800" dirty="0" smtClean="0"/>
              <a:t>The dominant flood-producing storm type can vary with </a:t>
            </a:r>
            <a:r>
              <a:rPr lang="en-US" sz="2800" dirty="0" smtClean="0"/>
              <a:t>drainage basin </a:t>
            </a:r>
            <a:r>
              <a:rPr lang="en-US" sz="2800" dirty="0" smtClean="0"/>
              <a:t>size, elevation, and orographic influence, resulting in a varied response to climatic variability depending on a </a:t>
            </a:r>
            <a:r>
              <a:rPr lang="en-US" sz="2800" dirty="0" smtClean="0"/>
              <a:t>watershed’s </a:t>
            </a:r>
            <a:r>
              <a:rPr lang="en-US" sz="2800" dirty="0" smtClean="0"/>
              <a:t>scale and </a:t>
            </a:r>
            <a:r>
              <a:rPr lang="en-US" sz="2800" dirty="0" smtClean="0"/>
              <a:t>where it is located in the the drainage network. </a:t>
            </a:r>
            <a:endParaRPr lang="en-US" sz="2800" dirty="0" smtClean="0">
              <a:solidFill>
                <a:srgbClr val="FFFFFF"/>
              </a:solidFill>
              <a:effectLst>
                <a:outerShdw blurRad="38100" dist="38100" dir="2700000" algn="tl">
                  <a:srgbClr val="000000">
                    <a:alpha val="43137"/>
                  </a:srgbClr>
                </a:outerShdw>
              </a:effectLst>
            </a:endParaRPr>
          </a:p>
        </p:txBody>
      </p:sp>
      <p:sp>
        <p:nvSpPr>
          <p:cNvPr id="41987" name="TextBox 2"/>
          <p:cNvSpPr txBox="1">
            <a:spLocks noChangeArrowheads="1"/>
          </p:cNvSpPr>
          <p:nvPr/>
        </p:nvSpPr>
        <p:spPr bwMode="auto">
          <a:xfrm>
            <a:off x="228600" y="609600"/>
            <a:ext cx="8915400" cy="954107"/>
          </a:xfrm>
          <a:prstGeom prst="rect">
            <a:avLst/>
          </a:prstGeom>
          <a:noFill/>
          <a:ln w="9525">
            <a:noFill/>
            <a:miter lim="800000"/>
            <a:headEnd/>
            <a:tailEnd/>
          </a:ln>
        </p:spPr>
        <p:txBody>
          <a:bodyPr>
            <a:spAutoFit/>
          </a:bodyPr>
          <a:lstStyle/>
          <a:p>
            <a:pPr algn="ctr">
              <a:defRPr/>
            </a:pPr>
            <a:r>
              <a:rPr lang="en-US" sz="2800" dirty="0">
                <a:solidFill>
                  <a:srgbClr val="FDC7A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ARE THERE UNTAPPED CLIMATE-RELATED EXPLANATIONS FOR WATERSHED </a:t>
            </a:r>
            <a:r>
              <a:rPr lang="en-US" sz="2800" dirty="0" smtClean="0">
                <a:solidFill>
                  <a:srgbClr val="FDC7A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RESPONSE</a:t>
            </a:r>
            <a:r>
              <a:rPr lang="en-US" sz="2800" dirty="0">
                <a:solidFill>
                  <a:srgbClr val="FDC7A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
            </a:r>
            <a:r>
              <a:rPr lang="en-US" sz="2800" dirty="0" smtClean="0">
                <a:solidFill>
                  <a:srgbClr val="FDC7A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800" dirty="0">
              <a:solidFill>
                <a:srgbClr val="FDC7A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6228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95234" name="Group 8"/>
          <p:cNvGrpSpPr>
            <a:grpSpLocks/>
          </p:cNvGrpSpPr>
          <p:nvPr/>
        </p:nvGrpSpPr>
        <p:grpSpPr bwMode="auto">
          <a:xfrm>
            <a:off x="3581400" y="1600200"/>
            <a:ext cx="5178425" cy="5257800"/>
            <a:chOff x="1455" y="1354"/>
            <a:chExt cx="1554" cy="1686"/>
          </a:xfrm>
        </p:grpSpPr>
        <p:pic>
          <p:nvPicPr>
            <p:cNvPr id="95241" name="Picture 2" descr="gila"/>
            <p:cNvPicPr>
              <a:picLocks noChangeAspect="1" noChangeArrowheads="1"/>
            </p:cNvPicPr>
            <p:nvPr/>
          </p:nvPicPr>
          <p:blipFill>
            <a:blip r:embed="rId3">
              <a:extLst>
                <a:ext uri="{28A0092B-C50C-407E-A947-70E740481C1C}">
                  <a14:useLocalDpi xmlns:a14="http://schemas.microsoft.com/office/drawing/2010/main" val="0"/>
                </a:ext>
              </a:extLst>
            </a:blip>
            <a:srcRect l="35362" t="48512" r="29468" b="4791"/>
            <a:stretch>
              <a:fillRect/>
            </a:stretch>
          </p:blipFill>
          <p:spPr bwMode="auto">
            <a:xfrm>
              <a:off x="1477" y="1354"/>
              <a:ext cx="1532" cy="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Picture 5" descr="gila"/>
            <p:cNvPicPr>
              <a:picLocks noChangeAspect="1" noChangeArrowheads="1"/>
            </p:cNvPicPr>
            <p:nvPr/>
          </p:nvPicPr>
          <p:blipFill>
            <a:blip r:embed="rId3">
              <a:extLst>
                <a:ext uri="{28A0092B-C50C-407E-A947-70E740481C1C}">
                  <a14:useLocalDpi xmlns:a14="http://schemas.microsoft.com/office/drawing/2010/main" val="0"/>
                </a:ext>
              </a:extLst>
            </a:blip>
            <a:srcRect l="71504" t="90446" r="14076" b="3905"/>
            <a:stretch>
              <a:fillRect/>
            </a:stretch>
          </p:blipFill>
          <p:spPr bwMode="auto">
            <a:xfrm>
              <a:off x="1455" y="2763"/>
              <a:ext cx="62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523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14600"/>
            <a:ext cx="3101975"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Isosceles Triangle 13"/>
          <p:cNvSpPr>
            <a:spLocks noChangeArrowheads="1"/>
          </p:cNvSpPr>
          <p:nvPr/>
        </p:nvSpPr>
        <p:spPr bwMode="auto">
          <a:xfrm>
            <a:off x="5943600" y="3581400"/>
            <a:ext cx="533400" cy="609600"/>
          </a:xfrm>
          <a:prstGeom prst="triangle">
            <a:avLst>
              <a:gd name="adj" fmla="val 50000"/>
            </a:avLst>
          </a:prstGeom>
          <a:solidFill>
            <a:srgbClr val="C000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solidFill>
                <a:srgbClr val="FFFFFF"/>
              </a:solidFill>
              <a:latin typeface="Verdana" panose="020B0604030504040204" pitchFamily="34" charset="0"/>
            </a:endParaRPr>
          </a:p>
        </p:txBody>
      </p:sp>
      <p:pic>
        <p:nvPicPr>
          <p:cNvPr id="95237" name="Picture 2"/>
          <p:cNvPicPr>
            <a:picLocks noChangeAspect="1" noChangeArrowheads="1"/>
          </p:cNvPicPr>
          <p:nvPr/>
        </p:nvPicPr>
        <p:blipFill>
          <a:blip r:embed="rId4">
            <a:extLst>
              <a:ext uri="{28A0092B-C50C-407E-A947-70E740481C1C}">
                <a14:useLocalDpi xmlns:a14="http://schemas.microsoft.com/office/drawing/2010/main" val="0"/>
              </a:ext>
            </a:extLst>
          </a:blip>
          <a:srcRect l="43449" t="53099" r="31209" b="1875"/>
          <a:stretch>
            <a:fillRect/>
          </a:stretch>
        </p:blipFill>
        <p:spPr bwMode="auto">
          <a:xfrm>
            <a:off x="7315200" y="4953000"/>
            <a:ext cx="8540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Isosceles Triangle 13"/>
          <p:cNvSpPr>
            <a:spLocks noChangeArrowheads="1"/>
          </p:cNvSpPr>
          <p:nvPr/>
        </p:nvSpPr>
        <p:spPr bwMode="auto">
          <a:xfrm>
            <a:off x="6858000" y="5715000"/>
            <a:ext cx="381000" cy="304800"/>
          </a:xfrm>
          <a:prstGeom prst="triangle">
            <a:avLst>
              <a:gd name="adj" fmla="val 50000"/>
            </a:avLst>
          </a:prstGeom>
          <a:solidFill>
            <a:srgbClr val="C00000"/>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solidFill>
                <a:srgbClr val="FFFFFF"/>
              </a:solidFill>
              <a:latin typeface="Verdana" panose="020B0604030504040204" pitchFamily="34" charset="0"/>
            </a:endParaRPr>
          </a:p>
        </p:txBody>
      </p:sp>
      <p:pic>
        <p:nvPicPr>
          <p:cNvPr id="952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04800"/>
            <a:ext cx="19716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0" y="0"/>
            <a:ext cx="6934200" cy="1692275"/>
          </a:xfrm>
          <a:prstGeom prst="rect">
            <a:avLst/>
          </a:prstGeom>
          <a:noFill/>
        </p:spPr>
        <p:txBody>
          <a:bodyPr>
            <a:spAutoFit/>
          </a:bodyPr>
          <a:lstStyle/>
          <a:p>
            <a:pPr algn="l">
              <a:defRPr/>
            </a:pPr>
            <a:r>
              <a:rPr lang="en-US" sz="2800" b="0" dirty="0">
                <a:solidFill>
                  <a:srgbClr val="FFFFFF"/>
                </a:solidFill>
                <a:effectLst>
                  <a:outerShdw blurRad="38100" dist="38100" dir="2700000" algn="tl">
                    <a:srgbClr val="000000">
                      <a:alpha val="43137"/>
                    </a:srgbClr>
                  </a:outerShdw>
                </a:effectLst>
                <a:latin typeface="Verdana"/>
                <a:cs typeface="Arial" charset="0"/>
              </a:rPr>
              <a:t>Response to weather &amp; climate varies with basin size </a:t>
            </a:r>
            <a:r>
              <a:rPr lang="en-US" sz="2400" b="0" dirty="0">
                <a:solidFill>
                  <a:srgbClr val="FFFFFF"/>
                </a:solidFill>
                <a:effectLst>
                  <a:outerShdw blurRad="38100" dist="38100" dir="2700000" algn="tl">
                    <a:srgbClr val="000000">
                      <a:alpha val="43137"/>
                    </a:srgbClr>
                  </a:outerShdw>
                </a:effectLst>
                <a:latin typeface="Verdana"/>
                <a:cs typeface="Arial" charset="0"/>
              </a:rPr>
              <a:t>(e.g. convective events are more important flood producers in small drainage basins)</a:t>
            </a:r>
            <a:endParaRPr lang="en-US" sz="2400" dirty="0">
              <a:solidFill>
                <a:srgbClr val="FFFFFF"/>
              </a:solidFill>
              <a:effectLst>
                <a:outerShdw blurRad="38100" dist="38100" dir="2700000" algn="tl">
                  <a:srgbClr val="000000">
                    <a:alpha val="43137"/>
                  </a:srgbClr>
                </a:outerShdw>
              </a:effectLst>
              <a:latin typeface="Verdana"/>
              <a:cs typeface="Arial" charset="0"/>
            </a:endParaRPr>
          </a:p>
        </p:txBody>
      </p:sp>
    </p:spTree>
    <p:extLst>
      <p:ext uri="{BB962C8B-B14F-4D97-AF65-F5344CB8AC3E}">
        <p14:creationId xmlns:p14="http://schemas.microsoft.com/office/powerpoint/2010/main" val="3966707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0"/>
            <a:ext cx="7772400" cy="1143000"/>
          </a:xfrm>
        </p:spPr>
        <p:txBody>
          <a:bodyPr/>
          <a:lstStyle/>
          <a:p>
            <a:r>
              <a:rPr lang="en-US" sz="4800" dirty="0" smtClean="0">
                <a:solidFill>
                  <a:srgbClr val="FDC7A5"/>
                </a:solidFill>
              </a:rPr>
              <a:t>Final Take-Home Message:</a:t>
            </a:r>
            <a:endParaRPr lang="en-US" sz="4800" dirty="0">
              <a:solidFill>
                <a:srgbClr val="FDC7A5"/>
              </a:solidFill>
            </a:endParaRPr>
          </a:p>
        </p:txBody>
      </p:sp>
    </p:spTree>
    <p:extLst>
      <p:ext uri="{BB962C8B-B14F-4D97-AF65-F5344CB8AC3E}">
        <p14:creationId xmlns:p14="http://schemas.microsoft.com/office/powerpoint/2010/main" val="2236950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7" descr="flood"/>
          <p:cNvPicPr>
            <a:picLocks noChangeAspect="1" noChangeArrowheads="1"/>
          </p:cNvPicPr>
          <p:nvPr/>
        </p:nvPicPr>
        <p:blipFill>
          <a:blip r:embed="rId3">
            <a:extLst>
              <a:ext uri="{28A0092B-C50C-407E-A947-70E740481C1C}">
                <a14:useLocalDpi xmlns:a14="http://schemas.microsoft.com/office/drawing/2010/main" val="0"/>
              </a:ext>
            </a:extLst>
          </a:blip>
          <a:srcRect l="3197" r="12785"/>
          <a:stretch>
            <a:fillRect/>
          </a:stretch>
        </p:blipFill>
        <p:spPr bwMode="auto">
          <a:xfrm>
            <a:off x="3124200" y="1524000"/>
            <a:ext cx="3178175"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371600"/>
            <a:ext cx="51085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Box 14"/>
          <p:cNvSpPr txBox="1">
            <a:spLocks noChangeArrowheads="1"/>
          </p:cNvSpPr>
          <p:nvPr/>
        </p:nvSpPr>
        <p:spPr bwMode="auto">
          <a:xfrm>
            <a:off x="1093786" y="0"/>
            <a:ext cx="77454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4000" dirty="0">
                <a:solidFill>
                  <a:srgbClr val="FFCC99"/>
                </a:solidFill>
              </a:rPr>
              <a:t>Move beyond the</a:t>
            </a:r>
            <a:br>
              <a:rPr lang="en-US" sz="4000" dirty="0">
                <a:solidFill>
                  <a:srgbClr val="FFCC99"/>
                </a:solidFill>
              </a:rPr>
            </a:br>
            <a:r>
              <a:rPr lang="en-US" sz="4000" dirty="0">
                <a:solidFill>
                  <a:srgbClr val="FFCC99"/>
                </a:solidFill>
              </a:rPr>
              <a:t> “Flood </a:t>
            </a:r>
            <a:r>
              <a:rPr lang="en-US" sz="4000" dirty="0" smtClean="0">
                <a:solidFill>
                  <a:srgbClr val="FFCC99"/>
                </a:solidFill>
              </a:rPr>
              <a:t>Processor” Mentality!</a:t>
            </a:r>
            <a:endParaRPr lang="en-US" sz="4000" dirty="0">
              <a:solidFill>
                <a:srgbClr val="FFCC99"/>
              </a:solidFill>
            </a:endParaRPr>
          </a:p>
        </p:txBody>
      </p:sp>
    </p:spTree>
    <p:extLst>
      <p:ext uri="{BB962C8B-B14F-4D97-AF65-F5344CB8AC3E}">
        <p14:creationId xmlns:p14="http://schemas.microsoft.com/office/powerpoint/2010/main" val="2944493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9506"/>
                                        </p:tgtEl>
                                        <p:attrNameLst>
                                          <p:attrName>style.visibility</p:attrName>
                                        </p:attrNameLst>
                                      </p:cBhvr>
                                      <p:to>
                                        <p:strVal val="visible"/>
                                      </p:to>
                                    </p:set>
                                    <p:animEffect transition="in" filter="fade">
                                      <p:cBhvr>
                                        <p:cTn id="7" dur="2000"/>
                                        <p:tgtEl>
                                          <p:spTgt spid="149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 name="Rectangle 3"/>
          <p:cNvSpPr txBox="1">
            <a:spLocks noChangeArrowheads="1"/>
          </p:cNvSpPr>
          <p:nvPr/>
        </p:nvSpPr>
        <p:spPr bwMode="auto">
          <a:xfrm>
            <a:off x="304800" y="609600"/>
            <a:ext cx="8763000" cy="5867400"/>
          </a:xfrm>
          <a:prstGeom prst="rect">
            <a:avLst/>
          </a:prstGeom>
          <a:noFill/>
          <a:ln w="9525">
            <a:noFill/>
            <a:miter lim="800000"/>
            <a:headEnd/>
            <a:tailEnd/>
          </a:ln>
        </p:spPr>
        <p:txBody>
          <a:bodyPr/>
          <a:lstStyle/>
          <a:p>
            <a:pPr marL="342900" indent="-342900" algn="ctr">
              <a:spcBef>
                <a:spcPct val="20000"/>
              </a:spcBef>
              <a:defRPr/>
            </a:pPr>
            <a:endParaRPr lang="en-US" sz="900" b="0" kern="0" dirty="0">
              <a:solidFill>
                <a:srgbClr val="FFFFFF"/>
              </a:solidFill>
              <a:latin typeface="Verdana"/>
              <a:cs typeface="Arial" charset="0"/>
            </a:endParaRPr>
          </a:p>
          <a:p>
            <a:pPr marL="571500" indent="-571500" algn="l">
              <a:spcBef>
                <a:spcPct val="20000"/>
              </a:spcBef>
              <a:buFont typeface="+mj-lt"/>
              <a:buAutoNum type="arabicPeriod"/>
              <a:defRPr/>
            </a:pPr>
            <a:r>
              <a:rPr lang="en-US" b="0" kern="0" dirty="0">
                <a:solidFill>
                  <a:srgbClr val="FDC7A5"/>
                </a:solidFill>
                <a:effectLst>
                  <a:outerShdw blurRad="38100" dist="38100" dir="2700000" algn="tl">
                    <a:srgbClr val="000000">
                      <a:alpha val="43137"/>
                    </a:srgbClr>
                  </a:outerShdw>
                </a:effectLst>
                <a:latin typeface="Verdana"/>
                <a:cs typeface="Arial" charset="0"/>
              </a:rPr>
              <a:t>Expand mechanistic understanding of climate</a:t>
            </a:r>
            <a:br>
              <a:rPr lang="en-US" b="0" kern="0" dirty="0">
                <a:solidFill>
                  <a:srgbClr val="FDC7A5"/>
                </a:solidFill>
                <a:effectLst>
                  <a:outerShdw blurRad="38100" dist="38100" dir="2700000" algn="tl">
                    <a:srgbClr val="000000">
                      <a:alpha val="43137"/>
                    </a:srgbClr>
                  </a:outerShdw>
                </a:effectLst>
                <a:latin typeface="Verdana"/>
                <a:cs typeface="Arial" charset="0"/>
              </a:rPr>
            </a:br>
            <a:endParaRPr lang="en-US" sz="1050" b="0" kern="0" dirty="0">
              <a:solidFill>
                <a:srgbClr val="FDC7A5"/>
              </a:solidFill>
              <a:effectLst>
                <a:outerShdw blurRad="38100" dist="38100" dir="2700000" algn="tl">
                  <a:srgbClr val="000000">
                    <a:alpha val="43137"/>
                  </a:srgbClr>
                </a:outerShdw>
              </a:effectLst>
              <a:latin typeface="Verdana"/>
              <a:cs typeface="Arial" charset="0"/>
            </a:endParaRPr>
          </a:p>
          <a:p>
            <a:pPr marL="571500" indent="-571500" algn="l">
              <a:spcBef>
                <a:spcPct val="20000"/>
              </a:spcBef>
              <a:buFont typeface="+mj-lt"/>
              <a:buAutoNum type="arabicPeriod"/>
              <a:defRPr/>
            </a:pPr>
            <a:r>
              <a:rPr lang="en-US" b="0" kern="0" dirty="0">
                <a:solidFill>
                  <a:srgbClr val="FDC7A5"/>
                </a:solidFill>
                <a:effectLst>
                  <a:outerShdw blurRad="38100" dist="38100" dir="2700000" algn="tl">
                    <a:srgbClr val="000000">
                      <a:alpha val="43137"/>
                    </a:srgbClr>
                  </a:outerShdw>
                </a:effectLst>
                <a:latin typeface="Verdana"/>
                <a:cs typeface="Arial" charset="0"/>
              </a:rPr>
              <a:t>Use a process-sensitive “bottom-up” approach </a:t>
            </a:r>
            <a:br>
              <a:rPr lang="en-US" b="0" kern="0" dirty="0">
                <a:solidFill>
                  <a:srgbClr val="FDC7A5"/>
                </a:solidFill>
                <a:effectLst>
                  <a:outerShdw blurRad="38100" dist="38100" dir="2700000" algn="tl">
                    <a:srgbClr val="000000">
                      <a:alpha val="43137"/>
                    </a:srgbClr>
                  </a:outerShdw>
                </a:effectLst>
                <a:latin typeface="Verdana"/>
                <a:cs typeface="Arial" charset="0"/>
              </a:rPr>
            </a:br>
            <a:endParaRPr lang="en-US" sz="1000" b="0" kern="0" dirty="0">
              <a:solidFill>
                <a:srgbClr val="FDC7A5"/>
              </a:solidFill>
              <a:effectLst>
                <a:outerShdw blurRad="38100" dist="38100" dir="2700000" algn="tl">
                  <a:srgbClr val="000000">
                    <a:alpha val="43137"/>
                  </a:srgbClr>
                </a:outerShdw>
              </a:effectLst>
              <a:latin typeface="Verdana"/>
              <a:cs typeface="Arial" charset="0"/>
            </a:endParaRPr>
          </a:p>
          <a:p>
            <a:pPr marL="571500" indent="-571500" algn="l">
              <a:spcBef>
                <a:spcPct val="20000"/>
              </a:spcBef>
              <a:buFont typeface="+mj-lt"/>
              <a:buAutoNum type="arabicPeriod"/>
              <a:defRPr/>
            </a:pPr>
            <a:r>
              <a:rPr lang="en-US" b="0" kern="0" dirty="0">
                <a:solidFill>
                  <a:srgbClr val="FDC7A5"/>
                </a:solidFill>
                <a:effectLst>
                  <a:outerShdw blurRad="38100" dist="38100" dir="2700000" algn="tl">
                    <a:srgbClr val="000000">
                      <a:alpha val="43137"/>
                    </a:srgbClr>
                  </a:outerShdw>
                </a:effectLst>
                <a:latin typeface="Verdana"/>
                <a:cs typeface="Arial" charset="0"/>
              </a:rPr>
              <a:t>Take full advantage of </a:t>
            </a:r>
            <a:r>
              <a:rPr lang="en-US" b="0" kern="0" dirty="0" smtClean="0">
                <a:solidFill>
                  <a:srgbClr val="FDC7A5"/>
                </a:solidFill>
                <a:effectLst>
                  <a:outerShdw blurRad="38100" dist="38100" dir="2700000" algn="tl">
                    <a:srgbClr val="000000">
                      <a:alpha val="43137"/>
                    </a:srgbClr>
                  </a:outerShdw>
                </a:effectLst>
                <a:latin typeface="Verdana"/>
                <a:cs typeface="Arial" charset="0"/>
              </a:rPr>
              <a:t>different types of data (peaks-above </a:t>
            </a:r>
            <a:r>
              <a:rPr lang="en-US" b="0" kern="0" dirty="0">
                <a:solidFill>
                  <a:srgbClr val="FDC7A5"/>
                </a:solidFill>
                <a:effectLst>
                  <a:outerShdw blurRad="38100" dist="38100" dir="2700000" algn="tl">
                    <a:srgbClr val="000000">
                      <a:alpha val="43137"/>
                    </a:srgbClr>
                  </a:outerShdw>
                </a:effectLst>
                <a:latin typeface="Verdana"/>
                <a:cs typeface="Arial" charset="0"/>
              </a:rPr>
              <a:t>base </a:t>
            </a:r>
            <a:r>
              <a:rPr lang="en-US" b="0" kern="0" dirty="0" smtClean="0">
                <a:solidFill>
                  <a:srgbClr val="FDC7A5"/>
                </a:solidFill>
                <a:effectLst>
                  <a:outerShdw blurRad="38100" dist="38100" dir="2700000" algn="tl">
                    <a:srgbClr val="000000">
                      <a:alpha val="43137"/>
                    </a:srgbClr>
                  </a:outerShdw>
                </a:effectLst>
                <a:latin typeface="Verdana"/>
                <a:cs typeface="Arial" charset="0"/>
              </a:rPr>
              <a:t>records) </a:t>
            </a:r>
            <a:r>
              <a:rPr lang="en-US" b="0" kern="0" dirty="0">
                <a:solidFill>
                  <a:srgbClr val="FDC7A5"/>
                </a:solidFill>
                <a:effectLst>
                  <a:outerShdw blurRad="38100" dist="38100" dir="2700000" algn="tl">
                    <a:srgbClr val="000000">
                      <a:alpha val="43137"/>
                    </a:srgbClr>
                  </a:outerShdw>
                </a:effectLst>
                <a:latin typeface="Verdana"/>
                <a:cs typeface="Arial" charset="0"/>
              </a:rPr>
              <a:t/>
            </a:r>
            <a:br>
              <a:rPr lang="en-US" b="0" kern="0" dirty="0">
                <a:solidFill>
                  <a:srgbClr val="FDC7A5"/>
                </a:solidFill>
                <a:effectLst>
                  <a:outerShdw blurRad="38100" dist="38100" dir="2700000" algn="tl">
                    <a:srgbClr val="000000">
                      <a:alpha val="43137"/>
                    </a:srgbClr>
                  </a:outerShdw>
                </a:effectLst>
                <a:latin typeface="Verdana"/>
                <a:cs typeface="Arial" charset="0"/>
              </a:rPr>
            </a:br>
            <a:endParaRPr lang="en-US" sz="1000" b="0" kern="0" dirty="0">
              <a:solidFill>
                <a:srgbClr val="FDC7A5"/>
              </a:solidFill>
              <a:effectLst>
                <a:outerShdw blurRad="38100" dist="38100" dir="2700000" algn="tl">
                  <a:srgbClr val="000000">
                    <a:alpha val="43137"/>
                  </a:srgbClr>
                </a:outerShdw>
              </a:effectLst>
              <a:latin typeface="Verdana"/>
              <a:cs typeface="Arial" charset="0"/>
            </a:endParaRPr>
          </a:p>
          <a:p>
            <a:pPr marL="571500" indent="-571500" algn="l">
              <a:spcBef>
                <a:spcPct val="20000"/>
              </a:spcBef>
              <a:buFont typeface="+mj-lt"/>
              <a:buAutoNum type="arabicPeriod"/>
              <a:defRPr/>
            </a:pPr>
            <a:r>
              <a:rPr lang="en-US" b="0" kern="0" dirty="0">
                <a:solidFill>
                  <a:srgbClr val="FDC7A5"/>
                </a:solidFill>
                <a:effectLst>
                  <a:outerShdw blurRad="38100" dist="38100" dir="2700000" algn="tl">
                    <a:srgbClr val="000000">
                      <a:alpha val="43137"/>
                    </a:srgbClr>
                  </a:outerShdw>
                </a:effectLst>
                <a:latin typeface="Verdana"/>
                <a:cs typeface="Arial" charset="0"/>
              </a:rPr>
              <a:t>Target regions of </a:t>
            </a:r>
            <a:r>
              <a:rPr lang="en-US" b="0" kern="0" dirty="0" smtClean="0">
                <a:solidFill>
                  <a:srgbClr val="FDC7A5"/>
                </a:solidFill>
                <a:effectLst>
                  <a:outerShdw blurRad="38100" dist="38100" dir="2700000" algn="tl">
                    <a:srgbClr val="000000">
                      <a:alpha val="43137"/>
                    </a:srgbClr>
                  </a:outerShdw>
                </a:effectLst>
                <a:latin typeface="Verdana"/>
                <a:cs typeface="Arial" charset="0"/>
              </a:rPr>
              <a:t>sensitivity </a:t>
            </a:r>
            <a:r>
              <a:rPr lang="en-US" b="0" kern="0" dirty="0">
                <a:solidFill>
                  <a:srgbClr val="FDC7A5"/>
                </a:solidFill>
                <a:effectLst>
                  <a:outerShdw blurRad="38100" dist="38100" dir="2700000" algn="tl">
                    <a:srgbClr val="000000">
                      <a:alpha val="43137"/>
                    </a:srgbClr>
                  </a:outerShdw>
                </a:effectLst>
                <a:latin typeface="Verdana"/>
                <a:cs typeface="Arial" charset="0"/>
              </a:rPr>
              <a:t>to climate</a:t>
            </a:r>
            <a:br>
              <a:rPr lang="en-US" b="0" kern="0" dirty="0">
                <a:solidFill>
                  <a:srgbClr val="FDC7A5"/>
                </a:solidFill>
                <a:effectLst>
                  <a:outerShdw blurRad="38100" dist="38100" dir="2700000" algn="tl">
                    <a:srgbClr val="000000">
                      <a:alpha val="43137"/>
                    </a:srgbClr>
                  </a:outerShdw>
                </a:effectLst>
                <a:latin typeface="Verdana"/>
                <a:cs typeface="Arial" charset="0"/>
              </a:rPr>
            </a:br>
            <a:endParaRPr lang="en-US" sz="1000" b="0" kern="0" dirty="0">
              <a:solidFill>
                <a:srgbClr val="FDC7A5"/>
              </a:solidFill>
              <a:effectLst>
                <a:outerShdw blurRad="38100" dist="38100" dir="2700000" algn="tl">
                  <a:srgbClr val="000000">
                    <a:alpha val="43137"/>
                  </a:srgbClr>
                </a:outerShdw>
              </a:effectLst>
              <a:latin typeface="Verdana"/>
              <a:cs typeface="Arial" charset="0"/>
            </a:endParaRPr>
          </a:p>
          <a:p>
            <a:pPr marL="571500" indent="-571500" algn="l">
              <a:spcBef>
                <a:spcPct val="20000"/>
              </a:spcBef>
              <a:buFont typeface="+mj-lt"/>
              <a:buAutoNum type="arabicPeriod"/>
              <a:defRPr/>
            </a:pPr>
            <a:r>
              <a:rPr lang="en-US" b="0" kern="0" dirty="0">
                <a:solidFill>
                  <a:srgbClr val="FDC7A5"/>
                </a:solidFill>
                <a:effectLst>
                  <a:outerShdw blurRad="38100" dist="38100" dir="2700000" algn="tl">
                    <a:srgbClr val="000000">
                      <a:alpha val="43137"/>
                    </a:srgbClr>
                  </a:outerShdw>
                </a:effectLst>
                <a:latin typeface="Verdana"/>
                <a:cs typeface="Arial" charset="0"/>
              </a:rPr>
              <a:t>Link all of the above to watershed </a:t>
            </a:r>
            <a:r>
              <a:rPr lang="en-US" b="0" kern="0" dirty="0" err="1">
                <a:solidFill>
                  <a:srgbClr val="FDC7A5"/>
                </a:solidFill>
                <a:effectLst>
                  <a:outerShdw blurRad="38100" dist="38100" dir="2700000" algn="tl">
                    <a:srgbClr val="000000">
                      <a:alpha val="43137"/>
                    </a:srgbClr>
                  </a:outerShdw>
                </a:effectLst>
                <a:latin typeface="Verdana"/>
                <a:cs typeface="Arial" charset="0"/>
              </a:rPr>
              <a:t>characteristcs</a:t>
            </a:r>
            <a:r>
              <a:rPr lang="en-US" b="0" kern="0" dirty="0">
                <a:solidFill>
                  <a:srgbClr val="FDC7A5"/>
                </a:solidFill>
                <a:effectLst>
                  <a:outerShdw blurRad="38100" dist="38100" dir="2700000" algn="tl">
                    <a:srgbClr val="000000">
                      <a:alpha val="43137"/>
                    </a:srgbClr>
                  </a:outerShdw>
                </a:effectLst>
                <a:latin typeface="Verdana"/>
                <a:cs typeface="Arial" charset="0"/>
              </a:rPr>
              <a:t> . . . . and . . .</a:t>
            </a:r>
          </a:p>
        </p:txBody>
      </p:sp>
    </p:spTree>
    <p:extLst>
      <p:ext uri="{BB962C8B-B14F-4D97-AF65-F5344CB8AC3E}">
        <p14:creationId xmlns:p14="http://schemas.microsoft.com/office/powerpoint/2010/main" val="1523105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3" descr="D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57400"/>
            <a:ext cx="4876800"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 Box 6"/>
          <p:cNvSpPr txBox="1">
            <a:spLocks noChangeArrowheads="1"/>
          </p:cNvSpPr>
          <p:nvPr/>
        </p:nvSpPr>
        <p:spPr bwMode="auto">
          <a:xfrm>
            <a:off x="140516" y="221040"/>
            <a:ext cx="8991600" cy="2062103"/>
          </a:xfrm>
          <a:prstGeom prst="rect">
            <a:avLst/>
          </a:prstGeom>
          <a:noFill/>
          <a:ln w="9525">
            <a:noFill/>
            <a:miter lim="800000"/>
            <a:headEnd/>
            <a:tailEnd/>
          </a:ln>
        </p:spPr>
        <p:txBody>
          <a:bodyPr wrap="square">
            <a:spAutoFit/>
          </a:bodyPr>
          <a:lstStyle/>
          <a:p>
            <a:pPr algn="l">
              <a:spcBef>
                <a:spcPct val="50000"/>
              </a:spcBef>
              <a:defRPr/>
            </a:pPr>
            <a:r>
              <a:rPr lang="en-US" dirty="0">
                <a:solidFill>
                  <a:srgbClr val="FFFF00"/>
                </a:solidFill>
                <a:cs typeface="Arial" charset="0"/>
              </a:rPr>
              <a:t> </a:t>
            </a:r>
            <a:r>
              <a:rPr lang="en-US" dirty="0">
                <a:solidFill>
                  <a:srgbClr val="FDC7A5"/>
                </a:solidFill>
                <a:effectLst>
                  <a:outerShdw blurRad="38100" dist="38100" dir="2700000" algn="tl">
                    <a:srgbClr val="000000">
                      <a:alpha val="43137"/>
                    </a:srgbClr>
                  </a:outerShdw>
                </a:effectLst>
                <a:latin typeface="Verdana" pitchFamily="34" charset="0"/>
                <a:cs typeface="Arial" charset="0"/>
              </a:rPr>
              <a:t>. . . </a:t>
            </a:r>
            <a:r>
              <a:rPr lang="en-US" b="0" dirty="0">
                <a:solidFill>
                  <a:srgbClr val="FDC7A5"/>
                </a:solidFill>
                <a:effectLst>
                  <a:outerShdw blurRad="38100" dist="38100" dir="2700000" algn="tl">
                    <a:srgbClr val="000000">
                      <a:alpha val="43137"/>
                    </a:srgbClr>
                  </a:outerShdw>
                </a:effectLst>
                <a:latin typeface="Verdana" pitchFamily="34" charset="0"/>
                <a:cs typeface="Arial" charset="0"/>
              </a:rPr>
              <a:t>let the </a:t>
            </a:r>
            <a:r>
              <a:rPr lang="en-US" b="0" dirty="0" smtClean="0">
                <a:solidFill>
                  <a:srgbClr val="FDC7A5"/>
                </a:solidFill>
                <a:effectLst>
                  <a:outerShdw blurRad="38100" dist="38100" dir="2700000" algn="tl">
                    <a:srgbClr val="000000">
                      <a:alpha val="43137"/>
                    </a:srgbClr>
                  </a:outerShdw>
                </a:effectLst>
                <a:latin typeface="Verdana" pitchFamily="34" charset="0"/>
                <a:cs typeface="Arial" charset="0"/>
              </a:rPr>
              <a:t>watersheds </a:t>
            </a:r>
            <a:br>
              <a:rPr lang="en-US" b="0" dirty="0" smtClean="0">
                <a:solidFill>
                  <a:srgbClr val="FDC7A5"/>
                </a:solidFill>
                <a:effectLst>
                  <a:outerShdw blurRad="38100" dist="38100" dir="2700000" algn="tl">
                    <a:srgbClr val="000000">
                      <a:alpha val="43137"/>
                    </a:srgbClr>
                  </a:outerShdw>
                </a:effectLst>
                <a:latin typeface="Verdana" pitchFamily="34" charset="0"/>
                <a:cs typeface="Arial" charset="0"/>
              </a:rPr>
            </a:br>
            <a:r>
              <a:rPr lang="en-US" b="0" dirty="0" smtClean="0">
                <a:solidFill>
                  <a:srgbClr val="FDC7A5"/>
                </a:solidFill>
                <a:effectLst>
                  <a:outerShdw blurRad="38100" dist="38100" dir="2700000" algn="tl">
                    <a:srgbClr val="000000">
                      <a:alpha val="43137"/>
                    </a:srgbClr>
                  </a:outerShdw>
                </a:effectLst>
                <a:latin typeface="Verdana" pitchFamily="34" charset="0"/>
                <a:cs typeface="Arial" charset="0"/>
              </a:rPr>
              <a:t>		“</a:t>
            </a:r>
            <a:r>
              <a:rPr lang="en-US" b="0" dirty="0">
                <a:solidFill>
                  <a:srgbClr val="FDC7A5"/>
                </a:solidFill>
                <a:effectLst>
                  <a:outerShdw blurRad="38100" dist="38100" dir="2700000" algn="tl">
                    <a:srgbClr val="000000">
                      <a:alpha val="43137"/>
                    </a:srgbClr>
                  </a:outerShdw>
                </a:effectLst>
                <a:latin typeface="Verdana" pitchFamily="34" charset="0"/>
                <a:cs typeface="Arial" charset="0"/>
              </a:rPr>
              <a:t>speak for themselves” </a:t>
            </a:r>
            <a:r>
              <a:rPr lang="en-US" b="0" dirty="0" smtClean="0">
                <a:solidFill>
                  <a:srgbClr val="FDC7A5"/>
                </a:solidFill>
                <a:effectLst>
                  <a:outerShdw blurRad="38100" dist="38100" dir="2700000" algn="tl">
                    <a:srgbClr val="000000">
                      <a:alpha val="43137"/>
                    </a:srgbClr>
                  </a:outerShdw>
                </a:effectLst>
                <a:latin typeface="Verdana" pitchFamily="34" charset="0"/>
                <a:cs typeface="Arial" charset="0"/>
              </a:rPr>
              <a:t/>
            </a:r>
            <a:br>
              <a:rPr lang="en-US" b="0" dirty="0" smtClean="0">
                <a:solidFill>
                  <a:srgbClr val="FDC7A5"/>
                </a:solidFill>
                <a:effectLst>
                  <a:outerShdw blurRad="38100" dist="38100" dir="2700000" algn="tl">
                    <a:srgbClr val="000000">
                      <a:alpha val="43137"/>
                    </a:srgbClr>
                  </a:outerShdw>
                </a:effectLst>
                <a:latin typeface="Verdana" pitchFamily="34" charset="0"/>
                <a:cs typeface="Arial" charset="0"/>
              </a:rPr>
            </a:br>
            <a:r>
              <a:rPr lang="en-US" b="0" dirty="0" smtClean="0">
                <a:solidFill>
                  <a:srgbClr val="FDC7A5"/>
                </a:solidFill>
                <a:effectLst>
                  <a:outerShdw blurRad="38100" dist="38100" dir="2700000" algn="tl">
                    <a:srgbClr val="000000">
                      <a:alpha val="43137"/>
                    </a:srgbClr>
                  </a:outerShdw>
                </a:effectLst>
                <a:latin typeface="Verdana" pitchFamily="34" charset="0"/>
                <a:cs typeface="Arial" charset="0"/>
              </a:rPr>
              <a:t>			</a:t>
            </a:r>
            <a:r>
              <a:rPr lang="en-US" b="0" dirty="0">
                <a:solidFill>
                  <a:srgbClr val="FDC7A5"/>
                </a:solidFill>
                <a:effectLst>
                  <a:outerShdw blurRad="38100" dist="38100" dir="2700000" algn="tl">
                    <a:srgbClr val="000000">
                      <a:alpha val="43137"/>
                    </a:srgbClr>
                  </a:outerShdw>
                </a:effectLst>
                <a:latin typeface="Verdana" pitchFamily="34" charset="0"/>
                <a:cs typeface="Arial" charset="0"/>
              </a:rPr>
              <a:t>	about how </a:t>
            </a:r>
            <a:r>
              <a:rPr lang="en-US" b="0" u="sng" dirty="0">
                <a:solidFill>
                  <a:srgbClr val="FDC7A5"/>
                </a:solidFill>
                <a:effectLst>
                  <a:outerShdw blurRad="38100" dist="38100" dir="2700000" algn="tl">
                    <a:srgbClr val="000000">
                      <a:alpha val="43137"/>
                    </a:srgbClr>
                  </a:outerShdw>
                </a:effectLst>
                <a:latin typeface="Verdana" pitchFamily="34" charset="0"/>
                <a:cs typeface="Arial" charset="0"/>
              </a:rPr>
              <a:t>they </a:t>
            </a:r>
            <a:r>
              <a:rPr lang="en-US" b="0" dirty="0" smtClean="0">
                <a:solidFill>
                  <a:srgbClr val="FDC7A5"/>
                </a:solidFill>
                <a:effectLst>
                  <a:outerShdw blurRad="38100" dist="38100" dir="2700000" algn="tl">
                    <a:srgbClr val="000000">
                      <a:alpha val="43137"/>
                    </a:srgbClr>
                  </a:outerShdw>
                </a:effectLst>
                <a:latin typeface="Verdana" pitchFamily="34" charset="0"/>
                <a:cs typeface="Arial" charset="0"/>
              </a:rPr>
              <a:t>respond</a:t>
            </a:r>
            <a:br>
              <a:rPr lang="en-US" b="0" dirty="0" smtClean="0">
                <a:solidFill>
                  <a:srgbClr val="FDC7A5"/>
                </a:solidFill>
                <a:effectLst>
                  <a:outerShdw blurRad="38100" dist="38100" dir="2700000" algn="tl">
                    <a:srgbClr val="000000">
                      <a:alpha val="43137"/>
                    </a:srgbClr>
                  </a:outerShdw>
                </a:effectLst>
                <a:latin typeface="Verdana" pitchFamily="34" charset="0"/>
                <a:cs typeface="Arial" charset="0"/>
              </a:rPr>
            </a:br>
            <a:r>
              <a:rPr lang="en-US" b="0" dirty="0" smtClean="0">
                <a:solidFill>
                  <a:srgbClr val="FDC7A5"/>
                </a:solidFill>
                <a:effectLst>
                  <a:outerShdw blurRad="38100" dist="38100" dir="2700000" algn="tl">
                    <a:srgbClr val="000000">
                      <a:alpha val="43137"/>
                    </a:srgbClr>
                  </a:outerShdw>
                </a:effectLst>
                <a:latin typeface="Verdana" pitchFamily="34" charset="0"/>
                <a:cs typeface="Arial" charset="0"/>
              </a:rPr>
              <a:t>						   </a:t>
            </a:r>
            <a:r>
              <a:rPr lang="en-US" b="0" dirty="0">
                <a:solidFill>
                  <a:srgbClr val="FDC7A5"/>
                </a:solidFill>
                <a:effectLst>
                  <a:outerShdw blurRad="38100" dist="38100" dir="2700000" algn="tl">
                    <a:srgbClr val="000000">
                      <a:alpha val="43137"/>
                    </a:srgbClr>
                  </a:outerShdw>
                </a:effectLst>
                <a:latin typeface="Verdana" pitchFamily="34" charset="0"/>
                <a:cs typeface="Arial" charset="0"/>
              </a:rPr>
              <a:t>to climate !</a:t>
            </a:r>
          </a:p>
        </p:txBody>
      </p:sp>
      <p:pic>
        <p:nvPicPr>
          <p:cNvPr id="99335" name="Picture 4" descr="Picture"/>
          <p:cNvPicPr>
            <a:picLocks noChangeAspect="1" noChangeArrowheads="1"/>
          </p:cNvPicPr>
          <p:nvPr/>
        </p:nvPicPr>
        <p:blipFill rotWithShape="1">
          <a:blip r:embed="rId4">
            <a:extLst>
              <a:ext uri="{28A0092B-C50C-407E-A947-70E740481C1C}">
                <a14:useLocalDpi xmlns:a14="http://schemas.microsoft.com/office/drawing/2010/main" val="0"/>
              </a:ext>
            </a:extLst>
          </a:blip>
          <a:srcRect l="1449"/>
          <a:stretch/>
        </p:blipFill>
        <p:spPr bwMode="auto">
          <a:xfrm>
            <a:off x="2971800" y="3581400"/>
            <a:ext cx="5181600" cy="3185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5443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2895600"/>
            <a:ext cx="3200400" cy="769441"/>
          </a:xfrm>
          <a:prstGeom prst="rect">
            <a:avLst/>
          </a:prstGeom>
          <a:noFill/>
        </p:spPr>
        <p:txBody>
          <a:bodyPr wrap="square" rtlCol="0">
            <a:spAutoFit/>
          </a:bodyPr>
          <a:lstStyle/>
          <a:p>
            <a:pPr algn="ctr"/>
            <a:r>
              <a:rPr lang="en-US" sz="4400" b="0" dirty="0" smtClean="0">
                <a:solidFill>
                  <a:srgbClr val="FDC7A5"/>
                </a:solidFill>
                <a:latin typeface="Arial" panose="020B0604020202020204" pitchFamily="34" charset="0"/>
                <a:cs typeface="Arial" panose="020B0604020202020204" pitchFamily="34" charset="0"/>
              </a:rPr>
              <a:t>Thank You!</a:t>
            </a:r>
            <a:endParaRPr lang="en-US" sz="4400" b="0" dirty="0">
              <a:solidFill>
                <a:srgbClr val="FDC7A5"/>
              </a:solidFill>
              <a:latin typeface="Arial" panose="020B0604020202020204" pitchFamily="34" charset="0"/>
              <a:cs typeface="Arial" panose="020B0604020202020204" pitchFamily="34" charset="0"/>
            </a:endParaRPr>
          </a:p>
        </p:txBody>
      </p:sp>
      <p:sp>
        <p:nvSpPr>
          <p:cNvPr id="3" name="TextBox 2"/>
          <p:cNvSpPr txBox="1"/>
          <p:nvPr/>
        </p:nvSpPr>
        <p:spPr>
          <a:xfrm>
            <a:off x="2133600" y="5638800"/>
            <a:ext cx="5029200" cy="584775"/>
          </a:xfrm>
          <a:prstGeom prst="rect">
            <a:avLst/>
          </a:prstGeom>
          <a:noFill/>
        </p:spPr>
        <p:txBody>
          <a:bodyPr wrap="square" rtlCol="0">
            <a:spAutoFit/>
          </a:bodyPr>
          <a:lstStyle/>
          <a:p>
            <a:pPr algn="ctr"/>
            <a:r>
              <a:rPr lang="en-US" b="0" dirty="0" smtClean="0">
                <a:latin typeface="Arial" panose="020B0604020202020204" pitchFamily="34" charset="0"/>
                <a:cs typeface="Arial" panose="020B0604020202020204" pitchFamily="34" charset="0"/>
              </a:rPr>
              <a:t>katie@ltrr.Arizona.edu</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73390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527807" y="2865709"/>
            <a:ext cx="8610600"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buFont typeface="Arial" panose="020B0604020202020204" pitchFamily="34" charset="0"/>
              <a:buChar char="•"/>
            </a:pPr>
            <a:r>
              <a:rPr lang="en-US" sz="2800" dirty="0">
                <a:solidFill>
                  <a:srgbClr val="FFFFFF"/>
                </a:solidFill>
              </a:rPr>
              <a:t> </a:t>
            </a:r>
            <a:r>
              <a:rPr lang="en-US" sz="2400" dirty="0">
                <a:solidFill>
                  <a:srgbClr val="FFFFFF"/>
                </a:solidFill>
              </a:rPr>
              <a:t>  Extremes of both the </a:t>
            </a:r>
            <a:r>
              <a:rPr lang="en-US" sz="2400" dirty="0" smtClean="0">
                <a:solidFill>
                  <a:srgbClr val="FFFFFF"/>
                </a:solidFill>
              </a:rPr>
              <a:t>low and high flows  (upper </a:t>
            </a:r>
            <a:r>
              <a:rPr lang="en-US" sz="2400" dirty="0">
                <a:solidFill>
                  <a:srgbClr val="FFFFFF"/>
                </a:solidFill>
              </a:rPr>
              <a:t>&amp; lower tails of probability </a:t>
            </a:r>
            <a:r>
              <a:rPr lang="en-US" sz="2400" dirty="0" smtClean="0">
                <a:solidFill>
                  <a:srgbClr val="FFFFFF"/>
                </a:solidFill>
              </a:rPr>
              <a:t>distributions) are </a:t>
            </a:r>
            <a:r>
              <a:rPr lang="en-US" sz="2400" dirty="0">
                <a:solidFill>
                  <a:srgbClr val="FFFFFF"/>
                </a:solidFill>
              </a:rPr>
              <a:t>projected</a:t>
            </a:r>
            <a:br>
              <a:rPr lang="en-US" sz="2400" dirty="0">
                <a:solidFill>
                  <a:srgbClr val="FFFFFF"/>
                </a:solidFill>
              </a:rPr>
            </a:br>
            <a:r>
              <a:rPr lang="en-US" sz="2400" dirty="0">
                <a:solidFill>
                  <a:srgbClr val="FFFFFF"/>
                </a:solidFill>
              </a:rPr>
              <a:t>	 to increase in future –  can this be detected?</a:t>
            </a:r>
            <a:br>
              <a:rPr lang="en-US" sz="2400" dirty="0">
                <a:solidFill>
                  <a:srgbClr val="FFFFFF"/>
                </a:solidFill>
              </a:rPr>
            </a:br>
            <a:endParaRPr lang="en-US" sz="2400" dirty="0">
              <a:solidFill>
                <a:srgbClr val="FFFFFF"/>
              </a:solidFill>
            </a:endParaRPr>
          </a:p>
          <a:p>
            <a:pPr algn="l" eaLnBrk="1" hangingPunct="1">
              <a:buFont typeface="Arial" panose="020B0604020202020204" pitchFamily="34" charset="0"/>
              <a:buChar char="•"/>
            </a:pPr>
            <a:r>
              <a:rPr lang="en-US" sz="2400" dirty="0">
                <a:solidFill>
                  <a:srgbClr val="FFFFFF"/>
                </a:solidFill>
              </a:rPr>
              <a:t>   Extreme events are rare by definition </a:t>
            </a:r>
            <a:r>
              <a:rPr lang="en-US" sz="2400" dirty="0">
                <a:solidFill>
                  <a:srgbClr val="FFFFFF"/>
                </a:solidFill>
                <a:sym typeface="Wingdings" panose="05000000000000000000" pitchFamily="2" charset="2"/>
              </a:rPr>
              <a:t></a:t>
            </a:r>
            <a:r>
              <a:rPr lang="en-US" sz="2400" dirty="0">
                <a:solidFill>
                  <a:srgbClr val="FFFFFF"/>
                </a:solidFill>
              </a:rPr>
              <a:t> </a:t>
            </a:r>
            <a:br>
              <a:rPr lang="en-US" sz="2400" dirty="0">
                <a:solidFill>
                  <a:srgbClr val="FFFFFF"/>
                </a:solidFill>
              </a:rPr>
            </a:br>
            <a:r>
              <a:rPr lang="en-US" sz="2400" dirty="0">
                <a:solidFill>
                  <a:srgbClr val="FFFFFF"/>
                </a:solidFill>
              </a:rPr>
              <a:t>	it’s a challenge to detect &amp; assess changes in their 	variability in extreme arid / semi-arid environments </a:t>
            </a:r>
            <a:br>
              <a:rPr lang="en-US" sz="2400" dirty="0">
                <a:solidFill>
                  <a:srgbClr val="FFFFFF"/>
                </a:solidFill>
              </a:rPr>
            </a:br>
            <a:endParaRPr lang="en-US" sz="2400" dirty="0">
              <a:solidFill>
                <a:srgbClr val="FFFFFF"/>
              </a:solidFill>
            </a:endParaRPr>
          </a:p>
          <a:p>
            <a:pPr algn="l" eaLnBrk="1" hangingPunct="1">
              <a:buFont typeface="Arial" panose="020B0604020202020204" pitchFamily="34" charset="0"/>
              <a:buChar char="•"/>
            </a:pPr>
            <a:r>
              <a:rPr lang="en-US" sz="2400" dirty="0">
                <a:solidFill>
                  <a:srgbClr val="FFFFFF"/>
                </a:solidFill>
              </a:rPr>
              <a:t>   Importance of the </a:t>
            </a:r>
            <a:r>
              <a:rPr lang="en-US" sz="2400" dirty="0" err="1">
                <a:solidFill>
                  <a:srgbClr val="FFFFFF"/>
                </a:solidFill>
              </a:rPr>
              <a:t>paleo</a:t>
            </a:r>
            <a:r>
              <a:rPr lang="en-US" sz="2400" dirty="0">
                <a:solidFill>
                  <a:srgbClr val="FFFFFF"/>
                </a:solidFill>
              </a:rPr>
              <a:t>-data for assessing extremes in 	context of long-term record:   droughts and floods</a:t>
            </a:r>
          </a:p>
        </p:txBody>
      </p:sp>
      <p:sp>
        <p:nvSpPr>
          <p:cNvPr id="45059" name="TextBox 14"/>
          <p:cNvSpPr txBox="1">
            <a:spLocks noChangeArrowheads="1"/>
          </p:cNvSpPr>
          <p:nvPr/>
        </p:nvSpPr>
        <p:spPr bwMode="auto">
          <a:xfrm>
            <a:off x="762000" y="152400"/>
            <a:ext cx="7848600" cy="2431435"/>
          </a:xfrm>
          <a:prstGeom prst="rect">
            <a:avLst/>
          </a:prstGeom>
          <a:noFill/>
          <a:ln w="9525">
            <a:solidFill>
              <a:srgbClr val="FFCC99"/>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smtClean="0"/>
              <a:t>The CHALLENGE: </a:t>
            </a:r>
            <a:br>
              <a:rPr lang="en-US" b="1" dirty="0" smtClean="0"/>
            </a:br>
            <a:endParaRPr lang="en-US" sz="1600" b="1" dirty="0" smtClean="0"/>
          </a:p>
          <a:p>
            <a:pPr algn="ctr" eaLnBrk="1" hangingPunct="1"/>
            <a:r>
              <a:rPr lang="en-US" sz="2400" b="1" dirty="0" smtClean="0">
                <a:solidFill>
                  <a:srgbClr val="FFCC99"/>
                </a:solidFill>
              </a:rPr>
              <a:t>DETECTING, UNDERSTANDING, PLANNING FOR, RESPONDING TO, ADAPTING TO </a:t>
            </a:r>
            <a:br>
              <a:rPr lang="en-US" sz="2400" b="1" dirty="0" smtClean="0">
                <a:solidFill>
                  <a:srgbClr val="FFCC99"/>
                </a:solidFill>
              </a:rPr>
            </a:br>
            <a:r>
              <a:rPr lang="en-US" b="1" dirty="0" smtClean="0"/>
              <a:t>CHANGING </a:t>
            </a:r>
            <a:r>
              <a:rPr lang="en-US" b="1" dirty="0"/>
              <a:t>EXTREMES </a:t>
            </a:r>
            <a:br>
              <a:rPr lang="en-US" b="1" dirty="0"/>
            </a:br>
            <a:r>
              <a:rPr lang="en-US" sz="2400" b="1" dirty="0">
                <a:solidFill>
                  <a:srgbClr val="FFCC99"/>
                </a:solidFill>
              </a:rPr>
              <a:t>IN AN “ALREADY EXTREME” CLIMATIC REGION</a:t>
            </a:r>
            <a:endParaRPr lang="en-US" sz="1600" b="1" dirty="0">
              <a:solidFill>
                <a:srgbClr val="FFCC99"/>
              </a:solidFill>
            </a:endParaRPr>
          </a:p>
        </p:txBody>
      </p:sp>
    </p:spTree>
    <p:extLst>
      <p:ext uri="{BB962C8B-B14F-4D97-AF65-F5344CB8AC3E}">
        <p14:creationId xmlns:p14="http://schemas.microsoft.com/office/powerpoint/2010/main" val="4618755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animEffect transition="in" filter="fade">
                                      <p:cBhvr>
                                        <p:cTn id="7" dur="500"/>
                                        <p:tgtEl>
                                          <p:spTgt spid="51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2">
                                            <p:txEl>
                                              <p:pRg st="1" end="1"/>
                                            </p:txEl>
                                          </p:spTgt>
                                        </p:tgtEl>
                                        <p:attrNameLst>
                                          <p:attrName>style.visibility</p:attrName>
                                        </p:attrNameLst>
                                      </p:cBhvr>
                                      <p:to>
                                        <p:strVal val="visible"/>
                                      </p:to>
                                    </p:set>
                                    <p:animEffect transition="in" filter="fade">
                                      <p:cBhvr>
                                        <p:cTn id="12" dur="500"/>
                                        <p:tgtEl>
                                          <p:spTgt spid="512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2">
                                            <p:txEl>
                                              <p:pRg st="2" end="2"/>
                                            </p:txEl>
                                          </p:spTgt>
                                        </p:tgtEl>
                                        <p:attrNameLst>
                                          <p:attrName>style.visibility</p:attrName>
                                        </p:attrNameLst>
                                      </p:cBhvr>
                                      <p:to>
                                        <p:strVal val="visible"/>
                                      </p:to>
                                    </p:set>
                                    <p:animEffect transition="in" filter="fade">
                                      <p:cBhvr>
                                        <p:cTn id="17" dur="500"/>
                                        <p:tgtEl>
                                          <p:spTgt spid="51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vector-re-do-of-TvsScale_Floods_Hirschboeck.jpg"/>
          <p:cNvPicPr>
            <a:picLocks noChangeAspect="1"/>
          </p:cNvPicPr>
          <p:nvPr/>
        </p:nvPicPr>
        <p:blipFill rotWithShape="1">
          <a:blip r:embed="rId2">
            <a:extLst>
              <a:ext uri="{28A0092B-C50C-407E-A947-70E740481C1C}">
                <a14:useLocalDpi xmlns:a14="http://schemas.microsoft.com/office/drawing/2010/main" val="0"/>
              </a:ext>
            </a:extLst>
          </a:blip>
          <a:srcRect l="2471" t="3965" r="4865" b="1819"/>
          <a:stretch/>
        </p:blipFill>
        <p:spPr bwMode="auto">
          <a:xfrm>
            <a:off x="76200" y="738981"/>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3856038" y="2195513"/>
            <a:ext cx="1935162" cy="2801937"/>
            <a:chOff x="4922838" y="1966913"/>
            <a:chExt cx="1935162" cy="2801937"/>
          </a:xfrm>
        </p:grpSpPr>
        <p:sp>
          <p:nvSpPr>
            <p:cNvPr id="12" name="Oval 11"/>
            <p:cNvSpPr/>
            <p:nvPr/>
          </p:nvSpPr>
          <p:spPr>
            <a:xfrm rot="1601207">
              <a:off x="4922838" y="1966913"/>
              <a:ext cx="941387" cy="2801937"/>
            </a:xfrm>
            <a:prstGeom prst="ellipse">
              <a:avLst/>
            </a:prstGeom>
            <a:solidFill>
              <a:srgbClr val="FFC000">
                <a:alpha val="25000"/>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ndParaRPr>
            </a:p>
          </p:txBody>
        </p:sp>
        <p:sp>
          <p:nvSpPr>
            <p:cNvPr id="13" name="TextBox 12"/>
            <p:cNvSpPr txBox="1"/>
            <p:nvPr/>
          </p:nvSpPr>
          <p:spPr>
            <a:xfrm>
              <a:off x="5334000" y="2819400"/>
              <a:ext cx="1524000" cy="430213"/>
            </a:xfrm>
            <a:prstGeom prst="rect">
              <a:avLst/>
            </a:prstGeom>
            <a:solidFill>
              <a:srgbClr val="F79646">
                <a:lumMod val="40000"/>
                <a:lumOff val="60000"/>
              </a:srgbClr>
            </a:solidFill>
            <a:ln>
              <a:solidFill>
                <a:srgbClr val="F79646">
                  <a:lumMod val="75000"/>
                </a:srgbClr>
              </a:solidFill>
            </a:ln>
          </p:spPr>
          <p:txBody>
            <a:bodyP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100" i="0" u="none" strike="noStrike" kern="0" cap="none" spc="0" normalizeH="0" baseline="0" noProof="0" dirty="0">
                  <a:ln>
                    <a:noFill/>
                  </a:ln>
                  <a:solidFill>
                    <a:prstClr val="black"/>
                  </a:solidFill>
                  <a:effectLst/>
                  <a:uLnTx/>
                  <a:uFillTx/>
                  <a:latin typeface="Calibri"/>
                </a:rPr>
                <a:t>SPACE-TIME DOMAIN OF DROUGHT EVENTS</a:t>
              </a:r>
            </a:p>
          </p:txBody>
        </p:sp>
      </p:grpSp>
      <p:sp>
        <p:nvSpPr>
          <p:cNvPr id="14" name="Text Box 9"/>
          <p:cNvSpPr txBox="1">
            <a:spLocks noChangeArrowheads="1"/>
          </p:cNvSpPr>
          <p:nvPr/>
        </p:nvSpPr>
        <p:spPr bwMode="auto">
          <a:xfrm>
            <a:off x="5867400" y="1066800"/>
            <a:ext cx="3276600" cy="3785652"/>
          </a:xfrm>
          <a:prstGeom prst="rect">
            <a:avLst/>
          </a:prstGeom>
          <a:noFill/>
          <a:ln w="9525">
            <a:noFill/>
            <a:miter lim="800000"/>
            <a:headEnd/>
            <a:tailEnd/>
          </a:ln>
        </p:spPr>
        <p:txBody>
          <a:bodyPr wrap="square">
            <a:spAutoFit/>
          </a:bodyPr>
          <a:lstStyle/>
          <a:p>
            <a:pPr algn="l">
              <a:spcBef>
                <a:spcPct val="50000"/>
              </a:spcBef>
              <a:defRPr/>
            </a:pPr>
            <a:r>
              <a:rPr lang="en-US" sz="2400" b="0" dirty="0" smtClean="0">
                <a:effectLst>
                  <a:outerShdw blurRad="38100" dist="38100" dir="2700000" algn="tl">
                    <a:srgbClr val="000000">
                      <a:alpha val="43137"/>
                    </a:srgbClr>
                  </a:outerShdw>
                </a:effectLst>
                <a:latin typeface="Verdana" pitchFamily="34" charset="0"/>
                <a:cs typeface="Arial" charset="0"/>
              </a:rPr>
              <a:t>Mechanisms that generate</a:t>
            </a:r>
          </a:p>
          <a:p>
            <a:pPr algn="l">
              <a:spcBef>
                <a:spcPct val="50000"/>
              </a:spcBef>
              <a:defRPr/>
            </a:pPr>
            <a:r>
              <a:rPr lang="en-US" sz="2400" b="0" dirty="0" smtClean="0">
                <a:effectLst>
                  <a:outerShdw blurRad="38100" dist="38100" dir="2700000" algn="tl">
                    <a:srgbClr val="000000">
                      <a:alpha val="43137"/>
                    </a:srgbClr>
                  </a:outerShdw>
                </a:effectLst>
                <a:latin typeface="Verdana" pitchFamily="34" charset="0"/>
                <a:cs typeface="Arial" charset="0"/>
              </a:rPr>
              <a:t>FLOODS &amp;</a:t>
            </a:r>
            <a:br>
              <a:rPr lang="en-US" sz="2400" b="0" dirty="0" smtClean="0">
                <a:effectLst>
                  <a:outerShdw blurRad="38100" dist="38100" dir="2700000" algn="tl">
                    <a:srgbClr val="000000">
                      <a:alpha val="43137"/>
                    </a:srgbClr>
                  </a:outerShdw>
                </a:effectLst>
                <a:latin typeface="Verdana" pitchFamily="34" charset="0"/>
                <a:cs typeface="Arial" charset="0"/>
              </a:rPr>
            </a:br>
            <a:r>
              <a:rPr lang="en-US" sz="2400" b="0" dirty="0" smtClean="0">
                <a:effectLst>
                  <a:outerShdw blurRad="38100" dist="38100" dir="2700000" algn="tl">
                    <a:srgbClr val="000000">
                      <a:alpha val="43137"/>
                    </a:srgbClr>
                  </a:outerShdw>
                </a:effectLst>
                <a:latin typeface="Verdana" pitchFamily="34" charset="0"/>
                <a:cs typeface="Arial" charset="0"/>
              </a:rPr>
              <a:t>	 DROUGHTS</a:t>
            </a:r>
            <a:br>
              <a:rPr lang="en-US" sz="2400" b="0" dirty="0" smtClean="0">
                <a:effectLst>
                  <a:outerShdw blurRad="38100" dist="38100" dir="2700000" algn="tl">
                    <a:srgbClr val="000000">
                      <a:alpha val="43137"/>
                    </a:srgbClr>
                  </a:outerShdw>
                </a:effectLst>
                <a:latin typeface="Verdana" pitchFamily="34" charset="0"/>
                <a:cs typeface="Arial" charset="0"/>
              </a:rPr>
            </a:br>
            <a:r>
              <a:rPr lang="en-US" sz="2400" b="0" dirty="0" smtClean="0">
                <a:effectLst>
                  <a:outerShdw blurRad="38100" dist="38100" dir="2700000" algn="tl">
                    <a:srgbClr val="000000">
                      <a:alpha val="43137"/>
                    </a:srgbClr>
                  </a:outerShdw>
                </a:effectLst>
                <a:latin typeface="Verdana" pitchFamily="34" charset="0"/>
                <a:cs typeface="Arial" charset="0"/>
              </a:rPr>
              <a:t>operate </a:t>
            </a:r>
            <a:r>
              <a:rPr lang="en-US" sz="2400" b="0" dirty="0">
                <a:effectLst>
                  <a:outerShdw blurRad="38100" dist="38100" dir="2700000" algn="tl">
                    <a:srgbClr val="000000">
                      <a:alpha val="43137"/>
                    </a:srgbClr>
                  </a:outerShdw>
                </a:effectLst>
                <a:latin typeface="Verdana" pitchFamily="34" charset="0"/>
                <a:cs typeface="Arial" charset="0"/>
              </a:rPr>
              <a:t>at varying temporal and spatial </a:t>
            </a:r>
            <a:r>
              <a:rPr lang="en-US" sz="2400" b="0" dirty="0" smtClean="0">
                <a:effectLst>
                  <a:outerShdw blurRad="38100" dist="38100" dir="2700000" algn="tl">
                    <a:srgbClr val="000000">
                      <a:alpha val="43137"/>
                    </a:srgbClr>
                  </a:outerShdw>
                </a:effectLst>
                <a:latin typeface="Verdana" pitchFamily="34" charset="0"/>
                <a:cs typeface="Arial" charset="0"/>
              </a:rPr>
              <a:t>scales of</a:t>
            </a:r>
          </a:p>
          <a:p>
            <a:pPr algn="l">
              <a:spcBef>
                <a:spcPct val="50000"/>
              </a:spcBef>
              <a:defRPr/>
            </a:pPr>
            <a:r>
              <a:rPr lang="en-US" sz="2400" b="0" dirty="0">
                <a:effectLst>
                  <a:outerShdw blurRad="38100" dist="38100" dir="2700000" algn="tl">
                    <a:srgbClr val="000000">
                      <a:alpha val="43137"/>
                    </a:srgbClr>
                  </a:outerShdw>
                </a:effectLst>
                <a:latin typeface="Verdana" pitchFamily="34" charset="0"/>
                <a:cs typeface="Arial" charset="0"/>
              </a:rPr>
              <a:t>WEATHER &amp;</a:t>
            </a:r>
            <a:br>
              <a:rPr lang="en-US" sz="2400" b="0" dirty="0">
                <a:effectLst>
                  <a:outerShdw blurRad="38100" dist="38100" dir="2700000" algn="tl">
                    <a:srgbClr val="000000">
                      <a:alpha val="43137"/>
                    </a:srgbClr>
                  </a:outerShdw>
                </a:effectLst>
                <a:latin typeface="Verdana" pitchFamily="34" charset="0"/>
                <a:cs typeface="Arial" charset="0"/>
              </a:rPr>
            </a:br>
            <a:r>
              <a:rPr lang="en-US" sz="2400" b="0" dirty="0">
                <a:effectLst>
                  <a:outerShdw blurRad="38100" dist="38100" dir="2700000" algn="tl">
                    <a:srgbClr val="000000">
                      <a:alpha val="43137"/>
                    </a:srgbClr>
                  </a:outerShdw>
                </a:effectLst>
                <a:latin typeface="Verdana" pitchFamily="34" charset="0"/>
                <a:cs typeface="Arial" charset="0"/>
              </a:rPr>
              <a:t>           </a:t>
            </a:r>
            <a:r>
              <a:rPr lang="en-US" sz="2400" b="0" dirty="0" smtClean="0">
                <a:effectLst>
                  <a:outerShdw blurRad="38100" dist="38100" dir="2700000" algn="tl">
                    <a:srgbClr val="000000">
                      <a:alpha val="43137"/>
                    </a:srgbClr>
                  </a:outerShdw>
                </a:effectLst>
                <a:latin typeface="Verdana" pitchFamily="34" charset="0"/>
                <a:cs typeface="Arial" charset="0"/>
              </a:rPr>
              <a:t>CLIMATE</a:t>
            </a:r>
            <a:endParaRPr lang="en-US" sz="2400" b="0" dirty="0">
              <a:effectLst>
                <a:outerShdw blurRad="38100" dist="38100" dir="2700000" algn="tl">
                  <a:srgbClr val="000000">
                    <a:alpha val="43137"/>
                  </a:srgbClr>
                </a:outerShdw>
              </a:effectLst>
              <a:latin typeface="Verdana" pitchFamily="34" charset="0"/>
              <a:cs typeface="Arial" charset="0"/>
            </a:endParaRPr>
          </a:p>
        </p:txBody>
      </p:sp>
    </p:spTree>
    <p:extLst>
      <p:ext uri="{BB962C8B-B14F-4D97-AF65-F5344CB8AC3E}">
        <p14:creationId xmlns:p14="http://schemas.microsoft.com/office/powerpoint/2010/main" val="27172121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a:spLocks noChangeArrowheads="1"/>
          </p:cNvSpPr>
          <p:nvPr/>
        </p:nvSpPr>
        <p:spPr bwMode="auto">
          <a:xfrm>
            <a:off x="-1318" y="3465338"/>
            <a:ext cx="5638800" cy="3046988"/>
          </a:xfrm>
          <a:prstGeom prst="rect">
            <a:avLst/>
          </a:prstGeom>
          <a:noFill/>
          <a:ln w="9525">
            <a:noFill/>
            <a:miter lim="800000"/>
            <a:headEnd/>
            <a:tailEnd/>
          </a:ln>
        </p:spPr>
        <p:txBody>
          <a:bodyPr>
            <a:spAutoFit/>
          </a:bodyPr>
          <a:lstStyle/>
          <a:p>
            <a:pPr algn="l"/>
            <a:r>
              <a:rPr lang="en-US" sz="2400" b="1" dirty="0">
                <a:solidFill>
                  <a:schemeClr val="bg1"/>
                </a:solidFill>
                <a:effectLst>
                  <a:outerShdw blurRad="38100" dist="38100" dir="2700000" algn="tl">
                    <a:srgbClr val="000000">
                      <a:alpha val="43137"/>
                    </a:srgbClr>
                  </a:outerShdw>
                </a:effectLst>
                <a:latin typeface="Futura Lt BT" pitchFamily="34" charset="0"/>
              </a:rPr>
              <a:t> </a:t>
            </a:r>
            <a:r>
              <a:rPr lang="en-US" sz="2400" dirty="0" smtClean="0">
                <a:solidFill>
                  <a:srgbClr val="FFFFFF"/>
                </a:solidFill>
                <a:effectLst>
                  <a:outerShdw blurRad="38100" dist="127000" dir="2700000" algn="tl">
                    <a:srgbClr val="000000">
                      <a:alpha val="43137"/>
                    </a:srgbClr>
                  </a:outerShdw>
                </a:effectLst>
                <a:latin typeface="Arial" pitchFamily="34" charset="0"/>
                <a:cs typeface="Arial" pitchFamily="34" charset="0"/>
              </a:rPr>
              <a:t>have been</a:t>
            </a:r>
            <a:r>
              <a:rPr lang="en-US" sz="2400" b="1" dirty="0" smtClean="0">
                <a:solidFill>
                  <a:srgbClr val="FFFFFF"/>
                </a:solidFill>
                <a:effectLst>
                  <a:outerShdw blurRad="38100" dist="127000" dir="2700000" algn="tl">
                    <a:srgbClr val="000000">
                      <a:alpha val="43137"/>
                    </a:srgbClr>
                  </a:outerShdw>
                </a:effectLst>
                <a:latin typeface="Arial" pitchFamily="34" charset="0"/>
                <a:cs typeface="Arial" pitchFamily="34" charset="0"/>
              </a:rPr>
              <a:t> </a:t>
            </a:r>
            <a:r>
              <a:rPr lang="en-US" sz="2400" b="1" dirty="0">
                <a:solidFill>
                  <a:srgbClr val="FFFFFF"/>
                </a:solidFill>
                <a:effectLst>
                  <a:outerShdw blurRad="38100" dist="127000" dir="2700000" algn="tl">
                    <a:srgbClr val="000000">
                      <a:alpha val="43137"/>
                    </a:srgbClr>
                  </a:outerShdw>
                </a:effectLst>
                <a:latin typeface="Arial" pitchFamily="34" charset="0"/>
                <a:cs typeface="Arial" pitchFamily="34" charset="0"/>
              </a:rPr>
              <a:t>planning </a:t>
            </a:r>
            <a:r>
              <a:rPr lang="en-US" sz="2400" b="1" dirty="0" smtClean="0">
                <a:solidFill>
                  <a:srgbClr val="FFFFFF"/>
                </a:solidFill>
                <a:effectLst>
                  <a:outerShdw blurRad="38100" dist="127000" dir="2700000" algn="tl">
                    <a:srgbClr val="000000">
                      <a:alpha val="43137"/>
                    </a:srgbClr>
                  </a:outerShdw>
                </a:effectLst>
                <a:latin typeface="Arial" pitchFamily="34" charset="0"/>
                <a:cs typeface="Arial" pitchFamily="34" charset="0"/>
              </a:rPr>
              <a:t>for</a:t>
            </a:r>
            <a:br>
              <a:rPr lang="en-US" sz="2400" b="1" dirty="0" smtClean="0">
                <a:solidFill>
                  <a:srgbClr val="FFFFFF"/>
                </a:solidFill>
                <a:effectLst>
                  <a:outerShdw blurRad="38100" dist="127000" dir="2700000" algn="tl">
                    <a:srgbClr val="000000">
                      <a:alpha val="43137"/>
                    </a:srgbClr>
                  </a:outerShdw>
                </a:effectLst>
                <a:latin typeface="Arial" pitchFamily="34" charset="0"/>
                <a:cs typeface="Arial" pitchFamily="34" charset="0"/>
              </a:rPr>
            </a:br>
            <a:r>
              <a:rPr lang="en-US" sz="2400" b="1" dirty="0" smtClean="0">
                <a:solidFill>
                  <a:srgbClr val="FFFFFF"/>
                </a:solidFill>
                <a:effectLst>
                  <a:outerShdw blurRad="38100" dist="127000" dir="2700000" algn="tl">
                    <a:srgbClr val="000000">
                      <a:alpha val="43137"/>
                    </a:srgbClr>
                  </a:outerShdw>
                </a:effectLst>
                <a:latin typeface="Arial" pitchFamily="34" charset="0"/>
                <a:cs typeface="Arial" pitchFamily="34" charset="0"/>
              </a:rPr>
              <a:t> </a:t>
            </a:r>
            <a:r>
              <a:rPr lang="en-US" sz="2400" b="1" dirty="0">
                <a:solidFill>
                  <a:srgbClr val="FFFFFF"/>
                </a:solidFill>
                <a:effectLst>
                  <a:outerShdw blurRad="38100" dist="127000" dir="2700000" algn="tl">
                    <a:srgbClr val="000000">
                      <a:alpha val="43137"/>
                    </a:srgbClr>
                  </a:outerShdw>
                </a:effectLst>
                <a:latin typeface="Arial" pitchFamily="34" charset="0"/>
                <a:cs typeface="Arial" pitchFamily="34" charset="0"/>
              </a:rPr>
              <a:t>future extreme </a:t>
            </a:r>
            <a:br>
              <a:rPr lang="en-US" sz="2400" b="1" dirty="0">
                <a:solidFill>
                  <a:srgbClr val="FFFFFF"/>
                </a:solidFill>
                <a:effectLst>
                  <a:outerShdw blurRad="38100" dist="127000" dir="2700000" algn="tl">
                    <a:srgbClr val="000000">
                      <a:alpha val="43137"/>
                    </a:srgbClr>
                  </a:outerShdw>
                </a:effectLst>
                <a:latin typeface="Arial" pitchFamily="34" charset="0"/>
                <a:cs typeface="Arial" pitchFamily="34" charset="0"/>
              </a:rPr>
            </a:br>
            <a:r>
              <a:rPr lang="en-US" sz="2400" b="1" dirty="0" smtClean="0">
                <a:solidFill>
                  <a:srgbClr val="FFFFFF"/>
                </a:solidFill>
                <a:effectLst>
                  <a:outerShdw blurRad="38100" dist="127000" dir="2700000" algn="tl">
                    <a:srgbClr val="000000">
                      <a:alpha val="43137"/>
                    </a:srgbClr>
                  </a:outerShdw>
                </a:effectLst>
                <a:latin typeface="Arial" pitchFamily="34" charset="0"/>
                <a:cs typeface="Arial" pitchFamily="34" charset="0"/>
              </a:rPr>
              <a:t>	</a:t>
            </a:r>
            <a:r>
              <a:rPr lang="en-US" sz="2400" b="1" u="sng" dirty="0" smtClean="0">
                <a:solidFill>
                  <a:srgbClr val="FFFFFF"/>
                </a:solidFill>
                <a:effectLst>
                  <a:outerShdw blurRad="38100" dist="127000" dir="2700000" algn="tl">
                    <a:srgbClr val="000000">
                      <a:alpha val="43137"/>
                    </a:srgbClr>
                  </a:outerShdw>
                </a:effectLst>
                <a:latin typeface="Arial" pitchFamily="34" charset="0"/>
                <a:cs typeface="Arial" pitchFamily="34" charset="0"/>
              </a:rPr>
              <a:t>LOW </a:t>
            </a:r>
            <a:r>
              <a:rPr lang="en-US" sz="2400" b="1" u="sng" dirty="0">
                <a:solidFill>
                  <a:srgbClr val="FFFFFF"/>
                </a:solidFill>
                <a:effectLst>
                  <a:outerShdw blurRad="38100" dist="127000" dir="2700000" algn="tl">
                    <a:srgbClr val="000000">
                      <a:alpha val="43137"/>
                    </a:srgbClr>
                  </a:outerShdw>
                </a:effectLst>
                <a:latin typeface="Arial" pitchFamily="34" charset="0"/>
                <a:cs typeface="Arial" pitchFamily="34" charset="0"/>
              </a:rPr>
              <a:t>FLOW</a:t>
            </a:r>
            <a:r>
              <a:rPr lang="en-US" sz="2400" b="1" dirty="0">
                <a:solidFill>
                  <a:srgbClr val="FFFFFF"/>
                </a:solidFill>
                <a:effectLst>
                  <a:outerShdw blurRad="38100" dist="127000" dir="2700000" algn="tl">
                    <a:srgbClr val="000000">
                      <a:alpha val="43137"/>
                    </a:srgbClr>
                  </a:outerShdw>
                </a:effectLst>
                <a:latin typeface="Arial" pitchFamily="34" charset="0"/>
                <a:cs typeface="Arial" pitchFamily="34" charset="0"/>
              </a:rPr>
              <a:t> conditions </a:t>
            </a:r>
            <a:r>
              <a:rPr lang="en-US" sz="2400" b="1" dirty="0" smtClean="0">
                <a:solidFill>
                  <a:srgbClr val="FFFFFF"/>
                </a:solidFill>
                <a:effectLst>
                  <a:outerShdw blurRad="38100" dist="127000" dir="2700000" algn="tl">
                    <a:srgbClr val="000000">
                      <a:alpha val="43137"/>
                    </a:srgbClr>
                  </a:outerShdw>
                </a:effectLst>
                <a:latin typeface="Arial" pitchFamily="34" charset="0"/>
                <a:cs typeface="Arial" pitchFamily="34" charset="0"/>
              </a:rPr>
              <a:t>using:</a:t>
            </a:r>
            <a:br>
              <a:rPr lang="en-US" sz="2400" b="1" dirty="0" smtClean="0">
                <a:solidFill>
                  <a:srgbClr val="FFFFFF"/>
                </a:solidFill>
                <a:effectLst>
                  <a:outerShdw blurRad="38100" dist="127000" dir="2700000" algn="tl">
                    <a:srgbClr val="000000">
                      <a:alpha val="43137"/>
                    </a:srgbClr>
                  </a:outerShdw>
                </a:effectLst>
                <a:latin typeface="Arial" pitchFamily="34" charset="0"/>
                <a:cs typeface="Arial" pitchFamily="34" charset="0"/>
              </a:rPr>
            </a:br>
            <a:r>
              <a:rPr lang="en-US" sz="2400" b="1" dirty="0">
                <a:solidFill>
                  <a:srgbClr val="FFFFFF"/>
                </a:solidFill>
                <a:effectLst>
                  <a:outerShdw blurRad="38100" dist="127000" dir="2700000" algn="tl">
                    <a:srgbClr val="000000">
                      <a:alpha val="43137"/>
                    </a:srgbClr>
                  </a:outerShdw>
                </a:effectLst>
                <a:latin typeface="Arial" pitchFamily="34" charset="0"/>
                <a:cs typeface="Arial" pitchFamily="34" charset="0"/>
              </a:rPr>
              <a:t/>
            </a:r>
            <a:br>
              <a:rPr lang="en-US" sz="2400" b="1" dirty="0">
                <a:solidFill>
                  <a:srgbClr val="FFFFFF"/>
                </a:solidFill>
                <a:effectLst>
                  <a:outerShdw blurRad="38100" dist="127000" dir="2700000" algn="tl">
                    <a:srgbClr val="000000">
                      <a:alpha val="43137"/>
                    </a:srgbClr>
                  </a:outerShdw>
                </a:effectLst>
                <a:latin typeface="Arial" pitchFamily="34" charset="0"/>
                <a:cs typeface="Arial" pitchFamily="34" charset="0"/>
              </a:rPr>
            </a:br>
            <a:r>
              <a:rPr lang="en-US" sz="2400" dirty="0">
                <a:solidFill>
                  <a:srgbClr val="FFFFFF"/>
                </a:solidFill>
                <a:effectLst>
                  <a:outerShdw blurRad="38100" dist="127000" dir="2700000" algn="tl">
                    <a:srgbClr val="000000">
                      <a:alpha val="43137"/>
                    </a:srgbClr>
                  </a:outerShdw>
                </a:effectLst>
                <a:latin typeface="Arial" pitchFamily="34" charset="0"/>
                <a:cs typeface="Arial" pitchFamily="34" charset="0"/>
              </a:rPr>
              <a:t> </a:t>
            </a:r>
            <a:r>
              <a:rPr lang="en-US" sz="2400" dirty="0" smtClean="0">
                <a:solidFill>
                  <a:srgbClr val="FFFFFF"/>
                </a:solidFill>
                <a:effectLst>
                  <a:outerShdw blurRad="38100" dist="127000" dir="2700000" algn="tl">
                    <a:srgbClr val="000000">
                      <a:alpha val="43137"/>
                    </a:srgbClr>
                  </a:outerShdw>
                </a:effectLst>
                <a:latin typeface="Arial" pitchFamily="34" charset="0"/>
                <a:cs typeface="Arial" pitchFamily="34" charset="0"/>
              </a:rPr>
              <a:t>    </a:t>
            </a:r>
            <a:r>
              <a:rPr lang="en-US" sz="2400" b="1" dirty="0" smtClean="0">
                <a:solidFill>
                  <a:srgbClr val="FFFFFF"/>
                </a:solidFill>
                <a:effectLst>
                  <a:outerShdw blurRad="38100" dist="127000" dir="2700000" algn="tl">
                    <a:srgbClr val="000000">
                      <a:alpha val="43137"/>
                    </a:srgbClr>
                  </a:outerShdw>
                </a:effectLst>
                <a:latin typeface="Arial" pitchFamily="34" charset="0"/>
                <a:cs typeface="Arial" pitchFamily="34" charset="0"/>
              </a:rPr>
              <a:t>-- </a:t>
            </a:r>
            <a:r>
              <a:rPr lang="en-US" sz="2400" b="1" dirty="0">
                <a:solidFill>
                  <a:srgbClr val="FFFFFF"/>
                </a:solidFill>
                <a:effectLst>
                  <a:outerShdw blurRad="38100" dist="127000" dir="2700000" algn="tl">
                    <a:srgbClr val="000000">
                      <a:alpha val="43137"/>
                    </a:srgbClr>
                  </a:outerShdw>
                </a:effectLst>
                <a:latin typeface="Arial" pitchFamily="34" charset="0"/>
                <a:cs typeface="Arial" pitchFamily="34" charset="0"/>
              </a:rPr>
              <a:t>tree-ring reconstructions </a:t>
            </a:r>
          </a:p>
          <a:p>
            <a:pPr algn="l"/>
            <a:r>
              <a:rPr lang="en-US" sz="2400" dirty="0">
                <a:solidFill>
                  <a:srgbClr val="FFFFFF"/>
                </a:solidFill>
                <a:effectLst>
                  <a:outerShdw blurRad="38100" dist="127000" dir="2700000" algn="tl">
                    <a:srgbClr val="000000">
                      <a:alpha val="43137"/>
                    </a:srgbClr>
                  </a:outerShdw>
                </a:effectLst>
                <a:latin typeface="Arial" pitchFamily="34" charset="0"/>
                <a:cs typeface="Arial" pitchFamily="34" charset="0"/>
              </a:rPr>
              <a:t> </a:t>
            </a:r>
            <a:r>
              <a:rPr lang="en-US" sz="2400" dirty="0" smtClean="0">
                <a:solidFill>
                  <a:srgbClr val="FFFFFF"/>
                </a:solidFill>
                <a:effectLst>
                  <a:outerShdw blurRad="38100" dist="127000" dir="2700000" algn="tl">
                    <a:srgbClr val="000000">
                      <a:alpha val="43137"/>
                    </a:srgbClr>
                  </a:outerShdw>
                </a:effectLst>
                <a:latin typeface="Arial" pitchFamily="34" charset="0"/>
                <a:cs typeface="Arial" pitchFamily="34" charset="0"/>
              </a:rPr>
              <a:t>    </a:t>
            </a:r>
            <a:r>
              <a:rPr lang="en-US" sz="2400" b="1" dirty="0" smtClean="0">
                <a:solidFill>
                  <a:srgbClr val="FFFFFF"/>
                </a:solidFill>
                <a:effectLst>
                  <a:outerShdw blurRad="38100" dist="127000" dir="2700000" algn="tl">
                    <a:srgbClr val="000000">
                      <a:alpha val="43137"/>
                    </a:srgbClr>
                  </a:outerShdw>
                </a:effectLst>
                <a:latin typeface="Arial" pitchFamily="34" charset="0"/>
                <a:cs typeface="Arial" pitchFamily="34" charset="0"/>
              </a:rPr>
              <a:t>-- </a:t>
            </a:r>
            <a:r>
              <a:rPr lang="en-US" sz="2400" b="1" dirty="0">
                <a:solidFill>
                  <a:srgbClr val="FFFFFF"/>
                </a:solidFill>
                <a:effectLst>
                  <a:outerShdw blurRad="38100" dist="127000" dir="2700000" algn="tl">
                    <a:srgbClr val="000000">
                      <a:alpha val="43137"/>
                    </a:srgbClr>
                  </a:outerShdw>
                </a:effectLst>
                <a:latin typeface="Arial" pitchFamily="34" charset="0"/>
                <a:cs typeface="Arial" pitchFamily="34" charset="0"/>
              </a:rPr>
              <a:t>simulations</a:t>
            </a:r>
          </a:p>
          <a:p>
            <a:pPr algn="l"/>
            <a:r>
              <a:rPr lang="en-US" sz="2400" dirty="0">
                <a:solidFill>
                  <a:srgbClr val="FFFFFF"/>
                </a:solidFill>
                <a:effectLst>
                  <a:outerShdw blurRad="38100" dist="127000" dir="2700000" algn="tl">
                    <a:srgbClr val="000000">
                      <a:alpha val="43137"/>
                    </a:srgbClr>
                  </a:outerShdw>
                </a:effectLst>
                <a:latin typeface="Arial" pitchFamily="34" charset="0"/>
                <a:cs typeface="Arial" pitchFamily="34" charset="0"/>
              </a:rPr>
              <a:t> </a:t>
            </a:r>
            <a:r>
              <a:rPr lang="en-US" sz="2400" dirty="0" smtClean="0">
                <a:solidFill>
                  <a:srgbClr val="FFFFFF"/>
                </a:solidFill>
                <a:effectLst>
                  <a:outerShdw blurRad="38100" dist="127000" dir="2700000" algn="tl">
                    <a:srgbClr val="000000">
                      <a:alpha val="43137"/>
                    </a:srgbClr>
                  </a:outerShdw>
                </a:effectLst>
                <a:latin typeface="Arial" pitchFamily="34" charset="0"/>
                <a:cs typeface="Arial" pitchFamily="34" charset="0"/>
              </a:rPr>
              <a:t>    </a:t>
            </a:r>
            <a:r>
              <a:rPr lang="en-US" sz="2400" b="1" dirty="0" smtClean="0">
                <a:solidFill>
                  <a:srgbClr val="FFFFFF"/>
                </a:solidFill>
                <a:effectLst>
                  <a:outerShdw blurRad="38100" dist="127000" dir="2700000" algn="tl">
                    <a:srgbClr val="000000">
                      <a:alpha val="43137"/>
                    </a:srgbClr>
                  </a:outerShdw>
                </a:effectLst>
                <a:latin typeface="Arial" pitchFamily="34" charset="0"/>
                <a:cs typeface="Arial" pitchFamily="34" charset="0"/>
              </a:rPr>
              <a:t>-- </a:t>
            </a:r>
            <a:r>
              <a:rPr lang="en-US" sz="2400" b="1" dirty="0">
                <a:solidFill>
                  <a:srgbClr val="FFFFFF"/>
                </a:solidFill>
                <a:effectLst>
                  <a:outerShdw blurRad="38100" dist="127000" dir="2700000" algn="tl">
                    <a:srgbClr val="000000">
                      <a:alpha val="43137"/>
                    </a:srgbClr>
                  </a:outerShdw>
                </a:effectLst>
                <a:latin typeface="Arial" pitchFamily="34" charset="0"/>
                <a:cs typeface="Arial" pitchFamily="34" charset="0"/>
              </a:rPr>
              <a:t>scenario-building</a:t>
            </a:r>
          </a:p>
          <a:p>
            <a:pPr algn="l"/>
            <a:r>
              <a:rPr lang="en-US" sz="2400" dirty="0">
                <a:solidFill>
                  <a:srgbClr val="FFFFFF"/>
                </a:solidFill>
                <a:effectLst>
                  <a:outerShdw blurRad="38100" dist="38100" dir="2700000" algn="tl">
                    <a:srgbClr val="000000">
                      <a:alpha val="43137"/>
                    </a:srgbClr>
                  </a:outerShdw>
                </a:effectLst>
                <a:latin typeface="Arial" pitchFamily="34" charset="0"/>
                <a:cs typeface="Arial" pitchFamily="34" charset="0"/>
              </a:rPr>
              <a:t> </a:t>
            </a:r>
            <a:r>
              <a:rPr lang="en-US" sz="2400"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    </a:t>
            </a:r>
            <a:r>
              <a:rPr lang="en-US" sz="2400" b="1" dirty="0" smtClean="0">
                <a:solidFill>
                  <a:srgbClr val="FFFFFF"/>
                </a:solidFill>
                <a:effectLst>
                  <a:outerShdw blurRad="38100" dist="127000" dir="2700000" algn="tl">
                    <a:srgbClr val="000000">
                      <a:alpha val="43137"/>
                    </a:srgbClr>
                  </a:outerShdw>
                </a:effectLst>
                <a:latin typeface="Arial" pitchFamily="34" charset="0"/>
                <a:cs typeface="Arial" pitchFamily="34" charset="0"/>
              </a:rPr>
              <a:t>-- </a:t>
            </a:r>
            <a:r>
              <a:rPr lang="en-US" sz="2400" b="1" dirty="0">
                <a:solidFill>
                  <a:srgbClr val="FFFFFF"/>
                </a:solidFill>
                <a:effectLst>
                  <a:outerShdw blurRad="38100" dist="127000" dir="2700000" algn="tl">
                    <a:srgbClr val="000000">
                      <a:alpha val="43137"/>
                    </a:srgbClr>
                  </a:outerShdw>
                </a:effectLst>
                <a:latin typeface="Arial" pitchFamily="34" charset="0"/>
                <a:cs typeface="Arial" pitchFamily="34" charset="0"/>
              </a:rPr>
              <a:t>climate projection modeling</a:t>
            </a:r>
            <a:endParaRPr lang="en-US" b="1" dirty="0">
              <a:solidFill>
                <a:srgbClr val="FFFFFF"/>
              </a:solidFill>
              <a:effectLst>
                <a:outerShdw blurRad="38100" dist="127000" dir="2700000" algn="tl">
                  <a:srgbClr val="000000">
                    <a:alpha val="43137"/>
                  </a:srgbClr>
                </a:outerShdw>
              </a:effectLst>
              <a:latin typeface="Arial" pitchFamily="34" charset="0"/>
              <a:cs typeface="Arial" pitchFamily="34" charset="0"/>
            </a:endParaRPr>
          </a:p>
        </p:txBody>
      </p:sp>
      <p:sp>
        <p:nvSpPr>
          <p:cNvPr id="23555" name="TextBox 27"/>
          <p:cNvSpPr txBox="1">
            <a:spLocks noChangeArrowheads="1"/>
          </p:cNvSpPr>
          <p:nvPr/>
        </p:nvSpPr>
        <p:spPr bwMode="auto">
          <a:xfrm>
            <a:off x="0" y="2700279"/>
            <a:ext cx="5791200" cy="830997"/>
          </a:xfrm>
          <a:prstGeom prst="rect">
            <a:avLst/>
          </a:prstGeom>
          <a:noFill/>
          <a:ln w="9525">
            <a:noFill/>
            <a:miter lim="800000"/>
            <a:headEnd/>
            <a:tailEnd/>
          </a:ln>
        </p:spPr>
        <p:txBody>
          <a:bodyPr>
            <a:spAutoFit/>
          </a:bodyPr>
          <a:lstStyle/>
          <a:p>
            <a:pPr algn="l"/>
            <a:r>
              <a:rPr lang="en-US" sz="2400" b="1" dirty="0" smtClean="0">
                <a:solidFill>
                  <a:srgbClr val="FDC7A5"/>
                </a:solidFill>
                <a:effectLst>
                  <a:outerShdw blurRad="50800" dist="127000" dir="5400000" algn="ctr" rotWithShape="0">
                    <a:srgbClr val="000000">
                      <a:alpha val="43137"/>
                    </a:srgbClr>
                  </a:outerShdw>
                </a:effectLst>
                <a:latin typeface="Arial" pitchFamily="34" charset="0"/>
                <a:cs typeface="Arial" pitchFamily="34" charset="0"/>
              </a:rPr>
              <a:t>WESTERN</a:t>
            </a:r>
            <a:r>
              <a:rPr lang="en-US" sz="2400" b="1" dirty="0" smtClean="0">
                <a:solidFill>
                  <a:srgbClr val="FDC7A5"/>
                </a:solidFill>
                <a:effectLst>
                  <a:outerShdw blurRad="50800" dist="127000" dir="5400000" algn="ctr" rotWithShape="0">
                    <a:srgbClr val="000000">
                      <a:alpha val="43137"/>
                    </a:srgbClr>
                  </a:outerShdw>
                </a:effectLst>
                <a:latin typeface="Arial" pitchFamily="34" charset="0"/>
                <a:cs typeface="Arial" pitchFamily="34" charset="0"/>
              </a:rPr>
              <a:t/>
            </a:r>
            <a:br>
              <a:rPr lang="en-US" sz="2400" b="1" dirty="0" smtClean="0">
                <a:solidFill>
                  <a:srgbClr val="FDC7A5"/>
                </a:solidFill>
                <a:effectLst>
                  <a:outerShdw blurRad="50800" dist="127000" dir="5400000" algn="ctr" rotWithShape="0">
                    <a:srgbClr val="000000">
                      <a:alpha val="43137"/>
                    </a:srgbClr>
                  </a:outerShdw>
                </a:effectLst>
                <a:latin typeface="Arial" pitchFamily="34" charset="0"/>
                <a:cs typeface="Arial" pitchFamily="34" charset="0"/>
              </a:rPr>
            </a:br>
            <a:r>
              <a:rPr lang="en-US" sz="2400" b="1" dirty="0" smtClean="0">
                <a:solidFill>
                  <a:srgbClr val="FDC7A5"/>
                </a:solidFill>
                <a:effectLst>
                  <a:outerShdw blurRad="50800" dist="127000" dir="5400000" algn="ctr" rotWithShape="0">
                    <a:srgbClr val="000000">
                      <a:alpha val="43137"/>
                    </a:srgbClr>
                  </a:outerShdw>
                </a:effectLst>
                <a:latin typeface="Arial" pitchFamily="34" charset="0"/>
                <a:cs typeface="Arial" pitchFamily="34" charset="0"/>
              </a:rPr>
              <a:t>WATER </a:t>
            </a:r>
            <a:r>
              <a:rPr lang="en-US" sz="2400" b="1" dirty="0" smtClean="0">
                <a:solidFill>
                  <a:srgbClr val="FDC7A5"/>
                </a:solidFill>
                <a:effectLst>
                  <a:outerShdw blurRad="50800" dist="127000" dir="5400000" algn="ctr" rotWithShape="0">
                    <a:srgbClr val="000000">
                      <a:alpha val="43137"/>
                    </a:srgbClr>
                  </a:outerShdw>
                </a:effectLst>
                <a:latin typeface="Arial" pitchFamily="34" charset="0"/>
                <a:cs typeface="Arial" pitchFamily="34" charset="0"/>
              </a:rPr>
              <a:t>MANAGERS</a:t>
            </a:r>
            <a:r>
              <a:rPr lang="en-US" sz="2400" b="0" dirty="0" smtClean="0">
                <a:solidFill>
                  <a:srgbClr val="FDC7A5"/>
                </a:solidFill>
                <a:effectLst>
                  <a:outerShdw blurRad="50800" dist="127000" dir="5400000" algn="ctr" rotWithShape="0">
                    <a:srgbClr val="000000">
                      <a:alpha val="43137"/>
                    </a:srgbClr>
                  </a:outerShdw>
                </a:effectLst>
                <a:latin typeface="Arial" pitchFamily="34" charset="0"/>
                <a:cs typeface="Arial" pitchFamily="34" charset="0"/>
              </a:rPr>
              <a:t>:</a:t>
            </a:r>
            <a:endParaRPr lang="en-US" sz="2400" dirty="0">
              <a:solidFill>
                <a:srgbClr val="FDC7A5"/>
              </a:solidFill>
              <a:effectLst>
                <a:outerShdw blurRad="50800" dist="127000" dir="5400000" algn="ctr" rotWithShape="0">
                  <a:srgbClr val="000000">
                    <a:alpha val="43137"/>
                  </a:srgbClr>
                </a:outerShdw>
              </a:effectLst>
              <a:latin typeface="Arial" pitchFamily="34" charset="0"/>
              <a:cs typeface="Arial" pitchFamily="34" charset="0"/>
            </a:endParaRPr>
          </a:p>
        </p:txBody>
      </p:sp>
      <p:grpSp>
        <p:nvGrpSpPr>
          <p:cNvPr id="3" name="Group 32"/>
          <p:cNvGrpSpPr>
            <a:grpSpLocks/>
          </p:cNvGrpSpPr>
          <p:nvPr/>
        </p:nvGrpSpPr>
        <p:grpSpPr bwMode="auto">
          <a:xfrm>
            <a:off x="4767464" y="4114800"/>
            <a:ext cx="4597535" cy="2689914"/>
            <a:chOff x="4948744" y="702825"/>
            <a:chExt cx="4597535" cy="2690051"/>
          </a:xfrm>
        </p:grpSpPr>
        <p:pic>
          <p:nvPicPr>
            <p:cNvPr id="23565" name="Picture 1" descr="1136 to 1160.png"/>
            <p:cNvPicPr>
              <a:picLocks noChangeAspect="1"/>
            </p:cNvPicPr>
            <p:nvPr/>
          </p:nvPicPr>
          <p:blipFill rotWithShape="1">
            <a:blip r:embed="rId3" cstate="print"/>
            <a:srcRect t="10000"/>
            <a:stretch/>
          </p:blipFill>
          <p:spPr bwMode="auto">
            <a:xfrm>
              <a:off x="5818762" y="702825"/>
              <a:ext cx="2857500" cy="2057400"/>
            </a:xfrm>
            <a:prstGeom prst="rect">
              <a:avLst/>
            </a:prstGeom>
            <a:noFill/>
            <a:ln w="9525">
              <a:noFill/>
              <a:miter lim="800000"/>
              <a:headEnd/>
              <a:tailEnd/>
            </a:ln>
          </p:spPr>
        </p:pic>
        <p:sp>
          <p:nvSpPr>
            <p:cNvPr id="23566" name="TextBox 25"/>
            <p:cNvSpPr txBox="1">
              <a:spLocks noChangeArrowheads="1"/>
            </p:cNvSpPr>
            <p:nvPr/>
          </p:nvSpPr>
          <p:spPr bwMode="auto">
            <a:xfrm>
              <a:off x="4948744" y="2808071"/>
              <a:ext cx="4597535" cy="584805"/>
            </a:xfrm>
            <a:prstGeom prst="rect">
              <a:avLst/>
            </a:prstGeom>
            <a:noFill/>
            <a:ln w="9525">
              <a:noFill/>
              <a:miter lim="800000"/>
              <a:headEnd/>
              <a:tailEnd/>
            </a:ln>
          </p:spPr>
          <p:txBody>
            <a:bodyPr wrap="square">
              <a:spAutoFit/>
            </a:bodyPr>
            <a:lstStyle/>
            <a:p>
              <a:pPr algn="ctr"/>
              <a:r>
                <a:rPr lang="en-US" sz="1600" b="1" dirty="0">
                  <a:solidFill>
                    <a:srgbClr val="FDC7A5"/>
                  </a:solidFill>
                  <a:effectLst>
                    <a:outerShdw blurRad="50800" dist="76200" dir="5400000" algn="ctr" rotWithShape="0">
                      <a:srgbClr val="000000">
                        <a:alpha val="43137"/>
                      </a:srgbClr>
                    </a:outerShdw>
                  </a:effectLst>
                  <a:latin typeface="Arial" pitchFamily="34" charset="0"/>
                  <a:cs typeface="Arial" pitchFamily="34" charset="0"/>
                </a:rPr>
                <a:t>Water supply simulation based on extreme low flow sequences in the </a:t>
              </a:r>
              <a:r>
                <a:rPr lang="en-US" sz="1600" b="1" dirty="0" err="1">
                  <a:solidFill>
                    <a:srgbClr val="FDC7A5"/>
                  </a:solidFill>
                  <a:effectLst>
                    <a:outerShdw blurRad="50800" dist="76200" dir="5400000" algn="ctr" rotWithShape="0">
                      <a:srgbClr val="000000">
                        <a:alpha val="43137"/>
                      </a:srgbClr>
                    </a:outerShdw>
                  </a:effectLst>
                  <a:latin typeface="Arial" pitchFamily="34" charset="0"/>
                  <a:cs typeface="Arial" pitchFamily="34" charset="0"/>
                </a:rPr>
                <a:t>paleo</a:t>
              </a:r>
              <a:r>
                <a:rPr lang="en-US" sz="1600" b="1" dirty="0">
                  <a:solidFill>
                    <a:srgbClr val="FDC7A5"/>
                  </a:solidFill>
                  <a:effectLst>
                    <a:outerShdw blurRad="50800" dist="76200" dir="5400000" algn="ctr" rotWithShape="0">
                      <a:srgbClr val="000000">
                        <a:alpha val="43137"/>
                      </a:srgbClr>
                    </a:outerShdw>
                  </a:effectLst>
                  <a:latin typeface="Arial" pitchFamily="34" charset="0"/>
                  <a:cs typeface="Arial" pitchFamily="34" charset="0"/>
                </a:rPr>
                <a:t>-record  </a:t>
              </a:r>
            </a:p>
          </p:txBody>
        </p:sp>
      </p:grpSp>
      <p:sp>
        <p:nvSpPr>
          <p:cNvPr id="23560" name="TextBox 9"/>
          <p:cNvSpPr txBox="1">
            <a:spLocks noChangeArrowheads="1"/>
          </p:cNvSpPr>
          <p:nvPr/>
        </p:nvSpPr>
        <p:spPr bwMode="auto">
          <a:xfrm>
            <a:off x="2738336" y="184506"/>
            <a:ext cx="6019800" cy="369332"/>
          </a:xfrm>
          <a:prstGeom prst="rect">
            <a:avLst/>
          </a:prstGeom>
          <a:noFill/>
          <a:ln w="9525">
            <a:noFill/>
            <a:miter lim="800000"/>
            <a:headEnd/>
            <a:tailEnd/>
          </a:ln>
        </p:spPr>
        <p:txBody>
          <a:bodyPr wrap="square">
            <a:spAutoFit/>
          </a:bodyPr>
          <a:lstStyle/>
          <a:p>
            <a:pPr algn="ctr">
              <a:spcAft>
                <a:spcPts val="600"/>
              </a:spcAft>
            </a:pPr>
            <a:r>
              <a:rPr lang="en-US" sz="1800" b="1" dirty="0">
                <a:solidFill>
                  <a:srgbClr val="FDC7A5"/>
                </a:solidFill>
                <a:effectLst>
                  <a:outerShdw blurRad="50800" dist="88900" dir="5400000" algn="ctr" rotWithShape="0">
                    <a:srgbClr val="000000">
                      <a:alpha val="43137"/>
                    </a:srgbClr>
                  </a:outerShdw>
                </a:effectLst>
                <a:latin typeface="Arial" pitchFamily="34" charset="0"/>
                <a:cs typeface="Arial" pitchFamily="34" charset="0"/>
              </a:rPr>
              <a:t>STREAMFLOW RECONSTRUCTION for </a:t>
            </a:r>
            <a:r>
              <a:rPr lang="en-US" sz="1800" b="1" dirty="0" smtClean="0">
                <a:solidFill>
                  <a:srgbClr val="FDC7A5"/>
                </a:solidFill>
                <a:effectLst>
                  <a:outerShdw blurRad="50800" dist="88900" dir="5400000" algn="ctr" rotWithShape="0">
                    <a:srgbClr val="000000">
                      <a:alpha val="43137"/>
                    </a:srgbClr>
                  </a:outerShdw>
                </a:effectLst>
                <a:latin typeface="Arial" pitchFamily="34" charset="0"/>
                <a:cs typeface="Arial" pitchFamily="34" charset="0"/>
              </a:rPr>
              <a:t>1330-2005</a:t>
            </a:r>
            <a:endParaRPr lang="en-US" sz="1800" dirty="0">
              <a:solidFill>
                <a:srgbClr val="FDC7A5"/>
              </a:solidFill>
              <a:effectLst>
                <a:outerShdw blurRad="50800" dist="88900" dir="5400000" algn="ctr" rotWithShape="0">
                  <a:srgbClr val="000000">
                    <a:alpha val="43137"/>
                  </a:srgbClr>
                </a:outerShdw>
              </a:effectLst>
              <a:latin typeface="Arial" pitchFamily="34" charset="0"/>
              <a:cs typeface="Arial" pitchFamily="34"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874" y="562104"/>
            <a:ext cx="6562725" cy="2271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4799" y="2971800"/>
            <a:ext cx="4114800" cy="98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6263" y="2041846"/>
            <a:ext cx="2284076" cy="461665"/>
          </a:xfrm>
          <a:prstGeom prst="rect">
            <a:avLst/>
          </a:prstGeom>
          <a:noFill/>
        </p:spPr>
        <p:txBody>
          <a:bodyPr wrap="square" rtlCol="0">
            <a:spAutoFit/>
          </a:bodyPr>
          <a:lstStyle/>
          <a:p>
            <a:pPr algn="r"/>
            <a:r>
              <a:rPr lang="en-US" sz="1200" b="0" dirty="0" err="1" smtClean="0">
                <a:effectLst>
                  <a:outerShdw blurRad="50800" dist="76200" dir="5400000" algn="ctr" rotWithShape="0">
                    <a:srgbClr val="000000">
                      <a:alpha val="43137"/>
                    </a:srgbClr>
                  </a:outerShdw>
                </a:effectLst>
                <a:latin typeface="Arial" pitchFamily="34" charset="0"/>
                <a:cs typeface="Arial" pitchFamily="34" charset="0"/>
              </a:rPr>
              <a:t>Meko</a:t>
            </a:r>
            <a:r>
              <a:rPr lang="en-US" sz="1200" b="0" dirty="0" smtClean="0">
                <a:effectLst>
                  <a:outerShdw blurRad="50800" dist="76200" dir="5400000" algn="ctr" rotWithShape="0">
                    <a:srgbClr val="000000">
                      <a:alpha val="43137"/>
                    </a:srgbClr>
                  </a:outerShdw>
                </a:effectLst>
                <a:latin typeface="Arial" pitchFamily="34" charset="0"/>
                <a:cs typeface="Arial" pitchFamily="34" charset="0"/>
              </a:rPr>
              <a:t> &amp; Hirschboeck,  2008 report </a:t>
            </a:r>
            <a:r>
              <a:rPr lang="en-US" sz="1200" b="0" dirty="0" smtClean="0">
                <a:effectLst>
                  <a:outerShdw blurRad="50800" dist="76200" dir="5400000" algn="ctr" rotWithShape="0">
                    <a:srgbClr val="000000">
                      <a:alpha val="43137"/>
                    </a:srgbClr>
                  </a:outerShdw>
                </a:effectLst>
                <a:latin typeface="Arial" pitchFamily="34" charset="0"/>
                <a:cs typeface="Arial" pitchFamily="34" charset="0"/>
              </a:rPr>
              <a:t>for Salt </a:t>
            </a:r>
            <a:r>
              <a:rPr lang="en-US" sz="1200" b="0" dirty="0" smtClean="0">
                <a:effectLst>
                  <a:outerShdw blurRad="50800" dist="76200" dir="5400000" algn="ctr" rotWithShape="0">
                    <a:srgbClr val="000000">
                      <a:alpha val="43137"/>
                    </a:srgbClr>
                  </a:outerShdw>
                </a:effectLst>
                <a:latin typeface="Arial" pitchFamily="34" charset="0"/>
                <a:cs typeface="Arial" pitchFamily="34" charset="0"/>
              </a:rPr>
              <a:t>River Project</a:t>
            </a:r>
            <a:endParaRPr lang="en-US" sz="1200" b="0" dirty="0"/>
          </a:p>
        </p:txBody>
      </p:sp>
      <p:sp>
        <p:nvSpPr>
          <p:cNvPr id="11" name="TextBox 27"/>
          <p:cNvSpPr txBox="1">
            <a:spLocks noChangeArrowheads="1"/>
          </p:cNvSpPr>
          <p:nvPr/>
        </p:nvSpPr>
        <p:spPr bwMode="auto">
          <a:xfrm>
            <a:off x="101885" y="57215"/>
            <a:ext cx="5791200" cy="1384995"/>
          </a:xfrm>
          <a:prstGeom prst="rect">
            <a:avLst/>
          </a:prstGeom>
          <a:noFill/>
          <a:ln w="9525">
            <a:noFill/>
            <a:miter lim="800000"/>
            <a:headEnd/>
            <a:tailEnd/>
          </a:ln>
        </p:spPr>
        <p:txBody>
          <a:bodyPr>
            <a:spAutoFit/>
          </a:bodyPr>
          <a:lstStyle/>
          <a:p>
            <a:pPr algn="l"/>
            <a:r>
              <a:rPr lang="en-US" sz="2800" dirty="0" smtClean="0">
                <a:effectLst>
                  <a:outerShdw blurRad="50800" dist="127000" dir="5400000" algn="ctr" rotWithShape="0">
                    <a:srgbClr val="000000">
                      <a:alpha val="43137"/>
                    </a:srgbClr>
                  </a:outerShdw>
                </a:effectLst>
                <a:latin typeface="Arial" pitchFamily="34" charset="0"/>
                <a:cs typeface="Arial" pitchFamily="34" charset="0"/>
              </a:rPr>
              <a:t>PLANNING</a:t>
            </a:r>
            <a:br>
              <a:rPr lang="en-US" sz="2800" dirty="0" smtClean="0">
                <a:effectLst>
                  <a:outerShdw blurRad="50800" dist="127000" dir="5400000" algn="ctr" rotWithShape="0">
                    <a:srgbClr val="000000">
                      <a:alpha val="43137"/>
                    </a:srgbClr>
                  </a:outerShdw>
                </a:effectLst>
                <a:latin typeface="Arial" pitchFamily="34" charset="0"/>
                <a:cs typeface="Arial" pitchFamily="34" charset="0"/>
              </a:rPr>
            </a:br>
            <a:r>
              <a:rPr lang="en-US" sz="2800" dirty="0" smtClean="0">
                <a:effectLst>
                  <a:outerShdw blurRad="50800" dist="127000" dir="5400000" algn="ctr" rotWithShape="0">
                    <a:srgbClr val="000000">
                      <a:alpha val="43137"/>
                    </a:srgbClr>
                  </a:outerShdw>
                </a:effectLst>
                <a:latin typeface="Arial" pitchFamily="34" charset="0"/>
                <a:cs typeface="Arial" pitchFamily="34" charset="0"/>
              </a:rPr>
              <a:t> FOR </a:t>
            </a:r>
            <a:br>
              <a:rPr lang="en-US" sz="2800" dirty="0" smtClean="0">
                <a:effectLst>
                  <a:outerShdw blurRad="50800" dist="127000" dir="5400000" algn="ctr" rotWithShape="0">
                    <a:srgbClr val="000000">
                      <a:alpha val="43137"/>
                    </a:srgbClr>
                  </a:outerShdw>
                </a:effectLst>
                <a:latin typeface="Arial" pitchFamily="34" charset="0"/>
                <a:cs typeface="Arial" pitchFamily="34" charset="0"/>
              </a:rPr>
            </a:br>
            <a:r>
              <a:rPr lang="en-US" sz="2800" dirty="0" smtClean="0">
                <a:effectLst>
                  <a:outerShdw blurRad="50800" dist="127000" dir="5400000" algn="ctr" rotWithShape="0">
                    <a:srgbClr val="000000">
                      <a:alpha val="43137"/>
                    </a:srgbClr>
                  </a:outerShdw>
                </a:effectLst>
                <a:latin typeface="Arial" pitchFamily="34" charset="0"/>
                <a:cs typeface="Arial" pitchFamily="34" charset="0"/>
              </a:rPr>
              <a:t>DROUGHT:</a:t>
            </a:r>
            <a:endParaRPr lang="en-US" sz="2800" dirty="0">
              <a:effectLst>
                <a:outerShdw blurRad="50800" dist="127000" dir="5400000" algn="ctr" rotWithShape="0">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536868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1794" name="Line 2"/>
          <p:cNvSpPr>
            <a:spLocks noChangeShapeType="1"/>
          </p:cNvSpPr>
          <p:nvPr/>
        </p:nvSpPr>
        <p:spPr bwMode="auto">
          <a:xfrm flipV="1">
            <a:off x="6324600" y="64008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defRPr/>
            </a:pPr>
            <a:endParaRPr lang="en-US" sz="1800" b="0">
              <a:solidFill>
                <a:srgbClr val="FFFFFF"/>
              </a:solidFill>
              <a:latin typeface="Arial" charset="0"/>
            </a:endParaRPr>
          </a:p>
        </p:txBody>
      </p:sp>
      <p:pic>
        <p:nvPicPr>
          <p:cNvPr id="46083" name="Picture 3" descr="sgp082"/>
          <p:cNvPicPr>
            <a:picLocks noChangeAspect="1" noChangeArrowheads="1"/>
          </p:cNvPicPr>
          <p:nvPr/>
        </p:nvPicPr>
        <p:blipFill>
          <a:blip r:embed="rId3">
            <a:extLst>
              <a:ext uri="{28A0092B-C50C-407E-A947-70E740481C1C}">
                <a14:useLocalDpi xmlns:a14="http://schemas.microsoft.com/office/drawing/2010/main" val="0"/>
              </a:ext>
            </a:extLst>
          </a:blip>
          <a:srcRect l="2740" t="37318" r="22055" b="35745"/>
          <a:stretch>
            <a:fillRect/>
          </a:stretch>
        </p:blipFill>
        <p:spPr bwMode="auto">
          <a:xfrm>
            <a:off x="152400" y="1143000"/>
            <a:ext cx="883920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1796" name="Group 4"/>
          <p:cNvGrpSpPr>
            <a:grpSpLocks/>
          </p:cNvGrpSpPr>
          <p:nvPr/>
        </p:nvGrpSpPr>
        <p:grpSpPr bwMode="auto">
          <a:xfrm>
            <a:off x="152400" y="2286000"/>
            <a:ext cx="3657600" cy="2357438"/>
            <a:chOff x="144" y="1488"/>
            <a:chExt cx="2304" cy="1485"/>
          </a:xfrm>
        </p:grpSpPr>
        <p:pic>
          <p:nvPicPr>
            <p:cNvPr id="46111" name="Picture 5" descr="sgp082"/>
            <p:cNvPicPr>
              <a:picLocks noChangeAspect="1" noChangeArrowheads="1"/>
            </p:cNvPicPr>
            <p:nvPr/>
          </p:nvPicPr>
          <p:blipFill>
            <a:blip r:embed="rId4">
              <a:extLst>
                <a:ext uri="{28A0092B-C50C-407E-A947-70E740481C1C}">
                  <a14:useLocalDpi xmlns:a14="http://schemas.microsoft.com/office/drawing/2010/main" val="0"/>
                </a:ext>
              </a:extLst>
            </a:blip>
            <a:srcRect l="4135" t="41245" r="89125" b="40102"/>
            <a:stretch>
              <a:fillRect/>
            </a:stretch>
          </p:blipFill>
          <p:spPr bwMode="auto">
            <a:xfrm>
              <a:off x="144" y="1776"/>
              <a:ext cx="1680" cy="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1798" name="Text Box 6"/>
            <p:cNvSpPr txBox="1">
              <a:spLocks noChangeArrowheads="1"/>
            </p:cNvSpPr>
            <p:nvPr/>
          </p:nvSpPr>
          <p:spPr bwMode="auto">
            <a:xfrm>
              <a:off x="288" y="2736"/>
              <a:ext cx="2160" cy="2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1800">
                  <a:solidFill>
                    <a:srgbClr val="CC0000"/>
                  </a:solidFill>
                  <a:latin typeface="Arial" charset="0"/>
                </a:rPr>
                <a:t>1900  &amp; 1904</a:t>
              </a:r>
              <a:r>
                <a:rPr lang="en-US" sz="1800" b="0">
                  <a:solidFill>
                    <a:srgbClr val="CC0000"/>
                  </a:solidFill>
                  <a:latin typeface="Arial" charset="0"/>
                </a:rPr>
                <a:t> = missing rings     </a:t>
              </a:r>
            </a:p>
          </p:txBody>
        </p:sp>
        <p:sp>
          <p:nvSpPr>
            <p:cNvPr id="161799" name="Text Box 7"/>
            <p:cNvSpPr txBox="1">
              <a:spLocks noChangeArrowheads="1"/>
            </p:cNvSpPr>
            <p:nvPr/>
          </p:nvSpPr>
          <p:spPr bwMode="auto">
            <a:xfrm>
              <a:off x="336" y="1488"/>
              <a:ext cx="1872" cy="2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defRPr/>
              </a:pPr>
              <a:r>
                <a:rPr lang="en-US" sz="1800">
                  <a:solidFill>
                    <a:srgbClr val="CC0000"/>
                  </a:solidFill>
                  <a:latin typeface="Arial" charset="0"/>
                </a:rPr>
                <a:t>1899 &amp;1902</a:t>
              </a:r>
              <a:r>
                <a:rPr lang="en-US" sz="1800" b="0">
                  <a:solidFill>
                    <a:srgbClr val="CC0000"/>
                  </a:solidFill>
                  <a:latin typeface="Arial" charset="0"/>
                </a:rPr>
                <a:t> = narrow rings</a:t>
              </a:r>
            </a:p>
          </p:txBody>
        </p:sp>
        <p:sp>
          <p:nvSpPr>
            <p:cNvPr id="161800" name="Line 8"/>
            <p:cNvSpPr>
              <a:spLocks noChangeShapeType="1"/>
            </p:cNvSpPr>
            <p:nvPr/>
          </p:nvSpPr>
          <p:spPr bwMode="auto">
            <a:xfrm flipV="1">
              <a:off x="624" y="2544"/>
              <a:ext cx="48" cy="19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defRPr/>
              </a:pPr>
              <a:endParaRPr lang="en-US" sz="1800" b="0">
                <a:solidFill>
                  <a:srgbClr val="FFFFFF"/>
                </a:solidFill>
                <a:latin typeface="Arial" charset="0"/>
              </a:endParaRPr>
            </a:p>
          </p:txBody>
        </p:sp>
        <p:sp>
          <p:nvSpPr>
            <p:cNvPr id="161801" name="Line 9"/>
            <p:cNvSpPr>
              <a:spLocks noChangeShapeType="1"/>
            </p:cNvSpPr>
            <p:nvPr/>
          </p:nvSpPr>
          <p:spPr bwMode="auto">
            <a:xfrm flipV="1">
              <a:off x="1152" y="2544"/>
              <a:ext cx="48" cy="19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defRPr/>
              </a:pPr>
              <a:endParaRPr lang="en-US" sz="1800" b="0">
                <a:solidFill>
                  <a:srgbClr val="FFFFFF"/>
                </a:solidFill>
                <a:latin typeface="Arial" charset="0"/>
              </a:endParaRPr>
            </a:p>
          </p:txBody>
        </p:sp>
        <p:sp>
          <p:nvSpPr>
            <p:cNvPr id="161802" name="Line 10"/>
            <p:cNvSpPr>
              <a:spLocks noChangeShapeType="1"/>
            </p:cNvSpPr>
            <p:nvPr/>
          </p:nvSpPr>
          <p:spPr bwMode="auto">
            <a:xfrm>
              <a:off x="672" y="1680"/>
              <a:ext cx="96" cy="19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defRPr/>
              </a:pPr>
              <a:endParaRPr lang="en-US" sz="1800" b="0">
                <a:solidFill>
                  <a:srgbClr val="FFFFFF"/>
                </a:solidFill>
                <a:latin typeface="Arial" charset="0"/>
              </a:endParaRPr>
            </a:p>
          </p:txBody>
        </p:sp>
        <p:sp>
          <p:nvSpPr>
            <p:cNvPr id="161803" name="Line 11"/>
            <p:cNvSpPr>
              <a:spLocks noChangeShapeType="1"/>
            </p:cNvSpPr>
            <p:nvPr/>
          </p:nvSpPr>
          <p:spPr bwMode="auto">
            <a:xfrm>
              <a:off x="1008" y="1680"/>
              <a:ext cx="96" cy="192"/>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defRPr/>
              </a:pPr>
              <a:endParaRPr lang="en-US" sz="1800" b="0">
                <a:solidFill>
                  <a:srgbClr val="FFFFFF"/>
                </a:solidFill>
                <a:latin typeface="Arial" charset="0"/>
              </a:endParaRPr>
            </a:p>
          </p:txBody>
        </p:sp>
      </p:grpSp>
      <p:grpSp>
        <p:nvGrpSpPr>
          <p:cNvPr id="161804" name="Group 12"/>
          <p:cNvGrpSpPr>
            <a:grpSpLocks/>
          </p:cNvGrpSpPr>
          <p:nvPr/>
        </p:nvGrpSpPr>
        <p:grpSpPr bwMode="auto">
          <a:xfrm>
            <a:off x="5486400" y="2057400"/>
            <a:ext cx="3429000" cy="2646363"/>
            <a:chOff x="3456" y="1536"/>
            <a:chExt cx="2160" cy="1667"/>
          </a:xfrm>
        </p:grpSpPr>
        <p:grpSp>
          <p:nvGrpSpPr>
            <p:cNvPr id="46102" name="Group 13"/>
            <p:cNvGrpSpPr>
              <a:grpSpLocks/>
            </p:cNvGrpSpPr>
            <p:nvPr/>
          </p:nvGrpSpPr>
          <p:grpSpPr bwMode="auto">
            <a:xfrm>
              <a:off x="3456" y="2544"/>
              <a:ext cx="2160" cy="659"/>
              <a:chOff x="3312" y="4128"/>
              <a:chExt cx="2160" cy="659"/>
            </a:xfrm>
          </p:grpSpPr>
          <p:sp>
            <p:nvSpPr>
              <p:cNvPr id="161806" name="Text Box 14"/>
              <p:cNvSpPr txBox="1">
                <a:spLocks noChangeArrowheads="1"/>
              </p:cNvSpPr>
              <p:nvPr/>
            </p:nvSpPr>
            <p:spPr bwMode="auto">
              <a:xfrm>
                <a:off x="3312" y="4377"/>
                <a:ext cx="2160" cy="410"/>
              </a:xfrm>
              <a:prstGeom prst="rect">
                <a:avLst/>
              </a:prstGeom>
              <a:noFill/>
              <a:ln w="9525">
                <a:solidFill>
                  <a:srgbClr val="3333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defRPr/>
                </a:pPr>
                <a:r>
                  <a:rPr lang="en-US" sz="1800">
                    <a:solidFill>
                      <a:srgbClr val="CC0000"/>
                    </a:solidFill>
                    <a:latin typeface="Arial" charset="0"/>
                  </a:rPr>
                  <a:t>1950 &amp;1951     1953 -1956</a:t>
                </a:r>
                <a:r>
                  <a:rPr lang="en-US" sz="1800" b="0">
                    <a:solidFill>
                      <a:srgbClr val="CC0000"/>
                    </a:solidFill>
                    <a:latin typeface="Arial" charset="0"/>
                  </a:rPr>
                  <a:t> </a:t>
                </a:r>
                <a:br>
                  <a:rPr lang="en-US" sz="1800" b="0">
                    <a:solidFill>
                      <a:srgbClr val="CC0000"/>
                    </a:solidFill>
                    <a:latin typeface="Arial" charset="0"/>
                  </a:rPr>
                </a:br>
                <a:r>
                  <a:rPr lang="en-US" sz="1800" b="0">
                    <a:solidFill>
                      <a:srgbClr val="CC0000"/>
                    </a:solidFill>
                    <a:latin typeface="Arial" charset="0"/>
                  </a:rPr>
                  <a:t>    series of narrow rings</a:t>
                </a:r>
              </a:p>
            </p:txBody>
          </p:sp>
          <p:sp>
            <p:nvSpPr>
              <p:cNvPr id="161807" name="Line 15"/>
              <p:cNvSpPr>
                <a:spLocks noChangeShapeType="1"/>
              </p:cNvSpPr>
              <p:nvPr/>
            </p:nvSpPr>
            <p:spPr bwMode="auto">
              <a:xfrm flipH="1" flipV="1">
                <a:off x="4320" y="4272"/>
                <a:ext cx="336" cy="96"/>
              </a:xfrm>
              <a:prstGeom prst="line">
                <a:avLst/>
              </a:prstGeom>
              <a:noFill/>
              <a:ln w="952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defRPr/>
                </a:pPr>
                <a:endParaRPr lang="en-US" sz="1800" b="0">
                  <a:solidFill>
                    <a:srgbClr val="FFFFFF"/>
                  </a:solidFill>
                  <a:latin typeface="Arial" charset="0"/>
                </a:endParaRPr>
              </a:p>
            </p:txBody>
          </p:sp>
          <p:sp>
            <p:nvSpPr>
              <p:cNvPr id="161808" name="Line 16"/>
              <p:cNvSpPr>
                <a:spLocks noChangeShapeType="1"/>
              </p:cNvSpPr>
              <p:nvPr/>
            </p:nvSpPr>
            <p:spPr bwMode="auto">
              <a:xfrm flipV="1">
                <a:off x="4656" y="4272"/>
                <a:ext cx="192" cy="96"/>
              </a:xfrm>
              <a:prstGeom prst="line">
                <a:avLst/>
              </a:prstGeom>
              <a:noFill/>
              <a:ln w="952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defRPr/>
                </a:pPr>
                <a:endParaRPr lang="en-US" sz="1800" b="0">
                  <a:solidFill>
                    <a:srgbClr val="FFFFFF"/>
                  </a:solidFill>
                  <a:latin typeface="Arial" charset="0"/>
                </a:endParaRPr>
              </a:p>
            </p:txBody>
          </p:sp>
          <p:sp>
            <p:nvSpPr>
              <p:cNvPr id="161809" name="Line 17"/>
              <p:cNvSpPr>
                <a:spLocks noChangeShapeType="1"/>
              </p:cNvSpPr>
              <p:nvPr/>
            </p:nvSpPr>
            <p:spPr bwMode="auto">
              <a:xfrm flipV="1">
                <a:off x="3744" y="4128"/>
                <a:ext cx="192" cy="192"/>
              </a:xfrm>
              <a:prstGeom prst="line">
                <a:avLst/>
              </a:prstGeom>
              <a:noFill/>
              <a:ln w="952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defRPr/>
                </a:pPr>
                <a:endParaRPr lang="en-US" sz="1800" b="0">
                  <a:solidFill>
                    <a:srgbClr val="FFFFFF"/>
                  </a:solidFill>
                  <a:latin typeface="Arial" charset="0"/>
                </a:endParaRPr>
              </a:p>
            </p:txBody>
          </p:sp>
          <p:sp>
            <p:nvSpPr>
              <p:cNvPr id="161810" name="Line 18"/>
              <p:cNvSpPr>
                <a:spLocks noChangeShapeType="1"/>
              </p:cNvSpPr>
              <p:nvPr/>
            </p:nvSpPr>
            <p:spPr bwMode="auto">
              <a:xfrm flipV="1">
                <a:off x="3744" y="4224"/>
                <a:ext cx="384" cy="96"/>
              </a:xfrm>
              <a:prstGeom prst="line">
                <a:avLst/>
              </a:prstGeom>
              <a:noFill/>
              <a:ln w="9525">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defRPr/>
                </a:pPr>
                <a:endParaRPr lang="en-US" sz="1800" b="0">
                  <a:solidFill>
                    <a:srgbClr val="FFFFFF"/>
                  </a:solidFill>
                  <a:latin typeface="Arial" charset="0"/>
                </a:endParaRPr>
              </a:p>
            </p:txBody>
          </p:sp>
        </p:grpSp>
        <p:pic>
          <p:nvPicPr>
            <p:cNvPr id="46103" name="Picture 19" descr="sgp082"/>
            <p:cNvPicPr>
              <a:picLocks noChangeAspect="1" noChangeArrowheads="1"/>
            </p:cNvPicPr>
            <p:nvPr/>
          </p:nvPicPr>
          <p:blipFill>
            <a:blip r:embed="rId4">
              <a:extLst>
                <a:ext uri="{28A0092B-C50C-407E-A947-70E740481C1C}">
                  <a14:useLocalDpi xmlns:a14="http://schemas.microsoft.com/office/drawing/2010/main" val="0"/>
                </a:ext>
              </a:extLst>
            </a:blip>
            <a:srcRect l="60033" t="41849" r="32416" b="36227"/>
            <a:stretch>
              <a:fillRect/>
            </a:stretch>
          </p:blipFill>
          <p:spPr bwMode="auto">
            <a:xfrm>
              <a:off x="3792" y="1728"/>
              <a:ext cx="1632" cy="929"/>
            </a:xfrm>
            <a:prstGeom prst="rect">
              <a:avLst/>
            </a:prstGeom>
            <a:noFill/>
            <a:ln w="9525">
              <a:solidFill>
                <a:srgbClr val="333333"/>
              </a:solidFill>
              <a:miter lim="800000"/>
              <a:headEnd/>
              <a:tailEnd/>
            </a:ln>
            <a:extLst>
              <a:ext uri="{909E8E84-426E-40DD-AFC4-6F175D3DCCD1}">
                <a14:hiddenFill xmlns:a14="http://schemas.microsoft.com/office/drawing/2010/main">
                  <a:solidFill>
                    <a:srgbClr val="FFFFFF"/>
                  </a:solidFill>
                </a14:hiddenFill>
              </a:ext>
            </a:extLst>
          </p:spPr>
        </p:pic>
        <p:sp>
          <p:nvSpPr>
            <p:cNvPr id="161812" name="Text Box 20"/>
            <p:cNvSpPr txBox="1">
              <a:spLocks noChangeArrowheads="1"/>
            </p:cNvSpPr>
            <p:nvPr/>
          </p:nvSpPr>
          <p:spPr bwMode="auto">
            <a:xfrm>
              <a:off x="4224" y="1536"/>
              <a:ext cx="1200" cy="198"/>
            </a:xfrm>
            <a:prstGeom prst="rect">
              <a:avLst/>
            </a:prstGeom>
            <a:noFill/>
            <a:ln w="9525">
              <a:solidFill>
                <a:srgbClr val="3333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defRPr/>
              </a:pPr>
              <a:r>
                <a:rPr lang="en-US" sz="1400">
                  <a:solidFill>
                    <a:srgbClr val="0033CC"/>
                  </a:solidFill>
                  <a:latin typeface="Arial" charset="0"/>
                </a:rPr>
                <a:t>1952 (one wet year)</a:t>
              </a:r>
            </a:p>
          </p:txBody>
        </p:sp>
        <p:sp>
          <p:nvSpPr>
            <p:cNvPr id="161813" name="Line 21"/>
            <p:cNvSpPr>
              <a:spLocks noChangeShapeType="1"/>
            </p:cNvSpPr>
            <p:nvPr/>
          </p:nvSpPr>
          <p:spPr bwMode="auto">
            <a:xfrm flipH="1">
              <a:off x="4416" y="1680"/>
              <a:ext cx="48" cy="288"/>
            </a:xfrm>
            <a:prstGeom prst="line">
              <a:avLst/>
            </a:prstGeom>
            <a:noFill/>
            <a:ln w="9525">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defRPr/>
              </a:pPr>
              <a:endParaRPr lang="en-US" sz="1800" b="0">
                <a:solidFill>
                  <a:srgbClr val="FFFFFF"/>
                </a:solidFill>
                <a:latin typeface="Arial" charset="0"/>
              </a:endParaRPr>
            </a:p>
          </p:txBody>
        </p:sp>
      </p:grpSp>
      <p:sp>
        <p:nvSpPr>
          <p:cNvPr id="161814" name="Text Box 22"/>
          <p:cNvSpPr txBox="1">
            <a:spLocks noChangeArrowheads="1"/>
          </p:cNvSpPr>
          <p:nvPr/>
        </p:nvSpPr>
        <p:spPr bwMode="auto">
          <a:xfrm>
            <a:off x="1676400" y="152400"/>
            <a:ext cx="71247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defRPr/>
            </a:pPr>
            <a:r>
              <a:rPr lang="en-US" sz="2000" dirty="0">
                <a:solidFill>
                  <a:srgbClr val="0000A8"/>
                </a:solidFill>
                <a:latin typeface="Arial" charset="0"/>
              </a:rPr>
              <a:t>A TREE-RING CORE FROM </a:t>
            </a:r>
            <a:r>
              <a:rPr lang="en-US" sz="2000" dirty="0" smtClean="0">
                <a:solidFill>
                  <a:srgbClr val="0000A8"/>
                </a:solidFill>
                <a:latin typeface="Arial" charset="0"/>
              </a:rPr>
              <a:t>THE UPPER </a:t>
            </a:r>
            <a:r>
              <a:rPr lang="en-US" sz="2000" dirty="0">
                <a:solidFill>
                  <a:srgbClr val="0000A8"/>
                </a:solidFill>
                <a:latin typeface="Arial" charset="0"/>
              </a:rPr>
              <a:t>SALT RIVER </a:t>
            </a:r>
            <a:r>
              <a:rPr lang="en-US" sz="2000" dirty="0" smtClean="0">
                <a:solidFill>
                  <a:srgbClr val="0000A8"/>
                </a:solidFill>
                <a:latin typeface="Arial" charset="0"/>
              </a:rPr>
              <a:t>WATERSHED </a:t>
            </a:r>
            <a:r>
              <a:rPr lang="en-US" sz="2000" dirty="0">
                <a:solidFill>
                  <a:srgbClr val="0000A8"/>
                </a:solidFill>
                <a:latin typeface="Arial" charset="0"/>
              </a:rPr>
              <a:t>showing ring-width variations in the 1900s</a:t>
            </a:r>
            <a:br>
              <a:rPr lang="en-US" sz="2000" dirty="0">
                <a:solidFill>
                  <a:srgbClr val="0000A8"/>
                </a:solidFill>
                <a:latin typeface="Arial" charset="0"/>
              </a:rPr>
            </a:br>
            <a:endParaRPr lang="en-US" sz="2000" b="0" dirty="0">
              <a:solidFill>
                <a:srgbClr val="0000A8"/>
              </a:solidFill>
              <a:latin typeface="Arial" charset="0"/>
            </a:endParaRPr>
          </a:p>
        </p:txBody>
      </p:sp>
      <p:grpSp>
        <p:nvGrpSpPr>
          <p:cNvPr id="161815" name="Group 23"/>
          <p:cNvGrpSpPr>
            <a:grpSpLocks/>
          </p:cNvGrpSpPr>
          <p:nvPr/>
        </p:nvGrpSpPr>
        <p:grpSpPr bwMode="auto">
          <a:xfrm>
            <a:off x="609600" y="1066800"/>
            <a:ext cx="3048000" cy="1235075"/>
            <a:chOff x="384" y="672"/>
            <a:chExt cx="1920" cy="778"/>
          </a:xfrm>
        </p:grpSpPr>
        <p:sp>
          <p:nvSpPr>
            <p:cNvPr id="161816" name="Text Box 24"/>
            <p:cNvSpPr txBox="1">
              <a:spLocks noChangeArrowheads="1"/>
            </p:cNvSpPr>
            <p:nvPr/>
          </p:nvSpPr>
          <p:spPr bwMode="auto">
            <a:xfrm>
              <a:off x="384" y="1104"/>
              <a:ext cx="1920"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1400">
                  <a:solidFill>
                    <a:srgbClr val="0033CC"/>
                  </a:solidFill>
                  <a:latin typeface="Arial" charset="0"/>
                </a:rPr>
                <a:t>   1905 -1908</a:t>
              </a:r>
              <a:r>
                <a:rPr lang="en-US" sz="1600" b="0">
                  <a:solidFill>
                    <a:srgbClr val="0033CC"/>
                  </a:solidFill>
                  <a:latin typeface="Arial" charset="0"/>
                </a:rPr>
                <a:t>        </a:t>
              </a:r>
              <a:r>
                <a:rPr lang="en-US" sz="1400">
                  <a:solidFill>
                    <a:srgbClr val="0033CC"/>
                  </a:solidFill>
                  <a:latin typeface="Arial" charset="0"/>
                </a:rPr>
                <a:t>1914 – 1920</a:t>
              </a:r>
              <a:br>
                <a:rPr lang="en-US" sz="1400">
                  <a:solidFill>
                    <a:srgbClr val="0033CC"/>
                  </a:solidFill>
                  <a:latin typeface="Arial" charset="0"/>
                </a:rPr>
              </a:br>
              <a:r>
                <a:rPr lang="en-US" sz="1400">
                  <a:solidFill>
                    <a:srgbClr val="0033CC"/>
                  </a:solidFill>
                  <a:latin typeface="Arial" charset="0"/>
                </a:rPr>
                <a:t>   </a:t>
              </a:r>
              <a:r>
                <a:rPr lang="en-US" sz="1200">
                  <a:solidFill>
                    <a:srgbClr val="0033CC"/>
                  </a:solidFill>
                  <a:latin typeface="Arial" charset="0"/>
                </a:rPr>
                <a:t>two wet episodes</a:t>
              </a:r>
            </a:p>
          </p:txBody>
        </p:sp>
        <p:sp>
          <p:nvSpPr>
            <p:cNvPr id="161817" name="Rectangle 25"/>
            <p:cNvSpPr>
              <a:spLocks noChangeArrowheads="1"/>
            </p:cNvSpPr>
            <p:nvPr/>
          </p:nvSpPr>
          <p:spPr bwMode="auto">
            <a:xfrm>
              <a:off x="600" y="672"/>
              <a:ext cx="600" cy="480"/>
            </a:xfrm>
            <a:prstGeom prst="rect">
              <a:avLst/>
            </a:prstGeom>
            <a:noFill/>
            <a:ln w="28575">
              <a:solidFill>
                <a:srgbClr val="33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defRPr/>
              </a:pPr>
              <a:endParaRPr lang="en-US" sz="1800" b="0">
                <a:solidFill>
                  <a:srgbClr val="FFFFFF"/>
                </a:solidFill>
                <a:latin typeface="Arial" charset="0"/>
              </a:endParaRPr>
            </a:p>
          </p:txBody>
        </p:sp>
        <p:sp>
          <p:nvSpPr>
            <p:cNvPr id="161818" name="Rectangle 26"/>
            <p:cNvSpPr>
              <a:spLocks noChangeArrowheads="1"/>
            </p:cNvSpPr>
            <p:nvPr/>
          </p:nvSpPr>
          <p:spPr bwMode="auto">
            <a:xfrm>
              <a:off x="1488" y="672"/>
              <a:ext cx="672" cy="480"/>
            </a:xfrm>
            <a:prstGeom prst="rect">
              <a:avLst/>
            </a:prstGeom>
            <a:noFill/>
            <a:ln w="28575">
              <a:solidFill>
                <a:srgbClr val="3333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defRPr/>
              </a:pPr>
              <a:endParaRPr lang="en-US" sz="1800" b="0">
                <a:solidFill>
                  <a:srgbClr val="FFFFFF"/>
                </a:solidFill>
                <a:latin typeface="Arial" charset="0"/>
              </a:endParaRPr>
            </a:p>
          </p:txBody>
        </p:sp>
      </p:grpSp>
      <p:grpSp>
        <p:nvGrpSpPr>
          <p:cNvPr id="161819" name="Group 27"/>
          <p:cNvGrpSpPr>
            <a:grpSpLocks/>
          </p:cNvGrpSpPr>
          <p:nvPr/>
        </p:nvGrpSpPr>
        <p:grpSpPr bwMode="auto">
          <a:xfrm>
            <a:off x="0" y="381000"/>
            <a:ext cx="1371600" cy="1447800"/>
            <a:chOff x="0" y="240"/>
            <a:chExt cx="864" cy="912"/>
          </a:xfrm>
        </p:grpSpPr>
        <p:sp>
          <p:nvSpPr>
            <p:cNvPr id="161820" name="Rectangle 28"/>
            <p:cNvSpPr>
              <a:spLocks noChangeArrowheads="1"/>
            </p:cNvSpPr>
            <p:nvPr/>
          </p:nvSpPr>
          <p:spPr bwMode="auto">
            <a:xfrm>
              <a:off x="240" y="672"/>
              <a:ext cx="336" cy="480"/>
            </a:xfrm>
            <a:prstGeom prst="rect">
              <a:avLst/>
            </a:prstGeom>
            <a:noFill/>
            <a:ln w="2857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defRPr/>
              </a:pPr>
              <a:endParaRPr lang="en-US" sz="1800" b="0">
                <a:solidFill>
                  <a:srgbClr val="FFFFFF"/>
                </a:solidFill>
                <a:latin typeface="Arial" charset="0"/>
              </a:endParaRPr>
            </a:p>
          </p:txBody>
        </p:sp>
        <p:sp>
          <p:nvSpPr>
            <p:cNvPr id="161821" name="Text Box 29"/>
            <p:cNvSpPr txBox="1">
              <a:spLocks noChangeArrowheads="1"/>
            </p:cNvSpPr>
            <p:nvPr/>
          </p:nvSpPr>
          <p:spPr bwMode="auto">
            <a:xfrm>
              <a:off x="0" y="240"/>
              <a:ext cx="864" cy="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1400">
                  <a:solidFill>
                    <a:srgbClr val="CC0000"/>
                  </a:solidFill>
                  <a:latin typeface="Arial" charset="0"/>
                </a:rPr>
                <a:t>1899-1904</a:t>
              </a:r>
              <a:r>
                <a:rPr lang="en-US" sz="1400" b="0">
                  <a:solidFill>
                    <a:srgbClr val="CC0000"/>
                  </a:solidFill>
                  <a:latin typeface="Arial" charset="0"/>
                </a:rPr>
                <a:t> </a:t>
              </a:r>
              <a:br>
                <a:rPr lang="en-US" sz="1400" b="0">
                  <a:solidFill>
                    <a:srgbClr val="CC0000"/>
                  </a:solidFill>
                  <a:latin typeface="Arial" charset="0"/>
                </a:rPr>
              </a:br>
              <a:r>
                <a:rPr lang="en-US" sz="1200">
                  <a:solidFill>
                    <a:srgbClr val="CC0000"/>
                  </a:solidFill>
                  <a:latin typeface="Arial" charset="0"/>
                </a:rPr>
                <a:t>dry “signature” pattern</a:t>
              </a:r>
            </a:p>
          </p:txBody>
        </p:sp>
      </p:grpSp>
      <p:grpSp>
        <p:nvGrpSpPr>
          <p:cNvPr id="161822" name="Group 30"/>
          <p:cNvGrpSpPr>
            <a:grpSpLocks/>
          </p:cNvGrpSpPr>
          <p:nvPr/>
        </p:nvGrpSpPr>
        <p:grpSpPr bwMode="auto">
          <a:xfrm>
            <a:off x="6553200" y="762000"/>
            <a:ext cx="1676400" cy="1066800"/>
            <a:chOff x="4128" y="480"/>
            <a:chExt cx="1056" cy="672"/>
          </a:xfrm>
        </p:grpSpPr>
        <p:sp>
          <p:nvSpPr>
            <p:cNvPr id="161823" name="Rectangle 31"/>
            <p:cNvSpPr>
              <a:spLocks noChangeArrowheads="1"/>
            </p:cNvSpPr>
            <p:nvPr/>
          </p:nvSpPr>
          <p:spPr bwMode="auto">
            <a:xfrm>
              <a:off x="4320" y="672"/>
              <a:ext cx="576" cy="480"/>
            </a:xfrm>
            <a:prstGeom prst="rect">
              <a:avLst/>
            </a:prstGeom>
            <a:noFill/>
            <a:ln w="2857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defRPr/>
              </a:pPr>
              <a:endParaRPr lang="en-US" sz="1800" b="0">
                <a:solidFill>
                  <a:srgbClr val="FFFFFF"/>
                </a:solidFill>
                <a:latin typeface="Arial" charset="0"/>
              </a:endParaRPr>
            </a:p>
          </p:txBody>
        </p:sp>
        <p:sp>
          <p:nvSpPr>
            <p:cNvPr id="161824" name="Text Box 32"/>
            <p:cNvSpPr txBox="1">
              <a:spLocks noChangeArrowheads="1"/>
            </p:cNvSpPr>
            <p:nvPr/>
          </p:nvSpPr>
          <p:spPr bwMode="auto">
            <a:xfrm>
              <a:off x="4128" y="480"/>
              <a:ext cx="105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defRPr/>
              </a:pPr>
              <a:r>
                <a:rPr lang="en-US" sz="1200">
                  <a:solidFill>
                    <a:srgbClr val="CC0000"/>
                  </a:solidFill>
                  <a:latin typeface="Arial" charset="0"/>
                </a:rPr>
                <a:t>1950’s DROUGHT</a:t>
              </a:r>
            </a:p>
          </p:txBody>
        </p:sp>
      </p:grpSp>
      <p:grpSp>
        <p:nvGrpSpPr>
          <p:cNvPr id="161825" name="Group 33"/>
          <p:cNvGrpSpPr>
            <a:grpSpLocks/>
          </p:cNvGrpSpPr>
          <p:nvPr/>
        </p:nvGrpSpPr>
        <p:grpSpPr bwMode="auto">
          <a:xfrm>
            <a:off x="152400" y="4953000"/>
            <a:ext cx="8839200" cy="1733550"/>
            <a:chOff x="96" y="3120"/>
            <a:chExt cx="5568" cy="1092"/>
          </a:xfrm>
        </p:grpSpPr>
        <p:pic>
          <p:nvPicPr>
            <p:cNvPr id="46092" name="Picture 34"/>
            <p:cNvPicPr>
              <a:picLocks noChangeAspect="1" noChangeArrowheads="1"/>
            </p:cNvPicPr>
            <p:nvPr/>
          </p:nvPicPr>
          <p:blipFill>
            <a:blip r:embed="rId5" cstate="print">
              <a:extLst>
                <a:ext uri="{28A0092B-C50C-407E-A947-70E740481C1C}">
                  <a14:useLocalDpi xmlns:a14="http://schemas.microsoft.com/office/drawing/2010/main" val="0"/>
                </a:ext>
              </a:extLst>
            </a:blip>
            <a:srcRect l="1563" t="89326" r="35478" b="3261"/>
            <a:stretch>
              <a:fillRect/>
            </a:stretch>
          </p:blipFill>
          <p:spPr bwMode="auto">
            <a:xfrm>
              <a:off x="144" y="3360"/>
              <a:ext cx="5400" cy="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27" name="Text Box 35"/>
            <p:cNvSpPr txBox="1">
              <a:spLocks noChangeArrowheads="1"/>
            </p:cNvSpPr>
            <p:nvPr/>
          </p:nvSpPr>
          <p:spPr bwMode="auto">
            <a:xfrm>
              <a:off x="144" y="3120"/>
              <a:ext cx="54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1800">
                  <a:solidFill>
                    <a:srgbClr val="0000A8"/>
                  </a:solidFill>
                  <a:latin typeface="Arial" charset="0"/>
                </a:rPr>
                <a:t>Extreme Years of High &amp; Low </a:t>
              </a:r>
              <a:r>
                <a:rPr lang="en-US" sz="1800" u="sng">
                  <a:solidFill>
                    <a:srgbClr val="0000A8"/>
                  </a:solidFill>
                  <a:latin typeface="Arial" charset="0"/>
                </a:rPr>
                <a:t>Streamflow</a:t>
              </a:r>
              <a:r>
                <a:rPr lang="en-US" sz="1800">
                  <a:solidFill>
                    <a:srgbClr val="0000A8"/>
                  </a:solidFill>
                  <a:latin typeface="Arial" charset="0"/>
                </a:rPr>
                <a:t> in the Salt-Verde-Tonto River Basin</a:t>
              </a:r>
            </a:p>
          </p:txBody>
        </p:sp>
        <p:pic>
          <p:nvPicPr>
            <p:cNvPr id="46094" name="Picture 36"/>
            <p:cNvPicPr>
              <a:picLocks noChangeAspect="1" noChangeArrowheads="1"/>
            </p:cNvPicPr>
            <p:nvPr/>
          </p:nvPicPr>
          <p:blipFill>
            <a:blip r:embed="rId6" cstate="print">
              <a:extLst>
                <a:ext uri="{28A0092B-C50C-407E-A947-70E740481C1C}">
                  <a14:useLocalDpi xmlns:a14="http://schemas.microsoft.com/office/drawing/2010/main" val="0"/>
                </a:ext>
              </a:extLst>
            </a:blip>
            <a:srcRect l="12856" t="7324" r="7040" b="89037"/>
            <a:stretch>
              <a:fillRect/>
            </a:stretch>
          </p:blipFill>
          <p:spPr bwMode="auto">
            <a:xfrm>
              <a:off x="96" y="3984"/>
              <a:ext cx="5568" cy="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1829" name="Text Box 37"/>
          <p:cNvSpPr txBox="1">
            <a:spLocks noChangeArrowheads="1"/>
          </p:cNvSpPr>
          <p:nvPr/>
        </p:nvSpPr>
        <p:spPr bwMode="auto">
          <a:xfrm>
            <a:off x="3352800" y="2286000"/>
            <a:ext cx="25146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1800" b="0" i="1">
                <a:solidFill>
                  <a:srgbClr val="0000A8"/>
                </a:solidFill>
                <a:latin typeface="Arial" charset="0"/>
              </a:rPr>
              <a:t>Even in a single tree, the record of </a:t>
            </a:r>
            <a:br>
              <a:rPr lang="en-US" sz="1800" b="0" i="1">
                <a:solidFill>
                  <a:srgbClr val="0000A8"/>
                </a:solidFill>
                <a:latin typeface="Arial" charset="0"/>
              </a:rPr>
            </a:br>
            <a:r>
              <a:rPr lang="en-US" sz="1800" i="1">
                <a:solidFill>
                  <a:srgbClr val="0000A8"/>
                </a:solidFill>
                <a:latin typeface="Arial" charset="0"/>
              </a:rPr>
              <a:t>extreme wet and dry streamflow episodes</a:t>
            </a:r>
            <a:r>
              <a:rPr lang="en-US" sz="1800" b="0" i="1">
                <a:solidFill>
                  <a:srgbClr val="0000A8"/>
                </a:solidFill>
                <a:latin typeface="Arial" charset="0"/>
              </a:rPr>
              <a:t> is evident.</a:t>
            </a:r>
          </a:p>
        </p:txBody>
      </p:sp>
    </p:spTree>
    <p:extLst>
      <p:ext uri="{BB962C8B-B14F-4D97-AF65-F5344CB8AC3E}">
        <p14:creationId xmlns:p14="http://schemas.microsoft.com/office/powerpoint/2010/main" val="22849816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61819"/>
                                        </p:tgtEl>
                                        <p:attrNameLst>
                                          <p:attrName>style.visibility</p:attrName>
                                        </p:attrNameLst>
                                      </p:cBhvr>
                                      <p:to>
                                        <p:strVal val="visible"/>
                                      </p:to>
                                    </p:set>
                                    <p:animEffect transition="in" filter="wipe(up)">
                                      <p:cBhvr>
                                        <p:cTn id="7" dur="1000"/>
                                        <p:tgtEl>
                                          <p:spTgt spid="161819"/>
                                        </p:tgtEl>
                                      </p:cBhvr>
                                    </p:animEffect>
                                  </p:childTnLst>
                                </p:cTn>
                              </p:par>
                              <p:par>
                                <p:cTn id="8" presetID="22" presetClass="entr" presetSubtype="1" fill="hold" nodeType="withEffect">
                                  <p:stCondLst>
                                    <p:cond delay="1500"/>
                                  </p:stCondLst>
                                  <p:childTnLst>
                                    <p:set>
                                      <p:cBhvr>
                                        <p:cTn id="9" dur="1" fill="hold">
                                          <p:stCondLst>
                                            <p:cond delay="0"/>
                                          </p:stCondLst>
                                        </p:cTn>
                                        <p:tgtEl>
                                          <p:spTgt spid="161796"/>
                                        </p:tgtEl>
                                        <p:attrNameLst>
                                          <p:attrName>style.visibility</p:attrName>
                                        </p:attrNameLst>
                                      </p:cBhvr>
                                      <p:to>
                                        <p:strVal val="visible"/>
                                      </p:to>
                                    </p:set>
                                    <p:animEffect transition="in" filter="wipe(up)">
                                      <p:cBhvr>
                                        <p:cTn id="10" dur="1000"/>
                                        <p:tgtEl>
                                          <p:spTgt spid="16179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61815"/>
                                        </p:tgtEl>
                                        <p:attrNameLst>
                                          <p:attrName>style.visibility</p:attrName>
                                        </p:attrNameLst>
                                      </p:cBhvr>
                                      <p:to>
                                        <p:strVal val="visible"/>
                                      </p:to>
                                    </p:set>
                                    <p:animEffect transition="in" filter="wipe(down)">
                                      <p:cBhvr>
                                        <p:cTn id="15" dur="500"/>
                                        <p:tgtEl>
                                          <p:spTgt spid="16181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161822"/>
                                        </p:tgtEl>
                                        <p:attrNameLst>
                                          <p:attrName>style.visibility</p:attrName>
                                        </p:attrNameLst>
                                      </p:cBhvr>
                                      <p:to>
                                        <p:strVal val="visible"/>
                                      </p:to>
                                    </p:set>
                                    <p:animEffect transition="in" filter="wipe(up)">
                                      <p:cBhvr>
                                        <p:cTn id="20" dur="1000"/>
                                        <p:tgtEl>
                                          <p:spTgt spid="161822"/>
                                        </p:tgtEl>
                                      </p:cBhvr>
                                    </p:animEffect>
                                  </p:childTnLst>
                                </p:cTn>
                              </p:par>
                              <p:par>
                                <p:cTn id="21" presetID="22" presetClass="entr" presetSubtype="1" fill="hold" nodeType="withEffect">
                                  <p:stCondLst>
                                    <p:cond delay="1500"/>
                                  </p:stCondLst>
                                  <p:childTnLst>
                                    <p:set>
                                      <p:cBhvr>
                                        <p:cTn id="22" dur="1" fill="hold">
                                          <p:stCondLst>
                                            <p:cond delay="0"/>
                                          </p:stCondLst>
                                        </p:cTn>
                                        <p:tgtEl>
                                          <p:spTgt spid="161804"/>
                                        </p:tgtEl>
                                        <p:attrNameLst>
                                          <p:attrName>style.visibility</p:attrName>
                                        </p:attrNameLst>
                                      </p:cBhvr>
                                      <p:to>
                                        <p:strVal val="visible"/>
                                      </p:to>
                                    </p:set>
                                    <p:animEffect transition="in" filter="wipe(up)">
                                      <p:cBhvr>
                                        <p:cTn id="23" dur="1000"/>
                                        <p:tgtEl>
                                          <p:spTgt spid="16180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61829"/>
                                        </p:tgtEl>
                                        <p:attrNameLst>
                                          <p:attrName>style.visibility</p:attrName>
                                        </p:attrNameLst>
                                      </p:cBhvr>
                                      <p:to>
                                        <p:strVal val="visible"/>
                                      </p:to>
                                    </p:set>
                                    <p:animEffect transition="in" filter="dissolve">
                                      <p:cBhvr>
                                        <p:cTn id="28" dur="500"/>
                                        <p:tgtEl>
                                          <p:spTgt spid="16182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161825"/>
                                        </p:tgtEl>
                                        <p:attrNameLst>
                                          <p:attrName>style.visibility</p:attrName>
                                        </p:attrNameLst>
                                      </p:cBhvr>
                                      <p:to>
                                        <p:strVal val="visible"/>
                                      </p:to>
                                    </p:set>
                                    <p:animEffect transition="in" filter="dissolve">
                                      <p:cBhvr>
                                        <p:cTn id="33" dur="1000"/>
                                        <p:tgtEl>
                                          <p:spTgt spid="161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29" grpId="0"/>
    </p:bldLst>
  </p:timing>
</p:sld>
</file>

<file path=ppt/theme/theme1.xml><?xml version="1.0" encoding="utf-8"?>
<a:theme xmlns:a="http://schemas.openxmlformats.org/drawingml/2006/main" name="Default Design">
  <a:themeElements>
    <a:clrScheme name="">
      <a:dk1>
        <a:srgbClr val="808080"/>
      </a:dk1>
      <a:lt1>
        <a:srgbClr val="FFFFFF"/>
      </a:lt1>
      <a:dk2>
        <a:srgbClr val="0000FF"/>
      </a:dk2>
      <a:lt2>
        <a:srgbClr val="99CCFF"/>
      </a:lt2>
      <a:accent1>
        <a:srgbClr val="00CC99"/>
      </a:accent1>
      <a:accent2>
        <a:srgbClr val="3333CC"/>
      </a:accent2>
      <a:accent3>
        <a:srgbClr val="AAAAFF"/>
      </a:accent3>
      <a:accent4>
        <a:srgbClr val="DADADA"/>
      </a:accent4>
      <a:accent5>
        <a:srgbClr val="AAE2CA"/>
      </a:accent5>
      <a:accent6>
        <a:srgbClr val="2D2DB9"/>
      </a:accent6>
      <a:hlink>
        <a:srgbClr val="CCCCFF"/>
      </a:hlink>
      <a:folHlink>
        <a:srgbClr val="B2B2B2"/>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
      <a:dk1>
        <a:srgbClr val="808080"/>
      </a:dk1>
      <a:lt1>
        <a:srgbClr val="FFFFFF"/>
      </a:lt1>
      <a:dk2>
        <a:srgbClr val="0000FF"/>
      </a:dk2>
      <a:lt2>
        <a:srgbClr val="99CCFF"/>
      </a:lt2>
      <a:accent1>
        <a:srgbClr val="00CC99"/>
      </a:accent1>
      <a:accent2>
        <a:srgbClr val="3333CC"/>
      </a:accent2>
      <a:accent3>
        <a:srgbClr val="AAAAFF"/>
      </a:accent3>
      <a:accent4>
        <a:srgbClr val="DADADA"/>
      </a:accent4>
      <a:accent5>
        <a:srgbClr val="AAE2CA"/>
      </a:accent5>
      <a:accent6>
        <a:srgbClr val="2D2DB9"/>
      </a:accent6>
      <a:hlink>
        <a:srgbClr val="CCCCFF"/>
      </a:hlink>
      <a:folHlink>
        <a:srgbClr val="B2B2B2"/>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
      <a:dk1>
        <a:srgbClr val="808080"/>
      </a:dk1>
      <a:lt1>
        <a:srgbClr val="FFFFFF"/>
      </a:lt1>
      <a:dk2>
        <a:srgbClr val="0000A8"/>
      </a:dk2>
      <a:lt2>
        <a:srgbClr val="FFFF00"/>
      </a:lt2>
      <a:accent1>
        <a:srgbClr val="00CC66"/>
      </a:accent1>
      <a:accent2>
        <a:srgbClr val="3333CC"/>
      </a:accent2>
      <a:accent3>
        <a:srgbClr val="AAAAD1"/>
      </a:accent3>
      <a:accent4>
        <a:srgbClr val="DADADA"/>
      </a:accent4>
      <a:accent5>
        <a:srgbClr val="AAE2B8"/>
      </a:accent5>
      <a:accent6>
        <a:srgbClr val="2D2DB9"/>
      </a:accent6>
      <a:hlink>
        <a:srgbClr val="CCCCFF"/>
      </a:hlink>
      <a:folHlink>
        <a:srgbClr val="B2B2B2"/>
      </a:folHlink>
    </a:clrScheme>
    <a:fontScheme name="1_Default Design">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
      <a:dk1>
        <a:srgbClr val="808080"/>
      </a:dk1>
      <a:lt1>
        <a:srgbClr val="FFFFFF"/>
      </a:lt1>
      <a:dk2>
        <a:srgbClr val="0000FF"/>
      </a:dk2>
      <a:lt2>
        <a:srgbClr val="99CCFF"/>
      </a:lt2>
      <a:accent1>
        <a:srgbClr val="00CC99"/>
      </a:accent1>
      <a:accent2>
        <a:srgbClr val="3333CC"/>
      </a:accent2>
      <a:accent3>
        <a:srgbClr val="AAAAFF"/>
      </a:accent3>
      <a:accent4>
        <a:srgbClr val="DADADA"/>
      </a:accent4>
      <a:accent5>
        <a:srgbClr val="AAE2CA"/>
      </a:accent5>
      <a:accent6>
        <a:srgbClr val="2D2DB9"/>
      </a:accent6>
      <a:hlink>
        <a:srgbClr val="CCCCFF"/>
      </a:hlink>
      <a:folHlink>
        <a:srgbClr val="B2B2B2"/>
      </a:folHlink>
    </a:clrScheme>
    <a:fontScheme name="Default Design">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
      <a:dk1>
        <a:srgbClr val="808080"/>
      </a:dk1>
      <a:lt1>
        <a:srgbClr val="FFFFFF"/>
      </a:lt1>
      <a:dk2>
        <a:srgbClr val="0000FF"/>
      </a:dk2>
      <a:lt2>
        <a:srgbClr val="99CCFF"/>
      </a:lt2>
      <a:accent1>
        <a:srgbClr val="00CC99"/>
      </a:accent1>
      <a:accent2>
        <a:srgbClr val="3333CC"/>
      </a:accent2>
      <a:accent3>
        <a:srgbClr val="AAAAFF"/>
      </a:accent3>
      <a:accent4>
        <a:srgbClr val="DADADA"/>
      </a:accent4>
      <a:accent5>
        <a:srgbClr val="AAE2CA"/>
      </a:accent5>
      <a:accent6>
        <a:srgbClr val="2D2DB9"/>
      </a:accent6>
      <a:hlink>
        <a:srgbClr val="CCCCFF"/>
      </a:hlink>
      <a:folHlink>
        <a:srgbClr val="B2B2B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3461</TotalTime>
  <Words>1899</Words>
  <Application>Microsoft Office PowerPoint</Application>
  <PresentationFormat>On-screen Show (4:3)</PresentationFormat>
  <Paragraphs>295</Paragraphs>
  <Slides>56</Slides>
  <Notes>47</Notes>
  <HiddenSlides>0</HiddenSlides>
  <MMClips>0</MMClips>
  <ScaleCrop>false</ScaleCrop>
  <HeadingPairs>
    <vt:vector size="8" baseType="variant">
      <vt:variant>
        <vt:lpstr>Fonts Used</vt:lpstr>
      </vt:variant>
      <vt:variant>
        <vt:i4>6</vt:i4>
      </vt:variant>
      <vt:variant>
        <vt:lpstr>Theme</vt:lpstr>
      </vt:variant>
      <vt:variant>
        <vt:i4>8</vt:i4>
      </vt:variant>
      <vt:variant>
        <vt:lpstr>Embedded OLE Servers</vt:lpstr>
      </vt:variant>
      <vt:variant>
        <vt:i4>1</vt:i4>
      </vt:variant>
      <vt:variant>
        <vt:lpstr>Slide Titles</vt:lpstr>
      </vt:variant>
      <vt:variant>
        <vt:i4>56</vt:i4>
      </vt:variant>
    </vt:vector>
  </HeadingPairs>
  <TitlesOfParts>
    <vt:vector size="71" baseType="lpstr">
      <vt:lpstr>Arial Rounded MT Bold</vt:lpstr>
      <vt:lpstr>Arial</vt:lpstr>
      <vt:lpstr>Times New Roman</vt:lpstr>
      <vt:lpstr>Wingdings</vt:lpstr>
      <vt:lpstr>OpenSymbol</vt:lpstr>
      <vt:lpstr>Symbol</vt:lpstr>
      <vt:lpstr>Default Design</vt:lpstr>
      <vt:lpstr>1_Default Design</vt:lpstr>
      <vt:lpstr>4_Default Design</vt:lpstr>
      <vt:lpstr>6_Default Design</vt:lpstr>
      <vt:lpstr>7_Default Design</vt:lpstr>
      <vt:lpstr>8_Default Design</vt:lpstr>
      <vt:lpstr>9_Default Design</vt:lpstr>
      <vt:lpstr>Office Theme</vt:lpstr>
      <vt:lpstr>Microsoft PowerPoint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Alternative Conceptual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Take-Home Message:</vt:lpstr>
      <vt:lpstr>PowerPoint Presentation</vt:lpstr>
      <vt:lpstr>PowerPoint Presentation</vt:lpstr>
      <vt:lpstr>PowerPoint Presentation</vt:lpstr>
      <vt:lpstr>PowerPoint Presentation</vt:lpstr>
    </vt:vector>
  </TitlesOfParts>
  <Company>Lab of Tree-Ring Research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Flood Hydroclimatology  and  Its Applications in Western United States</dc:title>
  <dc:creator>Katie Hirschboeck</dc:creator>
  <cp:lastModifiedBy>KKH</cp:lastModifiedBy>
  <cp:revision>320</cp:revision>
  <dcterms:created xsi:type="dcterms:W3CDTF">2000-06-21T20:00:08Z</dcterms:created>
  <dcterms:modified xsi:type="dcterms:W3CDTF">2013-10-25T12:36:10Z</dcterms:modified>
</cp:coreProperties>
</file>