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tags/tag2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807" r:id="rId2"/>
    <p:sldMasterId id="2147483822" r:id="rId3"/>
  </p:sldMasterIdLst>
  <p:notesMasterIdLst>
    <p:notesMasterId r:id="rId54"/>
  </p:notesMasterIdLst>
  <p:sldIdLst>
    <p:sldId id="467" r:id="rId4"/>
    <p:sldId id="468" r:id="rId5"/>
    <p:sldId id="469" r:id="rId6"/>
    <p:sldId id="470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505" r:id="rId42"/>
    <p:sldId id="506" r:id="rId43"/>
    <p:sldId id="507" r:id="rId44"/>
    <p:sldId id="508" r:id="rId45"/>
    <p:sldId id="509" r:id="rId46"/>
    <p:sldId id="510" r:id="rId47"/>
    <p:sldId id="511" r:id="rId48"/>
    <p:sldId id="512" r:id="rId49"/>
    <p:sldId id="514" r:id="rId50"/>
    <p:sldId id="515" r:id="rId51"/>
    <p:sldId id="513" r:id="rId52"/>
    <p:sldId id="530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C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62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21CBA-34C8-4FE4-8885-43F2D1F1F819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B8C01-0B0E-4E52-AEFC-58DFEBEE6C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66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uidinkbooks.com/omosclc/steward-creation-life.htm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End with “Seeing the Hand of God in All Creation” mediation:  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via </a:t>
            </a:r>
            <a:r>
              <a:rPr lang="en-US" dirty="0" err="1"/>
              <a:t>Prezi</a:t>
            </a:r>
            <a:r>
              <a:rPr lang="en-US" dirty="0"/>
              <a:t> at: </a:t>
            </a:r>
            <a:r>
              <a:rPr lang="en-US" baseline="0" dirty="0"/>
              <a:t>http://prezi.com/w7bxz706vhrj/catholic-climate-ambassador-talk-videos/?auth_key=4fec9d9ce131694381c5b98bbaae51bc23a3db74   </a:t>
            </a:r>
            <a:endParaRPr lang="en-US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or at: 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http://www.squidinkbooks.com/omosclc/steward-creation-life.htm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bg1"/>
                </a:solidFill>
              </a:rPr>
              <a:t>[NOTE:  still need to update ending with 5 points of St. Francis Pledge]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7862F6-6B1E-4480-BA4F-89EEE18BB01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7171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6D7892B-9C3E-4A01-9D90-7CDC157370F3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418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448EA03-2C23-4C06-B1B9-7AD2E1F5721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57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BFAAF9D-C6F2-4200-AD3B-E3215CAB3CD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513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F852D70-B64C-4FD1-9269-57D58F8B5F3F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846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8EADCBA-DCF1-4B6A-AC74-BF7359BA838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659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366650-9E4B-488E-9A2C-69D28BABEF1B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7159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4F193F7-E5FC-4411-A646-D614ABC85F0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29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9A79411-D6E8-4397-8FDA-8AF532C7431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7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3E26E43-7952-43C5-85E8-67A9D07970C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0931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B7FFCE6-003A-46A5-AF47-5FE4D6216E0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9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5670E5-5414-4092-9305-1786E5135B9D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078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8884769-87BC-4E97-8A67-DEF0707CE180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0726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A1C8045-C690-4FED-AEFF-A42D0AB2AE4A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013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42AB9BE-A627-47F0-B8E1-DD81E5EC5B7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133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03BEE98-DE1B-4272-BD70-5FDCD211D9F6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2570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9A773A6-B7C8-42F0-8791-8442348A62A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662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D59FA9E-A929-4272-8F5B-3685B0AE94CC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922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87AFE12-0D04-47F9-A3B1-CAF236F9EDB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862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CA7A7AE-2228-42A5-987D-1F1E92020B57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916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110284B-9117-41B4-AA3C-EE82C98D28B3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0876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E629B44-3AAE-443E-991F-D9A383650B38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57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7928F1B-CA30-4C02-8B0D-167E4D289C22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9229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E69A873-0E85-4C63-A308-73C68CDB488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0090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155846B-A825-48FE-BFB9-96F947988C8C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058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9850299-5C22-48B1-AAA1-05241A83138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395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875913C-23ED-42D2-80D9-62812BC2B00E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8233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C57027B-31C1-4AD7-A3FD-58947282F4FF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013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8ED3DAC-B8CF-4A70-9EE3-136F0A17F760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2343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1FDAEF3-CB59-4141-9A03-C5F1740C4B1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995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434349F-B903-4562-8C3B-8183430C241C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878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F92CEE7-6A0B-4944-B99F-D8D52675C6EE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8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BA45E0-B1D6-468F-A88C-660345E6E55A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256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AC0B43D-7E50-4035-857D-8CF499D99BE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788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147BAD8-EBE4-4AEC-8CCE-3805464D82DF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40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166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C2AFD49-1FFD-4C3E-BE0C-0F27C85B34A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41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467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E201072-F3A4-4136-8525-05D7CF051EDD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442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CCEAD21C-2F98-48EF-80A3-AE455911FEC3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43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58603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0D5B20F-7B33-401B-8D86-7EE351F17A5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44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37974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EA291C2-BAFD-4E36-BC6E-4AFEC24FD30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1732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0114302-A34F-4409-8CCE-00931E867AB5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34548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98925BE-54BF-4416-935C-D028FD7A0F00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7475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9AC775C-9B0C-4E2F-AFB9-F07C6130392D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56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CB1BBC8-75A7-4DFB-8B80-F5B6E4267001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8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96189C8-C0B9-4269-9267-27EB1422895B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361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9B0A3B4-32DF-4916-8502-D453974AB347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7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3223087E-743E-4557-8C1A-CB72EBF20F2B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8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950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B7B14B63-A109-4C81-97E1-28FC107ADAD4}" type="slidenum">
              <a:rPr lang="en-US" altLang="en-US" sz="130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9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3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5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29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080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848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100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315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60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58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33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A207B-11D9-45EA-9A21-2026D61F31A4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272E7-47ED-4CDB-BF44-1F19E5E54A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82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FF76D-E603-49D8-980E-463CF2A80CB5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C4540-C2B7-49BB-979B-1C177AE315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2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08545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E1E6E-BB7E-4054-B11B-59635BB50E73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7ACAB-3F22-473F-BE22-D65582634CA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765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273A75-8ACD-41E0-9FF3-797062EBF54A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072A0B-3056-4BB8-8B1D-14BB857D60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062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343DA6-B564-41A0-9310-A398FDCF7EDC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0ABA0-50DF-432C-B727-5F3ADF8C68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40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AF24-6001-4BF6-8C76-06DEE21D4514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03A4C-A133-4396-B38C-FBA900BA96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613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1CEC8-CEF8-4392-B5A5-D8C4AC6F0C40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A95D-FCD3-4088-823E-E3A9952F8C7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74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6A5A1-2C76-4C7B-8646-BEC2FC96EFD8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264BC-5EF9-4E91-B015-464F210562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7454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4855-7855-4F6F-83C4-621B60252B2E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95BA-09E0-448D-B402-663D959AC4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6634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9132A-76FF-4E89-8CF7-910C135E75D2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1BE787-CC04-45EA-ACF4-6344CBDD47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98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920D0-5099-4324-A54F-F51429B030DD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1C489-B83D-4152-9A29-0BE17856BB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04FBC-53B8-4C03-8C5B-A1CDC49A4C37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B233-B569-4F8C-AA14-58F1477A130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91716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1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7C8F9-BCF0-4EE5-9886-B0A34AB24B2C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8C35B-ABA0-4D6C-B268-341EEED6E64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8863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BA90-B7D1-4CE9-A09B-91B6A80A57D9}" type="datetime1">
              <a:rPr lang="en-US">
                <a:solidFill>
                  <a:srgbClr val="000000"/>
                </a:solidFill>
              </a:rPr>
              <a:pPr>
                <a:defRPr/>
              </a:pPr>
              <a:t>3/10/2020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3D71B-71AE-4C93-A30B-D4395FD105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9127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14CA0-BBDC-478E-9225-34EA14B62BA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9D6E-6B7C-42DA-9854-6E09EDF538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604128"/>
      </p:ext>
    </p:extLst>
  </p:cSld>
  <p:clrMapOvr>
    <a:masterClrMapping/>
  </p:clrMapOvr>
  <p:transition spd="slow" advClick="0" advTm="1000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A62C1-CBED-4BF2-969F-4DAA20B43E1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635F-09F1-453E-8FBA-E0226C0C60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670314"/>
      </p:ext>
    </p:extLst>
  </p:cSld>
  <p:clrMapOvr>
    <a:masterClrMapping/>
  </p:clrMapOvr>
  <p:transition spd="slow" advClick="0" advTm="1000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CBA85-E470-4E80-A384-413CCD43FFA0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B30BF-313E-4C69-BF54-80B1CF6BC7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6411309"/>
      </p:ext>
    </p:extLst>
  </p:cSld>
  <p:clrMapOvr>
    <a:masterClrMapping/>
  </p:clrMapOvr>
  <p:transition spd="slow" advClick="0" advTm="1000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E8A0D-B413-4D63-8944-1D1A282ADEE3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66EA1-59A1-4957-A56C-723976381B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039882"/>
      </p:ext>
    </p:extLst>
  </p:cSld>
  <p:clrMapOvr>
    <a:masterClrMapping/>
  </p:clrMapOvr>
  <p:transition spd="slow" advClick="0" advTm="10000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5B919-D4DD-4BA3-8BB8-F86B549F7F96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3CD7-5EB8-49E4-BD59-C4D5A0A9B5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7201478"/>
      </p:ext>
    </p:extLst>
  </p:cSld>
  <p:clrMapOvr>
    <a:masterClrMapping/>
  </p:clrMapOvr>
  <p:transition spd="slow" advClick="0" advTm="1000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43444-70FC-48FA-8693-4D78F311579A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17DAB-6BA4-4472-AA46-9826378DBF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6616054"/>
      </p:ext>
    </p:extLst>
  </p:cSld>
  <p:clrMapOvr>
    <a:masterClrMapping/>
  </p:clrMapOvr>
  <p:transition spd="slow" advClick="0" advTm="1000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49B0C-8E52-435E-8CB4-3D98C94C4EE4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226E7-8EFD-4ABB-9233-074CCF2181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7915197"/>
      </p:ext>
    </p:extLst>
  </p:cSld>
  <p:clrMapOvr>
    <a:masterClrMapping/>
  </p:clrMapOvr>
  <p:transition spd="slow" advClick="0" advTm="1000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A86A7-C304-4BB8-BC9F-8C7BEFECDD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9CA68-C3BA-4496-ADC3-A827AA687D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2569403"/>
      </p:ext>
    </p:extLst>
  </p:cSld>
  <p:clrMapOvr>
    <a:masterClrMapping/>
  </p:clrMapOvr>
  <p:transition spd="slow" advClick="0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56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6FCA8-149B-47B3-AA4C-CF5D2A2986C5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640C9-71AD-4680-B12E-6EBC50678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4959081"/>
      </p:ext>
    </p:extLst>
  </p:cSld>
  <p:clrMapOvr>
    <a:masterClrMapping/>
  </p:clrMapOvr>
  <p:transition spd="slow" advClick="0" advTm="1000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539B9-CD79-4C1B-A9AA-E684478F224F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0A576-2970-4EB3-AA30-1FAD107005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6285770"/>
      </p:ext>
    </p:extLst>
  </p:cSld>
  <p:clrMapOvr>
    <a:masterClrMapping/>
  </p:clrMapOvr>
  <p:transition spd="slow" advClick="0" advTm="1000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8F75E-F4A0-44F0-8CED-C2754D73CE09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1CFA6A-E025-48A0-A5AF-F48ED2FD1F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748534"/>
      </p:ext>
    </p:extLst>
  </p:cSld>
  <p:clrMapOvr>
    <a:masterClrMapping/>
  </p:clrMapOvr>
  <p:transition spd="slow" advClick="0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14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32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6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22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1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469378-92F2-4E25-A2CF-AE7ACC0BF057}" type="datetimeFigureOut">
              <a:rPr lang="en-US" smtClean="0"/>
              <a:pPr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36E09C-C9F3-445E-8BFB-9CCC6F0D0E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A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C6AFA4-8F55-424F-B6FE-5E5E08878664}" type="datetime1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3/10/2020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7978EB-CFB7-4359-9582-4D49D71881DF}" type="slidenum"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51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55B80A-9654-460B-9F38-A8AB00CE0C91}" type="datetimeFigureOut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3/10/2020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FFFFFF"/>
                </a:solidFill>
                <a:latin typeface="Lucida Sans Unicode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96BCB-3673-43DF-BF80-16C02785BA5A}" type="slidenum">
              <a:rPr lang="en-US" alt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8288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slow" advClick="0" advTm="10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file:///D:\%5eDESKTOP-2\CIRCLE\%23%20CIRCLE+%202017\+SESSION%2007\Video+other-2016+2017\+++2017-Meditation-Life-Creation\03%20Canci&#243;n%20Triste.wma" TargetMode="External"/><Relationship Id="rId7" Type="http://schemas.openxmlformats.org/officeDocument/2006/relationships/image" Target="../media/image11.png"/><Relationship Id="rId2" Type="http://schemas.microsoft.com/office/2007/relationships/media" Target="file:///D:\%5eDESKTOP-2\CIRCLE\%23%20CIRCLE+%202017\+SESSION%2007\Video+other-2016+2017\+++2017-Meditation-Life-Creation\03%20Canci&#243;n%20Triste.wma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10.jpe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2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.xml"/><Relationship Id="rId4" Type="http://schemas.openxmlformats.org/officeDocument/2006/relationships/image" Target="../media/image3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9136" y="1073137"/>
            <a:ext cx="76962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A Meditation</a:t>
            </a:r>
          </a:p>
          <a:p>
            <a:pPr algn="ctr"/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on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Respecting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All Life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  <a:t>in God’s Creation </a:t>
            </a:r>
            <a:br>
              <a:rPr lang="en-US" sz="5400" b="1" dirty="0">
                <a:solidFill>
                  <a:srgbClr val="FFBC9B"/>
                </a:solidFill>
                <a:latin typeface="Eras Medium ITC" panose="020B0602030504020804" pitchFamily="34" charset="0"/>
              </a:rPr>
            </a:br>
            <a:endParaRPr lang="en-US" sz="4400" b="1" dirty="0">
              <a:solidFill>
                <a:srgbClr val="FFBC9B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6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000">
        <p:fade/>
      </p:transition>
    </mc:Choice>
    <mc:Fallback xmlns="">
      <p:transition spd="med" advTm="10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1895819" y="1312843"/>
            <a:ext cx="48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y en la mano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de nuestro vecino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   necesitado</a:t>
            </a: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10243" name="Picture 8" descr="fs_assist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10257" r="12091"/>
          <a:stretch>
            <a:fillRect/>
          </a:stretch>
        </p:blipFill>
        <p:spPr bwMode="auto">
          <a:xfrm>
            <a:off x="3276600" y="4114800"/>
            <a:ext cx="2514600" cy="183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963393"/>
      </p:ext>
    </p:extLst>
  </p:cSld>
  <p:clrMapOvr>
    <a:masterClrMapping/>
  </p:clrMapOvr>
  <p:transition spd="slow" advClick="0" advTm="7000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632358" y="921391"/>
            <a:ext cx="6248400" cy="4770537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OUR COMMON HOME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is a gift we share.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To care for it we must see</a:t>
            </a:r>
            <a:b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the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HAND OF GOD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in all 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CREATION. </a:t>
            </a:r>
          </a:p>
        </p:txBody>
      </p:sp>
    </p:spTree>
    <p:extLst>
      <p:ext uri="{BB962C8B-B14F-4D97-AF65-F5344CB8AC3E}">
        <p14:creationId xmlns:p14="http://schemas.microsoft.com/office/powerpoint/2010/main" val="2015457072"/>
      </p:ext>
    </p:extLst>
  </p:cSld>
  <p:clrMapOvr>
    <a:masterClrMapping/>
  </p:clrMapOvr>
  <p:transition spd="slow" advClick="0" advTm="10405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057400"/>
            <a:ext cx="7315200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UNA</a:t>
            </a:r>
            <a:b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MEDITACION</a:t>
            </a:r>
          </a:p>
        </p:txBody>
      </p:sp>
    </p:spTree>
    <p:extLst>
      <p:ext uri="{BB962C8B-B14F-4D97-AF65-F5344CB8AC3E}">
        <p14:creationId xmlns:p14="http://schemas.microsoft.com/office/powerpoint/2010/main" val="3850468547"/>
      </p:ext>
    </p:extLst>
  </p:cSld>
  <p:clrMapOvr>
    <a:masterClrMapping/>
  </p:clrMapOvr>
  <p:transition spd="slow" advClick="0" advTm="5039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838200" y="609600"/>
            <a:ext cx="7467600" cy="5895975"/>
            <a:chOff x="609600" y="104775"/>
            <a:chExt cx="7467600" cy="5895975"/>
          </a:xfrm>
        </p:grpSpPr>
        <p:sp>
          <p:nvSpPr>
            <p:cNvPr id="2" name="TextBox 1"/>
            <p:cNvSpPr txBox="1"/>
            <p:nvPr/>
          </p:nvSpPr>
          <p:spPr>
            <a:xfrm>
              <a:off x="609600" y="104775"/>
              <a:ext cx="7467600" cy="23083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MX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VER LA MANO</a:t>
              </a:r>
              <a:br>
                <a:rPr lang="es-MX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s-MX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 DE DIOS</a:t>
              </a:r>
              <a:br>
                <a:rPr lang="es-MX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</a:br>
              <a:r>
                <a:rPr lang="es-MX" sz="4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charset="0"/>
                </a:rPr>
                <a:t>EN TODA CREACIÓN</a:t>
              </a:r>
              <a:endPara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endParaRPr>
            </a:p>
          </p:txBody>
        </p:sp>
        <p:pic>
          <p:nvPicPr>
            <p:cNvPr id="13317" name="Picture 6" descr="creation-of-ada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3152775"/>
              <a:ext cx="4286250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" name="03 Canción Triste.wma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1910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092316"/>
      </p:ext>
    </p:extLst>
  </p:cSld>
  <p:clrMapOvr>
    <a:masterClrMapping/>
  </p:clrMapOvr>
  <p:transition spd="slow" advClick="0" advTm="18112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http://global-warming.accuweather.com/messenger_earth_lrg-thum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9332" r="12000" b="27075"/>
          <a:stretch>
            <a:fillRect/>
          </a:stretch>
        </p:blipFill>
        <p:spPr bwMode="auto">
          <a:xfrm>
            <a:off x="2590800" y="3429000"/>
            <a:ext cx="366871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"/>
          <p:cNvSpPr txBox="1">
            <a:spLocks noChangeArrowheads="1"/>
          </p:cNvSpPr>
          <p:nvPr/>
        </p:nvSpPr>
        <p:spPr bwMode="auto">
          <a:xfrm>
            <a:off x="958056" y="998863"/>
            <a:ext cx="69342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cs typeface="Arial" charset="0"/>
              </a:rPr>
              <a:t>“ Dios vio todo 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lo que había hecho, 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      y consideró que 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era muy bueno.”</a:t>
            </a:r>
            <a:br>
              <a:rPr lang="es-MX" sz="3600" dirty="0">
                <a:cs typeface="Arial" charset="0"/>
              </a:rPr>
            </a:br>
            <a:endParaRPr lang="es-MX" sz="3600" dirty="0">
              <a:cs typeface="Arial" charset="0"/>
            </a:endParaRPr>
          </a:p>
          <a:p>
            <a:pPr algn="r">
              <a:defRPr/>
            </a:pPr>
            <a:r>
              <a:rPr lang="en-US" sz="2800" dirty="0" err="1">
                <a:cs typeface="Arial" charset="0"/>
              </a:rPr>
              <a:t>Génesis</a:t>
            </a:r>
            <a:r>
              <a:rPr lang="en-US" sz="2800" dirty="0">
                <a:cs typeface="Arial" charset="0"/>
              </a:rPr>
              <a:t> 1:31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57142"/>
      </p:ext>
    </p:extLst>
  </p:cSld>
  <p:clrMapOvr>
    <a:masterClrMapping/>
  </p:clrMapOvr>
  <p:transition spd="slow" advClick="0" advTm="11500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914400" y="905692"/>
            <a:ext cx="4114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cs typeface="Arial" charset="0"/>
              </a:rPr>
              <a:t>La historia de Génesis nos recuerda que todas las criaturas en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el mundo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tienen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vida a través de Dios . . .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15363" name="Picture 3" descr="adam-eve-haitian.b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" r="52817"/>
          <a:stretch>
            <a:fillRect/>
          </a:stretch>
        </p:blipFill>
        <p:spPr bwMode="auto">
          <a:xfrm>
            <a:off x="4915989" y="395287"/>
            <a:ext cx="3752850" cy="606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147403"/>
      </p:ext>
    </p:extLst>
  </p:cSld>
  <p:clrMapOvr>
    <a:masterClrMapping/>
  </p:clrMapOvr>
  <p:transition spd="slow" advClick="0" advTm="10000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9600" y="735955"/>
            <a:ext cx="3962400" cy="538609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 err="1">
                <a:latin typeface="Arial" charset="0"/>
                <a:cs typeface="Arial" charset="0"/>
              </a:rPr>
              <a:t>Adán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“les doy nombres a los </a:t>
            </a:r>
            <a:r>
              <a:rPr lang="es-MX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animals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”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nosotros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</a:t>
            </a:r>
          </a:p>
          <a:p>
            <a:pPr>
              <a:defRPr/>
            </a:pP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-como San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Francisco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los bendecimos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y </a:t>
            </a:r>
            <a:r>
              <a:rPr lang="es-MX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interactamos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con ellos.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6387" name="Picture 6" descr="http://www.thegrotto.org/events/images/lgstfranc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05000"/>
            <a:ext cx="3452813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6620115"/>
      </p:ext>
    </p:extLst>
  </p:cSld>
  <p:clrMapOvr>
    <a:masterClrMapping/>
  </p:clrMapOvr>
  <p:transition spd="slow" advClick="0" advTm="8019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752600"/>
            <a:ext cx="5791200" cy="329320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Estamos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 relación</a:t>
            </a:r>
            <a:br>
              <a:rPr lang="es-MX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 todo 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 con 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4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DIOS.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857674"/>
      </p:ext>
    </p:extLst>
  </p:cSld>
  <p:clrMapOvr>
    <a:masterClrMapping/>
  </p:clrMapOvr>
  <p:transition spd="slow" advClick="0" advTm="6000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990600" y="1066800"/>
            <a:ext cx="7086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Todas las criaturas se crean del mismo polvo. . 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8435" name="Picture 5" descr="http://www.bbc.co.uk/schools/gcsebitesize/science/images/star_dust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52006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418606"/>
      </p:ext>
    </p:extLst>
  </p:cSld>
  <p:clrMapOvr>
    <a:masterClrMapping/>
  </p:clrMapOvr>
  <p:transition spd="slow" advClick="0" advTm="4914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457200" y="9144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El polvo de la tierra</a:t>
            </a:r>
            <a:endParaRPr lang="en-US" sz="3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" r="514"/>
          <a:stretch>
            <a:fillRect/>
          </a:stretch>
        </p:blipFill>
        <p:spPr bwMode="auto">
          <a:xfrm>
            <a:off x="2133600" y="1828800"/>
            <a:ext cx="4876800" cy="324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88973" y="5257800"/>
            <a:ext cx="686442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nuestro terreno común</a:t>
            </a:r>
            <a:r>
              <a:rPr lang="en-U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7292775"/>
      </p:ext>
    </p:extLst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914400" y="762000"/>
            <a:ext cx="7086600" cy="255428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As Catholics we reverence 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</a:t>
            </a: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Gift of Life </a:t>
            </a: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a special way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 our call to always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RESPECT LIFE</a:t>
            </a:r>
            <a:endParaRPr lang="en-US" sz="44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2051" name="Picture 12" descr="005iHr-139891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10001" r="10001" b="34000"/>
          <a:stretch>
            <a:fillRect/>
          </a:stretch>
        </p:blipFill>
        <p:spPr bwMode="auto">
          <a:xfrm>
            <a:off x="2895600" y="3733800"/>
            <a:ext cx="3048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304800"/>
            <a:ext cx="8534400" cy="6400800"/>
          </a:xfrm>
          <a:prstGeom prst="rect">
            <a:avLst/>
          </a:prstGeom>
          <a:noFill/>
          <a:ln w="6350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826505"/>
      </p:ext>
    </p:extLst>
  </p:cSld>
  <p:clrMapOvr>
    <a:masterClrMapping/>
  </p:clrMapOvr>
  <p:transition spd="slow" advClick="0" advTm="11000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838200" y="762000"/>
            <a:ext cx="63246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00" dirty="0">
              <a:solidFill>
                <a:srgbClr val="FFFFFF"/>
              </a:solidFill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</a:t>
            </a:r>
            <a:r>
              <a:rPr lang="en-US" sz="4400" dirty="0" err="1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Nuestro</a:t>
            </a:r>
            <a:b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n-US" sz="44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TERRENO SANTO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0483" name="Picture 9" descr="sustainabilit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514600"/>
            <a:ext cx="3667125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788125"/>
      </p:ext>
    </p:extLst>
  </p:cSld>
  <p:clrMapOvr>
    <a:masterClrMapping/>
  </p:clrMapOvr>
  <p:transition spd="slow" advClick="0" advTm="6864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/>
          <p:cNvSpPr txBox="1">
            <a:spLocks noChangeArrowheads="1"/>
          </p:cNvSpPr>
          <p:nvPr/>
        </p:nvSpPr>
        <p:spPr bwMode="auto">
          <a:xfrm>
            <a:off x="876300" y="1259595"/>
            <a:ext cx="7391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Este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terreno que compartimos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necesita ser nutrido y cuidadosamente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conservado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9158288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502453"/>
      </p:ext>
    </p:extLst>
  </p:cSld>
  <p:clrMapOvr>
    <a:masterClrMapping/>
  </p:clrMapOvr>
  <p:transition spd="slow" advClick="0" advTm="7000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950465" y="1175133"/>
            <a:ext cx="489608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latin typeface="Arial" charset="0"/>
                <a:cs typeface="Arial" charset="0"/>
              </a:rPr>
              <a:t>. . . </a:t>
            </a:r>
            <a:r>
              <a:rPr lang="es-MX" sz="3600" dirty="0">
                <a:cs typeface="Arial" charset="0"/>
              </a:rPr>
              <a:t>Si todos sus </a:t>
            </a:r>
            <a:r>
              <a:rPr lang="es-MX" sz="3600" dirty="0">
                <a:solidFill>
                  <a:srgbClr val="FFBC9B"/>
                </a:solidFill>
                <a:cs typeface="Arial" charset="0"/>
              </a:rPr>
              <a:t>HABITANTES</a:t>
            </a:r>
            <a:r>
              <a:rPr lang="es-MX" sz="3600" dirty="0">
                <a:cs typeface="Arial" charset="0"/>
              </a:rPr>
              <a:t> deben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  vivir de manera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 </a:t>
            </a:r>
            <a:r>
              <a:rPr lang="es-MX" sz="3600" dirty="0">
                <a:solidFill>
                  <a:srgbClr val="FFBC9B"/>
                </a:solidFill>
                <a:cs typeface="Arial" charset="0"/>
              </a:rPr>
              <a:t>INTEGRA Y </a:t>
            </a:r>
            <a:br>
              <a:rPr lang="es-MX" sz="3600" dirty="0">
                <a:solidFill>
                  <a:srgbClr val="FFBC9B"/>
                </a:solidFill>
                <a:cs typeface="Arial" charset="0"/>
              </a:rPr>
            </a:br>
            <a:r>
              <a:rPr lang="es-MX" sz="3600" dirty="0">
                <a:solidFill>
                  <a:srgbClr val="FFBC9B"/>
                </a:solidFill>
                <a:cs typeface="Arial" charset="0"/>
              </a:rPr>
              <a:t>RELACIONADA</a:t>
            </a:r>
            <a:r>
              <a:rPr lang="en-US" sz="3600" dirty="0">
                <a:latin typeface="Arial" charset="0"/>
                <a:cs typeface="Arial" charset="0"/>
              </a:rPr>
              <a:t>.”</a:t>
            </a:r>
            <a:endParaRPr lang="en-US" sz="3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419600" y="4800600"/>
            <a:ext cx="3429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–</a:t>
            </a:r>
            <a: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>
                <a:solidFill>
                  <a:prstClr val="white"/>
                </a:solidFill>
                <a:latin typeface="Arial" charset="0"/>
                <a:cs typeface="Arial" charset="0"/>
              </a:rPr>
              <a:t>International Bishops</a:t>
            </a: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2532" name="Picture 4" descr="adam-eve-haitian.brigh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6"/>
          <a:stretch>
            <a:fillRect/>
          </a:stretch>
        </p:blipFill>
        <p:spPr bwMode="auto">
          <a:xfrm>
            <a:off x="838200" y="304800"/>
            <a:ext cx="2398713" cy="631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4030886"/>
      </p:ext>
    </p:extLst>
  </p:cSld>
  <p:clrMapOvr>
    <a:masterClrMapping/>
  </p:clrMapOvr>
  <p:transition spd="slow" advClick="0" advTm="6630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1905000" y="838200"/>
            <a:ext cx="61722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es-MX" sz="3600" dirty="0">
                <a:cs typeface="Arial" charset="0"/>
              </a:rPr>
              <a:t>La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RELACIÓN</a:t>
            </a:r>
            <a:r>
              <a:rPr lang="es-MX" sz="3600" dirty="0">
                <a:cs typeface="Arial" charset="0"/>
              </a:rPr>
              <a:t> 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       fundamental entre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 la humanidad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 y la naturaleza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	es una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		de cuidar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		LA CREACIÓN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.”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5181600" y="5486400"/>
            <a:ext cx="2362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FFFFFF"/>
                </a:solidFill>
                <a:latin typeface="Arial" charset="0"/>
                <a:cs typeface="Arial" charset="0"/>
              </a:rPr>
              <a:t>–</a:t>
            </a:r>
            <a: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400">
                <a:solidFill>
                  <a:prstClr val="white"/>
                </a:solidFill>
                <a:latin typeface="Arial" charset="0"/>
                <a:cs typeface="Arial" charset="0"/>
              </a:rPr>
              <a:t>U.S. Bishops</a:t>
            </a: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0"/>
            <a:ext cx="2251075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718136"/>
      </p:ext>
    </p:extLst>
  </p:cSld>
  <p:clrMapOvr>
    <a:masterClrMapping/>
  </p:clrMapOvr>
  <p:transition spd="slow" advClick="0" advTm="12000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295400" y="685800"/>
            <a:ext cx="67056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 el Evangelio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 hoy Jesús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advierte que es</a:t>
            </a:r>
            <a:br>
              <a:rPr lang="es-MX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b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</a:t>
            </a:r>
            <a:r>
              <a:rPr lang="es-MX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DUREZA </a:t>
            </a:r>
            <a:br>
              <a:rPr lang="es-MX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 DEL CORAZÓN </a:t>
            </a:r>
            <a:r>
              <a:rPr lang="en-US" sz="40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 . . 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4579" name="Picture 3" descr="C:\Users\katie\Desktop\CLC\1-J&amp;P BLOG\Blog images-icons\broken hearted w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91000"/>
            <a:ext cx="309880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274233"/>
      </p:ext>
    </p:extLst>
  </p:cSld>
  <p:clrMapOvr>
    <a:masterClrMapping/>
  </p:clrMapOvr>
  <p:transition spd="slow" advClick="0" advTm="9450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1"/>
          <p:cNvSpPr txBox="1">
            <a:spLocks noChangeArrowheads="1"/>
          </p:cNvSpPr>
          <p:nvPr/>
        </p:nvSpPr>
        <p:spPr bwMode="auto">
          <a:xfrm>
            <a:off x="457200" y="685800"/>
            <a:ext cx="81534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cs typeface="Arial" charset="0"/>
              </a:rPr>
              <a:t>que tiene la potencia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de quebrar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cualquier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     relación . . . 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cualquier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CONVENIO.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pic>
        <p:nvPicPr>
          <p:cNvPr id="25603" name="Picture 3" descr="001340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01" b="40900"/>
          <a:stretch>
            <a:fillRect/>
          </a:stretch>
        </p:blipFill>
        <p:spPr bwMode="auto">
          <a:xfrm>
            <a:off x="304800" y="4648200"/>
            <a:ext cx="8382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02692"/>
      </p:ext>
    </p:extLst>
  </p:cSld>
  <p:clrMapOvr>
    <a:masterClrMapping/>
  </p:clrMapOvr>
  <p:transition spd="slow" advClick="0" advTm="10000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914400" y="1752600"/>
            <a:ext cx="70104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es-MX" sz="3600" dirty="0">
                <a:cs typeface="Arial" charset="0"/>
              </a:rPr>
              <a:t>El convenio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entre los seres 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HUMANOS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Y EL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AMBIENTE 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.”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endParaRPr lang="en-US" sz="14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106721"/>
      </p:ext>
    </p:extLst>
  </p:cSld>
  <p:clrMapOvr>
    <a:masterClrMapping/>
  </p:clrMapOvr>
  <p:transition spd="slow" advClick="0" advTm="5000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1"/>
          <p:cNvSpPr txBox="1">
            <a:spLocks noChangeArrowheads="1"/>
          </p:cNvSpPr>
          <p:nvPr/>
        </p:nvSpPr>
        <p:spPr bwMode="auto">
          <a:xfrm>
            <a:off x="1828800" y="1066800"/>
            <a:ext cx="5257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“. . . </a:t>
            </a:r>
            <a:r>
              <a:rPr lang="es-MX" sz="3600" dirty="0">
                <a:cs typeface="Arial" charset="0"/>
              </a:rPr>
              <a:t>debe reflejar</a:t>
            </a:r>
          </a:p>
          <a:p>
            <a:pPr algn="ctr">
              <a:defRPr/>
            </a:pPr>
            <a:r>
              <a:rPr lang="es-MX" sz="3600" dirty="0">
                <a:cs typeface="Arial" charset="0"/>
              </a:rPr>
              <a:t>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EL AMOR creativo</a:t>
            </a:r>
          </a:p>
          <a:p>
            <a:pPr algn="ctr">
              <a:defRPr/>
            </a:pP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        DE DIOS </a:t>
            </a:r>
            <a:r>
              <a:rPr lang="es-MX" sz="3600" dirty="0">
                <a:cs typeface="Arial" charset="0"/>
              </a:rPr>
              <a:t>.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. .” </a:t>
            </a:r>
          </a:p>
        </p:txBody>
      </p:sp>
      <p:pic>
        <p:nvPicPr>
          <p:cNvPr id="27651" name="Picture 6" descr="creation-of-ad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048000"/>
            <a:ext cx="42862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825699"/>
      </p:ext>
    </p:extLst>
  </p:cSld>
  <p:clrMapOvr>
    <a:masterClrMapping/>
  </p:clrMapOvr>
  <p:transition spd="slow" advClick="0" advTm="6000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31" b="4854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Box 1"/>
          <p:cNvSpPr txBox="1">
            <a:spLocks noChangeArrowheads="1"/>
          </p:cNvSpPr>
          <p:nvPr/>
        </p:nvSpPr>
        <p:spPr bwMode="auto">
          <a:xfrm>
            <a:off x="1219200" y="1143000"/>
            <a:ext cx="6858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“. . . </a:t>
            </a:r>
            <a:r>
              <a:rPr lang="es-MX" sz="3600" dirty="0">
                <a:cs typeface="Arial" charset="0"/>
              </a:rPr>
              <a:t>De quien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  venimos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	y hacia quién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		 vamos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.”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latin typeface="Arial" charset="0"/>
                <a:cs typeface="Arial" charset="0"/>
              </a:rPr>
              <a:t>– Pope Benedict XVI</a:t>
            </a:r>
            <a:endParaRPr lang="en-US" sz="2400" i="1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02943"/>
      </p:ext>
    </p:extLst>
  </p:cSld>
  <p:clrMapOvr>
    <a:masterClrMapping/>
  </p:clrMapOvr>
  <p:transition spd="slow" advClick="0" advTm="9200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3962400" y="1447800"/>
            <a:ext cx="4419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¿Cómo seremos </a:t>
            </a:r>
            <a:r>
              <a:rPr lang="es-MX" sz="3600" dirty="0">
                <a:solidFill>
                  <a:srgbClr val="FFB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IMÁGENES DE DIOS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 cuidaremos la </a:t>
            </a:r>
            <a:r>
              <a:rPr lang="es-MX" sz="3600" dirty="0">
                <a:solidFill>
                  <a:srgbClr val="FFBC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CREACIÓN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que Dios nos a encargado?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29699" name="Picture 8" descr="http://beachfrontonly.files.wordpress.com/2007/11/sunset-on-pacific-oc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"/>
            <a:ext cx="3124200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087019"/>
      </p:ext>
    </p:extLst>
  </p:cSld>
  <p:clrMapOvr>
    <a:masterClrMapping/>
  </p:clrMapOvr>
  <p:transition spd="slow" advClick="0" advTm="8000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57200"/>
            <a:ext cx="4572000" cy="4770438"/>
          </a:xfrm>
          <a:prstGeom prst="rect">
            <a:avLst/>
          </a:prstGeom>
          <a:noFill/>
          <a:ln w="63500">
            <a:noFill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and with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ST. FRANCIS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of Assisi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we venerate LIFE in every part of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God’s Creation —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Plants &amp; Animals,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Sun, Sky &amp; Earth. . .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"/>
          <a:stretch>
            <a:fillRect/>
          </a:stretch>
        </p:blipFill>
        <p:spPr bwMode="auto">
          <a:xfrm>
            <a:off x="5486400" y="609600"/>
            <a:ext cx="307975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9600" y="5257800"/>
            <a:ext cx="8305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. . . in addition to each &amp; every human being, especially the POOR</a:t>
            </a: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70853"/>
      </p:ext>
    </p:extLst>
  </p:cSld>
  <p:clrMapOvr>
    <a:masterClrMapping/>
  </p:clrMapOvr>
  <p:transition spd="slow" advClick="0" advTm="12000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adoptedson.files.wordpress.com/2009/02/night_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1"/>
          <p:cNvSpPr txBox="1">
            <a:spLocks noChangeArrowheads="1"/>
          </p:cNvSpPr>
          <p:nvPr/>
        </p:nvSpPr>
        <p:spPr bwMode="auto">
          <a:xfrm>
            <a:off x="-88133" y="1780141"/>
            <a:ext cx="90324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¿Cómo podemos      asegurarnos de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que prevalezca un sentido inmenso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 la presencia de Dios?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60996"/>
      </p:ext>
    </p:extLst>
  </p:cSld>
  <p:clrMapOvr>
    <a:masterClrMapping/>
  </p:clrMapOvr>
  <p:transition spd="slow" advClick="0" advTm="7581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19200" y="685800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“ Lo primero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será preservar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 bueno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   en cada persona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.</a:t>
            </a:r>
          </a:p>
        </p:txBody>
      </p:sp>
      <p:pic>
        <p:nvPicPr>
          <p:cNvPr id="31747" name="Picture 12" descr="Silouett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0" b="21182"/>
          <a:stretch>
            <a:fillRect/>
          </a:stretch>
        </p:blipFill>
        <p:spPr bwMode="auto">
          <a:xfrm>
            <a:off x="3048000" y="3124200"/>
            <a:ext cx="3048000" cy="349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9096897"/>
      </p:ext>
    </p:extLst>
  </p:cSld>
  <p:clrMapOvr>
    <a:masterClrMapping/>
  </p:clrMapOvr>
  <p:transition spd="slow" advClick="0" advTm="7500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1295400" y="838200"/>
            <a:ext cx="624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vida humana es sagrada y para buen de la comunidad se exige el respecto por esa vida.”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53000" y="3200400"/>
            <a:ext cx="3429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International Bishops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967038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727419"/>
      </p:ext>
    </p:extLst>
  </p:cSld>
  <p:clrMapOvr>
    <a:masterClrMapping/>
  </p:clrMapOvr>
  <p:transition spd="slow" advClick="0" advTm="8000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979364" y="1665383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cs typeface="Arial" charset="0"/>
              </a:rPr>
              <a:t>La vida en el vientre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	es preciosa.</a:t>
            </a:r>
            <a:endParaRPr lang="en-US" sz="3600" dirty="0">
              <a:cs typeface="Arial" charset="0"/>
            </a:endParaRPr>
          </a:p>
        </p:txBody>
      </p:sp>
      <p:pic>
        <p:nvPicPr>
          <p:cNvPr id="33795" name="Picture 11" descr="15we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124200"/>
            <a:ext cx="243046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485558"/>
      </p:ext>
    </p:extLst>
  </p:cSld>
  <p:clrMapOvr>
    <a:masterClrMapping/>
  </p:clrMapOvr>
  <p:transition spd="slow" advClick="0" advTm="6000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1752600" y="1752600"/>
            <a:ext cx="6324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vida del anciano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 es preciosa.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4819" name="Picture 8" descr="elderly-female-crossed-h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62" b="4147"/>
          <a:stretch>
            <a:fillRect/>
          </a:stretch>
        </p:blipFill>
        <p:spPr bwMode="auto">
          <a:xfrm>
            <a:off x="3200400" y="3200400"/>
            <a:ext cx="2971800" cy="214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668476"/>
      </p:ext>
    </p:extLst>
  </p:cSld>
  <p:clrMapOvr>
    <a:masterClrMapping/>
  </p:clrMapOvr>
  <p:transition spd="slow" advClick="0" advTm="5000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1912750"/>
            <a:ext cx="3886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The life 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the migrant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is precious. </a:t>
            </a:r>
          </a:p>
        </p:txBody>
      </p:sp>
      <p:pic>
        <p:nvPicPr>
          <p:cNvPr id="3584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4"/>
          <a:stretch>
            <a:fillRect/>
          </a:stretch>
        </p:blipFill>
        <p:spPr bwMode="auto">
          <a:xfrm>
            <a:off x="4648200" y="838200"/>
            <a:ext cx="37338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973375"/>
      </p:ext>
    </p:extLst>
  </p:cSld>
  <p:clrMapOvr>
    <a:masterClrMapping/>
  </p:clrMapOvr>
  <p:transition spd="slow" advClick="0" advTm="5000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/>
          <p:cNvSpPr txBox="1">
            <a:spLocks noChangeArrowheads="1"/>
          </p:cNvSpPr>
          <p:nvPr/>
        </p:nvSpPr>
        <p:spPr bwMode="auto">
          <a:xfrm>
            <a:off x="4876800" y="2286000"/>
            <a:ext cx="32766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La vida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del moribundo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es preciosa.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36867" name="Picture 7" descr="MK_ASI_0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6"/>
          <a:stretch>
            <a:fillRect/>
          </a:stretch>
        </p:blipFill>
        <p:spPr bwMode="auto">
          <a:xfrm>
            <a:off x="1600200" y="1066800"/>
            <a:ext cx="3111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5685039"/>
      </p:ext>
    </p:extLst>
  </p:cSld>
  <p:clrMapOvr>
    <a:masterClrMapping/>
  </p:clrMapOvr>
  <p:transition spd="slow" advClick="0" advTm="5000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343400" y="1371600"/>
            <a:ext cx="37338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MX" sz="3600" dirty="0">
                <a:cs typeface="Arial" charset="0"/>
              </a:rPr>
              <a:t>Y la vida de los pobres</a:t>
            </a:r>
            <a:br>
              <a:rPr lang="es-MX" sz="3600" dirty="0">
                <a:cs typeface="Arial" charset="0"/>
              </a:rPr>
            </a:br>
            <a:endParaRPr lang="es-MX" sz="2000" dirty="0">
              <a:cs typeface="Arial" charset="0"/>
            </a:endParaRPr>
          </a:p>
          <a:p>
            <a:pPr>
              <a:defRPr/>
            </a:pPr>
            <a:r>
              <a:rPr lang="es-MX" sz="2000" dirty="0">
                <a:cs typeface="Arial" charset="0"/>
              </a:rPr>
              <a:t> </a:t>
            </a:r>
            <a:r>
              <a:rPr lang="es-MX" sz="3600" dirty="0">
                <a:cs typeface="Arial" charset="0"/>
              </a:rPr>
              <a:t>- luchando para vivir con dignidad </a:t>
            </a:r>
            <a:r>
              <a:rPr lang="es-MX" sz="3600" dirty="0">
                <a:solidFill>
                  <a:prstClr val="white"/>
                </a:solidFill>
                <a:cs typeface="Arial" charset="0"/>
              </a:rPr>
              <a:t>– </a:t>
            </a:r>
          </a:p>
          <a:p>
            <a:pPr>
              <a:defRPr/>
            </a:pPr>
            <a:endParaRPr lang="es-MX" sz="2400" dirty="0">
              <a:solidFill>
                <a:prstClr val="white"/>
              </a:solidFill>
              <a:cs typeface="Arial" charset="0"/>
            </a:endParaRPr>
          </a:p>
          <a:p>
            <a:pPr>
              <a:defRPr/>
            </a:pPr>
            <a:r>
              <a:rPr lang="es-MX" sz="3600" dirty="0">
                <a:cs typeface="Arial" charset="0"/>
              </a:rPr>
              <a:t>es preciosa.</a:t>
            </a:r>
            <a:endParaRPr lang="en-US" sz="3600" dirty="0">
              <a:cs typeface="Arial" charset="0"/>
            </a:endParaRPr>
          </a:p>
        </p:txBody>
      </p:sp>
      <p:pic>
        <p:nvPicPr>
          <p:cNvPr id="37891" name="Picture 2" descr="C:\Users\katie\Desktop\steward-life-photos\DSC014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6" t="34947" r="29176" b="5354"/>
          <a:stretch>
            <a:fillRect/>
          </a:stretch>
        </p:blipFill>
        <p:spPr bwMode="auto">
          <a:xfrm>
            <a:off x="990600" y="1752600"/>
            <a:ext cx="31067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957696"/>
      </p:ext>
    </p:extLst>
  </p:cSld>
  <p:clrMapOvr>
    <a:masterClrMapping/>
  </p:clrMapOvr>
  <p:transition spd="slow" advClick="0" advTm="8000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623371"/>
            <a:ext cx="8534400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Los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POBRES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sufren más 	directamente por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la deterioración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	ambiental</a:t>
            </a:r>
            <a:br>
              <a:rPr lang="es-MX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endParaRPr lang="es-MX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		y tienen menos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 		recursos para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		 aliviar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			 </a:t>
            </a:r>
            <a:r>
              <a:rPr lang="es-MX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susufrimiento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.”</a:t>
            </a:r>
            <a:endParaRPr 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29938" y="6003647"/>
            <a:ext cx="26670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–  U.S. Bishops</a:t>
            </a:r>
          </a:p>
        </p:txBody>
      </p:sp>
      <p:pic>
        <p:nvPicPr>
          <p:cNvPr id="38916" name="Picture 5" descr="slu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1" r="32079"/>
          <a:stretch>
            <a:fillRect/>
          </a:stretch>
        </p:blipFill>
        <p:spPr bwMode="auto">
          <a:xfrm>
            <a:off x="739775" y="2911991"/>
            <a:ext cx="2689225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2" r="18182"/>
          <a:stretch>
            <a:fillRect/>
          </a:stretch>
        </p:blipFill>
        <p:spPr bwMode="auto">
          <a:xfrm>
            <a:off x="6039538" y="249543"/>
            <a:ext cx="2057400" cy="318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394946"/>
      </p:ext>
    </p:extLst>
  </p:cSld>
  <p:clrMapOvr>
    <a:masterClrMapping/>
  </p:clrMapOvr>
  <p:transition spd="slow" advClick="0" advTm="9657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Box 1"/>
          <p:cNvSpPr txBox="1">
            <a:spLocks noChangeArrowheads="1"/>
          </p:cNvSpPr>
          <p:nvPr/>
        </p:nvSpPr>
        <p:spPr bwMode="auto">
          <a:xfrm>
            <a:off x="623887" y="711774"/>
            <a:ext cx="8139113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 </a:t>
            </a:r>
            <a:r>
              <a:rPr lang="es-MX" sz="3600" dirty="0">
                <a:cs typeface="Arial" charset="0"/>
              </a:rPr>
              <a:t>El deterioro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ambiental puede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 	ser particularmente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	 dañoso </a:t>
            </a:r>
            <a:br>
              <a:rPr lang="es-MX" sz="3600" dirty="0">
                <a:cs typeface="Arial" charset="0"/>
              </a:rPr>
            </a:br>
            <a:r>
              <a:rPr lang="es-MX" sz="3600" dirty="0">
                <a:cs typeface="Arial" charset="0"/>
              </a:rPr>
              <a:t>			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al FETO, 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			a los ADOLESCENTES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cs typeface="Arial" charset="0"/>
              </a:rPr>
              <a:t>			 y los ANCIANOS.”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latin typeface="Arial" charset="0"/>
                <a:cs typeface="Arial" charset="0"/>
              </a:rPr>
              <a:t> </a:t>
            </a:r>
            <a:endParaRPr lang="en-US" sz="3600" dirty="0">
              <a:solidFill>
                <a:schemeClr val="accent6">
                  <a:lumMod val="60000"/>
                  <a:lumOff val="40000"/>
                </a:schemeClr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srgbClr val="F79646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5843" name="TextBox 4"/>
          <p:cNvSpPr txBox="1">
            <a:spLocks noChangeArrowheads="1"/>
          </p:cNvSpPr>
          <p:nvPr/>
        </p:nvSpPr>
        <p:spPr bwMode="auto">
          <a:xfrm>
            <a:off x="5943600" y="6386513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– International Bishops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994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805363"/>
            <a:ext cx="3414713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3" t="1060" b="826"/>
          <a:stretch>
            <a:fillRect/>
          </a:stretch>
        </p:blipFill>
        <p:spPr bwMode="auto">
          <a:xfrm>
            <a:off x="381000" y="2320925"/>
            <a:ext cx="1466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4"/>
          <a:stretch>
            <a:fillRect/>
          </a:stretch>
        </p:blipFill>
        <p:spPr bwMode="auto">
          <a:xfrm>
            <a:off x="7391400" y="439738"/>
            <a:ext cx="167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5951794"/>
      </p:ext>
    </p:extLst>
  </p:cSld>
  <p:clrMapOvr>
    <a:masterClrMapping/>
  </p:clrMapOvr>
  <p:transition spd="slow" advClick="0" advTm="9000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447800" y="1752600"/>
            <a:ext cx="6324600" cy="2800350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How is all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this connected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our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Catholic Faith?</a:t>
            </a:r>
            <a:endParaRPr lang="en-US" sz="2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977275"/>
      </p:ext>
    </p:extLst>
  </p:cSld>
  <p:clrMapOvr>
    <a:masterClrMapping/>
  </p:clrMapOvr>
  <p:transition spd="slow" advClick="0" advTm="5000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_starchild_ear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" r="24757"/>
          <a:stretch>
            <a:fillRect/>
          </a:stretch>
        </p:blipFill>
        <p:spPr bwMode="auto">
          <a:xfrm>
            <a:off x="0" y="0"/>
            <a:ext cx="91440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09800" y="1219200"/>
            <a:ext cx="4572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Ninguna sociedad pacífica puede permitir el descuido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 LA VIDA</a:t>
            </a:r>
            <a:b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o la falta de </a:t>
            </a: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RESPECTO HACIA</a:t>
            </a:r>
            <a:b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LA CREACIÓN</a:t>
            </a:r>
            <a:r>
              <a:rPr lang="en-US" sz="36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.”</a:t>
            </a:r>
            <a:endParaRPr lang="en-US" sz="40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91000" y="5867400"/>
            <a:ext cx="3200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— Pope John Paul II</a:t>
            </a:r>
          </a:p>
        </p:txBody>
      </p:sp>
    </p:spTree>
    <p:extLst>
      <p:ext uri="{BB962C8B-B14F-4D97-AF65-F5344CB8AC3E}">
        <p14:creationId xmlns:p14="http://schemas.microsoft.com/office/powerpoint/2010/main" val="2135669363"/>
      </p:ext>
    </p:extLst>
  </p:cSld>
  <p:clrMapOvr>
    <a:masterClrMapping/>
  </p:clrMapOvr>
  <p:transition spd="slow" advClick="0" advTm="1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sdgraphics.com/wp-content/uploads/2009/01/planet-earth-in-spa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20"/>
          <a:stretch>
            <a:fillRect/>
          </a:stretch>
        </p:blipFill>
        <p:spPr bwMode="auto">
          <a:xfrm>
            <a:off x="-90488" y="0"/>
            <a:ext cx="9234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1303" y="263434"/>
            <a:ext cx="7010400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1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“</a:t>
            </a:r>
            <a: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Antes de que</a:t>
            </a:r>
            <a:b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sea demasiado tarde</a:t>
            </a:r>
            <a:b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debemos hacer</a:t>
            </a:r>
            <a:b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buenas decisiones</a:t>
            </a:r>
            <a:b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con objetivo de crear</a:t>
            </a:r>
            <a:b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una alianza fuerte</a:t>
            </a:r>
            <a:br>
              <a:rPr lang="es-MX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ENTRE LOS SERES HUMANOS</a:t>
            </a:r>
            <a:br>
              <a:rPr lang="es-MX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</a:br>
            <a:r>
              <a:rPr lang="es-MX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Y LA TIERRA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</a:t>
            </a: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0" y="5486400"/>
            <a:ext cx="32004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— Pope Benedict XVI</a:t>
            </a:r>
          </a:p>
        </p:txBody>
      </p:sp>
    </p:spTree>
    <p:extLst>
      <p:ext uri="{BB962C8B-B14F-4D97-AF65-F5344CB8AC3E}">
        <p14:creationId xmlns:p14="http://schemas.microsoft.com/office/powerpoint/2010/main" val="1532092224"/>
      </p:ext>
    </p:extLst>
  </p:cSld>
  <p:clrMapOvr>
    <a:masterClrMapping/>
  </p:clrMapOvr>
  <p:transition spd="slow" advClick="0" advTm="11000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439411" y="1277224"/>
            <a:ext cx="6248400" cy="4278094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OUR COMMON HOME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is a gift we share.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To care for it we must see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the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HAND OF GOD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in all 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CREATION. </a:t>
            </a:r>
          </a:p>
        </p:txBody>
      </p:sp>
    </p:spTree>
    <p:extLst>
      <p:ext uri="{BB962C8B-B14F-4D97-AF65-F5344CB8AC3E}">
        <p14:creationId xmlns:p14="http://schemas.microsoft.com/office/powerpoint/2010/main" val="259517754"/>
      </p:ext>
    </p:extLst>
  </p:cSld>
  <p:clrMapOvr>
    <a:masterClrMapping/>
  </p:clrMapOvr>
  <p:transition spd="slow" advClick="0" advTm="7000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Box 1"/>
          <p:cNvSpPr txBox="1">
            <a:spLocks noChangeArrowheads="1"/>
          </p:cNvSpPr>
          <p:nvPr/>
        </p:nvSpPr>
        <p:spPr bwMode="auto">
          <a:xfrm>
            <a:off x="1371600" y="914400"/>
            <a:ext cx="670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As we gratefully share</a:t>
            </a:r>
            <a:b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GOD'S GIFTS,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371600" y="2209800"/>
            <a:ext cx="67056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may we cherish and tend them, 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in a responsible and 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accountable manner,</a:t>
            </a:r>
            <a:endParaRPr lang="en-US" sz="3600" dirty="0">
              <a:solidFill>
                <a:srgbClr val="F79646">
                  <a:lumMod val="60000"/>
                  <a:lumOff val="4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295400" y="3962400"/>
            <a:ext cx="6705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and 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return them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with increase</a:t>
            </a:r>
            <a:b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latin typeface="Arial" charset="0"/>
                <a:cs typeface="Arial" charset="0"/>
              </a:rPr>
              <a:t>to the </a:t>
            </a:r>
            <a:r>
              <a:rPr lang="en-US" sz="44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LORD</a:t>
            </a:r>
            <a:r>
              <a:rPr lang="en-US" sz="36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44173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676400" y="2362200"/>
            <a:ext cx="56388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8000" dirty="0">
                <a:solidFill>
                  <a:prstClr val="white"/>
                </a:solidFill>
                <a:latin typeface="Lucida Calligraphy" pitchFamily="66" charset="0"/>
                <a:cs typeface="Arial" charset="0"/>
              </a:rPr>
              <a:t>Amen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47800" y="4572000"/>
            <a:ext cx="1828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Pray</a:t>
            </a:r>
            <a:endParaRPr lang="en-US" sz="3200" dirty="0">
              <a:solidFill>
                <a:srgbClr val="F79646">
                  <a:lumMod val="60000"/>
                  <a:lumOff val="40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87571" y="4560125"/>
            <a:ext cx="2362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   </a:t>
            </a: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Learn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676899" y="4556949"/>
            <a:ext cx="18639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   </a:t>
            </a: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Act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21478" y="5537200"/>
            <a:ext cx="3962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  </a:t>
            </a:r>
            <a:r>
              <a:rPr lang="en-US" sz="48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</a:rPr>
              <a:t>Advocate  </a:t>
            </a:r>
            <a:r>
              <a:rPr lang="en-US" sz="3200" dirty="0">
                <a:solidFill>
                  <a:srgbClr val="F79646">
                    <a:lumMod val="60000"/>
                    <a:lumOff val="40000"/>
                  </a:srgbClr>
                </a:solidFill>
                <a:latin typeface="Arial" charset="0"/>
                <a:cs typeface="Arial" charset="0"/>
                <a:sym typeface="Symbol" pitchFamily="18" charset="2"/>
              </a:rPr>
              <a:t></a:t>
            </a:r>
            <a:endParaRPr lang="en-US" sz="4800" dirty="0">
              <a:solidFill>
                <a:srgbClr val="F79646">
                  <a:lumMod val="60000"/>
                  <a:lumOff val="40000"/>
                </a:srgbClr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48597"/>
      </p:ext>
    </p:extLst>
  </p:cSld>
  <p:clrMapOvr>
    <a:masterClrMapping/>
  </p:clrMapOvr>
  <p:transition spd="slow" advClick="0" advTm="2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7" grpId="0"/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2333" y="1591087"/>
            <a:ext cx="8099333" cy="44319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800" b="1" dirty="0"/>
              <a:t>Los Católicos protegen</a:t>
            </a:r>
            <a:br>
              <a:rPr lang="es-ES" sz="4800" b="1" dirty="0"/>
            </a:br>
            <a:r>
              <a:rPr lang="es-ES" sz="4800" b="1" dirty="0"/>
              <a:t> a la Creación</a:t>
            </a:r>
            <a:endParaRPr lang="es-ES" b="1" dirty="0"/>
          </a:p>
          <a:p>
            <a:pPr algn="ctr"/>
            <a:r>
              <a:rPr lang="es-ES" dirty="0"/>
              <a:t> </a:t>
            </a:r>
            <a:endParaRPr lang="es-ES" b="1" dirty="0"/>
          </a:p>
          <a:p>
            <a:pPr algn="ctr"/>
            <a:r>
              <a:rPr lang="es-ES" sz="2800" b="1" dirty="0">
                <a:solidFill>
                  <a:srgbClr val="FFBC9B"/>
                </a:solidFill>
              </a:rPr>
              <a:t>El Movimiento Católico Mundial por el Clima</a:t>
            </a:r>
            <a:r>
              <a:rPr lang="es-ES" sz="2800" dirty="0">
                <a:solidFill>
                  <a:srgbClr val="FFBC9B"/>
                </a:solidFill>
              </a:rPr>
              <a:t> trabaja dentro de la Iglesia Católica para cuidar mejor nuestra casa común. </a:t>
            </a:r>
            <a:br>
              <a:rPr lang="es-ES" sz="2800" dirty="0">
                <a:solidFill>
                  <a:srgbClr val="FFBC9B"/>
                </a:solidFill>
              </a:rPr>
            </a:br>
            <a:r>
              <a:rPr lang="es-ES" sz="2800" dirty="0">
                <a:solidFill>
                  <a:srgbClr val="FFBC9B"/>
                </a:solidFill>
              </a:rPr>
              <a:t>Nuestro documento fundador es la encíclica del Papa Francisco sobre el cambio climático y la ecología, la </a:t>
            </a:r>
            <a:r>
              <a:rPr lang="es-ES" sz="2800" dirty="0" err="1">
                <a:solidFill>
                  <a:srgbClr val="FFBC9B"/>
                </a:solidFill>
              </a:rPr>
              <a:t>Laudato</a:t>
            </a:r>
            <a:r>
              <a:rPr lang="es-ES" sz="2800" dirty="0">
                <a:solidFill>
                  <a:srgbClr val="FFBC9B"/>
                </a:solidFill>
              </a:rPr>
              <a:t> Si’.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8EF41B-214F-4272-BE95-096CD09B01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314"/>
          <a:stretch/>
        </p:blipFill>
        <p:spPr>
          <a:xfrm>
            <a:off x="1842108" y="177433"/>
            <a:ext cx="5337864" cy="10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29782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2C08338F-A3B3-41FC-9042-70A8203E98E7}"/>
              </a:ext>
            </a:extLst>
          </p:cNvPr>
          <p:cNvGrpSpPr/>
          <p:nvPr/>
        </p:nvGrpSpPr>
        <p:grpSpPr>
          <a:xfrm>
            <a:off x="670199" y="154173"/>
            <a:ext cx="8099333" cy="6370975"/>
            <a:chOff x="670199" y="154173"/>
            <a:chExt cx="8099333" cy="63709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E17673DD-7E97-4562-83C1-FA151257A407}"/>
                </a:ext>
              </a:extLst>
            </p:cNvPr>
            <p:cNvSpPr txBox="1"/>
            <p:nvPr/>
          </p:nvSpPr>
          <p:spPr>
            <a:xfrm>
              <a:off x="670199" y="154173"/>
              <a:ext cx="8099333" cy="63709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fontAlgn="base"/>
              <a:r>
                <a:rPr lang="es-ES" sz="3600" dirty="0"/>
                <a:t>			Respondiendo </a:t>
              </a:r>
              <a:br>
                <a:rPr lang="es-ES" sz="3600" dirty="0"/>
              </a:br>
              <a:r>
                <a:rPr lang="es-ES" sz="3600" dirty="0"/>
                <a:t>			al llamado </a:t>
              </a:r>
              <a:r>
                <a:rPr lang="es-ES" sz="3600" b="1" dirty="0"/>
                <a:t>urgente</a:t>
              </a:r>
              <a:r>
                <a:rPr lang="es-ES" sz="3600" dirty="0"/>
                <a:t> </a:t>
              </a:r>
              <a:br>
                <a:rPr lang="es-ES" sz="3600" dirty="0"/>
              </a:br>
              <a:r>
                <a:rPr lang="es-ES" sz="3600" dirty="0"/>
                <a:t>			del Papa Francisco</a:t>
              </a:r>
              <a:br>
                <a:rPr lang="es-ES" sz="3600" dirty="0"/>
              </a:br>
              <a:r>
                <a:rPr lang="es-ES" sz="3600" dirty="0"/>
                <a:t>			en </a:t>
              </a:r>
              <a:r>
                <a:rPr lang="es-ES" sz="3600" dirty="0" err="1"/>
                <a:t>Laudato</a:t>
              </a:r>
              <a:r>
                <a:rPr lang="es-ES" sz="3600" dirty="0"/>
                <a:t> Si’, </a:t>
              </a:r>
            </a:p>
            <a:p>
              <a:pPr algn="ctr" fontAlgn="base"/>
              <a:endParaRPr lang="es-ES" sz="3600" i="1" dirty="0"/>
            </a:p>
            <a:p>
              <a:pPr algn="ctr" fontAlgn="base"/>
              <a:r>
                <a:rPr lang="es-ES" sz="3600" i="1" dirty="0"/>
                <a:t>		me comprometo a:</a:t>
              </a:r>
            </a:p>
            <a:p>
              <a:pPr algn="ctr" fontAlgn="base"/>
              <a:endParaRPr lang="es-ES" sz="1600" dirty="0"/>
            </a:p>
            <a:p>
              <a:pPr algn="ctr" fontAlgn="base"/>
              <a:r>
                <a:rPr lang="es-ES" sz="4400" b="1" dirty="0">
                  <a:solidFill>
                    <a:srgbClr val="FFBC9B"/>
                  </a:solidFill>
                </a:rPr>
                <a:t>• Rezar por y con la creación</a:t>
              </a:r>
              <a:br>
                <a:rPr lang="es-ES" sz="4400" b="1" dirty="0">
                  <a:solidFill>
                    <a:srgbClr val="FFBC9B"/>
                  </a:solidFill>
                </a:rPr>
              </a:br>
              <a:r>
                <a:rPr lang="es-ES" sz="4400" b="1" dirty="0">
                  <a:solidFill>
                    <a:srgbClr val="FFBC9B"/>
                  </a:solidFill>
                </a:rPr>
                <a:t>• Vivir con sencillez</a:t>
              </a:r>
              <a:br>
                <a:rPr lang="es-ES" sz="4400" b="1" dirty="0">
                  <a:solidFill>
                    <a:srgbClr val="FFBC9B"/>
                  </a:solidFill>
                </a:rPr>
              </a:br>
              <a:r>
                <a:rPr lang="es-ES" sz="4400" b="1" dirty="0">
                  <a:solidFill>
                    <a:srgbClr val="FFBC9B"/>
                  </a:solidFill>
                </a:rPr>
                <a:t>• Abogar por el cuidado de nuestra casa común</a:t>
              </a:r>
              <a:endParaRPr lang="en-US" sz="1400" dirty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89AA097-00F6-4C8D-B040-253A2E493D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496" t="3520" r="14549" b="24850"/>
            <a:stretch/>
          </p:blipFill>
          <p:spPr>
            <a:xfrm>
              <a:off x="670199" y="332852"/>
              <a:ext cx="2151017" cy="28918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0225743"/>
      </p:ext>
    </p:extLst>
  </p:cSld>
  <p:clrMapOvr>
    <a:masterClrMapping/>
  </p:clrMapOvr>
  <p:transition spd="slow" advClick="0" advTm="1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ChangeArrowheads="1"/>
          </p:cNvSpPr>
          <p:nvPr/>
        </p:nvSpPr>
        <p:spPr bwMode="auto">
          <a:xfrm>
            <a:off x="762000" y="685800"/>
            <a:ext cx="7467600" cy="567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prstClr val="white"/>
                </a:solidFill>
                <a:latin typeface="Arial" charset="0"/>
                <a:cs typeface="Arial" charset="0"/>
              </a:rPr>
              <a:t>Quotes from: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900" i="1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Renewing the Earth: An Invitation to Reflection and Action on Environment in Light of Catholic Social Teaching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(1991) U.S. Conference of Catholic Bishops</a:t>
            </a: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Global Climate Change: A Plea for Dialogue, Prudence, and the Common Good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(2001) U.S. Conference of Catholic Bishops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The Columbia River Watershed: Caring for Creation and the Common Good </a:t>
            </a:r>
            <a:b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( 2001) An International Pastoral Letter by Catholic Bishops of the Watershed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Stewardship: A Disciple's Response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(2003)</a:t>
            </a: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 U.S. Conference of Catholic Bishops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Peace with God the Creator, Peace with All of Creation (1990)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Pope John Paul II</a:t>
            </a:r>
            <a:b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Caritas in Veritate 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(2009)  Pope Benedict XVI</a:t>
            </a: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b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en-US" altLang="en-US" sz="180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>
                <a:solidFill>
                  <a:prstClr val="white"/>
                </a:solidFill>
                <a:latin typeface="Arial" charset="0"/>
                <a:cs typeface="Arial" charset="0"/>
              </a:rPr>
              <a:t>Music: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800" i="1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i="1">
                <a:solidFill>
                  <a:prstClr val="white"/>
                </a:solidFill>
                <a:latin typeface="Arial" charset="0"/>
                <a:cs typeface="Arial" charset="0"/>
              </a:rPr>
              <a:t>Canción Triste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by Jesse Cook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white"/>
                </a:solidFill>
                <a:latin typeface="Arial" charset="0"/>
                <a:cs typeface="Arial" charset="0"/>
              </a:rPr>
              <a:t>℗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  <a:sym typeface="Symbol" pitchFamily="18" charset="2"/>
              </a:rPr>
              <a:t> </a:t>
            </a:r>
            <a:r>
              <a:rPr lang="en-US" altLang="en-US" sz="1600">
                <a:solidFill>
                  <a:prstClr val="white"/>
                </a:solidFill>
                <a:latin typeface="Arial" charset="0"/>
                <a:cs typeface="Arial" charset="0"/>
              </a:rPr>
              <a:t>1998 Narada Productions, Inc.</a:t>
            </a:r>
          </a:p>
        </p:txBody>
      </p:sp>
    </p:spTree>
    <p:extLst>
      <p:ext uri="{BB962C8B-B14F-4D97-AF65-F5344CB8AC3E}">
        <p14:creationId xmlns:p14="http://schemas.microsoft.com/office/powerpoint/2010/main" val="1662878013"/>
      </p:ext>
    </p:extLst>
  </p:cSld>
  <p:clrMapOvr>
    <a:masterClrMapping/>
  </p:clrMapOvr>
  <p:transition spd="slow" advClick="0" advTm="10000"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0" y="1419578"/>
            <a:ext cx="6248400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Meditation by K </a:t>
            </a:r>
            <a:r>
              <a:rPr lang="en-US" altLang="en-US" sz="1800" dirty="0" err="1">
                <a:solidFill>
                  <a:prstClr val="white"/>
                </a:solidFill>
                <a:latin typeface="Arial" charset="0"/>
                <a:cs typeface="Arial" charset="0"/>
              </a:rPr>
              <a:t>K</a:t>
            </a: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1800" dirty="0" err="1">
                <a:solidFill>
                  <a:prstClr val="white"/>
                </a:solidFill>
                <a:latin typeface="Arial" charset="0"/>
                <a:cs typeface="Arial" charset="0"/>
              </a:rPr>
              <a:t>Hirschboeck</a:t>
            </a: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b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for</a:t>
            </a:r>
            <a:b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The Christian Life Commission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of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Our Mother of Sorrows Parish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Tucson, Arizona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www.omosclc.org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i="1" dirty="0">
                <a:solidFill>
                  <a:prstClr val="white"/>
                </a:solidFill>
                <a:latin typeface="Arial" charset="0"/>
                <a:cs typeface="Arial" charset="0"/>
              </a:rPr>
              <a:t>In collaboration with the following ministries:</a:t>
            </a:r>
            <a:br>
              <a:rPr lang="en-US" altLang="en-US" sz="1800" i="1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en-US" altLang="en-US" sz="1800" i="1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Consistent Ethic of Life Committee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Care for Creation Initiative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prstClr val="white"/>
                </a:solidFill>
                <a:latin typeface="Arial" charset="0"/>
                <a:cs typeface="Arial" charset="0"/>
              </a:rPr>
              <a:t>Haiti Project Committee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8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006220"/>
      </p:ext>
    </p:extLst>
  </p:cSld>
  <p:clrMapOvr>
    <a:masterClrMapping/>
  </p:clrMapOvr>
  <p:transition spd="slow" advClick="0" advTm="1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9232028"/>
      </p:ext>
    </p:extLst>
  </p:cSld>
  <p:clrMapOvr>
    <a:masterClrMapping/>
  </p:clrMapOvr>
  <p:transition spd="slow" advClick="0" advTm="12000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1295400" y="381000"/>
            <a:ext cx="6324600" cy="5354638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br>
              <a:rPr lang="en-US" sz="2400" dirty="0">
                <a:solidFill>
                  <a:prstClr val="white"/>
                </a:solidFill>
                <a:latin typeface="Arial" charset="0"/>
                <a:cs typeface="Arial" charset="0"/>
              </a:rPr>
            </a:br>
            <a:endParaRPr lang="en-US" sz="24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79646">
                  <a:lumMod val="40000"/>
                  <a:lumOff val="60000"/>
                </a:srgbClr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br>
              <a:rPr lang="en-US" sz="2000" dirty="0">
                <a:solidFill>
                  <a:srgbClr val="F79646">
                    <a:lumMod val="40000"/>
                    <a:lumOff val="60000"/>
                  </a:srgbClr>
                </a:solidFill>
                <a:latin typeface="Arial" charset="0"/>
                <a:cs typeface="Arial" charset="0"/>
              </a:rPr>
            </a:br>
            <a:endParaRPr lang="en-US" sz="20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1600200"/>
            <a:ext cx="56388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Through a</a:t>
            </a:r>
            <a:b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CONSISTENT ETHIC OF LIFE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that treasures life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  in all its forms . . .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9602"/>
      </p:ext>
    </p:extLst>
  </p:cSld>
  <p:clrMapOvr>
    <a:masterClrMapping/>
  </p:clrMapOvr>
  <p:transition spd="slow" advClick="0" advTm="7000"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462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2286000" y="488868"/>
            <a:ext cx="4724400" cy="5786199"/>
          </a:xfrm>
          <a:prstGeom prst="rect">
            <a:avLst/>
          </a:prstGeom>
          <a:noFill/>
          <a:ln w="635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. . . and through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our call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to be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4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STEWARDS</a:t>
            </a:r>
            <a:br>
              <a:rPr lang="en-US" sz="4400" dirty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of the precious</a:t>
            </a:r>
            <a:br>
              <a:rPr lang="en-US" sz="4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GIFT OF</a:t>
            </a:r>
            <a:b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4000" dirty="0">
                <a:solidFill>
                  <a:srgbClr val="F79646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CREATION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entrusted to us</a:t>
            </a:r>
            <a:b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  by GOD . . .  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white"/>
                </a:solidFill>
                <a:latin typeface="Arial" charset="0"/>
                <a:cs typeface="Arial" charset="0"/>
              </a:rPr>
              <a:t> </a:t>
            </a:r>
            <a:endParaRPr lang="en-US" sz="2800" dirty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603541"/>
      </p:ext>
    </p:extLst>
  </p:cSld>
  <p:clrMapOvr>
    <a:masterClrMapping/>
  </p:clrMapOvr>
  <p:transition spd="slow" advClick="0" advTm="9126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10"/>
          <p:cNvGrpSpPr>
            <a:grpSpLocks/>
          </p:cNvGrpSpPr>
          <p:nvPr/>
        </p:nvGrpSpPr>
        <p:grpSpPr bwMode="auto">
          <a:xfrm>
            <a:off x="3505200" y="3048000"/>
            <a:ext cx="1905000" cy="1752600"/>
            <a:chOff x="3657600" y="2819400"/>
            <a:chExt cx="1905000" cy="1752600"/>
          </a:xfrm>
        </p:grpSpPr>
        <p:pic>
          <p:nvPicPr>
            <p:cNvPr id="717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3276600"/>
              <a:ext cx="1219200" cy="869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Donut 9"/>
            <p:cNvSpPr/>
            <p:nvPr/>
          </p:nvSpPr>
          <p:spPr>
            <a:xfrm>
              <a:off x="3657600" y="2819400"/>
              <a:ext cx="1905000" cy="1752600"/>
            </a:xfrm>
            <a:prstGeom prst="donu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5590" y="1752600"/>
            <a:ext cx="789909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latin typeface="Arial" charset="0"/>
                <a:cs typeface="Arial" charset="0"/>
              </a:rPr>
              <a:t> . . .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desde el más </a:t>
            </a:r>
            <a:r>
              <a:rPr lang="es-MX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pequeno</a:t>
            </a: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    latido de </a:t>
            </a:r>
            <a:r>
              <a:rPr lang="es-MX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corazon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549386"/>
      </p:ext>
    </p:extLst>
  </p:cSld>
  <p:clrMapOvr>
    <a:masterClrMapping/>
  </p:clrMapOvr>
  <p:transition spd="slow" advClick="0" advTm="5000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atie\Desktop\steward-life-photos\Earthrise_Apollo11_July20_196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64"/>
          <a:stretch>
            <a:fillRect/>
          </a:stretch>
        </p:blipFill>
        <p:spPr bwMode="auto">
          <a:xfrm>
            <a:off x="838200" y="1676400"/>
            <a:ext cx="7315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1"/>
          <p:cNvSpPr txBox="1">
            <a:spLocks noChangeArrowheads="1"/>
          </p:cNvSpPr>
          <p:nvPr/>
        </p:nvSpPr>
        <p:spPr bwMode="auto">
          <a:xfrm>
            <a:off x="1219200" y="838200"/>
            <a:ext cx="5867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a la maravilla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del planeta </a:t>
            </a:r>
            <a:b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</a:br>
            <a:r>
              <a:rPr lang="es-MX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que nos sostiene</a:t>
            </a:r>
            <a:endParaRPr lang="en-US" sz="4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81907"/>
      </p:ext>
    </p:extLst>
  </p:cSld>
  <p:clrMapOvr>
    <a:masterClrMapping/>
  </p:clrMapOvr>
  <p:transition spd="slow" advClick="0" advTm="5000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/>
          <p:cNvSpPr txBox="1">
            <a:spLocks noChangeArrowheads="1"/>
          </p:cNvSpPr>
          <p:nvPr/>
        </p:nvSpPr>
        <p:spPr bwMode="auto">
          <a:xfrm>
            <a:off x="3962400" y="2133600"/>
            <a:ext cx="4038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dirty="0">
                <a:solidFill>
                  <a:srgbClr val="FFFFFF"/>
                </a:solidFill>
                <a:latin typeface="Arial" charset="0"/>
                <a:cs typeface="Arial" charset="0"/>
              </a:rPr>
              <a:t> </a:t>
            </a:r>
            <a:r>
              <a:rPr lang="es-ES" sz="4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. . . en la sonrisa de un niño con hambre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219" name="Picture 4" descr="C:\Users\katie\Desktop\steward-life-photos\people\IM0003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1" t="16667" r="26514"/>
          <a:stretch>
            <a:fillRect/>
          </a:stretch>
        </p:blipFill>
        <p:spPr bwMode="auto">
          <a:xfrm>
            <a:off x="1524000" y="609600"/>
            <a:ext cx="2286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958726"/>
      </p:ext>
    </p:extLst>
  </p:cSld>
  <p:clrMapOvr>
    <a:masterClrMapping/>
  </p:clrMapOvr>
  <p:transition spd="slow" advClick="0" advTm="5000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cinda-Black Custon">
      <a:majorFont>
        <a:latin typeface="Lucida Sans"/>
        <a:ea typeface=""/>
        <a:cs typeface=""/>
      </a:majorFont>
      <a:minorFont>
        <a:latin typeface="Lucida Sans Unicode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1680</TotalTime>
  <Words>483</Words>
  <Application>Microsoft Office PowerPoint</Application>
  <PresentationFormat>On-screen Show (4:3)</PresentationFormat>
  <Paragraphs>184</Paragraphs>
  <Slides>50</Slides>
  <Notes>48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50</vt:i4>
      </vt:variant>
    </vt:vector>
  </HeadingPairs>
  <TitlesOfParts>
    <vt:vector size="60" baseType="lpstr">
      <vt:lpstr>Arial</vt:lpstr>
      <vt:lpstr>Book Antiqua</vt:lpstr>
      <vt:lpstr>Calibri</vt:lpstr>
      <vt:lpstr>Eras Medium ITC</vt:lpstr>
      <vt:lpstr>Lucida Calligraphy</vt:lpstr>
      <vt:lpstr>Lucida Sans</vt:lpstr>
      <vt:lpstr>Lucida Sans Unicode</vt:lpstr>
      <vt:lpstr>Celestial</vt:lpstr>
      <vt:lpstr>1_Default Design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KKH</dc:creator>
  <cp:lastModifiedBy>Katie Hirschboeck</cp:lastModifiedBy>
  <cp:revision>156</cp:revision>
  <dcterms:created xsi:type="dcterms:W3CDTF">2015-09-10T06:37:01Z</dcterms:created>
  <dcterms:modified xsi:type="dcterms:W3CDTF">2020-03-10T19:52:12Z</dcterms:modified>
</cp:coreProperties>
</file>