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807" r:id="rId2"/>
    <p:sldMasterId id="2147483822" r:id="rId3"/>
  </p:sldMasterIdLst>
  <p:notesMasterIdLst>
    <p:notesMasterId r:id="rId54"/>
  </p:notesMasterIdLst>
  <p:sldIdLst>
    <p:sldId id="467" r:id="rId4"/>
    <p:sldId id="468" r:id="rId5"/>
    <p:sldId id="469" r:id="rId6"/>
    <p:sldId id="470" r:id="rId7"/>
    <p:sldId id="471" r:id="rId8"/>
    <p:sldId id="472" r:id="rId9"/>
    <p:sldId id="473" r:id="rId10"/>
    <p:sldId id="474" r:id="rId11"/>
    <p:sldId id="475" r:id="rId12"/>
    <p:sldId id="476" r:id="rId13"/>
    <p:sldId id="477" r:id="rId14"/>
    <p:sldId id="478" r:id="rId15"/>
    <p:sldId id="479" r:id="rId16"/>
    <p:sldId id="480" r:id="rId17"/>
    <p:sldId id="481" r:id="rId18"/>
    <p:sldId id="482" r:id="rId19"/>
    <p:sldId id="483" r:id="rId20"/>
    <p:sldId id="484" r:id="rId21"/>
    <p:sldId id="485" r:id="rId22"/>
    <p:sldId id="486" r:id="rId23"/>
    <p:sldId id="487" r:id="rId24"/>
    <p:sldId id="488" r:id="rId25"/>
    <p:sldId id="489" r:id="rId26"/>
    <p:sldId id="490" r:id="rId27"/>
    <p:sldId id="491" r:id="rId28"/>
    <p:sldId id="492" r:id="rId29"/>
    <p:sldId id="493" r:id="rId30"/>
    <p:sldId id="494" r:id="rId31"/>
    <p:sldId id="495" r:id="rId32"/>
    <p:sldId id="496" r:id="rId33"/>
    <p:sldId id="497" r:id="rId34"/>
    <p:sldId id="498" r:id="rId35"/>
    <p:sldId id="499" r:id="rId36"/>
    <p:sldId id="500" r:id="rId37"/>
    <p:sldId id="501" r:id="rId38"/>
    <p:sldId id="502" r:id="rId39"/>
    <p:sldId id="503" r:id="rId40"/>
    <p:sldId id="504" r:id="rId41"/>
    <p:sldId id="505" r:id="rId42"/>
    <p:sldId id="506" r:id="rId43"/>
    <p:sldId id="507" r:id="rId44"/>
    <p:sldId id="508" r:id="rId45"/>
    <p:sldId id="509" r:id="rId46"/>
    <p:sldId id="510" r:id="rId47"/>
    <p:sldId id="511" r:id="rId48"/>
    <p:sldId id="512" r:id="rId49"/>
    <p:sldId id="514" r:id="rId50"/>
    <p:sldId id="515" r:id="rId51"/>
    <p:sldId id="513" r:id="rId52"/>
    <p:sldId id="530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C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2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21CBA-34C8-4FE4-8885-43F2D1F1F81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B8C01-0B0E-4E52-AEFC-58DFEBEE6C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6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quidinkbooks.com/omosclc/steward-creation-life.htm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End with “Seeing the Hand of God in All Creation” mediation: 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via </a:t>
            </a:r>
            <a:r>
              <a:rPr lang="en-US" dirty="0" err="1"/>
              <a:t>Prezi</a:t>
            </a:r>
            <a:r>
              <a:rPr lang="en-US" dirty="0"/>
              <a:t> at: </a:t>
            </a:r>
            <a:r>
              <a:rPr lang="en-US" baseline="0" dirty="0"/>
              <a:t>http://prezi.com/w7bxz706vhrj/catholic-climate-ambassador-talk-videos/?auth_key=4fec9d9ce131694381c5b98bbaae51bc23a3db74   </a:t>
            </a: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or at:  </a:t>
            </a:r>
            <a:r>
              <a:rPr lang="en-US" sz="1200" dirty="0">
                <a:solidFill>
                  <a:schemeClr val="bg1"/>
                </a:solidFill>
                <a:hlinkClick r:id="rId3"/>
              </a:rPr>
              <a:t>http://www.squidinkbooks.com/omosclc/steward-creation-life.htm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[NOTE:  still need to update ending with 5 points of St. Francis Pledge]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7862F6-6B1E-4480-BA4F-89EEE18BB01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717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6D7892B-9C3E-4A01-9D90-7CDC157370F3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418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448EA03-2C23-4C06-B1B9-7AD2E1F57215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357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BFAAF9D-C6F2-4200-AD3B-E3215CAB3CD1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513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F852D70-B64C-4FD1-9269-57D58F8B5F3F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84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8EADCBA-DCF1-4B6A-AC74-BF7359BA8382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65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F366650-9E4B-488E-9A2C-69D28BABEF1B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715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4F193F7-E5FC-4411-A646-D614ABC85F01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9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9A79411-D6E8-4397-8FDA-8AF532C74315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17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75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3E26E43-7952-43C5-85E8-67A9D07970C2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0931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B7FFCE6-003A-46A5-AF47-5FE4D6216E01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19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9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95670E5-5414-4092-9305-1786E5135B9D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078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8884769-87BC-4E97-8A67-DEF0707CE180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20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726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A1C8045-C690-4FED-AEFF-A42D0AB2AE4A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21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0135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42AB9BE-A627-47F0-B8E1-DD81E5EC5B72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22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4133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03BEE98-DE1B-4272-BD70-5FDCD211D9F6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23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570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9A773A6-B7C8-42F0-8791-8442348A62A5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24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625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D59FA9E-A929-4272-8F5B-3685B0AE94CC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25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922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87AFE12-0D04-47F9-A3B1-CAF236F9EDB5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26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0862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CA7A7AE-2228-42A5-987D-1F1E92020B57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27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169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110284B-9117-41B4-AA3C-EE82C98D28B3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28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876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E629B44-3AAE-443E-991F-D9A383650B38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29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57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7928F1B-CA30-4C02-8B0D-167E4D289C22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8922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E69A873-0E85-4C63-A308-73C68CDB4884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30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090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155846B-A825-48FE-BFB9-96F947988C8C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31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058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9850299-5C22-48B1-AAA1-05241A831381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32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395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875913C-23ED-42D2-80D9-62812BC2B00E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33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8233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C57027B-31C1-4AD7-A3FD-58947282F4FF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34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8013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8ED3DAC-B8CF-4A70-9EE3-136F0A17F760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35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2343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1FDAEF3-CB59-4141-9A03-C5F1740C4B15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36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9956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434349F-B903-4562-8C3B-8183430C241C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37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878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F92CEE7-6A0B-4944-B99F-D8D52675C6EE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38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883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FBA45E0-B1D6-468F-A88C-660345E6E55A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39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256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AC0B43D-7E50-4035-857D-8CF499D99BE1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2788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147BAD8-EBE4-4AEC-8CCE-3805464D82DF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40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166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C2AFD49-1FFD-4C3E-BE0C-0F27C85B34A4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41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6467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E201072-F3A4-4136-8525-05D7CF051EDD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42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442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CEAD21C-2F98-48EF-80A3-AE455911FEC3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43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5860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0D5B20F-7B33-401B-8D86-7EE351F17A54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44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797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EA291C2-BAFD-4E36-BC6E-4AFEC24FD305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45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173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0114302-A34F-4409-8CCE-00931E867AB5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46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3454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98925BE-54BF-4416-935C-D028FD7A0F00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48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3747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9AC775C-9B0C-4E2F-AFB9-F07C6130392D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49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356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CB1BBC8-75A7-4DFB-8B80-F5B6E4267001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88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96189C8-C0B9-4269-9267-27EB1422895B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61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9B0A3B4-32DF-4916-8502-D453974AB347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633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223087E-743E-4557-8C1A-CB72EBF20F2B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95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7B14B63-A109-4C81-97E1-28FC107ADAD4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73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E7469378-92F2-4E25-A2CF-AE7ACC0BF057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E336E09C-C9F3-445E-8BFB-9CCC6F0D0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9378-92F2-4E25-A2CF-AE7ACC0BF057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09C-C9F3-445E-8BFB-9CCC6F0D0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2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9378-92F2-4E25-A2CF-AE7ACC0BF057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09C-C9F3-445E-8BFB-9CCC6F0D0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08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9378-92F2-4E25-A2CF-AE7ACC0BF057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09C-C9F3-445E-8BFB-9CCC6F0D0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48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9378-92F2-4E25-A2CF-AE7ACC0BF057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09C-C9F3-445E-8BFB-9CCC6F0D0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00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9378-92F2-4E25-A2CF-AE7ACC0BF057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09C-C9F3-445E-8BFB-9CCC6F0D0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15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9378-92F2-4E25-A2CF-AE7ACC0BF057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09C-C9F3-445E-8BFB-9CCC6F0D0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60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9378-92F2-4E25-A2CF-AE7ACC0BF057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09C-C9F3-445E-8BFB-9CCC6F0D0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58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9378-92F2-4E25-A2CF-AE7ACC0BF057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09C-C9F3-445E-8BFB-9CCC6F0D0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3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A207B-11D9-45EA-9A21-2026D61F31A4}" type="datetime1">
              <a:rPr lang="en-US">
                <a:solidFill>
                  <a:srgbClr val="000000"/>
                </a:solidFill>
              </a:rPr>
              <a:pPr>
                <a:defRPr/>
              </a:pPr>
              <a:t>3/10/2020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272E7-47ED-4CDB-BF44-1F19E5E54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282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FF76D-E603-49D8-980E-463CF2A80CB5}" type="datetime1">
              <a:rPr lang="en-US">
                <a:solidFill>
                  <a:srgbClr val="000000"/>
                </a:solidFill>
              </a:rPr>
              <a:pPr>
                <a:defRPr/>
              </a:pPr>
              <a:t>3/10/2020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C4540-C2B7-49BB-979B-1C177AE315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2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0854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E1E6E-BB7E-4054-B11B-59635BB50E73}" type="datetime1">
              <a:rPr lang="en-US">
                <a:solidFill>
                  <a:srgbClr val="000000"/>
                </a:solidFill>
              </a:rPr>
              <a:pPr>
                <a:defRPr/>
              </a:pPr>
              <a:t>3/10/2020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7ACAB-3F22-473F-BE22-D65582634C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765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73A75-8ACD-41E0-9FF3-797062EBF54A}" type="datetime1">
              <a:rPr lang="en-US">
                <a:solidFill>
                  <a:srgbClr val="000000"/>
                </a:solidFill>
              </a:rPr>
              <a:pPr>
                <a:defRPr/>
              </a:pPr>
              <a:t>3/10/2020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72A0B-3056-4BB8-8B1D-14BB857D60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406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43DA6-B564-41A0-9310-A398FDCF7EDC}" type="datetime1">
              <a:rPr lang="en-US">
                <a:solidFill>
                  <a:srgbClr val="000000"/>
                </a:solidFill>
              </a:rPr>
              <a:pPr>
                <a:defRPr/>
              </a:pPr>
              <a:t>3/10/2020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0ABA0-50DF-432C-B727-5F3ADF8C68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40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5AF24-6001-4BF6-8C76-06DEE21D4514}" type="datetime1">
              <a:rPr lang="en-US">
                <a:solidFill>
                  <a:srgbClr val="000000"/>
                </a:solidFill>
              </a:rPr>
              <a:pPr>
                <a:defRPr/>
              </a:pPr>
              <a:t>3/10/2020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03A4C-A133-4396-B38C-FBA900BA96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61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1CEC8-CEF8-4392-B5A5-D8C4AC6F0C40}" type="datetime1">
              <a:rPr lang="en-US">
                <a:solidFill>
                  <a:srgbClr val="000000"/>
                </a:solidFill>
              </a:rPr>
              <a:pPr>
                <a:defRPr/>
              </a:pPr>
              <a:t>3/10/2020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7A95D-FCD3-4088-823E-E3A9952F8C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749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6A5A1-2C76-4C7B-8646-BEC2FC96EFD8}" type="datetime1">
              <a:rPr lang="en-US">
                <a:solidFill>
                  <a:srgbClr val="000000"/>
                </a:solidFill>
              </a:rPr>
              <a:pPr>
                <a:defRPr/>
              </a:pPr>
              <a:t>3/10/2020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264BC-5EF9-4E91-B015-464F210562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745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04855-7855-4F6F-83C4-621B60252B2E}" type="datetime1">
              <a:rPr lang="en-US">
                <a:solidFill>
                  <a:srgbClr val="000000"/>
                </a:solidFill>
              </a:rPr>
              <a:pPr>
                <a:defRPr/>
              </a:pPr>
              <a:t>3/10/2020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295BA-09E0-448D-B402-663D959AC4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663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9132A-76FF-4E89-8CF7-910C135E75D2}" type="datetime1">
              <a:rPr lang="en-US">
                <a:solidFill>
                  <a:srgbClr val="000000"/>
                </a:solidFill>
              </a:rPr>
              <a:pPr>
                <a:defRPr/>
              </a:pPr>
              <a:t>3/10/2020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BE787-CC04-45EA-ACF4-6344CBDD47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98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920D0-5099-4324-A54F-F51429B030DD}" type="datetime1">
              <a:rPr lang="en-US">
                <a:solidFill>
                  <a:srgbClr val="000000"/>
                </a:solidFill>
              </a:rPr>
              <a:pPr>
                <a:defRPr/>
              </a:pPr>
              <a:t>3/10/2020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1C489-B83D-4152-9A29-0BE17856BB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669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04FBC-53B8-4C03-8C5B-A1CDC49A4C37}" type="datetime1">
              <a:rPr lang="en-US">
                <a:solidFill>
                  <a:srgbClr val="000000"/>
                </a:solidFill>
              </a:rPr>
              <a:pPr>
                <a:defRPr/>
              </a:pPr>
              <a:t>3/10/2020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CB233-B569-4F8C-AA14-58F1477A13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91716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9378-92F2-4E25-A2CF-AE7ACC0BF057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09C-C9F3-445E-8BFB-9CCC6F0D0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6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7C8F9-BCF0-4EE5-9886-B0A34AB24B2C}" type="datetime1">
              <a:rPr lang="en-US">
                <a:solidFill>
                  <a:srgbClr val="000000"/>
                </a:solidFill>
              </a:rPr>
              <a:pPr>
                <a:defRPr/>
              </a:pPr>
              <a:t>3/10/2020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8C35B-ABA0-4D6C-B268-341EEED6E6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863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8BA90-B7D1-4CE9-A09B-91B6A80A57D9}" type="datetime1">
              <a:rPr lang="en-US">
                <a:solidFill>
                  <a:srgbClr val="000000"/>
                </a:solidFill>
              </a:rPr>
              <a:pPr>
                <a:defRPr/>
              </a:pPr>
              <a:t>3/10/2020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3D71B-71AE-4C93-A30B-D4395FD105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9127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14CA0-BBDC-478E-9225-34EA14B62BA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3/10/2020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A9D6E-6B7C-42DA-9854-6E09EDF538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04128"/>
      </p:ext>
    </p:extLst>
  </p:cSld>
  <p:clrMapOvr>
    <a:masterClrMapping/>
  </p:clrMapOvr>
  <p:transition spd="slow" advClick="0" advTm="10000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A62C1-CBED-4BF2-969F-4DAA20B43E1F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3/10/2020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D635F-09F1-453E-8FBA-E0226C0C60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670314"/>
      </p:ext>
    </p:extLst>
  </p:cSld>
  <p:clrMapOvr>
    <a:masterClrMapping/>
  </p:clrMapOvr>
  <p:transition spd="slow" advClick="0" advTm="10000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CBA85-E470-4E80-A384-413CCD43FFA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3/10/2020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B30BF-313E-4C69-BF54-80B1CF6BC7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411309"/>
      </p:ext>
    </p:extLst>
  </p:cSld>
  <p:clrMapOvr>
    <a:masterClrMapping/>
  </p:clrMapOvr>
  <p:transition spd="slow" advClick="0" advTm="10000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8A0D-B413-4D63-8944-1D1A282ADEE3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3/10/2020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66EA1-59A1-4957-A56C-723976381B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039882"/>
      </p:ext>
    </p:extLst>
  </p:cSld>
  <p:clrMapOvr>
    <a:masterClrMapping/>
  </p:clrMapOvr>
  <p:transition spd="slow" advClick="0" advTm="10000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5B919-D4DD-4BA3-8BB8-F86B549F7F9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3/10/2020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A3CD7-5EB8-49E4-BD59-C4D5A0A9B5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201478"/>
      </p:ext>
    </p:extLst>
  </p:cSld>
  <p:clrMapOvr>
    <a:masterClrMapping/>
  </p:clrMapOvr>
  <p:transition spd="slow" advClick="0" advTm="10000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43444-70FC-48FA-8693-4D78F311579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3/10/2020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17DAB-6BA4-4472-AA46-9826378DBF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616054"/>
      </p:ext>
    </p:extLst>
  </p:cSld>
  <p:clrMapOvr>
    <a:masterClrMapping/>
  </p:clrMapOvr>
  <p:transition spd="slow" advClick="0" advTm="10000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49B0C-8E52-435E-8CB4-3D98C94C4EE4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3/10/2020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226E7-8EFD-4ABB-9233-074CCF2181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915197"/>
      </p:ext>
    </p:extLst>
  </p:cSld>
  <p:clrMapOvr>
    <a:masterClrMapping/>
  </p:clrMapOvr>
  <p:transition spd="slow" advClick="0" advTm="10000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A86A7-C304-4BB8-BC9F-8C7BEFECDD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3/10/2020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9CA68-C3BA-4496-ADC3-A827AA687D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569403"/>
      </p:ext>
    </p:extLst>
  </p:cSld>
  <p:clrMapOvr>
    <a:masterClrMapping/>
  </p:clrMapOvr>
  <p:transition spd="slow" advClick="0" advTm="1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9378-92F2-4E25-A2CF-AE7ACC0BF057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09C-C9F3-445E-8BFB-9CCC6F0D0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56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6FCA8-149B-47B3-AA4C-CF5D2A2986C5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3/10/2020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640C9-71AD-4680-B12E-6EBC50678F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959081"/>
      </p:ext>
    </p:extLst>
  </p:cSld>
  <p:clrMapOvr>
    <a:masterClrMapping/>
  </p:clrMapOvr>
  <p:transition spd="slow" advClick="0" advTm="10000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539B9-CD79-4C1B-A9AA-E684478F224F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3/10/2020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0A576-2970-4EB3-AA30-1FAD107005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285770"/>
      </p:ext>
    </p:extLst>
  </p:cSld>
  <p:clrMapOvr>
    <a:masterClrMapping/>
  </p:clrMapOvr>
  <p:transition spd="slow" advClick="0" advTm="10000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8F75E-F4A0-44F0-8CED-C2754D73CE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3/10/2020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FA6A-E025-48A0-A5AF-F48ED2FD1F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48534"/>
      </p:ext>
    </p:extLst>
  </p:cSld>
  <p:clrMapOvr>
    <a:masterClrMapping/>
  </p:clrMapOvr>
  <p:transition spd="slow" advClick="0" advTm="1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9378-92F2-4E25-A2CF-AE7ACC0BF057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09C-C9F3-445E-8BFB-9CCC6F0D0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14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9378-92F2-4E25-A2CF-AE7ACC0BF057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09C-C9F3-445E-8BFB-9CCC6F0D0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3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9378-92F2-4E25-A2CF-AE7ACC0BF057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09C-C9F3-445E-8BFB-9CCC6F0D0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4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9378-92F2-4E25-A2CF-AE7ACC0BF057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09C-C9F3-445E-8BFB-9CCC6F0D0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2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9378-92F2-4E25-A2CF-AE7ACC0BF057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09C-C9F3-445E-8BFB-9CCC6F0D0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1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469378-92F2-4E25-A2CF-AE7ACC0BF057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36E09C-C9F3-445E-8BFB-9CCC6F0D0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2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C6AFA4-8F55-424F-B6FE-5E5E08878664}" type="datetime1"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3/10/2020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7978EB-CFB7-4359-9582-4D49D71881DF}" type="slidenum"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51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55B80A-9654-460B-9F38-A8AB00CE0C91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3/10/2020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FFFFFF"/>
                </a:solidFill>
                <a:latin typeface="Lucida Sans Unicode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696BCB-3673-43DF-BF80-16C02785BA5A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8288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ransition spd="slow" advClick="0" advTm="10000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file:///D:\%5eDESKTOP-2\CIRCLE\%23%20CIRCLE+%202017\+SESSION%2007\Video+other-2016+2017\+++2017-Meditation-Life-Creation\03%20Canci&#243;n%20Triste.wma" TargetMode="External"/><Relationship Id="rId7" Type="http://schemas.openxmlformats.org/officeDocument/2006/relationships/image" Target="../media/image11.png"/><Relationship Id="rId2" Type="http://schemas.microsoft.com/office/2007/relationships/media" Target="file:///D:\%5eDESKTOP-2\CIRCLE\%23%20CIRCLE+%202017\+SESSION%2007\Video+other-2016+2017\+++2017-Meditation-Life-Creation\03%20Canci&#243;n%20Triste.wma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10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3.xml"/><Relationship Id="rId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9136" y="1073137"/>
            <a:ext cx="76962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BC9B"/>
                </a:solidFill>
                <a:latin typeface="Eras Medium ITC" panose="020B0602030504020804" pitchFamily="34" charset="0"/>
              </a:rPr>
              <a:t>A Meditation</a:t>
            </a:r>
          </a:p>
          <a:p>
            <a:pPr algn="ctr"/>
            <a:r>
              <a:rPr lang="en-US" sz="5400" b="1" dirty="0">
                <a:solidFill>
                  <a:srgbClr val="FFBC9B"/>
                </a:solidFill>
                <a:latin typeface="Eras Medium ITC" panose="020B0602030504020804" pitchFamily="34" charset="0"/>
              </a:rPr>
              <a:t>on </a:t>
            </a:r>
            <a:br>
              <a:rPr lang="en-US" sz="5400" b="1" dirty="0">
                <a:solidFill>
                  <a:srgbClr val="FFBC9B"/>
                </a:solidFill>
                <a:latin typeface="Eras Medium ITC" panose="020B0602030504020804" pitchFamily="34" charset="0"/>
              </a:rPr>
            </a:br>
            <a:r>
              <a:rPr lang="en-US" sz="5400" b="1" dirty="0">
                <a:solidFill>
                  <a:srgbClr val="FFBC9B"/>
                </a:solidFill>
                <a:latin typeface="Eras Medium ITC" panose="020B0602030504020804" pitchFamily="34" charset="0"/>
              </a:rPr>
              <a:t>Respecting </a:t>
            </a:r>
            <a:br>
              <a:rPr lang="en-US" sz="5400" b="1" dirty="0">
                <a:solidFill>
                  <a:srgbClr val="FFBC9B"/>
                </a:solidFill>
                <a:latin typeface="Eras Medium ITC" panose="020B0602030504020804" pitchFamily="34" charset="0"/>
              </a:rPr>
            </a:br>
            <a:r>
              <a:rPr lang="en-US" sz="5400" b="1" dirty="0">
                <a:solidFill>
                  <a:srgbClr val="FFBC9B"/>
                </a:solidFill>
                <a:latin typeface="Eras Medium ITC" panose="020B0602030504020804" pitchFamily="34" charset="0"/>
              </a:rPr>
              <a:t>All Life </a:t>
            </a:r>
            <a:br>
              <a:rPr lang="en-US" sz="5400" b="1" dirty="0">
                <a:solidFill>
                  <a:srgbClr val="FFBC9B"/>
                </a:solidFill>
                <a:latin typeface="Eras Medium ITC" panose="020B0602030504020804" pitchFamily="34" charset="0"/>
              </a:rPr>
            </a:br>
            <a:r>
              <a:rPr lang="en-US" sz="5400" b="1" dirty="0">
                <a:solidFill>
                  <a:srgbClr val="FFBC9B"/>
                </a:solidFill>
                <a:latin typeface="Eras Medium ITC" panose="020B0602030504020804" pitchFamily="34" charset="0"/>
              </a:rPr>
              <a:t>in God’s Creation </a:t>
            </a:r>
            <a:br>
              <a:rPr lang="en-US" sz="5400" b="1" dirty="0">
                <a:solidFill>
                  <a:srgbClr val="FFBC9B"/>
                </a:solidFill>
                <a:latin typeface="Eras Medium ITC" panose="020B0602030504020804" pitchFamily="34" charset="0"/>
              </a:rPr>
            </a:br>
            <a:endParaRPr lang="en-US" sz="4400" b="1" dirty="0">
              <a:solidFill>
                <a:srgbClr val="FFBC9B"/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66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752600" y="762000"/>
            <a:ext cx="48006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. . and in the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outstretched</a:t>
            </a:r>
            <a:b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hand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 of our neighbor</a:t>
            </a:r>
            <a:b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 in need.</a:t>
            </a:r>
          </a:p>
        </p:txBody>
      </p:sp>
      <p:pic>
        <p:nvPicPr>
          <p:cNvPr id="10243" name="Picture 8" descr="fs_assist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" t="10257" r="12091"/>
          <a:stretch>
            <a:fillRect/>
          </a:stretch>
        </p:blipFill>
        <p:spPr bwMode="auto">
          <a:xfrm>
            <a:off x="3276600" y="4114800"/>
            <a:ext cx="251460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963393"/>
      </p:ext>
    </p:extLst>
  </p:cSld>
  <p:clrMapOvr>
    <a:masterClrMapping/>
  </p:clrMapOvr>
  <p:transition spd="slow" advClick="0" advTm="7000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632358" y="921391"/>
            <a:ext cx="6248400" cy="4770537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OUR COMMON HOME</a:t>
            </a:r>
            <a:br>
              <a:rPr lang="en-US" sz="40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</a:br>
            <a:r>
              <a:rPr lang="en-US" sz="4000" dirty="0">
                <a:solidFill>
                  <a:srgbClr val="F79646">
                    <a:lumMod val="40000"/>
                    <a:lumOff val="60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Arial" charset="0"/>
                <a:cs typeface="Arial" charset="0"/>
              </a:rPr>
              <a:t>is a gift we share.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prstClr val="white"/>
                </a:solidFill>
                <a:latin typeface="Arial" charset="0"/>
                <a:cs typeface="Arial" charset="0"/>
              </a:rPr>
              <a:t>To care for it we must see</a:t>
            </a:r>
            <a:br>
              <a:rPr lang="en-US" sz="4000" dirty="0">
                <a:solidFill>
                  <a:prstClr val="white"/>
                </a:solidFill>
                <a:latin typeface="Arial" charset="0"/>
                <a:cs typeface="Arial" charset="0"/>
              </a:rPr>
            </a:br>
            <a:r>
              <a:rPr lang="en-US" sz="4000" dirty="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r>
              <a:rPr lang="en-US" sz="40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the</a:t>
            </a:r>
            <a:br>
              <a:rPr lang="en-US" sz="40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</a:br>
            <a:r>
              <a:rPr lang="en-US" sz="40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HAND OF GOD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in all </a:t>
            </a:r>
            <a:br>
              <a:rPr lang="en-US" sz="40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</a:br>
            <a:r>
              <a:rPr lang="en-US" sz="40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CREATION. </a:t>
            </a:r>
          </a:p>
        </p:txBody>
      </p:sp>
    </p:spTree>
    <p:extLst>
      <p:ext uri="{BB962C8B-B14F-4D97-AF65-F5344CB8AC3E}">
        <p14:creationId xmlns:p14="http://schemas.microsoft.com/office/powerpoint/2010/main" val="2015457072"/>
      </p:ext>
    </p:extLst>
  </p:cSld>
  <p:clrMapOvr>
    <a:masterClrMapping/>
  </p:clrMapOvr>
  <p:transition spd="slow" advClick="0" advTm="10405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057400"/>
            <a:ext cx="73152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</a:t>
            </a:r>
            <a:b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MEDITATION</a:t>
            </a:r>
          </a:p>
        </p:txBody>
      </p:sp>
    </p:spTree>
    <p:extLst>
      <p:ext uri="{BB962C8B-B14F-4D97-AF65-F5344CB8AC3E}">
        <p14:creationId xmlns:p14="http://schemas.microsoft.com/office/powerpoint/2010/main" val="3850468547"/>
      </p:ext>
    </p:extLst>
  </p:cSld>
  <p:clrMapOvr>
    <a:masterClrMapping/>
  </p:clrMapOvr>
  <p:transition spd="slow" advClick="0" advTm="5039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838200" y="609600"/>
            <a:ext cx="7467600" cy="5895975"/>
            <a:chOff x="609600" y="104775"/>
            <a:chExt cx="7467600" cy="5895975"/>
          </a:xfrm>
        </p:grpSpPr>
        <p:sp>
          <p:nvSpPr>
            <p:cNvPr id="2" name="TextBox 1"/>
            <p:cNvSpPr txBox="1"/>
            <p:nvPr/>
          </p:nvSpPr>
          <p:spPr>
            <a:xfrm>
              <a:off x="609600" y="104775"/>
              <a:ext cx="7467600" cy="30464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SEEING</a:t>
              </a:r>
              <a:br>
                <a:rPr lang="en-US" sz="4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</a:br>
              <a:r>
                <a:rPr lang="en-US" sz="4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THE HAND OF GOD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IN ALL</a:t>
              </a:r>
              <a:br>
                <a:rPr lang="en-US" sz="4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</a:br>
              <a:r>
                <a:rPr lang="en-US" sz="4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CREATION</a:t>
              </a:r>
            </a:p>
          </p:txBody>
        </p:sp>
        <p:pic>
          <p:nvPicPr>
            <p:cNvPr id="13317" name="Picture 6" descr="creation-of-ada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3152775"/>
              <a:ext cx="4286250" cy="284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03 Canción Triste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91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092316"/>
      </p:ext>
    </p:extLst>
  </p:cSld>
  <p:clrMapOvr>
    <a:masterClrMapping/>
  </p:clrMapOvr>
  <p:transition spd="slow" advClick="0" advTm="1811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http://global-warming.accuweather.com/messenger_earth_lrg-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9332" r="12000" b="27075"/>
          <a:stretch>
            <a:fillRect/>
          </a:stretch>
        </p:blipFill>
        <p:spPr bwMode="auto">
          <a:xfrm>
            <a:off x="2590800" y="3429000"/>
            <a:ext cx="36687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990600" y="1219200"/>
            <a:ext cx="69342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“God saw all 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that had been made,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and indeed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it was very good.”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Arial" charset="0"/>
                <a:cs typeface="Arial" charset="0"/>
              </a:rPr>
              <a:t>Genesis 1:31</a:t>
            </a:r>
          </a:p>
        </p:txBody>
      </p:sp>
    </p:spTree>
    <p:extLst>
      <p:ext uri="{BB962C8B-B14F-4D97-AF65-F5344CB8AC3E}">
        <p14:creationId xmlns:p14="http://schemas.microsoft.com/office/powerpoint/2010/main" val="1955057142"/>
      </p:ext>
    </p:extLst>
  </p:cSld>
  <p:clrMapOvr>
    <a:masterClrMapping/>
  </p:clrMapOvr>
  <p:transition spd="slow" advClick="0" advTm="11500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990600" y="914400"/>
            <a:ext cx="4114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 Genesis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story 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reminds us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that all living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Creatures have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LIFE</a:t>
            </a:r>
            <a:b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through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GOD . . . </a:t>
            </a:r>
          </a:p>
        </p:txBody>
      </p:sp>
      <p:pic>
        <p:nvPicPr>
          <p:cNvPr id="15363" name="Picture 3" descr="adam-eve-haitian.brigh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" r="52817"/>
          <a:stretch>
            <a:fillRect/>
          </a:stretch>
        </p:blipFill>
        <p:spPr bwMode="auto">
          <a:xfrm>
            <a:off x="4419600" y="457200"/>
            <a:ext cx="375285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147403"/>
      </p:ext>
    </p:extLst>
  </p:cSld>
  <p:clrMapOvr>
    <a:masterClrMapping/>
  </p:clrMapOvr>
  <p:transition spd="slow" advClick="0" advTm="10000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1066800"/>
            <a:ext cx="3962400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. . Adam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“gave names” 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to all the animals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br>
              <a: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and we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– like St. Francis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bless them 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and interact with them.</a:t>
            </a:r>
            <a:endParaRPr lang="en-US" sz="3600" dirty="0">
              <a:solidFill>
                <a:srgbClr val="F7964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6387" name="Picture 6" descr="http://www.thegrotto.org/events/images/lgstfranc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3452813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620115"/>
      </p:ext>
    </p:extLst>
  </p:cSld>
  <p:clrMapOvr>
    <a:masterClrMapping/>
  </p:clrMapOvr>
  <p:transition spd="slow" advClick="0" advTm="8019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752600"/>
            <a:ext cx="5791200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We are in 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RELATIONSHIP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with all living things,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and with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GOD.</a:t>
            </a:r>
          </a:p>
        </p:txBody>
      </p:sp>
    </p:spTree>
    <p:extLst>
      <p:ext uri="{BB962C8B-B14F-4D97-AF65-F5344CB8AC3E}">
        <p14:creationId xmlns:p14="http://schemas.microsoft.com/office/powerpoint/2010/main" val="863857674"/>
      </p:ext>
    </p:extLst>
  </p:cSld>
  <p:clrMapOvr>
    <a:masterClrMapping/>
  </p:clrMapOvr>
  <p:transition spd="slow" advClick="0" advTm="6000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990600" y="1066800"/>
            <a:ext cx="7086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All creatures are created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of the same dust . . .</a:t>
            </a: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8435" name="Picture 5" descr="http://www.bbc.co.uk/schools/gcsebitesize/science/images/star_dust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52006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418606"/>
      </p:ext>
    </p:extLst>
  </p:cSld>
  <p:clrMapOvr>
    <a:masterClrMapping/>
  </p:clrMapOvr>
  <p:transition spd="slow" advClick="0" advTm="4914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457200" y="914400"/>
            <a:ext cx="7086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. . The dust of the ground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" r="514"/>
          <a:stretch>
            <a:fillRect/>
          </a:stretch>
        </p:blipFill>
        <p:spPr bwMode="auto">
          <a:xfrm>
            <a:off x="2133600" y="1828800"/>
            <a:ext cx="487680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52600" y="5257800"/>
            <a:ext cx="6400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our common ground . . .</a:t>
            </a:r>
            <a:endParaRPr 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7292775"/>
      </p:ext>
    </p:extLst>
  </p:cSld>
  <p:clrMapOvr>
    <a:masterClrMapping/>
  </p:clrMapOvr>
  <p:transition spd="slow" advClick="0" advTm="11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914400" y="762000"/>
            <a:ext cx="7086600" cy="2554288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As Catholics we reverence </a:t>
            </a:r>
            <a:b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 </a:t>
            </a:r>
            <a:r>
              <a:rPr lang="en-US" sz="40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Gift of Life </a:t>
            </a: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 a special way</a:t>
            </a:r>
            <a:b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 our call to always</a:t>
            </a:r>
            <a:b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40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RESPECT LIFE</a:t>
            </a:r>
            <a:endParaRPr lang="en-US" sz="4400" dirty="0">
              <a:solidFill>
                <a:srgbClr val="F7964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051" name="Picture 12" descr="005iHr-139891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0001" r="10001" b="34000"/>
          <a:stretch>
            <a:fillRect/>
          </a:stretch>
        </p:blipFill>
        <p:spPr bwMode="auto">
          <a:xfrm>
            <a:off x="2895600" y="3733800"/>
            <a:ext cx="3048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304800"/>
            <a:ext cx="8534400" cy="6400800"/>
          </a:xfrm>
          <a:prstGeom prst="rect">
            <a:avLst/>
          </a:prstGeom>
          <a:noFill/>
          <a:ln w="6350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26505"/>
      </p:ext>
    </p:extLst>
  </p:cSld>
  <p:clrMapOvr>
    <a:masterClrMapping/>
  </p:clrMapOvr>
  <p:transition spd="slow" advClick="0" advTm="11000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838200" y="762000"/>
            <a:ext cx="63246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. .  our</a:t>
            </a:r>
            <a:br>
              <a:rPr lang="en-US" sz="40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40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  HOLY GROUND</a:t>
            </a:r>
            <a:endParaRPr lang="en-US" sz="3200" dirty="0">
              <a:solidFill>
                <a:srgbClr val="F7964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pic>
        <p:nvPicPr>
          <p:cNvPr id="20483" name="Picture 9" descr="sustainabili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14600"/>
            <a:ext cx="3667125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788125"/>
      </p:ext>
    </p:extLst>
  </p:cSld>
  <p:clrMapOvr>
    <a:masterClrMapping/>
  </p:clrMapOvr>
  <p:transition spd="slow" advClick="0" advTm="6864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762000" y="1524000"/>
            <a:ext cx="7391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“ This </a:t>
            </a: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SHARED HABITAT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needs to be nurtured and 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 carefully conserved . . . 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582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502453"/>
      </p:ext>
    </p:extLst>
  </p:cSld>
  <p:clrMapOvr>
    <a:masterClrMapping/>
  </p:clrMapOvr>
  <p:transition spd="slow" advClick="0" advTm="7000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3124200" y="1219200"/>
            <a:ext cx="61722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. . . if all its 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	</a:t>
            </a: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INHABITANTS</a:t>
            </a:r>
            <a:br>
              <a:rPr lang="en-US" sz="3600" dirty="0"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	</a:t>
            </a: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are to live in an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	integrated and 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	</a:t>
            </a: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INTER-RELATED</a:t>
            </a:r>
            <a:b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	manner.”</a:t>
            </a: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4419600" y="4800600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–</a:t>
            </a:r>
            <a:r>
              <a:rPr lang="en-US" altLang="en-US" sz="180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>
                <a:solidFill>
                  <a:prstClr val="white"/>
                </a:solidFill>
                <a:latin typeface="Arial" charset="0"/>
                <a:cs typeface="Arial" charset="0"/>
              </a:rPr>
              <a:t>International Bishops</a:t>
            </a:r>
            <a:endParaRPr lang="en-US" altLang="en-US" sz="180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pic>
        <p:nvPicPr>
          <p:cNvPr id="22532" name="Picture 4" descr="adam-eve-haitian.brigh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96"/>
          <a:stretch>
            <a:fillRect/>
          </a:stretch>
        </p:blipFill>
        <p:spPr bwMode="auto">
          <a:xfrm>
            <a:off x="838200" y="304800"/>
            <a:ext cx="2398713" cy="631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030886"/>
      </p:ext>
    </p:extLst>
  </p:cSld>
  <p:clrMapOvr>
    <a:masterClrMapping/>
  </p:clrMapOvr>
  <p:transition spd="slow" advClick="0" advTm="6630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1905000" y="838200"/>
            <a:ext cx="6172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“ The fundamental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	</a:t>
            </a: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RELATION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	between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	humanity and nature 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		is one of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		</a:t>
            </a: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CARING</a:t>
            </a:r>
            <a:b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		   FOR</a:t>
            </a:r>
            <a:b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			CREATION.”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5181600" y="5486400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–</a:t>
            </a:r>
            <a:r>
              <a:rPr lang="en-US" altLang="en-US" sz="180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>
                <a:solidFill>
                  <a:prstClr val="white"/>
                </a:solidFill>
                <a:latin typeface="Arial" charset="0"/>
                <a:cs typeface="Arial" charset="0"/>
              </a:rPr>
              <a:t>U.S. Bishops</a:t>
            </a:r>
            <a:endParaRPr lang="en-US" altLang="en-US" sz="180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0"/>
            <a:ext cx="2251075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718136"/>
      </p:ext>
    </p:extLst>
  </p:cSld>
  <p:clrMapOvr>
    <a:masterClrMapping/>
  </p:clrMapOvr>
  <p:transition spd="slow" advClick="0" advTm="12000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295400" y="685800"/>
            <a:ext cx="6705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 the Gospel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Jesus warns that it is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br>
              <a: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40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HARDNESS</a:t>
            </a:r>
            <a:br>
              <a:rPr lang="en-US" sz="40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40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of</a:t>
            </a:r>
            <a:br>
              <a:rPr lang="en-US" sz="40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40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HEART . . . </a:t>
            </a:r>
            <a:endParaRPr lang="en-US" sz="3600" dirty="0">
              <a:solidFill>
                <a:srgbClr val="F7964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4579" name="Picture 3" descr="C:\Users\katie\Desktop\CLC\1-J&amp;P BLOG\Blog images-icons\broken hearted w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91000"/>
            <a:ext cx="309880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274233"/>
      </p:ext>
    </p:extLst>
  </p:cSld>
  <p:clrMapOvr>
    <a:masterClrMapping/>
  </p:clrMapOvr>
  <p:transition spd="slow" advClick="0" advTm="9450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457200" y="685800"/>
            <a:ext cx="81534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that has the potential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to break apart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any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RELATIONSHIP. . .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any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COVENANT.</a:t>
            </a:r>
            <a:endParaRPr lang="en-US" sz="2800" i="1" dirty="0">
              <a:solidFill>
                <a:srgbClr val="F7964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5603" name="Picture 3" descr="001340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1" b="40900"/>
          <a:stretch>
            <a:fillRect/>
          </a:stretch>
        </p:blipFill>
        <p:spPr bwMode="auto">
          <a:xfrm>
            <a:off x="304800" y="4648200"/>
            <a:ext cx="8382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02692"/>
      </p:ext>
    </p:extLst>
  </p:cSld>
  <p:clrMapOvr>
    <a:masterClrMapping/>
  </p:clrMapOvr>
  <p:transition spd="slow" advClick="0" advTm="10000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914400" y="1752600"/>
            <a:ext cx="70104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“ The COVENANT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between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HUMAN BEINGS</a:t>
            </a:r>
            <a:b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and the</a:t>
            </a: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b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  ENVIRONMENT . . .”</a:t>
            </a:r>
            <a:b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endParaRPr lang="en-US" sz="1400" dirty="0">
              <a:solidFill>
                <a:srgbClr val="F7964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106721"/>
      </p:ext>
    </p:extLst>
  </p:cSld>
  <p:clrMapOvr>
    <a:masterClrMapping/>
  </p:clrMapOvr>
  <p:transition spd="slow" advClick="0" advTm="5000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828800" y="1066800"/>
            <a:ext cx="5257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“. . . should mirror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     the creative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   </a:t>
            </a: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LOVE of GOD . . .” </a:t>
            </a:r>
          </a:p>
        </p:txBody>
      </p:sp>
      <p:pic>
        <p:nvPicPr>
          <p:cNvPr id="27651" name="Picture 6" descr="creation-of-ad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0"/>
            <a:ext cx="42862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825699"/>
      </p:ext>
    </p:extLst>
  </p:cSld>
  <p:clrMapOvr>
    <a:masterClrMapping/>
  </p:clrMapOvr>
  <p:transition spd="slow" advClick="0" advTm="6000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31" b="485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1219200" y="1143000"/>
            <a:ext cx="6858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“. . . from whom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	we come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	    and towards whom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		   we are journeying.”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Arial" charset="0"/>
                <a:cs typeface="Arial" charset="0"/>
              </a:rPr>
              <a:t>– Pope Benedict XVI</a:t>
            </a:r>
            <a:endParaRPr lang="en-US" sz="2400" i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02943"/>
      </p:ext>
    </p:extLst>
  </p:cSld>
  <p:clrMapOvr>
    <a:masterClrMapping/>
  </p:clrMapOvr>
  <p:transition spd="slow" advClick="0" advTm="9200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3962400" y="1447800"/>
            <a:ext cx="44196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How will 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we be 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IMAGES of GOD</a:t>
            </a:r>
            <a:b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and care for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CREATION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entrusted to us? </a:t>
            </a:r>
          </a:p>
        </p:txBody>
      </p:sp>
      <p:pic>
        <p:nvPicPr>
          <p:cNvPr id="29699" name="Picture 8" descr="http://beachfrontonly.files.wordpress.com/2007/11/sunset-on-pacific-oce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"/>
            <a:ext cx="31242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087019"/>
      </p:ext>
    </p:extLst>
  </p:cSld>
  <p:clrMapOvr>
    <a:masterClrMapping/>
  </p:clrMapOvr>
  <p:transition spd="slow" advClick="0" advTm="8000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4572000" cy="4770438"/>
          </a:xfrm>
          <a:prstGeom prst="rect">
            <a:avLst/>
          </a:prstGeom>
          <a:noFill/>
          <a:ln w="63500">
            <a:noFill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and with 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ST. FRANCIS</a:t>
            </a:r>
            <a:b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of Assisi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we venerate LIFE in every part of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God’s Creation —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endParaRPr lang="en-US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Plants &amp; Animals, 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Sun, Sky &amp; Earth. . .</a:t>
            </a:r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"/>
          <a:stretch>
            <a:fillRect/>
          </a:stretch>
        </p:blipFill>
        <p:spPr bwMode="auto">
          <a:xfrm>
            <a:off x="5486400" y="609600"/>
            <a:ext cx="30797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5257800"/>
            <a:ext cx="8305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. . . in addition to each &amp; every human being, especially the POOR</a:t>
            </a:r>
            <a:endParaRPr lang="en-US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570853"/>
      </p:ext>
    </p:extLst>
  </p:cSld>
  <p:clrMapOvr>
    <a:masterClrMapping/>
  </p:clrMapOvr>
  <p:transition spd="slow" advClick="0" advTm="12000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adoptedson.files.wordpress.com/2009/02/night_s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685800" y="2209800"/>
            <a:ext cx="7772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How can we ensure that a rich sense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of God’s presence prevails?</a:t>
            </a:r>
          </a:p>
        </p:txBody>
      </p:sp>
    </p:spTree>
    <p:extLst>
      <p:ext uri="{BB962C8B-B14F-4D97-AF65-F5344CB8AC3E}">
        <p14:creationId xmlns:p14="http://schemas.microsoft.com/office/powerpoint/2010/main" val="2078760996"/>
      </p:ext>
    </p:extLst>
  </p:cSld>
  <p:clrMapOvr>
    <a:masterClrMapping/>
  </p:clrMapOvr>
  <p:transition spd="slow" advClick="0" advTm="7581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1219200" y="685800"/>
            <a:ext cx="6553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“ The first and primary good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to be preserved is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 good of the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individual person. . . .</a:t>
            </a:r>
          </a:p>
        </p:txBody>
      </p:sp>
      <p:pic>
        <p:nvPicPr>
          <p:cNvPr id="31747" name="Picture 12" descr="Silouett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0" b="21182"/>
          <a:stretch>
            <a:fillRect/>
          </a:stretch>
        </p:blipFill>
        <p:spPr bwMode="auto">
          <a:xfrm>
            <a:off x="3048000" y="3124200"/>
            <a:ext cx="3048000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096897"/>
      </p:ext>
    </p:extLst>
  </p:cSld>
  <p:clrMapOvr>
    <a:masterClrMapping/>
  </p:clrMapOvr>
  <p:transition spd="slow" advClick="0" advTm="7500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1295400" y="838200"/>
            <a:ext cx="624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. . Human life is sacred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and the good of the community demands respect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for that life.”</a:t>
            </a:r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4953000" y="3200400"/>
            <a:ext cx="342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– International Bishops</a:t>
            </a: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733800"/>
            <a:ext cx="2967038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727419"/>
      </p:ext>
    </p:extLst>
  </p:cSld>
  <p:clrMapOvr>
    <a:masterClrMapping/>
  </p:clrMapOvr>
  <p:transition spd="slow" advClick="0" advTm="8000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1219200" y="1676400"/>
            <a:ext cx="6324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 life in the womb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	is precious.</a:t>
            </a:r>
          </a:p>
        </p:txBody>
      </p:sp>
      <p:pic>
        <p:nvPicPr>
          <p:cNvPr id="33795" name="Picture 11" descr="15we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24200"/>
            <a:ext cx="24304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485558"/>
      </p:ext>
    </p:extLst>
  </p:cSld>
  <p:clrMapOvr>
    <a:masterClrMapping/>
  </p:clrMapOvr>
  <p:transition spd="slow" advClick="0" advTm="6000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1752600" y="1752600"/>
            <a:ext cx="6324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 life of the elderly person is precious. </a:t>
            </a:r>
          </a:p>
        </p:txBody>
      </p:sp>
      <p:pic>
        <p:nvPicPr>
          <p:cNvPr id="34819" name="Picture 8" descr="elderly-female-crossed-h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62" b="4147"/>
          <a:stretch>
            <a:fillRect/>
          </a:stretch>
        </p:blipFill>
        <p:spPr bwMode="auto">
          <a:xfrm>
            <a:off x="3200400" y="3200400"/>
            <a:ext cx="2971800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668476"/>
      </p:ext>
    </p:extLst>
  </p:cSld>
  <p:clrMapOvr>
    <a:masterClrMapping/>
  </p:clrMapOvr>
  <p:transition spd="slow" advClick="0" advTm="5000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0" y="1912750"/>
            <a:ext cx="3886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 life 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of the migrant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is precious. </a:t>
            </a:r>
          </a:p>
        </p:txBody>
      </p:sp>
      <p:pic>
        <p:nvPicPr>
          <p:cNvPr id="3584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4"/>
          <a:stretch>
            <a:fillRect/>
          </a:stretch>
        </p:blipFill>
        <p:spPr bwMode="auto">
          <a:xfrm>
            <a:off x="4648200" y="838200"/>
            <a:ext cx="37338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973375"/>
      </p:ext>
    </p:extLst>
  </p:cSld>
  <p:clrMapOvr>
    <a:masterClrMapping/>
  </p:clrMapOvr>
  <p:transition spd="slow" advClick="0" advTm="5000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4876800" y="2286000"/>
            <a:ext cx="3276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 life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of the dying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person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is precious.</a:t>
            </a:r>
          </a:p>
        </p:txBody>
      </p:sp>
      <p:pic>
        <p:nvPicPr>
          <p:cNvPr id="36867" name="Picture 7" descr="MK_ASI_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6"/>
          <a:stretch>
            <a:fillRect/>
          </a:stretch>
        </p:blipFill>
        <p:spPr bwMode="auto">
          <a:xfrm>
            <a:off x="1600200" y="1066800"/>
            <a:ext cx="31115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685039"/>
      </p:ext>
    </p:extLst>
  </p:cSld>
  <p:clrMapOvr>
    <a:masterClrMapping/>
  </p:clrMapOvr>
  <p:transition spd="slow" advClick="0" advTm="5000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343400" y="1371600"/>
            <a:ext cx="37338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And the life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of the those in poverty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endParaRPr lang="en-US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– struggling to live with dignity –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b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is precious.</a:t>
            </a:r>
          </a:p>
        </p:txBody>
      </p:sp>
      <p:pic>
        <p:nvPicPr>
          <p:cNvPr id="37891" name="Picture 2" descr="C:\Users\katie\Desktop\steward-life-photos\DSC014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6" t="34947" r="29176" b="5354"/>
          <a:stretch>
            <a:fillRect/>
          </a:stretch>
        </p:blipFill>
        <p:spPr bwMode="auto">
          <a:xfrm>
            <a:off x="990600" y="1752600"/>
            <a:ext cx="31067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1957696"/>
      </p:ext>
    </p:extLst>
  </p:cSld>
  <p:clrMapOvr>
    <a:masterClrMapping/>
  </p:clrMapOvr>
  <p:transition spd="slow" advClick="0" advTm="8000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81000" y="1066800"/>
            <a:ext cx="853440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“ The </a:t>
            </a: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POOR</a:t>
            </a:r>
            <a:b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	</a:t>
            </a: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suffer most directly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	     from environmental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			decline</a:t>
            </a:r>
            <a:br>
              <a:rPr lang="en-US" sz="2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b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			and have the least 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				access to relief from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					their suffering.”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9800" y="5562600"/>
            <a:ext cx="2667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–  U.S. Bishops</a:t>
            </a:r>
          </a:p>
        </p:txBody>
      </p:sp>
      <p:pic>
        <p:nvPicPr>
          <p:cNvPr id="38916" name="Picture 5" descr="slu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1" r="32079"/>
          <a:stretch>
            <a:fillRect/>
          </a:stretch>
        </p:blipFill>
        <p:spPr bwMode="auto">
          <a:xfrm>
            <a:off x="273050" y="3276600"/>
            <a:ext cx="2689225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2" r="18182"/>
          <a:stretch>
            <a:fillRect/>
          </a:stretch>
        </p:blipFill>
        <p:spPr bwMode="auto">
          <a:xfrm>
            <a:off x="6496050" y="131763"/>
            <a:ext cx="2057400" cy="31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394946"/>
      </p:ext>
    </p:extLst>
  </p:cSld>
  <p:clrMapOvr>
    <a:masterClrMapping/>
  </p:clrMapOvr>
  <p:transition spd="slow" advClick="0" advTm="9657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762000" y="809625"/>
            <a:ext cx="72390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“Environmental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	degradation can be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		particularly harmful to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br>
              <a: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	   the </a:t>
            </a: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UNBORN,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		    the </a:t>
            </a: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YOUNG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			and the </a:t>
            </a: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ELDERLY.”</a:t>
            </a:r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5943600" y="6386513"/>
            <a:ext cx="342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– International Bishops</a:t>
            </a:r>
            <a:endParaRPr lang="en-US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994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05363"/>
            <a:ext cx="341471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3" t="1060" b="826"/>
          <a:stretch>
            <a:fillRect/>
          </a:stretch>
        </p:blipFill>
        <p:spPr bwMode="auto">
          <a:xfrm>
            <a:off x="381000" y="2320925"/>
            <a:ext cx="14668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4"/>
          <a:stretch>
            <a:fillRect/>
          </a:stretch>
        </p:blipFill>
        <p:spPr bwMode="auto">
          <a:xfrm>
            <a:off x="7391400" y="439738"/>
            <a:ext cx="1676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951794"/>
      </p:ext>
    </p:extLst>
  </p:cSld>
  <p:clrMapOvr>
    <a:masterClrMapping/>
  </p:clrMapOvr>
  <p:transition spd="slow" advClick="0" advTm="9000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447800" y="1752600"/>
            <a:ext cx="6324600" cy="2800350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How is all</a:t>
            </a:r>
            <a:b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of this connected</a:t>
            </a:r>
            <a:b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to our</a:t>
            </a:r>
            <a:b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Catholic Faith?</a:t>
            </a:r>
            <a:endParaRPr lang="en-US" sz="200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977275"/>
      </p:ext>
    </p:extLst>
  </p:cSld>
  <p:clrMapOvr>
    <a:masterClrMapping/>
  </p:clrMapOvr>
  <p:transition spd="slow" advClick="0" advTm="5000"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_starchild_ear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" r="24757"/>
          <a:stretch>
            <a:fillRect/>
          </a:stretch>
        </p:blipFill>
        <p:spPr bwMode="auto">
          <a:xfrm>
            <a:off x="0" y="0"/>
            <a:ext cx="91440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09800" y="1219200"/>
            <a:ext cx="45720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“ No peaceful society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can afford 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to neglect either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RESPECT FOR LIFE</a:t>
            </a:r>
            <a:b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or the fact that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there is an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INTEGRITY</a:t>
            </a:r>
            <a:b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TO CREATION.”</a:t>
            </a:r>
            <a:endParaRPr lang="en-US" sz="4000" dirty="0">
              <a:solidFill>
                <a:srgbClr val="F7964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5867400"/>
            <a:ext cx="3200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— Pope John Paul II</a:t>
            </a:r>
          </a:p>
        </p:txBody>
      </p:sp>
    </p:spTree>
    <p:extLst>
      <p:ext uri="{BB962C8B-B14F-4D97-AF65-F5344CB8AC3E}">
        <p14:creationId xmlns:p14="http://schemas.microsoft.com/office/powerpoint/2010/main" val="2135669363"/>
      </p:ext>
    </p:extLst>
  </p:cSld>
  <p:clrMapOvr>
    <a:masterClrMapping/>
  </p:clrMapOvr>
  <p:transition spd="slow" advClick="0" advTm="11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http://www.psdgraphics.com/wp-content/uploads/2009/01/planet-earth-in-sp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20"/>
          <a:stretch>
            <a:fillRect/>
          </a:stretch>
        </p:blipFill>
        <p:spPr bwMode="auto">
          <a:xfrm>
            <a:off x="-90488" y="0"/>
            <a:ext cx="9234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838200"/>
            <a:ext cx="7010400" cy="42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b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“ Before it is too late, 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we must make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courageous choices 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with a view to 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 strong alliance</a:t>
            </a:r>
            <a:r>
              <a:rPr lang="en-US" dirty="0"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between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HUMAN BEINGS</a:t>
            </a:r>
            <a:b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and the EARTH.</a:t>
            </a:r>
            <a:r>
              <a:rPr lang="en-US" sz="40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0" y="5486400"/>
            <a:ext cx="3200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— Pope Benedict XVI</a:t>
            </a:r>
          </a:p>
        </p:txBody>
      </p:sp>
    </p:spTree>
    <p:extLst>
      <p:ext uri="{BB962C8B-B14F-4D97-AF65-F5344CB8AC3E}">
        <p14:creationId xmlns:p14="http://schemas.microsoft.com/office/powerpoint/2010/main" val="1532092224"/>
      </p:ext>
    </p:extLst>
  </p:cSld>
  <p:clrMapOvr>
    <a:masterClrMapping/>
  </p:clrMapOvr>
  <p:transition spd="slow" advClick="0" advTm="11000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439411" y="1277224"/>
            <a:ext cx="6248400" cy="4278094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OUR COMMON HOME</a:t>
            </a:r>
            <a:b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</a:br>
            <a:r>
              <a:rPr lang="en-US" sz="3600" dirty="0">
                <a:solidFill>
                  <a:srgbClr val="F79646">
                    <a:lumMod val="40000"/>
                    <a:lumOff val="60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prstClr val="white"/>
                </a:solidFill>
                <a:latin typeface="Arial" charset="0"/>
                <a:cs typeface="Arial" charset="0"/>
              </a:rPr>
              <a:t>is a gift we share.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latin typeface="Arial" charset="0"/>
                <a:cs typeface="Arial" charset="0"/>
              </a:rPr>
              <a:t>To care for it we must see</a:t>
            </a:r>
            <a:br>
              <a:rPr lang="en-US" sz="3600" dirty="0">
                <a:solidFill>
                  <a:prstClr val="white"/>
                </a:solidFill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the</a:t>
            </a:r>
            <a:b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</a:b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HAND OF GOD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in all </a:t>
            </a:r>
            <a:b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</a:b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CREATION. </a:t>
            </a:r>
          </a:p>
        </p:txBody>
      </p:sp>
    </p:spTree>
    <p:extLst>
      <p:ext uri="{BB962C8B-B14F-4D97-AF65-F5344CB8AC3E}">
        <p14:creationId xmlns:p14="http://schemas.microsoft.com/office/powerpoint/2010/main" val="259517754"/>
      </p:ext>
    </p:extLst>
  </p:cSld>
  <p:clrMapOvr>
    <a:masterClrMapping/>
  </p:clrMapOvr>
  <p:transition spd="slow" advClick="0" advTm="7000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Box 1"/>
          <p:cNvSpPr txBox="1">
            <a:spLocks noChangeArrowheads="1"/>
          </p:cNvSpPr>
          <p:nvPr/>
        </p:nvSpPr>
        <p:spPr bwMode="auto">
          <a:xfrm>
            <a:off x="1371600" y="914400"/>
            <a:ext cx="6705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latin typeface="Arial" charset="0"/>
                <a:cs typeface="Arial" charset="0"/>
              </a:rPr>
              <a:t>As we gratefully share</a:t>
            </a:r>
            <a:b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</a:b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GOD'S GIFTS,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371600" y="2209800"/>
            <a:ext cx="6705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latin typeface="Arial" charset="0"/>
                <a:cs typeface="Arial" charset="0"/>
              </a:rPr>
              <a:t>may we cherish and tend them, </a:t>
            </a:r>
            <a:br>
              <a:rPr lang="en-US" sz="3600" dirty="0">
                <a:solidFill>
                  <a:prstClr val="white"/>
                </a:solidFill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latin typeface="Arial" charset="0"/>
                <a:cs typeface="Arial" charset="0"/>
              </a:rPr>
              <a:t>in a responsible and </a:t>
            </a:r>
            <a:br>
              <a:rPr lang="en-US" sz="3600" dirty="0">
                <a:solidFill>
                  <a:prstClr val="white"/>
                </a:solidFill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latin typeface="Arial" charset="0"/>
                <a:cs typeface="Arial" charset="0"/>
              </a:rPr>
              <a:t>accountable manner,</a:t>
            </a:r>
            <a:endParaRPr lang="en-US" sz="3600" dirty="0">
              <a:solidFill>
                <a:srgbClr val="F79646">
                  <a:lumMod val="60000"/>
                  <a:lumOff val="4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295400" y="3962400"/>
            <a:ext cx="67056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latin typeface="Arial" charset="0"/>
                <a:cs typeface="Arial" charset="0"/>
              </a:rPr>
              <a:t>and </a:t>
            </a:r>
            <a:br>
              <a:rPr lang="en-US" sz="3600" dirty="0">
                <a:solidFill>
                  <a:prstClr val="white"/>
                </a:solidFill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latin typeface="Arial" charset="0"/>
                <a:cs typeface="Arial" charset="0"/>
              </a:rPr>
              <a:t>return them</a:t>
            </a:r>
            <a:br>
              <a:rPr lang="en-US" sz="3600" dirty="0">
                <a:solidFill>
                  <a:prstClr val="white"/>
                </a:solidFill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latin typeface="Arial" charset="0"/>
                <a:cs typeface="Arial" charset="0"/>
              </a:rPr>
              <a:t>with increase</a:t>
            </a:r>
            <a:br>
              <a:rPr lang="en-US" sz="3600" dirty="0">
                <a:solidFill>
                  <a:prstClr val="white"/>
                </a:solidFill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latin typeface="Arial" charset="0"/>
                <a:cs typeface="Arial" charset="0"/>
              </a:rPr>
              <a:t>to the </a:t>
            </a:r>
            <a:r>
              <a:rPr lang="en-US" sz="44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LORD</a:t>
            </a: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44173"/>
      </p:ext>
    </p:extLst>
  </p:cSld>
  <p:clrMapOvr>
    <a:masterClrMapping/>
  </p:clrMapOvr>
  <p:transition spd="slow"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76400" y="2362200"/>
            <a:ext cx="5638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0" dirty="0">
                <a:solidFill>
                  <a:prstClr val="white"/>
                </a:solidFill>
                <a:latin typeface="Lucida Calligraphy" pitchFamily="66" charset="0"/>
                <a:cs typeface="Arial" charset="0"/>
              </a:rPr>
              <a:t>Amen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47800" y="4572000"/>
            <a:ext cx="182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Pray</a:t>
            </a:r>
            <a:endParaRPr lang="en-US" sz="3200" dirty="0">
              <a:solidFill>
                <a:srgbClr val="F79646">
                  <a:lumMod val="60000"/>
                  <a:lumOff val="4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87571" y="4560125"/>
            <a:ext cx="2362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  <a:sym typeface="Symbol" pitchFamily="18" charset="2"/>
              </a:rPr>
              <a:t>   </a:t>
            </a:r>
            <a:r>
              <a:rPr lang="en-US" sz="48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Learn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76899" y="4556949"/>
            <a:ext cx="18639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  <a:sym typeface="Symbol" pitchFamily="18" charset="2"/>
              </a:rPr>
              <a:t>   </a:t>
            </a:r>
            <a:r>
              <a:rPr lang="en-US" sz="48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Act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21478" y="5537200"/>
            <a:ext cx="396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  <a:sym typeface="Symbol" pitchFamily="18" charset="2"/>
              </a:rPr>
              <a:t>  </a:t>
            </a:r>
            <a:r>
              <a:rPr lang="en-US" sz="48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Advocate </a:t>
            </a:r>
            <a:r>
              <a:rPr lang="en-US" sz="32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  <a:sym typeface="Symbol" pitchFamily="18" charset="2"/>
              </a:rPr>
              <a:t></a:t>
            </a:r>
            <a:endParaRPr lang="en-US" sz="4800" dirty="0">
              <a:solidFill>
                <a:srgbClr val="F79646">
                  <a:lumMod val="60000"/>
                  <a:lumOff val="40000"/>
                </a:srgb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48597"/>
      </p:ext>
    </p:extLst>
  </p:cSld>
  <p:clrMapOvr>
    <a:masterClrMapping/>
  </p:clrMapOvr>
  <p:transition spd="slow" advClick="0" advTm="2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7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333" y="1591087"/>
            <a:ext cx="8099333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/>
              <a:t>Los Católicos protegen</a:t>
            </a:r>
            <a:br>
              <a:rPr lang="es-ES" sz="4800" b="1" dirty="0"/>
            </a:br>
            <a:r>
              <a:rPr lang="es-ES" sz="4800" b="1" dirty="0"/>
              <a:t> a la Creación</a:t>
            </a:r>
            <a:endParaRPr lang="es-ES" b="1" dirty="0"/>
          </a:p>
          <a:p>
            <a:pPr algn="ctr"/>
            <a:r>
              <a:rPr lang="es-ES" dirty="0"/>
              <a:t> </a:t>
            </a:r>
            <a:endParaRPr lang="es-ES" b="1" dirty="0"/>
          </a:p>
          <a:p>
            <a:pPr algn="ctr"/>
            <a:r>
              <a:rPr lang="es-ES" sz="2800" b="1" dirty="0">
                <a:solidFill>
                  <a:srgbClr val="FFBC9B"/>
                </a:solidFill>
              </a:rPr>
              <a:t>El Movimiento Católico Mundial por el Clima</a:t>
            </a:r>
            <a:r>
              <a:rPr lang="es-ES" sz="2800" dirty="0">
                <a:solidFill>
                  <a:srgbClr val="FFBC9B"/>
                </a:solidFill>
              </a:rPr>
              <a:t> trabaja dentro de la Iglesia Católica para cuidar mejor nuestra casa común. </a:t>
            </a:r>
            <a:br>
              <a:rPr lang="es-ES" sz="2800" dirty="0">
                <a:solidFill>
                  <a:srgbClr val="FFBC9B"/>
                </a:solidFill>
              </a:rPr>
            </a:br>
            <a:r>
              <a:rPr lang="es-ES" sz="2800" dirty="0">
                <a:solidFill>
                  <a:srgbClr val="FFBC9B"/>
                </a:solidFill>
              </a:rPr>
              <a:t>Nuestro documento fundador es la encíclica del Papa Francisco sobre el cambio climático y la ecología, la </a:t>
            </a:r>
            <a:r>
              <a:rPr lang="es-ES" sz="2800" dirty="0" err="1">
                <a:solidFill>
                  <a:srgbClr val="FFBC9B"/>
                </a:solidFill>
              </a:rPr>
              <a:t>Laudato</a:t>
            </a:r>
            <a:r>
              <a:rPr lang="es-ES" sz="2800" dirty="0">
                <a:solidFill>
                  <a:srgbClr val="FFBC9B"/>
                </a:solidFill>
              </a:rPr>
              <a:t> Si’.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8EF41B-214F-4272-BE95-096CD09B0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14"/>
          <a:stretch/>
        </p:blipFill>
        <p:spPr>
          <a:xfrm>
            <a:off x="1842108" y="177433"/>
            <a:ext cx="5337864" cy="10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29782"/>
      </p:ext>
    </p:extLst>
  </p:cSld>
  <p:clrMapOvr>
    <a:masterClrMapping/>
  </p:clrMapOvr>
  <p:transition spd="slow"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C08338F-A3B3-41FC-9042-70A8203E98E7}"/>
              </a:ext>
            </a:extLst>
          </p:cNvPr>
          <p:cNvGrpSpPr/>
          <p:nvPr/>
        </p:nvGrpSpPr>
        <p:grpSpPr>
          <a:xfrm>
            <a:off x="670199" y="154173"/>
            <a:ext cx="8099333" cy="6370975"/>
            <a:chOff x="670199" y="154173"/>
            <a:chExt cx="8099333" cy="63709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17673DD-7E97-4562-83C1-FA151257A407}"/>
                </a:ext>
              </a:extLst>
            </p:cNvPr>
            <p:cNvSpPr txBox="1"/>
            <p:nvPr/>
          </p:nvSpPr>
          <p:spPr>
            <a:xfrm>
              <a:off x="670199" y="154173"/>
              <a:ext cx="8099333" cy="63709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/>
              <a:r>
                <a:rPr lang="es-ES" sz="3600" dirty="0"/>
                <a:t>			Respondiendo </a:t>
              </a:r>
              <a:br>
                <a:rPr lang="es-ES" sz="3600" dirty="0"/>
              </a:br>
              <a:r>
                <a:rPr lang="es-ES" sz="3600" dirty="0"/>
                <a:t>			al llamado </a:t>
              </a:r>
              <a:r>
                <a:rPr lang="es-ES" sz="3600" b="1" dirty="0"/>
                <a:t>urgente</a:t>
              </a:r>
              <a:r>
                <a:rPr lang="es-ES" sz="3600" dirty="0"/>
                <a:t> </a:t>
              </a:r>
              <a:br>
                <a:rPr lang="es-ES" sz="3600" dirty="0"/>
              </a:br>
              <a:r>
                <a:rPr lang="es-ES" sz="3600" dirty="0"/>
                <a:t>			del Papa Francisco</a:t>
              </a:r>
              <a:br>
                <a:rPr lang="es-ES" sz="3600" dirty="0"/>
              </a:br>
              <a:r>
                <a:rPr lang="es-ES" sz="3600" dirty="0"/>
                <a:t>			en </a:t>
              </a:r>
              <a:r>
                <a:rPr lang="es-ES" sz="3600" dirty="0" err="1"/>
                <a:t>Laudato</a:t>
              </a:r>
              <a:r>
                <a:rPr lang="es-ES" sz="3600" dirty="0"/>
                <a:t> Si’, </a:t>
              </a:r>
            </a:p>
            <a:p>
              <a:pPr algn="ctr" fontAlgn="base"/>
              <a:endParaRPr lang="es-ES" sz="3600" i="1" dirty="0"/>
            </a:p>
            <a:p>
              <a:pPr algn="ctr" fontAlgn="base"/>
              <a:r>
                <a:rPr lang="es-ES" sz="3600" i="1" dirty="0"/>
                <a:t>		me comprometo a:</a:t>
              </a:r>
            </a:p>
            <a:p>
              <a:pPr algn="ctr" fontAlgn="base"/>
              <a:endParaRPr lang="es-ES" sz="1600" dirty="0"/>
            </a:p>
            <a:p>
              <a:pPr algn="ctr" fontAlgn="base"/>
              <a:r>
                <a:rPr lang="es-ES" sz="4400" b="1" dirty="0">
                  <a:solidFill>
                    <a:srgbClr val="FFBC9B"/>
                  </a:solidFill>
                </a:rPr>
                <a:t>• Rezar por y con la creación</a:t>
              </a:r>
              <a:br>
                <a:rPr lang="es-ES" sz="4400" b="1" dirty="0">
                  <a:solidFill>
                    <a:srgbClr val="FFBC9B"/>
                  </a:solidFill>
                </a:rPr>
              </a:br>
              <a:r>
                <a:rPr lang="es-ES" sz="4400" b="1" dirty="0">
                  <a:solidFill>
                    <a:srgbClr val="FFBC9B"/>
                  </a:solidFill>
                </a:rPr>
                <a:t>• Vivir con sencillez</a:t>
              </a:r>
              <a:br>
                <a:rPr lang="es-ES" sz="4400" b="1" dirty="0">
                  <a:solidFill>
                    <a:srgbClr val="FFBC9B"/>
                  </a:solidFill>
                </a:rPr>
              </a:br>
              <a:r>
                <a:rPr lang="es-ES" sz="4400" b="1" dirty="0">
                  <a:solidFill>
                    <a:srgbClr val="FFBC9B"/>
                  </a:solidFill>
                </a:rPr>
                <a:t>• Abogar por el cuidado de nuestra casa común</a:t>
              </a:r>
              <a:endParaRPr lang="en-US" sz="1400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89AA097-00F6-4C8D-B040-253A2E493D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496" t="3520" r="14549" b="24850"/>
            <a:stretch/>
          </p:blipFill>
          <p:spPr>
            <a:xfrm>
              <a:off x="670199" y="332852"/>
              <a:ext cx="2151017" cy="28918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0225743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762000" y="685800"/>
            <a:ext cx="7467600" cy="567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i="1">
                <a:solidFill>
                  <a:prstClr val="white"/>
                </a:solidFill>
                <a:latin typeface="Arial" charset="0"/>
                <a:cs typeface="Arial" charset="0"/>
              </a:rPr>
              <a:t>Quotes from: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900" i="1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i="1">
                <a:solidFill>
                  <a:prstClr val="white"/>
                </a:solidFill>
                <a:latin typeface="Arial" charset="0"/>
                <a:cs typeface="Arial" charset="0"/>
              </a:rPr>
              <a:t>Renewing the Earth: An Invitation to Reflection and Action on Environment in Light of Catholic Social Teaching </a:t>
            </a:r>
            <a:r>
              <a:rPr lang="en-US" altLang="en-US" sz="1600">
                <a:solidFill>
                  <a:prstClr val="white"/>
                </a:solidFill>
                <a:latin typeface="Arial" charset="0"/>
                <a:cs typeface="Arial" charset="0"/>
              </a:rPr>
              <a:t>(1991) U.S. Conference of Catholic Bishops</a:t>
            </a:r>
            <a:br>
              <a:rPr lang="en-US" altLang="en-US" sz="1600">
                <a:solidFill>
                  <a:prstClr val="white"/>
                </a:solidFill>
                <a:latin typeface="Arial" charset="0"/>
                <a:cs typeface="Arial" charset="0"/>
              </a:rPr>
            </a:br>
            <a:br>
              <a:rPr lang="en-US" altLang="en-US" sz="1600">
                <a:solidFill>
                  <a:prstClr val="white"/>
                </a:solidFill>
                <a:latin typeface="Arial" charset="0"/>
                <a:cs typeface="Arial" charset="0"/>
              </a:rPr>
            </a:br>
            <a:r>
              <a:rPr lang="en-US" altLang="en-US" sz="1600" i="1">
                <a:solidFill>
                  <a:prstClr val="white"/>
                </a:solidFill>
                <a:latin typeface="Arial" charset="0"/>
                <a:cs typeface="Arial" charset="0"/>
              </a:rPr>
              <a:t>Global Climate Change: A Plea for Dialogue, Prudence, and the Common Good </a:t>
            </a:r>
            <a:r>
              <a:rPr lang="en-US" altLang="en-US" sz="1600">
                <a:solidFill>
                  <a:prstClr val="white"/>
                </a:solidFill>
                <a:latin typeface="Arial" charset="0"/>
                <a:cs typeface="Arial" charset="0"/>
              </a:rPr>
              <a:t>(2001) U.S. Conference of Catholic Bishops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60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i="1">
                <a:solidFill>
                  <a:prstClr val="white"/>
                </a:solidFill>
                <a:latin typeface="Arial" charset="0"/>
                <a:cs typeface="Arial" charset="0"/>
              </a:rPr>
              <a:t>The Columbia River Watershed: Caring for Creation and the Common Good </a:t>
            </a:r>
            <a:br>
              <a:rPr lang="en-US" altLang="en-US" sz="1600" i="1">
                <a:solidFill>
                  <a:prstClr val="white"/>
                </a:solidFill>
                <a:latin typeface="Arial" charset="0"/>
                <a:cs typeface="Arial" charset="0"/>
              </a:rPr>
            </a:br>
            <a:r>
              <a:rPr lang="en-US" altLang="en-US" sz="1600">
                <a:solidFill>
                  <a:prstClr val="white"/>
                </a:solidFill>
                <a:latin typeface="Arial" charset="0"/>
                <a:cs typeface="Arial" charset="0"/>
              </a:rPr>
              <a:t>( 2001) An International Pastoral Letter by Catholic Bishops of the Watershed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i="1">
                <a:solidFill>
                  <a:prstClr val="white"/>
                </a:solidFill>
                <a:latin typeface="Arial" charset="0"/>
                <a:cs typeface="Arial" charset="0"/>
              </a:rPr>
              <a:t>Stewardship: A Disciple's Response </a:t>
            </a:r>
            <a:r>
              <a:rPr lang="en-US" altLang="en-US" sz="1600">
                <a:solidFill>
                  <a:prstClr val="white"/>
                </a:solidFill>
                <a:latin typeface="Arial" charset="0"/>
                <a:cs typeface="Arial" charset="0"/>
              </a:rPr>
              <a:t>(2003)</a:t>
            </a:r>
            <a:br>
              <a:rPr lang="en-US" altLang="en-US" sz="1600">
                <a:solidFill>
                  <a:prstClr val="white"/>
                </a:solidFill>
                <a:latin typeface="Arial" charset="0"/>
                <a:cs typeface="Arial" charset="0"/>
              </a:rPr>
            </a:br>
            <a:r>
              <a:rPr lang="en-US" altLang="en-US" sz="1600">
                <a:solidFill>
                  <a:prstClr val="white"/>
                </a:solidFill>
                <a:latin typeface="Arial" charset="0"/>
                <a:cs typeface="Arial" charset="0"/>
              </a:rPr>
              <a:t> U.S. Conference of Catholic Bishops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60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i="1">
                <a:solidFill>
                  <a:prstClr val="white"/>
                </a:solidFill>
                <a:latin typeface="Arial" charset="0"/>
                <a:cs typeface="Arial" charset="0"/>
              </a:rPr>
              <a:t>Peace with God the Creator, Peace with All of Creation (1990) </a:t>
            </a:r>
            <a:r>
              <a:rPr lang="en-US" altLang="en-US" sz="1600">
                <a:solidFill>
                  <a:prstClr val="white"/>
                </a:solidFill>
                <a:latin typeface="Arial" charset="0"/>
                <a:cs typeface="Arial" charset="0"/>
              </a:rPr>
              <a:t>Pope John Paul II</a:t>
            </a:r>
            <a:br>
              <a:rPr lang="en-US" altLang="en-US" sz="1600">
                <a:solidFill>
                  <a:prstClr val="white"/>
                </a:solidFill>
                <a:latin typeface="Arial" charset="0"/>
                <a:cs typeface="Arial" charset="0"/>
              </a:rPr>
            </a:br>
            <a:r>
              <a:rPr lang="en-US" altLang="en-US" sz="160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i="1">
                <a:solidFill>
                  <a:prstClr val="white"/>
                </a:solidFill>
                <a:latin typeface="Arial" charset="0"/>
                <a:cs typeface="Arial" charset="0"/>
              </a:rPr>
              <a:t>Caritas in Veritate  </a:t>
            </a:r>
            <a:r>
              <a:rPr lang="en-US" altLang="en-US" sz="1600">
                <a:solidFill>
                  <a:prstClr val="white"/>
                </a:solidFill>
                <a:latin typeface="Arial" charset="0"/>
                <a:cs typeface="Arial" charset="0"/>
              </a:rPr>
              <a:t>(2009)  Pope Benedict XVI</a:t>
            </a:r>
            <a:endParaRPr lang="en-US" altLang="en-US" sz="180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br>
              <a:rPr lang="en-US" altLang="en-US" sz="1800">
                <a:solidFill>
                  <a:prstClr val="white"/>
                </a:solidFill>
                <a:latin typeface="Arial" charset="0"/>
                <a:cs typeface="Arial" charset="0"/>
              </a:rPr>
            </a:br>
            <a:endParaRPr lang="en-US" altLang="en-US" sz="180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i="1">
                <a:solidFill>
                  <a:prstClr val="white"/>
                </a:solidFill>
                <a:latin typeface="Arial" charset="0"/>
                <a:cs typeface="Arial" charset="0"/>
              </a:rPr>
              <a:t>Music: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800" i="1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i="1">
                <a:solidFill>
                  <a:prstClr val="white"/>
                </a:solidFill>
                <a:latin typeface="Arial" charset="0"/>
                <a:cs typeface="Arial" charset="0"/>
              </a:rPr>
              <a:t>Canción Triste </a:t>
            </a:r>
            <a:r>
              <a:rPr lang="en-US" altLang="en-US" sz="1600">
                <a:solidFill>
                  <a:prstClr val="white"/>
                </a:solidFill>
                <a:latin typeface="Arial" charset="0"/>
                <a:cs typeface="Arial" charset="0"/>
              </a:rPr>
              <a:t>by Jesse Cook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white"/>
                </a:solidFill>
                <a:latin typeface="Arial" charset="0"/>
                <a:cs typeface="Arial" charset="0"/>
              </a:rPr>
              <a:t>℗</a:t>
            </a:r>
            <a:r>
              <a:rPr lang="en-US" altLang="en-US" sz="1600">
                <a:solidFill>
                  <a:prstClr val="white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en-US" altLang="en-US" sz="1600">
                <a:solidFill>
                  <a:prstClr val="white"/>
                </a:solidFill>
                <a:latin typeface="Arial" charset="0"/>
                <a:cs typeface="Arial" charset="0"/>
              </a:rPr>
              <a:t>1998 Narada Productions, Inc.</a:t>
            </a:r>
          </a:p>
        </p:txBody>
      </p:sp>
    </p:spTree>
    <p:extLst>
      <p:ext uri="{BB962C8B-B14F-4D97-AF65-F5344CB8AC3E}">
        <p14:creationId xmlns:p14="http://schemas.microsoft.com/office/powerpoint/2010/main" val="1662878013"/>
      </p:ext>
    </p:extLst>
  </p:cSld>
  <p:clrMapOvr>
    <a:masterClrMapping/>
  </p:clrMapOvr>
  <p:transition spd="slow" advClick="0" advTm="10000"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0" y="1419578"/>
            <a:ext cx="62484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white"/>
                </a:solidFill>
                <a:latin typeface="Arial" charset="0"/>
                <a:cs typeface="Arial" charset="0"/>
              </a:rPr>
              <a:t>Meditation by K </a:t>
            </a:r>
            <a:r>
              <a:rPr lang="en-US" altLang="en-US" sz="1800" dirty="0" err="1">
                <a:solidFill>
                  <a:prstClr val="white"/>
                </a:solidFill>
                <a:latin typeface="Arial" charset="0"/>
                <a:cs typeface="Arial" charset="0"/>
              </a:rPr>
              <a:t>K</a:t>
            </a:r>
            <a:r>
              <a:rPr lang="en-US" altLang="en-US" sz="1800" dirty="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800" dirty="0" err="1">
                <a:solidFill>
                  <a:prstClr val="white"/>
                </a:solidFill>
                <a:latin typeface="Arial" charset="0"/>
                <a:cs typeface="Arial" charset="0"/>
              </a:rPr>
              <a:t>Hirschboeck</a:t>
            </a:r>
            <a:r>
              <a:rPr lang="en-US" altLang="en-US" sz="1800" dirty="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br>
              <a:rPr lang="en-US" altLang="en-US" sz="1800" dirty="0">
                <a:solidFill>
                  <a:prstClr val="white"/>
                </a:solidFill>
                <a:latin typeface="Arial" charset="0"/>
                <a:cs typeface="Arial" charset="0"/>
              </a:rPr>
            </a:br>
            <a:r>
              <a:rPr lang="en-US" altLang="en-US" sz="1800" dirty="0">
                <a:solidFill>
                  <a:prstClr val="white"/>
                </a:solidFill>
                <a:latin typeface="Arial" charset="0"/>
                <a:cs typeface="Arial" charset="0"/>
              </a:rPr>
              <a:t>for</a:t>
            </a:r>
            <a:br>
              <a:rPr lang="en-US" altLang="en-US" sz="1800" dirty="0">
                <a:solidFill>
                  <a:prstClr val="white"/>
                </a:solidFill>
                <a:latin typeface="Arial" charset="0"/>
                <a:cs typeface="Arial" charset="0"/>
              </a:rPr>
            </a:br>
            <a:r>
              <a:rPr lang="en-US" altLang="en-US" sz="1800" dirty="0">
                <a:solidFill>
                  <a:prstClr val="white"/>
                </a:solidFill>
                <a:latin typeface="Arial" charset="0"/>
                <a:cs typeface="Arial" charset="0"/>
              </a:rPr>
              <a:t>The Christian Life Commission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white"/>
                </a:solidFill>
                <a:latin typeface="Arial" charset="0"/>
                <a:cs typeface="Arial" charset="0"/>
              </a:rPr>
              <a:t>of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white"/>
                </a:solidFill>
                <a:latin typeface="Arial" charset="0"/>
                <a:cs typeface="Arial" charset="0"/>
              </a:rPr>
              <a:t>Our Mother of Sorrows Parish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white"/>
                </a:solidFill>
                <a:latin typeface="Arial" charset="0"/>
                <a:cs typeface="Arial" charset="0"/>
              </a:rPr>
              <a:t>Tucson, Arizona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white"/>
                </a:solidFill>
                <a:latin typeface="Arial" charset="0"/>
                <a:cs typeface="Arial" charset="0"/>
              </a:rPr>
              <a:t>www.omosclc.org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i="1" dirty="0">
                <a:solidFill>
                  <a:prstClr val="white"/>
                </a:solidFill>
                <a:latin typeface="Arial" charset="0"/>
                <a:cs typeface="Arial" charset="0"/>
              </a:rPr>
              <a:t>In collaboration with the following ministries:</a:t>
            </a:r>
            <a:br>
              <a:rPr lang="en-US" altLang="en-US" sz="1800" i="1" dirty="0">
                <a:solidFill>
                  <a:prstClr val="white"/>
                </a:solidFill>
                <a:latin typeface="Arial" charset="0"/>
                <a:cs typeface="Arial" charset="0"/>
              </a:rPr>
            </a:br>
            <a:endParaRPr lang="en-US" altLang="en-US" sz="1800" i="1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white"/>
                </a:solidFill>
                <a:latin typeface="Arial" charset="0"/>
                <a:cs typeface="Arial" charset="0"/>
              </a:rPr>
              <a:t>Consistent Ethic of Life Committee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white"/>
                </a:solidFill>
                <a:latin typeface="Arial" charset="0"/>
                <a:cs typeface="Arial" charset="0"/>
              </a:rPr>
              <a:t>Care for Creation Initiative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white"/>
                </a:solidFill>
                <a:latin typeface="Arial" charset="0"/>
                <a:cs typeface="Arial" charset="0"/>
              </a:rPr>
              <a:t>Haiti Project Committee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006220"/>
      </p:ext>
    </p:extLst>
  </p:cSld>
  <p:clrMapOvr>
    <a:masterClrMapping/>
  </p:clrMapOvr>
  <p:transition spd="slow" advClick="0" advTm="1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232028"/>
      </p:ext>
    </p:extLst>
  </p:cSld>
  <p:clrMapOvr>
    <a:masterClrMapping/>
  </p:clrMapOvr>
  <p:transition spd="slow" advClick="0" advTm="12000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295400" y="381000"/>
            <a:ext cx="6324600" cy="5354638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b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br>
              <a:rPr lang="en-US" sz="2400" dirty="0">
                <a:solidFill>
                  <a:prstClr val="white"/>
                </a:solidFill>
                <a:latin typeface="Arial" charset="0"/>
                <a:cs typeface="Arial" charset="0"/>
              </a:rPr>
            </a:br>
            <a:endParaRPr lang="en-US" sz="2400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79646">
                  <a:lumMod val="40000"/>
                  <a:lumOff val="60000"/>
                </a:srgbClr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79646">
                  <a:lumMod val="40000"/>
                  <a:lumOff val="60000"/>
                </a:srgbClr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79646">
                  <a:lumMod val="40000"/>
                  <a:lumOff val="60000"/>
                </a:srgbClr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79646">
                  <a:lumMod val="40000"/>
                  <a:lumOff val="60000"/>
                </a:srgbClr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79646">
                  <a:lumMod val="40000"/>
                  <a:lumOff val="60000"/>
                </a:srgbClr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79646">
                  <a:lumMod val="40000"/>
                  <a:lumOff val="60000"/>
                </a:srgbClr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79646">
                  <a:lumMod val="40000"/>
                  <a:lumOff val="60000"/>
                </a:srgbClr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79646">
                  <a:lumMod val="40000"/>
                  <a:lumOff val="60000"/>
                </a:srgbClr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br>
              <a:rPr lang="en-US" sz="2000" dirty="0">
                <a:solidFill>
                  <a:srgbClr val="F79646">
                    <a:lumMod val="40000"/>
                    <a:lumOff val="60000"/>
                  </a:srgbClr>
                </a:solidFill>
                <a:latin typeface="Arial" charset="0"/>
                <a:cs typeface="Arial" charset="0"/>
              </a:rPr>
            </a:br>
            <a:endParaRPr lang="en-US" sz="200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1600200"/>
            <a:ext cx="5638800" cy="347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Through a</a:t>
            </a:r>
            <a:b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44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CONSISTENT ETHIC OF LIFE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that treasures life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in all its forms . . .</a:t>
            </a: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49602"/>
      </p:ext>
    </p:extLst>
  </p:cSld>
  <p:clrMapOvr>
    <a:masterClrMapping/>
  </p:clrMapOvr>
  <p:transition spd="slow" advClick="0" advTm="7000"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462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286000" y="488868"/>
            <a:ext cx="4724400" cy="5786199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. . . and through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our call</a:t>
            </a:r>
            <a:b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to be</a:t>
            </a:r>
            <a:b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44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STEWARDS</a:t>
            </a:r>
            <a:br>
              <a:rPr lang="en-US" sz="4400" dirty="0"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of the precious</a:t>
            </a:r>
            <a:b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40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GIFT OF</a:t>
            </a:r>
            <a:br>
              <a:rPr lang="en-US" sz="40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40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CREATION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entrusted to us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by GOD . . .  </a:t>
            </a:r>
            <a:endParaRPr lang="en-US" sz="1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endParaRPr lang="en-US" sz="280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603541"/>
      </p:ext>
    </p:extLst>
  </p:cSld>
  <p:clrMapOvr>
    <a:masterClrMapping/>
  </p:clrMapOvr>
  <p:transition spd="slow" advClick="0" advTm="9126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0"/>
          <p:cNvGrpSpPr>
            <a:grpSpLocks/>
          </p:cNvGrpSpPr>
          <p:nvPr/>
        </p:nvGrpSpPr>
        <p:grpSpPr bwMode="auto">
          <a:xfrm>
            <a:off x="3505200" y="3048000"/>
            <a:ext cx="1905000" cy="1752600"/>
            <a:chOff x="3657600" y="2819400"/>
            <a:chExt cx="1905000" cy="1752600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3276600"/>
              <a:ext cx="1219200" cy="86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Donut 9"/>
            <p:cNvSpPr/>
            <p:nvPr/>
          </p:nvSpPr>
          <p:spPr>
            <a:xfrm>
              <a:off x="3657600" y="2819400"/>
              <a:ext cx="1905000" cy="1752600"/>
            </a:xfrm>
            <a:prstGeom prst="don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47800" y="1752600"/>
            <a:ext cx="5486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. . from the tiniest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heartbeat </a:t>
            </a:r>
          </a:p>
        </p:txBody>
      </p:sp>
    </p:spTree>
    <p:extLst>
      <p:ext uri="{BB962C8B-B14F-4D97-AF65-F5344CB8AC3E}">
        <p14:creationId xmlns:p14="http://schemas.microsoft.com/office/powerpoint/2010/main" val="874549386"/>
      </p:ext>
    </p:extLst>
  </p:cSld>
  <p:clrMapOvr>
    <a:masterClrMapping/>
  </p:clrMapOvr>
  <p:transition spd="slow" advClick="0" advTm="5000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atie\Desktop\steward-life-photos\Earthrise_Apollo11_July20_19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64"/>
          <a:stretch>
            <a:fillRect/>
          </a:stretch>
        </p:blipFill>
        <p:spPr bwMode="auto">
          <a:xfrm>
            <a:off x="838200" y="1676400"/>
            <a:ext cx="7315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1219200" y="838200"/>
            <a:ext cx="5867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. . to the wonder of</a:t>
            </a:r>
            <a:b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the planet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that sustains us </a:t>
            </a:r>
          </a:p>
        </p:txBody>
      </p:sp>
    </p:spTree>
    <p:extLst>
      <p:ext uri="{BB962C8B-B14F-4D97-AF65-F5344CB8AC3E}">
        <p14:creationId xmlns:p14="http://schemas.microsoft.com/office/powerpoint/2010/main" val="3111081907"/>
      </p:ext>
    </p:extLst>
  </p:cSld>
  <p:clrMapOvr>
    <a:masterClrMapping/>
  </p:clrMapOvr>
  <p:transition spd="slow" advClick="0" advTm="5000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3962400" y="2133600"/>
            <a:ext cx="4038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. . in the smile of a hungry child</a:t>
            </a:r>
            <a:b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 Haiti</a:t>
            </a: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9219" name="Picture 4" descr="C:\Users\katie\Desktop\steward-life-photos\people\IM0003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1" t="16667" r="26514"/>
          <a:stretch>
            <a:fillRect/>
          </a:stretch>
        </p:blipFill>
        <p:spPr bwMode="auto">
          <a:xfrm>
            <a:off x="1524000" y="609600"/>
            <a:ext cx="2286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958726"/>
      </p:ext>
    </p:extLst>
  </p:cSld>
  <p:clrMapOvr>
    <a:masterClrMapping/>
  </p:clrMapOvr>
  <p:transition spd="slow" advClick="0" advTm="5000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Lucinda-Black Custon">
      <a:majorFont>
        <a:latin typeface="Lucida Sans"/>
        <a:ea typeface=""/>
        <a:cs typeface=""/>
      </a:majorFont>
      <a:minorFont>
        <a:latin typeface="Lucida Sans Unicode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1608</TotalTime>
  <Words>428</Words>
  <Application>Microsoft Office PowerPoint</Application>
  <PresentationFormat>On-screen Show (4:3)</PresentationFormat>
  <Paragraphs>202</Paragraphs>
  <Slides>50</Slides>
  <Notes>48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Arial</vt:lpstr>
      <vt:lpstr>Book Antiqua</vt:lpstr>
      <vt:lpstr>Calibri</vt:lpstr>
      <vt:lpstr>Eras Medium ITC</vt:lpstr>
      <vt:lpstr>Lucida Calligraphy</vt:lpstr>
      <vt:lpstr>Lucida Sans</vt:lpstr>
      <vt:lpstr>Lucida Sans Unicode</vt:lpstr>
      <vt:lpstr>Celestial</vt:lpstr>
      <vt:lpstr>1_Default Design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KKH</dc:creator>
  <cp:lastModifiedBy>Katie Hirschboeck</cp:lastModifiedBy>
  <cp:revision>151</cp:revision>
  <dcterms:created xsi:type="dcterms:W3CDTF">2015-09-10T06:37:01Z</dcterms:created>
  <dcterms:modified xsi:type="dcterms:W3CDTF">2020-03-10T18:22:37Z</dcterms:modified>
</cp:coreProperties>
</file>