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56" r:id="rId4"/>
    <p:sldId id="262" r:id="rId5"/>
    <p:sldId id="265" r:id="rId6"/>
    <p:sldId id="264" r:id="rId7"/>
    <p:sldId id="258" r:id="rId8"/>
    <p:sldId id="266" r:id="rId9"/>
    <p:sldId id="267" r:id="rId10"/>
    <p:sldId id="268" r:id="rId11"/>
    <p:sldId id="269" r:id="rId12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  <a:srgbClr val="262F13"/>
    <a:srgbClr val="00006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208" autoAdjust="0"/>
  </p:normalViewPr>
  <p:slideViewPr>
    <p:cSldViewPr>
      <p:cViewPr varScale="1">
        <p:scale>
          <a:sx n="79" d="100"/>
          <a:sy n="79" d="100"/>
        </p:scale>
        <p:origin x="-426" y="-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6ACEF-DD87-4F04-B2F5-8D2B96EA9293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FCDF5-0200-4403-BD94-B9C863F379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46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CDF5-0200-4403-BD94-B9C863F379B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7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 Satellite images are</a:t>
            </a:r>
            <a:r>
              <a:rPr lang="en-US" baseline="0" dirty="0" smtClean="0"/>
              <a:t> an important data source to extract snow information</a:t>
            </a:r>
          </a:p>
          <a:p>
            <a:r>
              <a:rPr lang="en-US" baseline="0" dirty="0" smtClean="0"/>
              <a:t>2-Data fusion between the highest resolution  (1 m) and medium (30 m) resolution satellite images </a:t>
            </a:r>
          </a:p>
          <a:p>
            <a:r>
              <a:rPr lang="en-US" baseline="0" dirty="0" smtClean="0"/>
              <a:t>3- Artificial Neural Network is used as a snow estimator that learns from data through a series of training iterations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CDF5-0200-4403-BD94-B9C863F379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60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FCDF5-0200-4403-BD94-B9C863F379B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3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3044824"/>
            <a:ext cx="5656263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8" y="2149158"/>
            <a:ext cx="5658484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8" y="3044824"/>
            <a:ext cx="5658484" cy="553180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1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E24D-EB4E-4991-86AB-3AEE60BD5DE1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7B4D-99FE-40A4-92B3-0AC631220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6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tiff"/><Relationship Id="rId12" Type="http://schemas.openxmlformats.org/officeDocument/2006/relationships/image" Target="../media/image18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tif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0"/>
            <a:ext cx="1257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7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S</a:t>
            </a:r>
            <a:r>
              <a:rPr lang="en-US" sz="1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ECRETS</a:t>
            </a:r>
            <a:endParaRPr lang="en-US" sz="1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lvl="0"/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1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1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10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of the</a:t>
            </a:r>
            <a:r>
              <a:rPr lang="en-US" sz="1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sz="1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590800"/>
            <a:ext cx="6400800" cy="3600450"/>
          </a:xfrm>
          <a:prstGeom prst="rect">
            <a:avLst/>
          </a:prstGeom>
          <a:effectLst>
            <a:outerShdw blurRad="711200" dist="215900" dir="5400000" algn="ctr" rotWithShape="0">
              <a:srgbClr val="000000">
                <a:alpha val="88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05100" y="7330696"/>
            <a:ext cx="67056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</a:t>
            </a:r>
            <a:r>
              <a:rPr lang="en-US" sz="1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AB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760268"/>
            <a:ext cx="1135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</a:t>
            </a:r>
            <a:r>
              <a:rPr lang="en-US" sz="1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XTREME </a:t>
            </a:r>
            <a:r>
              <a:rPr lang="en-US" sz="1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</a:t>
            </a:r>
            <a:r>
              <a:rPr lang="en-US" sz="1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402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086600"/>
            <a:ext cx="12725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THANKS, MARTIN, FOR ALL YOU DO TO PROTECT 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OUR COMPUTERS &amp; INTERNET FROM 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EXTREME EVENTS!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47471" y="381000"/>
            <a:ext cx="9172929" cy="6607066"/>
            <a:chOff x="1647471" y="381000"/>
            <a:chExt cx="9172929" cy="6607066"/>
          </a:xfrm>
        </p:grpSpPr>
        <p:sp>
          <p:nvSpPr>
            <p:cNvPr id="2" name="TextBox 1"/>
            <p:cNvSpPr txBox="1"/>
            <p:nvPr/>
          </p:nvSpPr>
          <p:spPr>
            <a:xfrm>
              <a:off x="1647471" y="1219200"/>
              <a:ext cx="494657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  . . . IS HE </a:t>
              </a:r>
              <a:r>
                <a:rPr lang="en-US" sz="4000" u="sng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REALLY</a:t>
              </a:r>
              <a:r>
                <a:rPr lang="en-US" sz="4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 	SECRETLY </a:t>
              </a:r>
              <a:br>
                <a:rPr lang="en-US" sz="4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</a:br>
              <a:r>
                <a:rPr lang="en-US" sz="4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      </a:t>
              </a:r>
              <a:r>
                <a:rPr lang="en-US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A DRUID</a:t>
              </a:r>
              <a:r>
                <a:rPr lang="en-US" sz="60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?</a:t>
              </a:r>
              <a:endPara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endParaRPr>
            </a:p>
          </p:txBody>
        </p:sp>
        <p:pic>
          <p:nvPicPr>
            <p:cNvPr id="9" name="Picture 8" descr="2 Martin-tree-costume.jpg"/>
            <p:cNvPicPr>
              <a:picLocks noChangeAspect="1"/>
            </p:cNvPicPr>
            <p:nvPr/>
          </p:nvPicPr>
          <p:blipFill>
            <a:blip r:embed="rId2" cstate="print"/>
            <a:srcRect l="21997" t="8730" r="20012" b="6349"/>
            <a:stretch>
              <a:fillRect/>
            </a:stretch>
          </p:blipFill>
          <p:spPr>
            <a:xfrm>
              <a:off x="7239000" y="381000"/>
              <a:ext cx="3581400" cy="660706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00200" y="4191000"/>
            <a:ext cx="51816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Inquiring minds want to know!</a:t>
            </a:r>
            <a:endParaRPr lang="en-US" sz="3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343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2209800" cy="116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30200" dist="152400" dir="4440000" algn="ctr" rotWithShape="0">
              <a:schemeClr val="tx1">
                <a:alpha val="64000"/>
              </a:scheme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19800"/>
            <a:ext cx="2151177" cy="129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93700" dist="152400" dir="444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2" descr="frstring"/>
          <p:cNvPicPr>
            <a:picLocks noChangeAspect="1" noChangeArrowheads="1"/>
          </p:cNvPicPr>
          <p:nvPr/>
        </p:nvPicPr>
        <p:blipFill>
          <a:blip r:embed="rId5" cstate="print"/>
          <a:srcRect r="9023" b="31419"/>
          <a:stretch>
            <a:fillRect/>
          </a:stretch>
        </p:blipFill>
        <p:spPr bwMode="auto">
          <a:xfrm>
            <a:off x="4191000" y="533400"/>
            <a:ext cx="264010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55600" dist="228600" dir="4260000" algn="ctr" rotWithShape="0">
              <a:schemeClr val="tx1">
                <a:alpha val="63000"/>
              </a:schemeClr>
            </a:outerShdw>
          </a:effectLst>
        </p:spPr>
      </p:pic>
      <p:pic>
        <p:nvPicPr>
          <p:cNvPr id="11" name="Picture 10" descr="flashfloodmexico.GIF"/>
          <p:cNvPicPr>
            <a:picLocks noChangeAspect="1"/>
          </p:cNvPicPr>
          <p:nvPr/>
        </p:nvPicPr>
        <p:blipFill>
          <a:blip r:embed="rId6" cstate="print">
            <a:lum/>
          </a:blip>
          <a:srcRect t="24435" r="9955" b="26992"/>
          <a:stretch>
            <a:fillRect/>
          </a:stretch>
        </p:blipFill>
        <p:spPr>
          <a:xfrm>
            <a:off x="381000" y="457201"/>
            <a:ext cx="3015916" cy="1219200"/>
          </a:xfrm>
          <a:prstGeom prst="rect">
            <a:avLst/>
          </a:prstGeom>
          <a:effectLst>
            <a:outerShdw blurRad="355600" dist="165100" dir="45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b="44906"/>
          <a:stretch>
            <a:fillRect/>
          </a:stretch>
        </p:blipFill>
        <p:spPr bwMode="auto">
          <a:xfrm>
            <a:off x="3276600" y="8305800"/>
            <a:ext cx="2315781" cy="88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30200" dist="190500" dir="4500000" algn="ctr" rotWithShape="0">
              <a:schemeClr val="tx1">
                <a:alpha val="66000"/>
              </a:scheme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t="15765"/>
          <a:stretch>
            <a:fillRect/>
          </a:stretch>
        </p:blipFill>
        <p:spPr bwMode="auto">
          <a:xfrm>
            <a:off x="6324600" y="7620000"/>
            <a:ext cx="2688312" cy="10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152400" dir="444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40279" y="53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FLOODS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7227" y="132383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FROST RINGS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8763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SNOW COVER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72390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ENHANCED</a:t>
            </a:r>
            <a:b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MOISTURE  FLUX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7467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EXTREME </a:t>
            </a:r>
            <a:b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VALUE</a:t>
            </a: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STATISTICS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0" y="5638800"/>
            <a:ext cx="175475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04800" dist="177800" dir="4200000" algn="ctr" rotWithShape="0">
              <a:srgbClr val="000000">
                <a:alpha val="49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9677400" y="7772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PAST </a:t>
            </a:r>
            <a:b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STREAMFLOW</a:t>
            </a:r>
          </a:p>
          <a:p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EXTREMES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91800" y="1981200"/>
            <a:ext cx="1792978" cy="183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0" dist="165100" dir="462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 l="5405" t="3345" r="5405" b="1928"/>
          <a:stretch>
            <a:fillRect/>
          </a:stretch>
        </p:blipFill>
        <p:spPr bwMode="auto">
          <a:xfrm>
            <a:off x="609600" y="2057400"/>
            <a:ext cx="1864179" cy="15817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317500" dist="165100" dir="4440000" algn="ctr" rotWithShape="0">
              <a:schemeClr val="tx1">
                <a:alpha val="64000"/>
              </a:scheme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9753600" y="41148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RING WIDTH EXTREMES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3810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DROUGHTS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 t="11980" r="12149"/>
          <a:stretch>
            <a:fillRect/>
          </a:stretch>
        </p:blipFill>
        <p:spPr bwMode="auto">
          <a:xfrm>
            <a:off x="7848600" y="838200"/>
            <a:ext cx="2251939" cy="111973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444500" dist="139700" dir="444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6858000" y="228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ATMOSPHERIC CIRCULATION </a:t>
            </a:r>
            <a:b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EXTREMES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7311" y="2663547"/>
            <a:ext cx="6781800" cy="4093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88900">
            <a:solidFill>
              <a:srgbClr val="39471D">
                <a:alpha val="87000"/>
              </a:srgbClr>
            </a:solidFill>
          </a:ln>
          <a:effectLst>
            <a:outerShdw blurRad="381000" dist="558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THANK YOU !</a:t>
            </a:r>
            <a:br>
              <a:rPr lang="en-US" sz="8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from </a:t>
            </a:r>
            <a:b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EXTREME </a:t>
            </a:r>
            <a:b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6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EVENTS LAB </a:t>
            </a:r>
            <a:endParaRPr lang="en-US" sz="7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64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76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511482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Featuring . . . 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6217"/>
          <a:stretch/>
        </p:blipFill>
        <p:spPr>
          <a:xfrm>
            <a:off x="5867400" y="5962824"/>
            <a:ext cx="1322917" cy="2001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36336"/>
          <a:stretch/>
        </p:blipFill>
        <p:spPr>
          <a:xfrm>
            <a:off x="8747555" y="5896711"/>
            <a:ext cx="1844245" cy="1905000"/>
          </a:xfrm>
          <a:prstGeom prst="rect">
            <a:avLst/>
          </a:prstGeom>
        </p:spPr>
      </p:pic>
      <p:pic>
        <p:nvPicPr>
          <p:cNvPr id="1026" name="Picture 2" descr="http://ltrr.arizona.edu/sites/ltrr.arizona.edu/files/styles/portrait_medium/public/people/photo/diana.jpg?itok=WfBjldy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2" t="35791" r="44186" b="43836"/>
          <a:stretch/>
        </p:blipFill>
        <p:spPr bwMode="auto">
          <a:xfrm>
            <a:off x="5470009" y="2572245"/>
            <a:ext cx="2117697" cy="23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083081" y="4424793"/>
            <a:ext cx="3810000" cy="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Saeahm Kim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Hydrology &amp; Water Resources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Picture 14" descr="Saeahm-Kim.JPG"/>
          <p:cNvPicPr>
            <a:picLocks noChangeAspect="1"/>
          </p:cNvPicPr>
          <p:nvPr/>
        </p:nvPicPr>
        <p:blipFill rotWithShape="1">
          <a:blip r:embed="rId5" cstate="print"/>
          <a:srcRect l="10622" t="22164" r="28244" b="27411"/>
          <a:stretch/>
        </p:blipFill>
        <p:spPr bwMode="auto">
          <a:xfrm>
            <a:off x="8915400" y="2294740"/>
            <a:ext cx="1904508" cy="209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gidp.arizona.edu/system/files/resize/Czyzowska%20face-150x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048" y="5840479"/>
            <a:ext cx="1729996" cy="172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8" t="-305" r="13705" b="27566"/>
          <a:stretch/>
        </p:blipFill>
        <p:spPr>
          <a:xfrm>
            <a:off x="1871000" y="2388141"/>
            <a:ext cx="2133150" cy="2272640"/>
          </a:xfrm>
          <a:prstGeom prst="rect">
            <a:avLst/>
          </a:prstGeom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696200" y="7916272"/>
            <a:ext cx="381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Munro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lang="en-US" sz="18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LTRR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573870" y="4972334"/>
            <a:ext cx="381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Diana Zamora Reyes</a:t>
            </a:r>
            <a:b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Hydrology &amp; Water Resources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032575" y="4829531"/>
            <a:ext cx="381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Katie Hirschboeck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lang="en-US" sz="18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LTRR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210110" y="7570475"/>
            <a:ext cx="3810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 </a:t>
            </a:r>
            <a:r>
              <a:rPr lang="en-US" sz="24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Czyzowska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LTRR</a:t>
            </a:r>
            <a:r>
              <a:rPr 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br>
              <a:rPr 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Arizona Remote Sensing Center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723908" y="8115509"/>
            <a:ext cx="3509924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 Johnson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lang="en-US" sz="18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LTRR</a:t>
            </a:r>
            <a:endParaRPr lang="en-US" sz="1800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NSF Macrosystems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Project)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58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81000" y="457201"/>
            <a:ext cx="3426279" cy="1219200"/>
            <a:chOff x="381000" y="457201"/>
            <a:chExt cx="3426279" cy="1219200"/>
          </a:xfrm>
        </p:grpSpPr>
        <p:pic>
          <p:nvPicPr>
            <p:cNvPr id="11" name="Picture 10" descr="flashfloodmexico.GIF"/>
            <p:cNvPicPr>
              <a:picLocks noChangeAspect="1"/>
            </p:cNvPicPr>
            <p:nvPr/>
          </p:nvPicPr>
          <p:blipFill>
            <a:blip r:embed="rId2" cstate="print">
              <a:lum/>
            </a:blip>
            <a:srcRect t="24435" r="9955" b="26992"/>
            <a:stretch>
              <a:fillRect/>
            </a:stretch>
          </p:blipFill>
          <p:spPr>
            <a:xfrm>
              <a:off x="381000" y="457201"/>
              <a:ext cx="3015916" cy="1219200"/>
            </a:xfrm>
            <a:prstGeom prst="rect">
              <a:avLst/>
            </a:prstGeom>
            <a:effectLst>
              <a:outerShdw blurRad="355600" dist="165100" dir="4500000" algn="ctr" rotWithShape="0">
                <a:schemeClr val="tx1">
                  <a:alpha val="65000"/>
                </a:scheme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140279" y="533400"/>
              <a:ext cx="2667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FLOODS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27227" y="533400"/>
            <a:ext cx="2971800" cy="1447800"/>
            <a:chOff x="4027227" y="533400"/>
            <a:chExt cx="2971800" cy="1447800"/>
          </a:xfrm>
        </p:grpSpPr>
        <p:pic>
          <p:nvPicPr>
            <p:cNvPr id="6" name="Picture 52" descr="frstring"/>
            <p:cNvPicPr>
              <a:picLocks noChangeAspect="1" noChangeArrowheads="1"/>
            </p:cNvPicPr>
            <p:nvPr/>
          </p:nvPicPr>
          <p:blipFill>
            <a:blip r:embed="rId3" cstate="print"/>
            <a:srcRect r="9023" b="31419"/>
            <a:stretch>
              <a:fillRect/>
            </a:stretch>
          </p:blipFill>
          <p:spPr bwMode="auto">
            <a:xfrm>
              <a:off x="4191000" y="533400"/>
              <a:ext cx="2640106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55600" dist="228600" dir="4260000" algn="ctr" rotWithShape="0">
                <a:schemeClr val="tx1">
                  <a:alpha val="63000"/>
                </a:scheme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4027227" y="1323833"/>
              <a:ext cx="297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FROST RINGS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19800" y="7620000"/>
            <a:ext cx="3352800" cy="1727775"/>
            <a:chOff x="6019800" y="7620000"/>
            <a:chExt cx="3352800" cy="17277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15765"/>
            <a:stretch>
              <a:fillRect/>
            </a:stretch>
          </p:blipFill>
          <p:spPr bwMode="auto">
            <a:xfrm>
              <a:off x="6324600" y="7620000"/>
              <a:ext cx="2688312" cy="104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04800" dist="152400" dir="4440000" algn="ctr" rotWithShape="0">
                <a:srgbClr val="000000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6019800" y="8763000"/>
              <a:ext cx="335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SNOW COVER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90800" y="7239000"/>
            <a:ext cx="3429000" cy="1954356"/>
            <a:chOff x="2590800" y="7239000"/>
            <a:chExt cx="3429000" cy="19543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44906"/>
            <a:stretch>
              <a:fillRect/>
            </a:stretch>
          </p:blipFill>
          <p:spPr bwMode="auto">
            <a:xfrm>
              <a:off x="3276600" y="8305800"/>
              <a:ext cx="2315781" cy="887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30200" dist="190500" dir="4500000" algn="ctr" rotWithShape="0">
                <a:schemeClr val="tx1">
                  <a:alpha val="66000"/>
                </a:scheme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2590800" y="7239000"/>
              <a:ext cx="3429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ENHANCED</a:t>
              </a:r>
              <a:b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</a:b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MOISTURE  FLUX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" y="4724400"/>
            <a:ext cx="2514600" cy="4312860"/>
            <a:chOff x="304800" y="4724400"/>
            <a:chExt cx="2514600" cy="431286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4724400"/>
              <a:ext cx="2209800" cy="116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30200" dist="152400" dir="4440000" algn="ctr" rotWithShape="0">
                <a:schemeClr val="tx1">
                  <a:alpha val="64000"/>
                </a:schemeClr>
              </a:outerShdw>
            </a:effec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600" y="6019800"/>
              <a:ext cx="2151177" cy="1294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93700" dist="152400" dir="4440000" algn="ctr" rotWithShape="0">
                <a:srgbClr val="000000">
                  <a:alpha val="61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57200" y="7467600"/>
              <a:ext cx="2362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EXTREME </a:t>
              </a:r>
              <a:b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</a:b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VALUE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STATISTICS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677400" y="1981200"/>
            <a:ext cx="3124200" cy="7360860"/>
            <a:chOff x="9677400" y="1981200"/>
            <a:chExt cx="3124200" cy="7360860"/>
          </a:xfrm>
        </p:grpSpPr>
        <p:grpSp>
          <p:nvGrpSpPr>
            <p:cNvPr id="30" name="Group 29"/>
            <p:cNvGrpSpPr/>
            <p:nvPr/>
          </p:nvGrpSpPr>
          <p:grpSpPr>
            <a:xfrm>
              <a:off x="9677400" y="5638800"/>
              <a:ext cx="3124200" cy="3703260"/>
              <a:chOff x="9677400" y="5638800"/>
              <a:chExt cx="3124200" cy="3703260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668000" y="5638800"/>
                <a:ext cx="1754755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304800" dist="177800" dir="4200000" algn="ctr" rotWithShape="0">
                  <a:srgbClr val="000000">
                    <a:alpha val="49000"/>
                  </a:srgbClr>
                </a:outerShdw>
              </a:effec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9677400" y="7772400"/>
                <a:ext cx="3124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PAST </a:t>
                </a:r>
                <a:b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</a:br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STREAMFLOW</a:t>
                </a:r>
              </a:p>
              <a:p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EXTREMES</a:t>
                </a: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753600" y="1981200"/>
              <a:ext cx="2819400" cy="3210818"/>
              <a:chOff x="9753600" y="1981200"/>
              <a:chExt cx="2819400" cy="3210818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0591800" y="1981200"/>
                <a:ext cx="1792978" cy="1836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0" dist="165100" dir="4620000" algn="ctr" rotWithShape="0">
                  <a:srgbClr val="000000">
                    <a:alpha val="65000"/>
                  </a:srgbClr>
                </a:outerShdw>
              </a:effec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9753600" y="4114800"/>
                <a:ext cx="2819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RING WIDTH EXTREMES</a:t>
                </a:r>
                <a:endPara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457200" y="2057400"/>
            <a:ext cx="2438400" cy="2337375"/>
            <a:chOff x="457200" y="2057400"/>
            <a:chExt cx="2438400" cy="2337375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 l="5405" t="3345" r="5405" b="1928"/>
            <a:stretch>
              <a:fillRect/>
            </a:stretch>
          </p:blipFill>
          <p:spPr bwMode="auto">
            <a:xfrm>
              <a:off x="609600" y="2057400"/>
              <a:ext cx="1864179" cy="15817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317500" dist="165100" dir="4440000" algn="ctr" rotWithShape="0">
                <a:schemeClr val="tx1">
                  <a:alpha val="64000"/>
                </a:schemeClr>
              </a:outerShd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457200" y="381000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DROUGHTS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8000" y="228600"/>
            <a:ext cx="5715000" cy="1729338"/>
            <a:chOff x="6858000" y="228600"/>
            <a:chExt cx="5715000" cy="1729338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 t="11980" r="12149"/>
            <a:stretch>
              <a:fillRect/>
            </a:stretch>
          </p:blipFill>
          <p:spPr bwMode="auto">
            <a:xfrm>
              <a:off x="7848600" y="838200"/>
              <a:ext cx="2251939" cy="111973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444500" dist="139700" dir="4440000" algn="ctr" rotWithShape="0">
                <a:srgbClr val="000000">
                  <a:alpha val="63000"/>
                </a:srgbClr>
              </a:outerShdw>
            </a:effectLst>
          </p:spPr>
        </p:pic>
        <p:sp>
          <p:nvSpPr>
            <p:cNvPr id="36" name="TextBox 35"/>
            <p:cNvSpPr txBox="1"/>
            <p:nvPr/>
          </p:nvSpPr>
          <p:spPr>
            <a:xfrm>
              <a:off x="6858000" y="228600"/>
              <a:ext cx="571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ATMOSPHERIC CIRCULATION </a:t>
              </a:r>
              <a:b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</a:b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EXTREMES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2362200"/>
            <a:ext cx="6781800" cy="470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88900">
            <a:solidFill>
              <a:srgbClr val="39471D">
                <a:alpha val="87000"/>
              </a:srgbClr>
            </a:solidFill>
          </a:ln>
          <a:effectLst>
            <a:outerShdw blurRad="381000" dist="558800" dir="30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EXTREME EVENTS</a:t>
            </a:r>
            <a:b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1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LAB</a:t>
            </a:r>
            <a:endParaRPr lang="en-US" sz="1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7379"/>
            <a:ext cx="7513805" cy="1115794"/>
          </a:xfrm>
          <a:prstGeom prst="rect">
            <a:avLst/>
          </a:prstGeom>
          <a:effectLst>
            <a:outerShdw blurRad="482600" dist="317500" dir="2280000" sx="88000" sy="88000" algn="ctr" rotWithShape="0">
              <a:srgbClr val="000000">
                <a:alpha val="9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5272" y="1928246"/>
            <a:ext cx="10551056" cy="7223826"/>
          </a:xfrm>
          <a:prstGeom prst="rect">
            <a:avLst/>
          </a:prstGeom>
          <a:effectLst>
            <a:outerShdw blurRad="444500" dist="127000" dir="5400000" algn="ctr" rotWithShape="0">
              <a:srgbClr val="000000">
                <a:alpha val="88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772401" y="29703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lin Sans FB" panose="020E0602020502020306" pitchFamily="34" charset="0"/>
              </a:rPr>
              <a:t>8,500+ “peaks-above-base</a:t>
            </a:r>
            <a:r>
              <a:rPr lang="en-US" dirty="0" smtClean="0">
                <a:latin typeface="Berlin Sans FB" panose="020E0602020502020306" pitchFamily="34" charset="0"/>
              </a:rPr>
              <a:t>” floods </a:t>
            </a:r>
            <a:r>
              <a:rPr lang="en-US" dirty="0" smtClean="0">
                <a:latin typeface="Berlin Sans FB" panose="020E0602020502020306" pitchFamily="34" charset="0"/>
              </a:rPr>
              <a:t>from  51 USGS gauges in </a:t>
            </a:r>
            <a:r>
              <a:rPr lang="en-US" dirty="0" smtClean="0">
                <a:latin typeface="Berlin Sans FB" panose="020E0602020502020306" pitchFamily="34" charset="0"/>
              </a:rPr>
              <a:t>AZ classified </a:t>
            </a:r>
            <a:r>
              <a:rPr lang="en-US" dirty="0" smtClean="0">
                <a:latin typeface="Berlin Sans FB" panose="020E0602020502020306" pitchFamily="34" charset="0"/>
              </a:rPr>
              <a:t>according to type of flood-generating process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7310" y="9127035"/>
            <a:ext cx="5304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anose="020E0602020502020306" pitchFamily="34" charset="0"/>
              </a:rPr>
              <a:t>Currently updated for period 1915-2011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800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39434"/>
            <a:ext cx="624910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Diana Zamora Reyes’s M.S. Thesis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         (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completed  Dec 2014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“RELEVANCE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OF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FLOOD HETEROGENEITY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  TO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FLOOD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FREQUENCY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       IN ARIZONA”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9155"/>
            <a:ext cx="4263189" cy="633079"/>
          </a:xfrm>
          <a:prstGeom prst="rect">
            <a:avLst/>
          </a:prstGeom>
          <a:effectLst>
            <a:outerShdw blurRad="355600" dist="114300" dir="2280000" algn="ctr" rotWithShape="0">
              <a:srgbClr val="000000">
                <a:alpha val="8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143000"/>
            <a:ext cx="5286186" cy="4970986"/>
          </a:xfrm>
          <a:prstGeom prst="rect">
            <a:avLst/>
          </a:prstGeom>
          <a:effectLst>
            <a:outerShdw blurRad="355600" dist="50800" dir="4500000" algn="ctr" rotWithShape="0">
              <a:srgbClr val="000000">
                <a:alpha val="87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925978" y="5475822"/>
            <a:ext cx="1960043" cy="4724400"/>
          </a:xfrm>
          <a:prstGeom prst="rect">
            <a:avLst/>
          </a:prstGeom>
          <a:effectLst>
            <a:outerShdw blurRad="241300" dist="127000" dir="5400000" algn="ctr" rotWithShape="0">
              <a:srgbClr val="000000">
                <a:alpha val="9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278905" y="493951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FLOOD TYPE MAGNITUDES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6324600"/>
            <a:ext cx="536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FLOOD TYPE FREQUENCIES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08800" y="1146865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Berlin Sans FB" panose="020E0602020502020306" pitchFamily="34" charset="0"/>
              </a:rPr>
              <a:t>Agua Fria R nr Mayer</a:t>
            </a:r>
            <a:endParaRPr lang="en-US" sz="1800" dirty="0"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15400" y="707898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rlin Sans FB" panose="020E0602020502020306" pitchFamily="34" charset="0"/>
              </a:rPr>
              <a:t># peaks “above base”</a:t>
            </a:r>
            <a:br>
              <a:rPr lang="en-US" sz="1600" dirty="0" smtClean="0">
                <a:latin typeface="Berlin Sans FB" panose="020E0602020502020306" pitchFamily="34" charset="0"/>
              </a:rPr>
            </a:br>
            <a:r>
              <a:rPr lang="en-US" sz="1600" dirty="0" smtClean="0">
                <a:latin typeface="Berlin Sans FB" panose="020E0602020502020306" pitchFamily="34" charset="0"/>
              </a:rPr>
              <a:t>per year</a:t>
            </a:r>
            <a:endParaRPr lang="en-US" sz="1600" dirty="0">
              <a:latin typeface="Berlin Sans FB" panose="020E0602020502020306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1600" y="2712867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Berlin Sans FB" panose="020E0602020502020306" pitchFamily="34" charset="0"/>
              </a:rPr>
              <a:t>Discharge magnitude of largest flood peak per year</a:t>
            </a:r>
            <a:endParaRPr lang="en-US" sz="1600" dirty="0">
              <a:latin typeface="Berlin Sans FB" panose="020E0602020502020306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7924800"/>
            <a:ext cx="6373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erlin Sans FB" panose="020E0602020502020306" pitchFamily="34" charset="0"/>
              </a:rPr>
              <a:t>MORE details to follow </a:t>
            </a:r>
            <a:br>
              <a:rPr lang="en-US" sz="4800" dirty="0" smtClean="0">
                <a:latin typeface="Berlin Sans FB" panose="020E0602020502020306" pitchFamily="34" charset="0"/>
              </a:rPr>
            </a:br>
            <a:r>
              <a:rPr lang="en-US" sz="4800" dirty="0" smtClean="0">
                <a:latin typeface="Berlin Sans FB" panose="020E0602020502020306" pitchFamily="34" charset="0"/>
              </a:rPr>
              <a:t>	in the next talk!!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6612" y="4658778"/>
            <a:ext cx="3034102" cy="3138582"/>
          </a:xfrm>
          <a:prstGeom prst="rect">
            <a:avLst/>
          </a:prstGeom>
          <a:effectLst>
            <a:outerShdw blurRad="406400" dist="50800" dir="5400000" algn="ctr" rotWithShape="0">
              <a:srgbClr val="000000">
                <a:alpha val="7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231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3095" y="4556878"/>
            <a:ext cx="2293172" cy="2859240"/>
          </a:xfrm>
          <a:prstGeom prst="rect">
            <a:avLst/>
          </a:prstGeom>
          <a:effectLst>
            <a:outerShdw blurRad="228600" dist="76200" dir="5400000" algn="ctr" rotWithShape="0">
              <a:srgbClr val="000000">
                <a:alpha val="8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17"/>
          <a:stretch/>
        </p:blipFill>
        <p:spPr>
          <a:xfrm>
            <a:off x="9846487" y="7745639"/>
            <a:ext cx="2356128" cy="1614806"/>
          </a:xfrm>
          <a:prstGeom prst="rect">
            <a:avLst/>
          </a:prstGeom>
          <a:effectLst>
            <a:outerShdw blurRad="215900" dir="5400000" algn="ctr" rotWithShape="0">
              <a:srgbClr val="000000">
                <a:alpha val="90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2031" y="7773988"/>
            <a:ext cx="177800" cy="16764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40" y="4469486"/>
            <a:ext cx="2403790" cy="3054850"/>
          </a:xfrm>
          <a:prstGeom prst="rect">
            <a:avLst/>
          </a:prstGeom>
          <a:effectLst>
            <a:outerShdw blurRad="279400" dist="241300" dir="5400000" algn="ctr" rotWithShape="0">
              <a:srgbClr val="000000">
                <a:alpha val="86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03"/>
          <a:stretch/>
        </p:blipFill>
        <p:spPr>
          <a:xfrm>
            <a:off x="652282" y="7809684"/>
            <a:ext cx="2540000" cy="1371600"/>
          </a:xfrm>
          <a:prstGeom prst="rect">
            <a:avLst/>
          </a:prstGeom>
          <a:effectLst>
            <a:outerShdw blurRad="165100" dist="508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14" y="7735570"/>
            <a:ext cx="177800" cy="16764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4891" y="4559911"/>
            <a:ext cx="2397021" cy="2964425"/>
          </a:xfrm>
          <a:prstGeom prst="rect">
            <a:avLst/>
          </a:prstGeom>
          <a:effectLst>
            <a:outerShdw blurRad="2286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750" y="7812405"/>
            <a:ext cx="2680970" cy="1599565"/>
          </a:xfrm>
          <a:prstGeom prst="rect">
            <a:avLst/>
          </a:prstGeom>
          <a:effectLst>
            <a:outerShdw blurRad="215900" dir="5400000" algn="ctr" rotWithShape="0">
              <a:srgbClr val="000000">
                <a:alpha val="8300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7091" y="7809684"/>
            <a:ext cx="177800" cy="16764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4563" y="4596518"/>
            <a:ext cx="2414168" cy="2906993"/>
          </a:xfrm>
          <a:prstGeom prst="rect">
            <a:avLst/>
          </a:prstGeom>
          <a:effectLst>
            <a:outerShdw blurRad="266700" dist="203200" dir="5400000" algn="ctr" rotWithShape="0">
              <a:srgbClr val="000000">
                <a:alpha val="89000"/>
              </a:srgbClr>
            </a:outerShdw>
          </a:effectLst>
        </p:spPr>
      </p:pic>
      <p:pic>
        <p:nvPicPr>
          <p:cNvPr id="17" name="Picture 16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24"/>
          <a:stretch/>
        </p:blipFill>
        <p:spPr>
          <a:xfrm>
            <a:off x="3729951" y="7809684"/>
            <a:ext cx="2578100" cy="1486716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81000"/>
              </a:srgbClr>
            </a:outerShdw>
          </a:effectLst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422" y="7786507"/>
            <a:ext cx="210719" cy="1603443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6200000">
            <a:off x="6353445" y="1566654"/>
            <a:ext cx="283076" cy="5393857"/>
          </a:xfrm>
          <a:prstGeom prst="rightBrace">
            <a:avLst/>
          </a:prstGeom>
          <a:ln w="19050">
            <a:solidFill>
              <a:schemeClr val="tx1"/>
            </a:solidFill>
          </a:ln>
          <a:effectLst>
            <a:outerShdw blurRad="165100" dist="50800" dir="5400000" algn="ctr" rotWithShape="0">
              <a:srgbClr val="000000">
                <a:alpha val="9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43436" y="3756287"/>
            <a:ext cx="5544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breaking flood peaks in Jan1993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388768" y="349003"/>
            <a:ext cx="6085653" cy="3182269"/>
            <a:chOff x="6171089" y="183089"/>
            <a:chExt cx="6385362" cy="32366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3713" y="183089"/>
              <a:ext cx="6372738" cy="3236605"/>
            </a:xfrm>
            <a:prstGeom prst="rect">
              <a:avLst/>
            </a:prstGeom>
            <a:effectLst>
              <a:outerShdw blurRad="330200" dist="50800" dir="5400000" algn="ctr" rotWithShape="0">
                <a:srgbClr val="000000">
                  <a:alpha val="94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0363200" y="72493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2005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70035" y="87046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1993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1089" y="180644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1988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6420" y="1017076"/>
            <a:ext cx="59423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Saeahm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Kim’s M.S. Thesis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(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 progress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“AN ASSESSMENT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OF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ATMOSPHERIC RIVERS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    AS FLOOD PRODUCERS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	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ARIZONA”</a:t>
            </a:r>
            <a:r>
              <a:rPr lang="en-US" sz="3200" dirty="0"/>
              <a:t>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3652" y="4027245"/>
            <a:ext cx="187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1988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81369" y="3944413"/>
            <a:ext cx="187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2005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9961" y="183089"/>
            <a:ext cx="4263189" cy="633079"/>
          </a:xfrm>
          <a:prstGeom prst="rect">
            <a:avLst/>
          </a:prstGeom>
          <a:effectLst>
            <a:outerShdw blurRad="355600" dist="114300" dir="2280000" algn="ctr" rotWithShape="0">
              <a:srgbClr val="000000">
                <a:alpha val="8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557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12" descr="SWANN-logo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34" y="245579"/>
            <a:ext cx="7635490" cy="959563"/>
          </a:xfrm>
          <a:prstGeom prst="rect">
            <a:avLst/>
          </a:prstGeom>
          <a:noFill/>
          <a:ln>
            <a:noFill/>
          </a:ln>
          <a:effectLst>
            <a:outerShdw blurRad="266700" dist="88900" dir="3540000" sx="88000" sy="88000" algn="ctr" rotWithShape="0">
              <a:srgbClr val="000000">
                <a:alpha val="94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871" y="1447800"/>
            <a:ext cx="1264672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INVESTIGATORS: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Ela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Czyzowska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, Ph.D.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(w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/ Katie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Hirschboeck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as managing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PI )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GOAL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: design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, test, and operationalize a state-of-the-art artificial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    intelligence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model for improved estimation of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now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W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ater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quivalent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7315200"/>
            <a:ext cx="82472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" panose="020E0602020502020306" pitchFamily="34" charset="0"/>
              </a:rPr>
              <a:t>Deliverables: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dirty="0" smtClean="0">
                <a:latin typeface="Berlin Sans FB" panose="020E0602020502020306" pitchFamily="34" charset="0"/>
              </a:rPr>
              <a:t>  </a:t>
            </a:r>
            <a:r>
              <a:rPr lang="en-US" dirty="0">
                <a:latin typeface="Berlin Sans FB" panose="020E0602020502020306" pitchFamily="34" charset="0"/>
              </a:rPr>
              <a:t>(1) a </a:t>
            </a:r>
            <a:r>
              <a:rPr lang="en-US" u="sng" dirty="0">
                <a:latin typeface="Berlin Sans FB" panose="020E0602020502020306" pitchFamily="34" charset="0"/>
              </a:rPr>
              <a:t>user-friendly snow cover </a:t>
            </a:r>
            <a:r>
              <a:rPr lang="en-US" u="sng" dirty="0" smtClean="0">
                <a:latin typeface="Berlin Sans FB" panose="020E0602020502020306" pitchFamily="34" charset="0"/>
              </a:rPr>
              <a:t>model</a:t>
            </a:r>
            <a:r>
              <a:rPr lang="en-US" dirty="0" smtClean="0">
                <a:latin typeface="Berlin Sans FB" panose="020E0602020502020306" pitchFamily="34" charset="0"/>
              </a:rPr>
              <a:t>, and 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dirty="0" smtClean="0">
                <a:latin typeface="Berlin Sans FB" panose="020E0602020502020306" pitchFamily="34" charset="0"/>
              </a:rPr>
              <a:t>  (</a:t>
            </a:r>
            <a:r>
              <a:rPr lang="en-US" dirty="0">
                <a:latin typeface="Berlin Sans FB" panose="020E0602020502020306" pitchFamily="34" charset="0"/>
              </a:rPr>
              <a:t>2) </a:t>
            </a:r>
            <a:r>
              <a:rPr lang="en-US" u="sng" dirty="0">
                <a:latin typeface="Berlin Sans FB" panose="020E0602020502020306" pitchFamily="34" charset="0"/>
              </a:rPr>
              <a:t>a decision support tool </a:t>
            </a:r>
            <a:r>
              <a:rPr lang="en-US" dirty="0" smtClean="0">
                <a:latin typeface="Berlin Sans FB" panose="020E0602020502020306" pitchFamily="34" charset="0"/>
              </a:rPr>
              <a:t/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dirty="0" smtClean="0">
                <a:latin typeface="Berlin Sans FB" panose="020E0602020502020306" pitchFamily="34" charset="0"/>
              </a:rPr>
              <a:t>         attuned </a:t>
            </a:r>
            <a:r>
              <a:rPr lang="en-US" dirty="0">
                <a:latin typeface="Berlin Sans FB" panose="020E0602020502020306" pitchFamily="34" charset="0"/>
              </a:rPr>
              <a:t>to observed patterns of variation in </a:t>
            </a:r>
            <a:r>
              <a:rPr lang="en-US" dirty="0" smtClean="0">
                <a:latin typeface="Berlin Sans FB" panose="020E0602020502020306" pitchFamily="34" charset="0"/>
              </a:rPr>
              <a:t>snow </a:t>
            </a:r>
            <a:r>
              <a:rPr lang="en-US" dirty="0">
                <a:latin typeface="Berlin Sans FB" panose="020E0602020502020306" pitchFamily="34" charset="0"/>
              </a:rPr>
              <a:t>cover </a:t>
            </a:r>
            <a:r>
              <a:rPr lang="en-US" dirty="0" smtClean="0">
                <a:latin typeface="Berlin Sans FB" panose="020E0602020502020306" pitchFamily="34" charset="0"/>
              </a:rPr>
              <a:t/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dirty="0" smtClean="0">
                <a:latin typeface="Berlin Sans FB" panose="020E0602020502020306" pitchFamily="34" charset="0"/>
              </a:rPr>
              <a:t>         and depth to estimate SWE </a:t>
            </a:r>
            <a:r>
              <a:rPr lang="en-US" dirty="0">
                <a:latin typeface="Berlin Sans FB" panose="020E0602020502020306" pitchFamily="34" charset="0"/>
              </a:rPr>
              <a:t>at </a:t>
            </a:r>
            <a:r>
              <a:rPr lang="en-US" dirty="0" smtClean="0">
                <a:latin typeface="Berlin Sans FB" panose="020E0602020502020306" pitchFamily="34" charset="0"/>
              </a:rPr>
              <a:t>multiple scales.</a:t>
            </a:r>
            <a:endParaRPr lang="en-US" dirty="0">
              <a:latin typeface="Berlin Sans FB" panose="020E0602020502020306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28926" y="256717"/>
            <a:ext cx="4772674" cy="769441"/>
            <a:chOff x="7398682" y="7869939"/>
            <a:chExt cx="4772674" cy="7694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8682" y="8166817"/>
              <a:ext cx="932040" cy="354645"/>
            </a:xfrm>
            <a:prstGeom prst="rect">
              <a:avLst/>
            </a:prstGeom>
            <a:effectLst>
              <a:outerShdw blurRad="317500" dist="127000" dir="2640000" sx="61000" sy="61000" algn="ctr" rotWithShape="0">
                <a:srgbClr val="000000">
                  <a:alpha val="86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111888" y="7869939"/>
              <a:ext cx="40594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Funded by SALT RIVER PROJECT </a:t>
              </a:r>
              <a:r>
                <a:rPr lang="en-US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(expected start Summer 2015</a:t>
              </a:r>
              <a:r>
                <a:rPr lang="en-US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)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3429000"/>
            <a:ext cx="12464943" cy="5179715"/>
            <a:chOff x="266465" y="2765875"/>
            <a:chExt cx="12464943" cy="5179715"/>
          </a:xfrm>
        </p:grpSpPr>
        <p:grpSp>
          <p:nvGrpSpPr>
            <p:cNvPr id="12" name="Group 11"/>
            <p:cNvGrpSpPr/>
            <p:nvPr/>
          </p:nvGrpSpPr>
          <p:grpSpPr>
            <a:xfrm>
              <a:off x="266465" y="2765875"/>
              <a:ext cx="12464943" cy="5179715"/>
              <a:chOff x="266465" y="2765875"/>
              <a:chExt cx="12464943" cy="517971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501388" y="4400835"/>
                <a:ext cx="635381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SATELLITE IMAGERY + ARTIFICIAL NEURAL NET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  <a:sym typeface="Wingdings" panose="05000000000000000000" pitchFamily="2" charset="2"/>
                  </a:rPr>
                  <a:t> FUSION OF HI &amp; LOW RESOLUTION IMAGES TO PROVIDE 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SNOW COVER MAPS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6465" y="4594675"/>
                <a:ext cx="234795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To manage</a:t>
                </a:r>
                <a:b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</a:b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DROUGHTS</a:t>
                </a:r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endParaRPr>
              </a:p>
              <a:p>
                <a:pPr algn="ctr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&amp; LOW FLOWS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endParaRPr>
              </a:p>
            </p:txBody>
          </p:sp>
          <p:pic>
            <p:nvPicPr>
              <p:cNvPr id="24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405" t="3345" r="5405" b="1928"/>
              <a:stretch>
                <a:fillRect/>
              </a:stretch>
            </p:blipFill>
            <p:spPr bwMode="auto">
              <a:xfrm>
                <a:off x="418865" y="2765875"/>
                <a:ext cx="2148110" cy="182263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17500" dist="165100" dir="4440000" algn="ctr" rotWithShape="0">
                  <a:schemeClr val="tx1">
                    <a:alpha val="64000"/>
                  </a:schemeClr>
                </a:outerShdw>
              </a:effec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704531" y="5391045"/>
                <a:ext cx="402687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SWE ESTIMATES </a:t>
                </a:r>
              </a:p>
              <a:p>
                <a:pPr algn="ctr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FOR SHORT-TERM </a:t>
                </a:r>
                <a:b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</a:b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&amp; LONG-TERM </a:t>
                </a:r>
                <a:r>
                  <a:rPr lang="en-US" sz="32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SRP</a:t>
                </a:r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</a:rPr>
                  <a:t> WATER SUPPLY PLANNING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595336" y="5249288"/>
                <a:ext cx="8876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 Demi" pitchFamily="34" charset="0"/>
                    <a:sym typeface="Wingdings" panose="05000000000000000000" pitchFamily="2" charset="2"/>
                  </a:rPr>
                  <a:t>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 cstate="print"/>
              <a:srcRect r="26269"/>
              <a:stretch/>
            </p:blipFill>
            <p:spPr>
              <a:xfrm>
                <a:off x="9066584" y="2870586"/>
                <a:ext cx="3187973" cy="2480442"/>
              </a:xfrm>
              <a:prstGeom prst="rect">
                <a:avLst/>
              </a:prstGeom>
              <a:effectLst>
                <a:outerShdw blurRad="457200" dir="5400000" algn="ctr" rotWithShape="0">
                  <a:srgbClr val="000000">
                    <a:alpha val="70000"/>
                  </a:srgbClr>
                </a:outerShdw>
              </a:effectLst>
            </p:spPr>
          </p:pic>
          <p:grpSp>
            <p:nvGrpSpPr>
              <p:cNvPr id="34" name="Group 33"/>
              <p:cNvGrpSpPr/>
              <p:nvPr/>
            </p:nvGrpSpPr>
            <p:grpSpPr>
              <a:xfrm>
                <a:off x="3483023" y="2804381"/>
                <a:ext cx="4032805" cy="1556437"/>
                <a:chOff x="3592436" y="3717343"/>
                <a:chExt cx="4032805" cy="1556437"/>
              </a:xfrm>
            </p:grpSpPr>
            <p:pic>
              <p:nvPicPr>
                <p:cNvPr id="35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15765"/>
                <a:stretch>
                  <a:fillRect/>
                </a:stretch>
              </p:blipFill>
              <p:spPr bwMode="auto">
                <a:xfrm>
                  <a:off x="3619850" y="3717343"/>
                  <a:ext cx="4005391" cy="1556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304800" dist="152400" dir="4440000" algn="ctr" rotWithShape="0">
                    <a:srgbClr val="000000">
                      <a:alpha val="65000"/>
                    </a:srgbClr>
                  </a:outerShdw>
                </a:effectLst>
              </p:spPr>
            </p:pic>
            <p:sp>
              <p:nvSpPr>
                <p:cNvPr id="37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3592436" y="4834002"/>
                  <a:ext cx="1444626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erlin Sans FB" panose="020E0602020502020306" pitchFamily="34" charset="0"/>
                    </a:rPr>
                    <a:t>Snow Cover</a:t>
                  </a:r>
                  <a:endParaRPr lang="en-US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lin Sans FB" panose="020E0602020502020306" pitchFamily="34" charset="0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8027966" y="5336315"/>
              <a:ext cx="887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  <a:sym typeface="Wingdings" panose="05000000000000000000" pitchFamily="2" charset="2"/>
                </a:rPr>
                <a:t>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735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61782"/>
            <a:ext cx="10747147" cy="7043738"/>
          </a:xfrm>
          <a:prstGeom prst="rect">
            <a:avLst/>
          </a:prstGeom>
          <a:effectLst>
            <a:outerShdw blurRad="444500" dist="177800" dir="5400000" algn="ctr" rotWithShape="0">
              <a:srgbClr val="000000">
                <a:alpha val="64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INTRODUCING 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 . EXTREMES OF A DIFFERENT KIND . .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990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Jen Johnson, Ph.D.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27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254000">
            <a:solidFill>
              <a:srgbClr val="26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Finally . . . .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	What secrets does Martin hold?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968"/>
          <a:stretch/>
        </p:blipFill>
        <p:spPr>
          <a:xfrm>
            <a:off x="4800600" y="3561347"/>
            <a:ext cx="2330853" cy="37452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9945" y="3429000"/>
            <a:ext cx="11663385" cy="5016758"/>
            <a:chOff x="429945" y="3429000"/>
            <a:chExt cx="11663385" cy="5016758"/>
          </a:xfrm>
        </p:grpSpPr>
        <p:pic>
          <p:nvPicPr>
            <p:cNvPr id="4098" name="Picture 2" descr="More than 25,000 attended last year's Spring Fling event, which was the first year of its return to the UA campus. (Photo credit: Patrick McArdle/UANews)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395"/>
            <a:stretch/>
          </p:blipFill>
          <p:spPr bwMode="auto">
            <a:xfrm>
              <a:off x="7597530" y="3581400"/>
              <a:ext cx="4495800" cy="3733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29945" y="3429000"/>
              <a:ext cx="416050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IS HE SECRETLY TRAINING TO COMPETE </a:t>
              </a:r>
              <a:b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</a:b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IN THE </a:t>
              </a:r>
              <a:b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</a:b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SPRING FLING </a:t>
              </a:r>
              <a:b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</a:b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“RUBBER DUCK EVENT”</a:t>
              </a:r>
            </a:p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" panose="020E0602020502020306" pitchFamily="34" charset="0"/>
                </a:rPr>
                <a:t>THIS YEAR?  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023058" y="8229600"/>
            <a:ext cx="378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Or . . . . .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1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795</TotalTime>
  <Words>306</Words>
  <Application>Microsoft Office PowerPoint</Application>
  <PresentationFormat>A3 Paper (297x420 mm)</PresentationFormat>
  <Paragraphs>81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 Hirschboeck</dc:creator>
  <cp:lastModifiedBy>new edits -Katie Hirschboeck</cp:lastModifiedBy>
  <cp:revision>99</cp:revision>
  <dcterms:created xsi:type="dcterms:W3CDTF">2013-02-28T18:15:15Z</dcterms:created>
  <dcterms:modified xsi:type="dcterms:W3CDTF">2015-04-07T16:53:44Z</dcterms:modified>
</cp:coreProperties>
</file>