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Lst>
  <p:notesMasterIdLst>
    <p:notesMasterId r:id="rId39"/>
  </p:notesMasterIdLst>
  <p:sldIdLst>
    <p:sldId id="259" r:id="rId3"/>
    <p:sldId id="269" r:id="rId4"/>
    <p:sldId id="317" r:id="rId5"/>
    <p:sldId id="318" r:id="rId6"/>
    <p:sldId id="319" r:id="rId7"/>
    <p:sldId id="320" r:id="rId8"/>
    <p:sldId id="274" r:id="rId9"/>
    <p:sldId id="270" r:id="rId10"/>
    <p:sldId id="323" r:id="rId11"/>
    <p:sldId id="324" r:id="rId12"/>
    <p:sldId id="325" r:id="rId13"/>
    <p:sldId id="326" r:id="rId14"/>
    <p:sldId id="327" r:id="rId15"/>
    <p:sldId id="328" r:id="rId16"/>
    <p:sldId id="329" r:id="rId17"/>
    <p:sldId id="322" r:id="rId18"/>
    <p:sldId id="278" r:id="rId19"/>
    <p:sldId id="275" r:id="rId20"/>
    <p:sldId id="277" r:id="rId21"/>
    <p:sldId id="316" r:id="rId22"/>
    <p:sldId id="279" r:id="rId23"/>
    <p:sldId id="283" r:id="rId24"/>
    <p:sldId id="261" r:id="rId25"/>
    <p:sldId id="260" r:id="rId26"/>
    <p:sldId id="264" r:id="rId27"/>
    <p:sldId id="312" r:id="rId28"/>
    <p:sldId id="280" r:id="rId29"/>
    <p:sldId id="295" r:id="rId30"/>
    <p:sldId id="296" r:id="rId31"/>
    <p:sldId id="297" r:id="rId32"/>
    <p:sldId id="299" r:id="rId33"/>
    <p:sldId id="294" r:id="rId34"/>
    <p:sldId id="321" r:id="rId35"/>
    <p:sldId id="300" r:id="rId36"/>
    <p:sldId id="293" r:id="rId37"/>
    <p:sldId id="262" r:id="rId38"/>
  </p:sldIdLst>
  <p:sldSz cx="9144000" cy="6858000" type="screen4x3"/>
  <p:notesSz cx="6858000" cy="9144000"/>
  <p:defaultTextStyle>
    <a:defPPr>
      <a:defRPr lang="en-US"/>
    </a:defPPr>
    <a:lvl1pPr algn="l" rtl="0" eaLnBrk="0" fontAlgn="base" hangingPunct="0">
      <a:spcBef>
        <a:spcPct val="0"/>
      </a:spcBef>
      <a:spcAft>
        <a:spcPct val="0"/>
      </a:spcAft>
      <a:defRPr sz="3200" kern="1200">
        <a:solidFill>
          <a:schemeClr val="bg1"/>
        </a:solidFill>
        <a:latin typeface="Arial Rounded MT Bold" panose="020F0704030504030204" pitchFamily="34" charset="0"/>
        <a:ea typeface="+mn-ea"/>
        <a:cs typeface="+mn-cs"/>
      </a:defRPr>
    </a:lvl1pPr>
    <a:lvl2pPr marL="457200" algn="l" rtl="0" eaLnBrk="0" fontAlgn="base" hangingPunct="0">
      <a:spcBef>
        <a:spcPct val="0"/>
      </a:spcBef>
      <a:spcAft>
        <a:spcPct val="0"/>
      </a:spcAft>
      <a:defRPr sz="3200" kern="1200">
        <a:solidFill>
          <a:schemeClr val="bg1"/>
        </a:solidFill>
        <a:latin typeface="Arial Rounded MT Bold" panose="020F0704030504030204" pitchFamily="34" charset="0"/>
        <a:ea typeface="+mn-ea"/>
        <a:cs typeface="+mn-cs"/>
      </a:defRPr>
    </a:lvl2pPr>
    <a:lvl3pPr marL="914400" algn="l" rtl="0" eaLnBrk="0" fontAlgn="base" hangingPunct="0">
      <a:spcBef>
        <a:spcPct val="0"/>
      </a:spcBef>
      <a:spcAft>
        <a:spcPct val="0"/>
      </a:spcAft>
      <a:defRPr sz="3200" kern="1200">
        <a:solidFill>
          <a:schemeClr val="bg1"/>
        </a:solidFill>
        <a:latin typeface="Arial Rounded MT Bold" panose="020F0704030504030204" pitchFamily="34" charset="0"/>
        <a:ea typeface="+mn-ea"/>
        <a:cs typeface="+mn-cs"/>
      </a:defRPr>
    </a:lvl3pPr>
    <a:lvl4pPr marL="1371600" algn="l" rtl="0" eaLnBrk="0" fontAlgn="base" hangingPunct="0">
      <a:spcBef>
        <a:spcPct val="0"/>
      </a:spcBef>
      <a:spcAft>
        <a:spcPct val="0"/>
      </a:spcAft>
      <a:defRPr sz="3200" kern="1200">
        <a:solidFill>
          <a:schemeClr val="bg1"/>
        </a:solidFill>
        <a:latin typeface="Arial Rounded MT Bold" panose="020F0704030504030204" pitchFamily="34" charset="0"/>
        <a:ea typeface="+mn-ea"/>
        <a:cs typeface="+mn-cs"/>
      </a:defRPr>
    </a:lvl4pPr>
    <a:lvl5pPr marL="1828800" algn="l" rtl="0" eaLnBrk="0" fontAlgn="base" hangingPunct="0">
      <a:spcBef>
        <a:spcPct val="0"/>
      </a:spcBef>
      <a:spcAft>
        <a:spcPct val="0"/>
      </a:spcAft>
      <a:defRPr sz="3200" kern="1200">
        <a:solidFill>
          <a:schemeClr val="bg1"/>
        </a:solidFill>
        <a:latin typeface="Arial Rounded MT Bold" panose="020F0704030504030204" pitchFamily="34" charset="0"/>
        <a:ea typeface="+mn-ea"/>
        <a:cs typeface="+mn-cs"/>
      </a:defRPr>
    </a:lvl5pPr>
    <a:lvl6pPr marL="2286000" algn="l" defTabSz="914400" rtl="0" eaLnBrk="1" latinLnBrk="0" hangingPunct="1">
      <a:defRPr sz="3200" kern="1200">
        <a:solidFill>
          <a:schemeClr val="bg1"/>
        </a:solidFill>
        <a:latin typeface="Arial Rounded MT Bold" panose="020F0704030504030204" pitchFamily="34" charset="0"/>
        <a:ea typeface="+mn-ea"/>
        <a:cs typeface="+mn-cs"/>
      </a:defRPr>
    </a:lvl6pPr>
    <a:lvl7pPr marL="2743200" algn="l" defTabSz="914400" rtl="0" eaLnBrk="1" latinLnBrk="0" hangingPunct="1">
      <a:defRPr sz="3200" kern="1200">
        <a:solidFill>
          <a:schemeClr val="bg1"/>
        </a:solidFill>
        <a:latin typeface="Arial Rounded MT Bold" panose="020F0704030504030204" pitchFamily="34" charset="0"/>
        <a:ea typeface="+mn-ea"/>
        <a:cs typeface="+mn-cs"/>
      </a:defRPr>
    </a:lvl7pPr>
    <a:lvl8pPr marL="3200400" algn="l" defTabSz="914400" rtl="0" eaLnBrk="1" latinLnBrk="0" hangingPunct="1">
      <a:defRPr sz="3200" kern="1200">
        <a:solidFill>
          <a:schemeClr val="bg1"/>
        </a:solidFill>
        <a:latin typeface="Arial Rounded MT Bold" panose="020F0704030504030204" pitchFamily="34" charset="0"/>
        <a:ea typeface="+mn-ea"/>
        <a:cs typeface="+mn-cs"/>
      </a:defRPr>
    </a:lvl8pPr>
    <a:lvl9pPr marL="3657600" algn="l" defTabSz="914400" rtl="0" eaLnBrk="1" latinLnBrk="0" hangingPunct="1">
      <a:defRPr sz="3200" kern="1200">
        <a:solidFill>
          <a:schemeClr val="bg1"/>
        </a:solidFill>
        <a:latin typeface="Arial Rounded MT Bold" panose="020F07040305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23" autoAdjust="0"/>
    <p:restoredTop sz="96453" autoAdjust="0"/>
  </p:normalViewPr>
  <p:slideViewPr>
    <p:cSldViewPr>
      <p:cViewPr varScale="1">
        <p:scale>
          <a:sx n="83" d="100"/>
          <a:sy n="83" d="100"/>
        </p:scale>
        <p:origin x="23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solidFill>
                  <a:schemeClr val="tx1"/>
                </a:solidFill>
                <a:latin typeface="Times New Roman" pitchFamily="18" charset="0"/>
              </a:defRPr>
            </a:lvl1pPr>
          </a:lstStyle>
          <a:p>
            <a:pPr>
              <a:defRPr/>
            </a:pPr>
            <a:endParaRPr lang="en-US"/>
          </a:p>
        </p:txBody>
      </p:sp>
      <p:sp>
        <p:nvSpPr>
          <p:cNvPr id="3993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chemeClr val="tx1"/>
                </a:solidFill>
                <a:latin typeface="Times New Roman" pitchFamily="18" charset="0"/>
              </a:defRPr>
            </a:lvl1pPr>
          </a:lstStyle>
          <a:p>
            <a:pPr>
              <a:defRPr/>
            </a:pPr>
            <a:endParaRPr lang="en-US"/>
          </a:p>
        </p:txBody>
      </p:sp>
      <p:sp>
        <p:nvSpPr>
          <p:cNvPr id="3076"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994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solidFill>
                  <a:schemeClr val="tx1"/>
                </a:solidFill>
                <a:latin typeface="Times New Roman" pitchFamily="18" charset="0"/>
              </a:defRPr>
            </a:lvl1pPr>
          </a:lstStyle>
          <a:p>
            <a:pPr>
              <a:defRPr/>
            </a:pPr>
            <a:endParaRPr lang="en-US"/>
          </a:p>
        </p:txBody>
      </p:sp>
      <p:sp>
        <p:nvSpPr>
          <p:cNvPr id="3994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latin typeface="Times New Roman" panose="02020603050405020304" pitchFamily="18" charset="0"/>
              </a:defRPr>
            </a:lvl1pPr>
          </a:lstStyle>
          <a:p>
            <a:pPr>
              <a:defRPr/>
            </a:pPr>
            <a:fld id="{D971859D-9000-460A-886B-9C0B351D51B5}" type="slidenum">
              <a:rPr lang="en-US" altLang="en-US"/>
              <a:pPr>
                <a:defRPr/>
              </a:pPr>
              <a:t>‹#›</a:t>
            </a:fld>
            <a:endParaRPr lang="en-US" altLang="en-US"/>
          </a:p>
        </p:txBody>
      </p:sp>
    </p:spTree>
    <p:extLst>
      <p:ext uri="{BB962C8B-B14F-4D97-AF65-F5344CB8AC3E}">
        <p14:creationId xmlns:p14="http://schemas.microsoft.com/office/powerpoint/2010/main" val="73683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CF0806D-5D64-403C-AF5D-771247B8B4D0}" type="slidenum">
              <a:rPr lang="en-US" altLang="en-US" smtClean="0"/>
              <a:pPr>
                <a:spcBef>
                  <a:spcPct val="0"/>
                </a:spcBef>
              </a:pPr>
              <a:t>1</a:t>
            </a:fld>
            <a:endParaRPr lang="en-US" altLang="en-US" smtClean="0"/>
          </a:p>
        </p:txBody>
      </p:sp>
      <p:sp>
        <p:nvSpPr>
          <p:cNvPr id="5123" name="Rectangle 2"/>
          <p:cNvSpPr>
            <a:spLocks noRot="1" noChangeArrowheads="1" noTextEdit="1"/>
          </p:cNvSpPr>
          <p:nvPr>
            <p:ph type="sldImg"/>
          </p:nvPr>
        </p:nvSpPr>
        <p:spPr>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0052488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102C90D-2633-40EE-975F-EBB98255B009}" type="slidenum">
              <a:rPr lang="en-US" altLang="en-US" smtClean="0"/>
              <a:pPr>
                <a:spcBef>
                  <a:spcPct val="0"/>
                </a:spcBef>
              </a:pPr>
              <a:t>10</a:t>
            </a:fld>
            <a:endParaRPr lang="en-US" altLang="en-US" smtClean="0"/>
          </a:p>
        </p:txBody>
      </p:sp>
      <p:sp>
        <p:nvSpPr>
          <p:cNvPr id="23555" name="Rectangle 2"/>
          <p:cNvSpPr>
            <a:spLocks noRot="1" noChangeArrowheads="1" noTextEdit="1"/>
          </p:cNvSpPr>
          <p:nvPr>
            <p:ph type="sldImg"/>
          </p:nvPr>
        </p:nvSpPr>
        <p:spPr>
          <a:xfrm>
            <a:off x="1144588" y="685800"/>
            <a:ext cx="4572000" cy="3429000"/>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2521025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3C5EA2A-E048-4012-BF0A-7BF0297B77A1}" type="slidenum">
              <a:rPr lang="en-US" altLang="en-US" smtClean="0"/>
              <a:pPr>
                <a:spcBef>
                  <a:spcPct val="0"/>
                </a:spcBef>
              </a:pPr>
              <a:t>11</a:t>
            </a:fld>
            <a:endParaRPr lang="en-US" altLang="en-US" smtClean="0"/>
          </a:p>
        </p:txBody>
      </p:sp>
      <p:sp>
        <p:nvSpPr>
          <p:cNvPr id="25603" name="Rectangle 2"/>
          <p:cNvSpPr>
            <a:spLocks noRot="1" noChangeArrowheads="1" noTextEdit="1"/>
          </p:cNvSpPr>
          <p:nvPr>
            <p:ph type="sldImg"/>
          </p:nvPr>
        </p:nvSpPr>
        <p:spPr>
          <a:xfrm>
            <a:off x="1144588" y="685800"/>
            <a:ext cx="4572000" cy="3429000"/>
          </a:xfrm>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9969239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A278573-6DDE-4A9E-AEC9-E2FBD2F57BF1}" type="slidenum">
              <a:rPr lang="en-US" altLang="en-US" smtClean="0"/>
              <a:pPr>
                <a:spcBef>
                  <a:spcPct val="0"/>
                </a:spcBef>
              </a:pPr>
              <a:t>12</a:t>
            </a:fld>
            <a:endParaRPr lang="en-US" altLang="en-US" smtClean="0"/>
          </a:p>
        </p:txBody>
      </p:sp>
      <p:sp>
        <p:nvSpPr>
          <p:cNvPr id="27651" name="Rectangle 2"/>
          <p:cNvSpPr>
            <a:spLocks noRot="1" noChangeArrowheads="1" noTextEdit="1"/>
          </p:cNvSpPr>
          <p:nvPr>
            <p:ph type="sldImg"/>
          </p:nvPr>
        </p:nvSpPr>
        <p:spPr>
          <a:xfrm>
            <a:off x="1144588" y="685800"/>
            <a:ext cx="4572000" cy="3429000"/>
          </a:xfrm>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3960984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13AAAA5-979E-4265-9020-07C5DD04961C}" type="slidenum">
              <a:rPr lang="en-US" altLang="en-US" smtClean="0"/>
              <a:pPr>
                <a:spcBef>
                  <a:spcPct val="0"/>
                </a:spcBef>
              </a:pPr>
              <a:t>13</a:t>
            </a:fld>
            <a:endParaRPr lang="en-US" altLang="en-US" smtClean="0"/>
          </a:p>
        </p:txBody>
      </p:sp>
      <p:sp>
        <p:nvSpPr>
          <p:cNvPr id="29699" name="Rectangle 2"/>
          <p:cNvSpPr>
            <a:spLocks noRot="1" noChangeArrowheads="1" noTextEdit="1"/>
          </p:cNvSpPr>
          <p:nvPr>
            <p:ph type="sldImg"/>
          </p:nvPr>
        </p:nvSpPr>
        <p:spPr>
          <a:xfrm>
            <a:off x="1144588" y="685800"/>
            <a:ext cx="4572000" cy="3429000"/>
          </a:xfrm>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3117664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0FE915F-8FDC-4AF8-9708-603E01D806C4}" type="slidenum">
              <a:rPr lang="en-US" altLang="en-US" smtClean="0"/>
              <a:pPr>
                <a:spcBef>
                  <a:spcPct val="0"/>
                </a:spcBef>
              </a:pPr>
              <a:t>14</a:t>
            </a:fld>
            <a:endParaRPr lang="en-US" altLang="en-US" smtClean="0"/>
          </a:p>
        </p:txBody>
      </p:sp>
      <p:sp>
        <p:nvSpPr>
          <p:cNvPr id="31747" name="Rectangle 2"/>
          <p:cNvSpPr>
            <a:spLocks noRot="1" noChangeArrowheads="1" noTextEdit="1"/>
          </p:cNvSpPr>
          <p:nvPr>
            <p:ph type="sldImg"/>
          </p:nvPr>
        </p:nvSpPr>
        <p:spPr>
          <a:xfrm>
            <a:off x="1144588" y="685800"/>
            <a:ext cx="4572000" cy="3429000"/>
          </a:xfrm>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4632594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66BC2B5-1FB4-4983-9D31-546CA54B41EC}" type="slidenum">
              <a:rPr lang="en-US" altLang="en-US" smtClean="0"/>
              <a:pPr>
                <a:spcBef>
                  <a:spcPct val="0"/>
                </a:spcBef>
              </a:pPr>
              <a:t>15</a:t>
            </a:fld>
            <a:endParaRPr lang="en-US" altLang="en-US" smtClean="0"/>
          </a:p>
        </p:txBody>
      </p:sp>
      <p:sp>
        <p:nvSpPr>
          <p:cNvPr id="33795" name="Rectangle 2"/>
          <p:cNvSpPr>
            <a:spLocks noRot="1" noChangeArrowheads="1" noTextEdit="1"/>
          </p:cNvSpPr>
          <p:nvPr>
            <p:ph type="sldImg"/>
          </p:nvPr>
        </p:nvSpPr>
        <p:spPr>
          <a:xfrm>
            <a:off x="1144588" y="685800"/>
            <a:ext cx="4572000" cy="3429000"/>
          </a:xfrm>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41139759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F958615-46EF-448F-BAEF-C1140827F9FD}" type="slidenum">
              <a:rPr lang="en-US" altLang="en-US" smtClean="0"/>
              <a:pPr>
                <a:spcBef>
                  <a:spcPct val="0"/>
                </a:spcBef>
              </a:pPr>
              <a:t>16</a:t>
            </a:fld>
            <a:endParaRPr lang="en-US" altLang="en-US" smtClean="0"/>
          </a:p>
        </p:txBody>
      </p:sp>
      <p:sp>
        <p:nvSpPr>
          <p:cNvPr id="35843" name="Rectangle 2"/>
          <p:cNvSpPr>
            <a:spLocks noRot="1" noChangeArrowheads="1" noTextEdit="1"/>
          </p:cNvSpPr>
          <p:nvPr>
            <p:ph type="sldImg"/>
          </p:nvPr>
        </p:nvSpPr>
        <p:spPr>
          <a:xfrm>
            <a:off x="1144588" y="685800"/>
            <a:ext cx="4572000" cy="3429000"/>
          </a:xfrm>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7720497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944DD7E-BF13-4E53-A9E1-E651110DD7FA}" type="slidenum">
              <a:rPr lang="en-US" altLang="en-US" smtClean="0"/>
              <a:pPr>
                <a:spcBef>
                  <a:spcPct val="0"/>
                </a:spcBef>
              </a:pPr>
              <a:t>17</a:t>
            </a:fld>
            <a:endParaRPr lang="en-US" altLang="en-US" smtClean="0"/>
          </a:p>
        </p:txBody>
      </p:sp>
      <p:sp>
        <p:nvSpPr>
          <p:cNvPr id="37891" name="Rectangle 2"/>
          <p:cNvSpPr>
            <a:spLocks noRo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solidFill>
                  <a:schemeClr val="bg1"/>
                </a:solidFill>
              </a:rPr>
              <a:t>atomic energy, modern agriculture vs industrial world, space exploration, resources &amp; development</a:t>
            </a:r>
          </a:p>
        </p:txBody>
      </p:sp>
    </p:spTree>
    <p:extLst>
      <p:ext uri="{BB962C8B-B14F-4D97-AF65-F5344CB8AC3E}">
        <p14:creationId xmlns:p14="http://schemas.microsoft.com/office/powerpoint/2010/main" val="12988284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98E5E79-4D8F-44BB-A5B9-105754D4E429}" type="slidenum">
              <a:rPr lang="en-US" altLang="en-US" smtClean="0"/>
              <a:pPr>
                <a:spcBef>
                  <a:spcPct val="0"/>
                </a:spcBef>
              </a:pPr>
              <a:t>18</a:t>
            </a:fld>
            <a:endParaRPr lang="en-US" altLang="en-US" smtClean="0"/>
          </a:p>
        </p:txBody>
      </p:sp>
      <p:sp>
        <p:nvSpPr>
          <p:cNvPr id="39939" name="Rectangle 2"/>
          <p:cNvSpPr>
            <a:spLocks noRo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010669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831F343-D2A6-4E3C-B8B4-29DDFE9B39CA}" type="slidenum">
              <a:rPr lang="en-US" altLang="en-US" smtClean="0"/>
              <a:pPr>
                <a:spcBef>
                  <a:spcPct val="0"/>
                </a:spcBef>
              </a:pPr>
              <a:t>19</a:t>
            </a:fld>
            <a:endParaRPr lang="en-US" altLang="en-US" smtClean="0"/>
          </a:p>
        </p:txBody>
      </p:sp>
      <p:sp>
        <p:nvSpPr>
          <p:cNvPr id="41987" name="Rectangle 2"/>
          <p:cNvSpPr>
            <a:spLocks noRo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201807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AB65EF3-A6F8-446C-BABE-0CB68A4F95E6}" type="slidenum">
              <a:rPr lang="en-US" altLang="en-US" smtClean="0"/>
              <a:pPr>
                <a:spcBef>
                  <a:spcPct val="0"/>
                </a:spcBef>
              </a:pPr>
              <a:t>2</a:t>
            </a:fld>
            <a:endParaRPr lang="en-US" altLang="en-US" smtClean="0"/>
          </a:p>
        </p:txBody>
      </p:sp>
      <p:sp>
        <p:nvSpPr>
          <p:cNvPr id="7171" name="Rectangle 2"/>
          <p:cNvSpPr>
            <a:spLocks noRo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Lucia Silecchia:  Associate Prof of Law at Catholic University</a:t>
            </a:r>
          </a:p>
        </p:txBody>
      </p:sp>
    </p:spTree>
    <p:extLst>
      <p:ext uri="{BB962C8B-B14F-4D97-AF65-F5344CB8AC3E}">
        <p14:creationId xmlns:p14="http://schemas.microsoft.com/office/powerpoint/2010/main" val="22416772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3B26153-F8E5-4E95-835B-19BBB9C99BAC}" type="slidenum">
              <a:rPr lang="en-US" altLang="en-US" smtClean="0"/>
              <a:pPr>
                <a:spcBef>
                  <a:spcPct val="0"/>
                </a:spcBef>
              </a:pPr>
              <a:t>20</a:t>
            </a:fld>
            <a:endParaRPr lang="en-US" altLang="en-US" smtClean="0"/>
          </a:p>
        </p:txBody>
      </p:sp>
      <p:sp>
        <p:nvSpPr>
          <p:cNvPr id="44035" name="Rectangle 2"/>
          <p:cNvSpPr>
            <a:spLocks noRo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40455778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E2BE5E8-B320-473A-B786-B8A7BAA39B65}" type="slidenum">
              <a:rPr lang="en-US" altLang="en-US" smtClean="0"/>
              <a:pPr>
                <a:spcBef>
                  <a:spcPct val="0"/>
                </a:spcBef>
              </a:pPr>
              <a:t>21</a:t>
            </a:fld>
            <a:endParaRPr lang="en-US" altLang="en-US" smtClean="0"/>
          </a:p>
        </p:txBody>
      </p:sp>
      <p:sp>
        <p:nvSpPr>
          <p:cNvPr id="46083" name="Rectangle 2"/>
          <p:cNvSpPr>
            <a:spLocks noRo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5705450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9C2EBA8-495A-45BE-964B-1DCB93EFAB4B}" type="slidenum">
              <a:rPr lang="en-US" altLang="en-US" smtClean="0"/>
              <a:pPr>
                <a:spcBef>
                  <a:spcPct val="0"/>
                </a:spcBef>
              </a:pPr>
              <a:t>22</a:t>
            </a:fld>
            <a:endParaRPr lang="en-US" altLang="en-US" smtClean="0"/>
          </a:p>
        </p:txBody>
      </p:sp>
      <p:sp>
        <p:nvSpPr>
          <p:cNvPr id="48131" name="Rectangle 2"/>
          <p:cNvSpPr>
            <a:spLocks noRo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 bettering education &amp; social conditions for women</a:t>
            </a:r>
          </a:p>
          <a:p>
            <a:pPr eaLnBrk="1" hangingPunct="1"/>
            <a:r>
              <a:rPr lang="en-US" altLang="en-US" smtClean="0"/>
              <a:t>- assisting developing nations in dev &amp; financing energy efficient technologies</a:t>
            </a:r>
          </a:p>
          <a:p>
            <a:pPr eaLnBrk="1" hangingPunct="1"/>
            <a:r>
              <a:rPr lang="en-US" altLang="en-US" smtClean="0"/>
              <a:t>Involve dev. Nations in decision making</a:t>
            </a:r>
          </a:p>
          <a:p>
            <a:pPr eaLnBrk="1" hangingPunct="1"/>
            <a:r>
              <a:rPr lang="en-US" altLang="en-US" smtClean="0"/>
              <a:t>- provide incentives to corporations to reduce GHG emissions &amp; to assist workers  affected by these policies</a:t>
            </a:r>
          </a:p>
        </p:txBody>
      </p:sp>
    </p:spTree>
    <p:extLst>
      <p:ext uri="{BB962C8B-B14F-4D97-AF65-F5344CB8AC3E}">
        <p14:creationId xmlns:p14="http://schemas.microsoft.com/office/powerpoint/2010/main" val="6396610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6B1D3FE-2BDC-4A6E-B0E6-7B383CC1A5FD}" type="slidenum">
              <a:rPr lang="en-US" altLang="en-US" smtClean="0"/>
              <a:pPr>
                <a:spcBef>
                  <a:spcPct val="0"/>
                </a:spcBef>
              </a:pPr>
              <a:t>23</a:t>
            </a:fld>
            <a:endParaRPr lang="en-US" altLang="en-US" smtClean="0"/>
          </a:p>
        </p:txBody>
      </p:sp>
      <p:sp>
        <p:nvSpPr>
          <p:cNvPr id="50179" name="Rectangle 2"/>
          <p:cNvSpPr>
            <a:spLocks noRo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42165690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1F5A072-4614-4B44-BB00-557068940125}" type="slidenum">
              <a:rPr lang="en-US" altLang="en-US" smtClean="0"/>
              <a:pPr>
                <a:spcBef>
                  <a:spcPct val="0"/>
                </a:spcBef>
              </a:pPr>
              <a:t>24</a:t>
            </a:fld>
            <a:endParaRPr lang="en-US" altLang="en-US" smtClean="0"/>
          </a:p>
        </p:txBody>
      </p:sp>
      <p:sp>
        <p:nvSpPr>
          <p:cNvPr id="52227" name="Rectangle 2"/>
          <p:cNvSpPr>
            <a:spLocks noRo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7161991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2D34A80-E925-4BB3-B159-F956BF904D0C}" type="slidenum">
              <a:rPr lang="en-US" altLang="en-US" smtClean="0"/>
              <a:pPr>
                <a:spcBef>
                  <a:spcPct val="0"/>
                </a:spcBef>
              </a:pPr>
              <a:t>25</a:t>
            </a:fld>
            <a:endParaRPr lang="en-US" altLang="en-US" smtClean="0"/>
          </a:p>
        </p:txBody>
      </p:sp>
      <p:sp>
        <p:nvSpPr>
          <p:cNvPr id="54275" name="Rectangle 2"/>
          <p:cNvSpPr>
            <a:spLocks noRo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solidFill>
                  <a:schemeClr val="bg1"/>
                </a:solidFill>
              </a:rPr>
              <a:t>Connecticut: The CenterEdge Project state-wide dialogue focused on the impact of sprawl on low-income communities and on water quality. </a:t>
            </a:r>
          </a:p>
          <a:p>
            <a:pPr eaLnBrk="1" hangingPunct="1"/>
            <a:r>
              <a:rPr lang="en-US" altLang="en-US" smtClean="0">
                <a:solidFill>
                  <a:schemeClr val="bg1"/>
                </a:solidFill>
              </a:rPr>
              <a:t>Florida: state-wide dialogue on </a:t>
            </a:r>
            <a:r>
              <a:rPr lang="en-US" altLang="en-US" i="1" smtClean="0">
                <a:solidFill>
                  <a:schemeClr val="bg1"/>
                </a:solidFill>
              </a:rPr>
              <a:t>the urgent environmental concerns around water and water quality</a:t>
            </a:r>
            <a:r>
              <a:rPr lang="en-US" altLang="en-US" smtClean="0">
                <a:solidFill>
                  <a:schemeClr val="bg1"/>
                </a:solidFill>
              </a:rPr>
              <a:t>. </a:t>
            </a:r>
          </a:p>
          <a:p>
            <a:pPr eaLnBrk="1" hangingPunct="1"/>
            <a:r>
              <a:rPr lang="en-US" altLang="en-US" smtClean="0">
                <a:solidFill>
                  <a:schemeClr val="bg1"/>
                </a:solidFill>
              </a:rPr>
              <a:t>Michigan: Transportation Equity Project, Detroit, Michigan</a:t>
            </a:r>
            <a:br>
              <a:rPr lang="en-US" altLang="en-US" smtClean="0">
                <a:solidFill>
                  <a:schemeClr val="bg1"/>
                </a:solidFill>
              </a:rPr>
            </a:br>
            <a:r>
              <a:rPr lang="en-US" altLang="en-US" smtClean="0">
                <a:solidFill>
                  <a:schemeClr val="bg1"/>
                </a:solidFill>
              </a:rPr>
              <a:t>Iowa:  This project focused on the environmental, economic and social impacts of large scale hog-farming. </a:t>
            </a:r>
            <a:br>
              <a:rPr lang="en-US" altLang="en-US" smtClean="0">
                <a:solidFill>
                  <a:schemeClr val="bg1"/>
                </a:solidFill>
              </a:rPr>
            </a:br>
            <a:r>
              <a:rPr lang="en-US" altLang="en-US" smtClean="0">
                <a:solidFill>
                  <a:schemeClr val="bg1"/>
                </a:solidFill>
              </a:rPr>
              <a:t>California: focused primarily on the important moral consequences of uncontrolled sprawl, unsustainable development, and economic inequality in this enormous metropolitan region.  </a:t>
            </a:r>
          </a:p>
          <a:p>
            <a:pPr lvl="1" eaLnBrk="1" hangingPunct="1"/>
            <a:r>
              <a:rPr lang="en-US" altLang="en-US" smtClean="0">
                <a:solidFill>
                  <a:schemeClr val="bg1"/>
                </a:solidFill>
              </a:rPr>
              <a:t>(a) To build more comprehensive vision, projects will address multiple conditions as experienced by diverse constituencies </a:t>
            </a:r>
            <a:br>
              <a:rPr lang="en-US" altLang="en-US" smtClean="0">
                <a:solidFill>
                  <a:schemeClr val="bg1"/>
                </a:solidFill>
              </a:rPr>
            </a:br>
            <a:endParaRPr lang="en-US" altLang="en-US" smtClean="0">
              <a:solidFill>
                <a:schemeClr val="bg1"/>
              </a:solidFill>
            </a:endParaRPr>
          </a:p>
          <a:p>
            <a:pPr lvl="1" eaLnBrk="1" hangingPunct="1"/>
            <a:r>
              <a:rPr lang="en-US" altLang="en-US" smtClean="0">
                <a:solidFill>
                  <a:schemeClr val="bg1"/>
                </a:solidFill>
              </a:rPr>
              <a:t>(b) To address concrete issues which closely link social and economic justice and environmental protection </a:t>
            </a:r>
            <a:br>
              <a:rPr lang="en-US" altLang="en-US" smtClean="0">
                <a:solidFill>
                  <a:schemeClr val="bg1"/>
                </a:solidFill>
              </a:rPr>
            </a:br>
            <a:endParaRPr lang="en-US" altLang="en-US" smtClean="0">
              <a:solidFill>
                <a:schemeClr val="bg1"/>
              </a:solidFill>
            </a:endParaRPr>
          </a:p>
          <a:p>
            <a:pPr lvl="1" eaLnBrk="1" hangingPunct="1"/>
            <a:r>
              <a:rPr lang="en-US" altLang="en-US" smtClean="0">
                <a:solidFill>
                  <a:schemeClr val="bg1"/>
                </a:solidFill>
              </a:rPr>
              <a:t>(c) To build on broad institutional engagement, coalition with citizen groups, and reliable research </a:t>
            </a:r>
            <a:br>
              <a:rPr lang="en-US" altLang="en-US" smtClean="0">
                <a:solidFill>
                  <a:schemeClr val="bg1"/>
                </a:solidFill>
              </a:rPr>
            </a:br>
            <a:endParaRPr lang="en-US" altLang="en-US" smtClean="0">
              <a:solidFill>
                <a:schemeClr val="bg1"/>
              </a:solidFill>
            </a:endParaRPr>
          </a:p>
          <a:p>
            <a:pPr lvl="1" eaLnBrk="1" hangingPunct="1"/>
            <a:r>
              <a:rPr lang="en-US" altLang="en-US" smtClean="0">
                <a:solidFill>
                  <a:schemeClr val="bg1"/>
                </a:solidFill>
              </a:rPr>
              <a:t>(d) To integrate broad social teaching and education with direct public policy activity </a:t>
            </a:r>
          </a:p>
          <a:p>
            <a:pPr eaLnBrk="1" hangingPunct="1"/>
            <a:endParaRPr lang="en-US" altLang="en-US" smtClean="0"/>
          </a:p>
        </p:txBody>
      </p:sp>
    </p:spTree>
    <p:extLst>
      <p:ext uri="{BB962C8B-B14F-4D97-AF65-F5344CB8AC3E}">
        <p14:creationId xmlns:p14="http://schemas.microsoft.com/office/powerpoint/2010/main" val="3095179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A653192-94E7-4D2D-B9D4-17C0CF36B608}" type="slidenum">
              <a:rPr lang="en-US" altLang="en-US" smtClean="0"/>
              <a:pPr>
                <a:spcBef>
                  <a:spcPct val="0"/>
                </a:spcBef>
              </a:pPr>
              <a:t>26</a:t>
            </a:fld>
            <a:endParaRPr lang="en-US" altLang="en-US" smtClean="0"/>
          </a:p>
        </p:txBody>
      </p:sp>
      <p:sp>
        <p:nvSpPr>
          <p:cNvPr id="56323" name="Rectangle 2"/>
          <p:cNvSpPr>
            <a:spLocks noRo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2069928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20C6A70-7A6A-4A34-9711-B3BA406330D7}" type="slidenum">
              <a:rPr lang="en-US" altLang="en-US" smtClean="0"/>
              <a:pPr>
                <a:spcBef>
                  <a:spcPct val="0"/>
                </a:spcBef>
              </a:pPr>
              <a:t>27</a:t>
            </a:fld>
            <a:endParaRPr lang="en-US" altLang="en-US" smtClean="0"/>
          </a:p>
        </p:txBody>
      </p:sp>
      <p:sp>
        <p:nvSpPr>
          <p:cNvPr id="58371" name="Rectangle 2"/>
          <p:cNvSpPr>
            <a:spLocks noRo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1673105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78CA54C-074F-4BE4-9474-E023B1C0A360}" type="slidenum">
              <a:rPr lang="en-US" altLang="en-US" smtClean="0"/>
              <a:pPr>
                <a:spcBef>
                  <a:spcPct val="0"/>
                </a:spcBef>
              </a:pPr>
              <a:t>28</a:t>
            </a:fld>
            <a:endParaRPr lang="en-US" altLang="en-US" smtClean="0"/>
          </a:p>
        </p:txBody>
      </p:sp>
      <p:sp>
        <p:nvSpPr>
          <p:cNvPr id="60419" name="Rectangle 2"/>
          <p:cNvSpPr>
            <a:spLocks noRo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40598185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0FF96BE-D228-4F7F-B4F7-70B15A1226DA}" type="slidenum">
              <a:rPr lang="en-US" altLang="en-US" smtClean="0"/>
              <a:pPr>
                <a:spcBef>
                  <a:spcPct val="0"/>
                </a:spcBef>
              </a:pPr>
              <a:t>29</a:t>
            </a:fld>
            <a:endParaRPr lang="en-US" altLang="en-US" smtClean="0"/>
          </a:p>
        </p:txBody>
      </p:sp>
      <p:sp>
        <p:nvSpPr>
          <p:cNvPr id="62467" name="Rectangle 2"/>
          <p:cNvSpPr>
            <a:spLocks noRo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4037845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73602CA-A98F-44B3-AFEB-52DF4DE9080B}" type="slidenum">
              <a:rPr lang="en-US" altLang="en-US" smtClean="0"/>
              <a:pPr>
                <a:spcBef>
                  <a:spcPct val="0"/>
                </a:spcBef>
              </a:pPr>
              <a:t>3</a:t>
            </a:fld>
            <a:endParaRPr lang="en-US" altLang="en-US" smtClean="0"/>
          </a:p>
        </p:txBody>
      </p:sp>
      <p:sp>
        <p:nvSpPr>
          <p:cNvPr id="9219" name="Rectangle 2"/>
          <p:cNvSpPr>
            <a:spLocks noRot="1" noChangeArrowheads="1" noTextEdit="1"/>
          </p:cNvSpPr>
          <p:nvPr>
            <p:ph type="sldImg"/>
          </p:nvPr>
        </p:nvSpPr>
        <p:spPr>
          <a:xfrm>
            <a:off x="1144588" y="685800"/>
            <a:ext cx="4572000" cy="3429000"/>
          </a:xfrm>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3826820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71D2DA4-EEA4-4C52-9785-85F72EB85DE9}" type="slidenum">
              <a:rPr lang="en-US" altLang="en-US" smtClean="0"/>
              <a:pPr>
                <a:spcBef>
                  <a:spcPct val="0"/>
                </a:spcBef>
              </a:pPr>
              <a:t>30</a:t>
            </a:fld>
            <a:endParaRPr lang="en-US" altLang="en-US" smtClean="0"/>
          </a:p>
        </p:txBody>
      </p:sp>
      <p:sp>
        <p:nvSpPr>
          <p:cNvPr id="64515" name="Rectangle 2"/>
          <p:cNvSpPr>
            <a:spLocks noRo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2858992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ADC460F-267A-4BB1-B2D2-12EA45F6ACCD}" type="slidenum">
              <a:rPr lang="en-US" altLang="en-US" smtClean="0"/>
              <a:pPr>
                <a:spcBef>
                  <a:spcPct val="0"/>
                </a:spcBef>
              </a:pPr>
              <a:t>31</a:t>
            </a:fld>
            <a:endParaRPr lang="en-US" altLang="en-US" smtClean="0"/>
          </a:p>
        </p:txBody>
      </p:sp>
      <p:sp>
        <p:nvSpPr>
          <p:cNvPr id="66563" name="Rectangle 2"/>
          <p:cNvSpPr>
            <a:spLocks noRo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3799141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C2BF854-454B-4764-9174-690BF8BAEB3D}" type="slidenum">
              <a:rPr lang="en-US" altLang="en-US" smtClean="0"/>
              <a:pPr>
                <a:spcBef>
                  <a:spcPct val="0"/>
                </a:spcBef>
              </a:pPr>
              <a:t>32</a:t>
            </a:fld>
            <a:endParaRPr lang="en-US" altLang="en-US" smtClean="0"/>
          </a:p>
        </p:txBody>
      </p:sp>
      <p:sp>
        <p:nvSpPr>
          <p:cNvPr id="68611" name="Rectangle 2"/>
          <p:cNvSpPr>
            <a:spLocks noRo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6126914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1DF3793-1D6B-4AB3-B86B-1509306FC0DA}" type="slidenum">
              <a:rPr lang="en-US" altLang="en-US" smtClean="0"/>
              <a:pPr>
                <a:spcBef>
                  <a:spcPct val="0"/>
                </a:spcBef>
              </a:pPr>
              <a:t>33</a:t>
            </a:fld>
            <a:endParaRPr lang="en-US" altLang="en-US" smtClean="0"/>
          </a:p>
        </p:txBody>
      </p:sp>
      <p:sp>
        <p:nvSpPr>
          <p:cNvPr id="70659" name="Rectangle 2"/>
          <p:cNvSpPr>
            <a:spLocks noRot="1" noChangeArrowheads="1" noTextEdit="1"/>
          </p:cNvSpPr>
          <p:nvPr>
            <p:ph type="sldImg"/>
          </p:nvPr>
        </p:nvSpPr>
        <p:spPr>
          <a:xfrm>
            <a:off x="1144588" y="685800"/>
            <a:ext cx="4572000" cy="3429000"/>
          </a:xfrm>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6752442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19FCA66-0FD7-4511-B7DE-EB28D0BF1484}" type="slidenum">
              <a:rPr lang="en-US" altLang="en-US" smtClean="0"/>
              <a:pPr>
                <a:spcBef>
                  <a:spcPct val="0"/>
                </a:spcBef>
              </a:pPr>
              <a:t>34</a:t>
            </a:fld>
            <a:endParaRPr lang="en-US" altLang="en-US" smtClean="0"/>
          </a:p>
        </p:txBody>
      </p:sp>
      <p:sp>
        <p:nvSpPr>
          <p:cNvPr id="72707" name="Rectangle 2"/>
          <p:cNvSpPr>
            <a:spLocks noRo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6014187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FDDBE7F-4766-403A-A220-F183E4C0DAA3}" type="slidenum">
              <a:rPr lang="en-US" altLang="en-US" smtClean="0"/>
              <a:pPr>
                <a:spcBef>
                  <a:spcPct val="0"/>
                </a:spcBef>
              </a:pPr>
              <a:t>35</a:t>
            </a:fld>
            <a:endParaRPr lang="en-US" altLang="en-US" smtClean="0"/>
          </a:p>
        </p:txBody>
      </p:sp>
      <p:sp>
        <p:nvSpPr>
          <p:cNvPr id="74755" name="Rectangle 2"/>
          <p:cNvSpPr>
            <a:spLocks noRo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9630493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08214F0-6E2D-4ABD-99DF-4518C55BE2D6}" type="slidenum">
              <a:rPr lang="en-US" altLang="en-US" smtClean="0"/>
              <a:pPr>
                <a:spcBef>
                  <a:spcPct val="0"/>
                </a:spcBef>
              </a:pPr>
              <a:t>36</a:t>
            </a:fld>
            <a:endParaRPr lang="en-US" altLang="en-US" smtClean="0"/>
          </a:p>
        </p:txBody>
      </p:sp>
      <p:sp>
        <p:nvSpPr>
          <p:cNvPr id="76803" name="Rectangle 2"/>
          <p:cNvSpPr>
            <a:spLocks noRo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462844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8DF97F3-0090-459E-8BB0-821E9EE77904}" type="slidenum">
              <a:rPr lang="en-US" altLang="en-US" smtClean="0"/>
              <a:pPr>
                <a:spcBef>
                  <a:spcPct val="0"/>
                </a:spcBef>
              </a:pPr>
              <a:t>4</a:t>
            </a:fld>
            <a:endParaRPr lang="en-US" altLang="en-US" smtClean="0"/>
          </a:p>
        </p:txBody>
      </p:sp>
      <p:sp>
        <p:nvSpPr>
          <p:cNvPr id="11267" name="Rectangle 2"/>
          <p:cNvSpPr>
            <a:spLocks noRot="1" noChangeArrowheads="1" noTextEdit="1"/>
          </p:cNvSpPr>
          <p:nvPr>
            <p:ph type="sldImg"/>
          </p:nvPr>
        </p:nvSpPr>
        <p:spPr>
          <a:xfrm>
            <a:off x="1144588" y="685800"/>
            <a:ext cx="4572000" cy="3429000"/>
          </a:xfrm>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809140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0A13D74-5121-4E71-81B3-EE3759FCF23C}" type="slidenum">
              <a:rPr lang="en-US" altLang="en-US" smtClean="0"/>
              <a:pPr>
                <a:spcBef>
                  <a:spcPct val="0"/>
                </a:spcBef>
              </a:pPr>
              <a:t>5</a:t>
            </a:fld>
            <a:endParaRPr lang="en-US" altLang="en-US" smtClean="0"/>
          </a:p>
        </p:txBody>
      </p:sp>
      <p:sp>
        <p:nvSpPr>
          <p:cNvPr id="13315" name="Rectangle 2"/>
          <p:cNvSpPr>
            <a:spLocks noRot="1" noChangeArrowheads="1" noTextEdit="1"/>
          </p:cNvSpPr>
          <p:nvPr>
            <p:ph type="sldImg"/>
          </p:nvPr>
        </p:nvSpPr>
        <p:spPr>
          <a:xfrm>
            <a:off x="1144588" y="685800"/>
            <a:ext cx="4572000" cy="3429000"/>
          </a:xfrm>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altLang="en-US" smtClean="0">
                <a:solidFill>
                  <a:schemeClr val="bg1"/>
                </a:solidFill>
              </a:rPr>
              <a:t>SABBATICAL:</a:t>
            </a:r>
            <a:br>
              <a:rPr lang="en-US" altLang="en-US" smtClean="0">
                <a:solidFill>
                  <a:schemeClr val="bg1"/>
                </a:solidFill>
              </a:rPr>
            </a:br>
            <a:r>
              <a:rPr lang="en-US" altLang="en-US" smtClean="0">
                <a:solidFill>
                  <a:schemeClr val="bg1"/>
                </a:solidFill>
              </a:rPr>
              <a:t>(1)  laws address environmental concerns that overuse of the land would make it unusable.</a:t>
            </a:r>
            <a:br>
              <a:rPr lang="en-US" altLang="en-US" smtClean="0">
                <a:solidFill>
                  <a:schemeClr val="bg1"/>
                </a:solidFill>
              </a:rPr>
            </a:br>
            <a:r>
              <a:rPr lang="en-US" altLang="en-US" smtClean="0">
                <a:solidFill>
                  <a:schemeClr val="bg1"/>
                </a:solidFill>
              </a:rPr>
              <a:t>(2)  some of the laws cover debt concerns. Because of drought and other cyclical crop failures, the poor needed to be allowed to start over and not languish in poverty. </a:t>
            </a:r>
            <a:br>
              <a:rPr lang="en-US" altLang="en-US" smtClean="0">
                <a:solidFill>
                  <a:schemeClr val="bg1"/>
                </a:solidFill>
              </a:rPr>
            </a:br>
            <a:r>
              <a:rPr lang="en-US" altLang="en-US" smtClean="0">
                <a:solidFill>
                  <a:schemeClr val="bg1"/>
                </a:solidFill>
              </a:rPr>
              <a:t>(3) land ownership and management concerns affected families in inter-generational settings.  </a:t>
            </a:r>
          </a:p>
          <a:p>
            <a:pPr lvl="2" eaLnBrk="1" hangingPunct="1">
              <a:lnSpc>
                <a:spcPct val="90000"/>
              </a:lnSpc>
            </a:pPr>
            <a:r>
              <a:rPr lang="en-US" altLang="en-US" smtClean="0">
                <a:solidFill>
                  <a:schemeClr val="bg1"/>
                </a:solidFill>
              </a:rPr>
              <a:t>“a kind of social doctrine in miniature”</a:t>
            </a:r>
          </a:p>
          <a:p>
            <a:pPr eaLnBrk="1" hangingPunct="1">
              <a:lnSpc>
                <a:spcPct val="90000"/>
              </a:lnSpc>
              <a:spcBef>
                <a:spcPct val="50000"/>
              </a:spcBef>
            </a:pPr>
            <a:r>
              <a:rPr lang="en-US" altLang="en-US" smtClean="0">
                <a:solidFill>
                  <a:schemeClr val="bg1"/>
                </a:solidFill>
              </a:rPr>
              <a:t/>
            </a:r>
            <a:br>
              <a:rPr lang="en-US" altLang="en-US" smtClean="0">
                <a:solidFill>
                  <a:schemeClr val="bg1"/>
                </a:solidFill>
              </a:rPr>
            </a:br>
            <a:r>
              <a:rPr lang="en-US" altLang="en-US" smtClean="0">
                <a:solidFill>
                  <a:schemeClr val="bg1"/>
                </a:solidFill>
              </a:rPr>
              <a:t>JUBILLEE:</a:t>
            </a:r>
            <a:br>
              <a:rPr lang="en-US" altLang="en-US" smtClean="0">
                <a:solidFill>
                  <a:schemeClr val="bg1"/>
                </a:solidFill>
              </a:rPr>
            </a:br>
            <a:r>
              <a:rPr lang="en-US" altLang="en-US" smtClean="0">
                <a:solidFill>
                  <a:schemeClr val="bg1"/>
                </a:solidFill>
              </a:rPr>
              <a:t>Let the lands lie fallow, bring good news to the oppressed, set slaves free &amp; proclaim liberty to captives; forgive debts  </a:t>
            </a:r>
            <a:r>
              <a:rPr lang="en-US" altLang="en-US" smtClean="0"/>
              <a:t>http://www.usccb.org/sdwp/jubilee/themes.htm </a:t>
            </a:r>
            <a:endParaRPr lang="en-US" altLang="en-US" smtClean="0">
              <a:solidFill>
                <a:schemeClr val="bg1"/>
              </a:solidFill>
            </a:endParaRPr>
          </a:p>
          <a:p>
            <a:pPr eaLnBrk="1" hangingPunct="1">
              <a:lnSpc>
                <a:spcPct val="90000"/>
              </a:lnSpc>
              <a:spcBef>
                <a:spcPct val="50000"/>
              </a:spcBef>
            </a:pPr>
            <a:r>
              <a:rPr lang="en-US" altLang="en-US" smtClean="0">
                <a:solidFill>
                  <a:schemeClr val="bg1"/>
                </a:solidFill>
              </a:rPr>
              <a:t>(1) compulsory restoration of ancestral lands to families that may have lost control of the land, and redemption of land by other family members;</a:t>
            </a:r>
            <a:br>
              <a:rPr lang="en-US" altLang="en-US" smtClean="0">
                <a:solidFill>
                  <a:schemeClr val="bg1"/>
                </a:solidFill>
              </a:rPr>
            </a:br>
            <a:r>
              <a:rPr lang="en-US" altLang="en-US" smtClean="0">
                <a:solidFill>
                  <a:schemeClr val="bg1"/>
                </a:solidFill>
              </a:rPr>
              <a:t> (2) the emancipation of all Israelite indentured servants whose term of servitude was unexpired; </a:t>
            </a:r>
            <a:br>
              <a:rPr lang="en-US" altLang="en-US" smtClean="0">
                <a:solidFill>
                  <a:schemeClr val="bg1"/>
                </a:solidFill>
              </a:rPr>
            </a:br>
            <a:r>
              <a:rPr lang="en-US" altLang="en-US" smtClean="0">
                <a:solidFill>
                  <a:schemeClr val="bg1"/>
                </a:solidFill>
              </a:rPr>
              <a:t>(3) the emancipation of all Israelite indentured servants who had opted to become long-term “slaves” to their Israelite “masters” even when their original term of servitude had been completed (apparently an additional regulation to insure that servitude of one generation would not become multi-generational); </a:t>
            </a:r>
            <a:br>
              <a:rPr lang="en-US" altLang="en-US" smtClean="0">
                <a:solidFill>
                  <a:schemeClr val="bg1"/>
                </a:solidFill>
              </a:rPr>
            </a:br>
            <a:r>
              <a:rPr lang="en-US" altLang="en-US" smtClean="0">
                <a:solidFill>
                  <a:schemeClr val="bg1"/>
                </a:solidFill>
              </a:rPr>
              <a:t>(4) land allocations for Levites.</a:t>
            </a:r>
          </a:p>
          <a:p>
            <a:pPr lvl="2" eaLnBrk="1" hangingPunct="1">
              <a:lnSpc>
                <a:spcPct val="90000"/>
              </a:lnSpc>
            </a:pPr>
            <a:endParaRPr lang="en-US" altLang="en-US" smtClean="0">
              <a:solidFill>
                <a:schemeClr val="bg1"/>
              </a:solidFill>
            </a:endParaRPr>
          </a:p>
          <a:p>
            <a:pPr eaLnBrk="1" hangingPunct="1">
              <a:lnSpc>
                <a:spcPct val="90000"/>
              </a:lnSpc>
            </a:pPr>
            <a:endParaRPr lang="en-US" altLang="en-US" smtClean="0"/>
          </a:p>
        </p:txBody>
      </p:sp>
    </p:spTree>
    <p:extLst>
      <p:ext uri="{BB962C8B-B14F-4D97-AF65-F5344CB8AC3E}">
        <p14:creationId xmlns:p14="http://schemas.microsoft.com/office/powerpoint/2010/main" val="35488234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768E4E1-7CD4-46CB-8578-4274AC515418}" type="slidenum">
              <a:rPr lang="en-US" altLang="en-US" smtClean="0"/>
              <a:pPr>
                <a:spcBef>
                  <a:spcPct val="0"/>
                </a:spcBef>
              </a:pPr>
              <a:t>6</a:t>
            </a:fld>
            <a:endParaRPr lang="en-US" altLang="en-US" smtClean="0"/>
          </a:p>
        </p:txBody>
      </p:sp>
      <p:sp>
        <p:nvSpPr>
          <p:cNvPr id="15363" name="Rectangle 2"/>
          <p:cNvSpPr>
            <a:spLocks noRot="1" noChangeArrowheads="1" noTextEdit="1"/>
          </p:cNvSpPr>
          <p:nvPr>
            <p:ph type="sldImg"/>
          </p:nvPr>
        </p:nvSpPr>
        <p:spPr>
          <a:xfrm>
            <a:off x="1144588" y="685800"/>
            <a:ext cx="4572000" cy="3429000"/>
          </a:xfrm>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4154857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FD6FBC0-BDEE-41F5-A299-E86C54A4879C}" type="slidenum">
              <a:rPr lang="en-US" altLang="en-US" smtClean="0"/>
              <a:pPr>
                <a:spcBef>
                  <a:spcPct val="0"/>
                </a:spcBef>
              </a:pPr>
              <a:t>7</a:t>
            </a:fld>
            <a:endParaRPr lang="en-US" altLang="en-US" smtClean="0"/>
          </a:p>
        </p:txBody>
      </p:sp>
      <p:sp>
        <p:nvSpPr>
          <p:cNvPr id="17411" name="Rectangle 2"/>
          <p:cNvSpPr>
            <a:spLocks noRo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155974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DC20456-8E17-4804-8596-DC9BF2F6284C}" type="slidenum">
              <a:rPr lang="en-US" altLang="en-US" smtClean="0"/>
              <a:pPr>
                <a:spcBef>
                  <a:spcPct val="0"/>
                </a:spcBef>
              </a:pPr>
              <a:t>8</a:t>
            </a:fld>
            <a:endParaRPr lang="en-US" altLang="en-US" smtClean="0"/>
          </a:p>
        </p:txBody>
      </p:sp>
      <p:sp>
        <p:nvSpPr>
          <p:cNvPr id="19459" name="Rectangle 2"/>
          <p:cNvSpPr>
            <a:spLocks noRo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7769724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9B18B1C-A69D-4F7C-A5FD-D3E0BC5CF38C}" type="slidenum">
              <a:rPr lang="en-US" altLang="en-US" smtClean="0"/>
              <a:pPr>
                <a:spcBef>
                  <a:spcPct val="0"/>
                </a:spcBef>
              </a:pPr>
              <a:t>9</a:t>
            </a:fld>
            <a:endParaRPr lang="en-US" altLang="en-US" smtClean="0"/>
          </a:p>
        </p:txBody>
      </p:sp>
      <p:sp>
        <p:nvSpPr>
          <p:cNvPr id="21507" name="Rectangle 2"/>
          <p:cNvSpPr>
            <a:spLocks noRot="1" noChangeArrowheads="1" noTextEdit="1"/>
          </p:cNvSpPr>
          <p:nvPr>
            <p:ph type="sldImg"/>
          </p:nvPr>
        </p:nvSpPr>
        <p:spPr>
          <a:xfrm>
            <a:off x="1144588" y="685800"/>
            <a:ext cx="4572000" cy="3429000"/>
          </a:xfrm>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6650742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A4AC147-CDE7-49CD-91D4-AF91090AF35B}" type="slidenum">
              <a:rPr lang="en-US" altLang="en-US"/>
              <a:pPr>
                <a:defRPr/>
              </a:pPr>
              <a:t>‹#›</a:t>
            </a:fld>
            <a:endParaRPr lang="en-US" altLang="en-US"/>
          </a:p>
        </p:txBody>
      </p:sp>
    </p:spTree>
    <p:extLst>
      <p:ext uri="{BB962C8B-B14F-4D97-AF65-F5344CB8AC3E}">
        <p14:creationId xmlns:p14="http://schemas.microsoft.com/office/powerpoint/2010/main" val="3645100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0947C8-3E45-49AF-ABCC-2DEA6841A450}" type="slidenum">
              <a:rPr lang="en-US" altLang="en-US"/>
              <a:pPr>
                <a:defRPr/>
              </a:pPr>
              <a:t>‹#›</a:t>
            </a:fld>
            <a:endParaRPr lang="en-US" altLang="en-US"/>
          </a:p>
        </p:txBody>
      </p:sp>
    </p:spTree>
    <p:extLst>
      <p:ext uri="{BB962C8B-B14F-4D97-AF65-F5344CB8AC3E}">
        <p14:creationId xmlns:p14="http://schemas.microsoft.com/office/powerpoint/2010/main" val="793123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D276446-68E9-4035-A10A-62C46934EC82}" type="slidenum">
              <a:rPr lang="en-US" altLang="en-US"/>
              <a:pPr>
                <a:defRPr/>
              </a:pPr>
              <a:t>‹#›</a:t>
            </a:fld>
            <a:endParaRPr lang="en-US" altLang="en-US"/>
          </a:p>
        </p:txBody>
      </p:sp>
    </p:spTree>
    <p:extLst>
      <p:ext uri="{BB962C8B-B14F-4D97-AF65-F5344CB8AC3E}">
        <p14:creationId xmlns:p14="http://schemas.microsoft.com/office/powerpoint/2010/main" val="16566675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229FD1E-C622-4FF1-B8DF-CCF91542025E}" type="slidenum">
              <a:rPr lang="en-US" altLang="en-US"/>
              <a:pPr>
                <a:defRPr/>
              </a:pPr>
              <a:t>‹#›</a:t>
            </a:fld>
            <a:endParaRPr lang="en-US" altLang="en-US"/>
          </a:p>
        </p:txBody>
      </p:sp>
    </p:spTree>
    <p:extLst>
      <p:ext uri="{BB962C8B-B14F-4D97-AF65-F5344CB8AC3E}">
        <p14:creationId xmlns:p14="http://schemas.microsoft.com/office/powerpoint/2010/main" val="36328469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81E85C0-621E-42C4-B8D8-781DE1218F6B}" type="slidenum">
              <a:rPr lang="en-US" altLang="en-US"/>
              <a:pPr>
                <a:defRPr/>
              </a:pPr>
              <a:t>‹#›</a:t>
            </a:fld>
            <a:endParaRPr lang="en-US" altLang="en-US"/>
          </a:p>
        </p:txBody>
      </p:sp>
    </p:spTree>
    <p:extLst>
      <p:ext uri="{BB962C8B-B14F-4D97-AF65-F5344CB8AC3E}">
        <p14:creationId xmlns:p14="http://schemas.microsoft.com/office/powerpoint/2010/main" val="18044929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D54C66-2717-4D60-9E84-4B2A5460F84E}" type="slidenum">
              <a:rPr lang="en-US" altLang="en-US"/>
              <a:pPr>
                <a:defRPr/>
              </a:pPr>
              <a:t>‹#›</a:t>
            </a:fld>
            <a:endParaRPr lang="en-US" altLang="en-US"/>
          </a:p>
        </p:txBody>
      </p:sp>
    </p:spTree>
    <p:extLst>
      <p:ext uri="{BB962C8B-B14F-4D97-AF65-F5344CB8AC3E}">
        <p14:creationId xmlns:p14="http://schemas.microsoft.com/office/powerpoint/2010/main" val="223409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444A253-9B7E-4A3B-AF7F-E5B774B562D7}" type="slidenum">
              <a:rPr lang="en-US" altLang="en-US"/>
              <a:pPr>
                <a:defRPr/>
              </a:pPr>
              <a:t>‹#›</a:t>
            </a:fld>
            <a:endParaRPr lang="en-US" altLang="en-US"/>
          </a:p>
        </p:txBody>
      </p:sp>
    </p:spTree>
    <p:extLst>
      <p:ext uri="{BB962C8B-B14F-4D97-AF65-F5344CB8AC3E}">
        <p14:creationId xmlns:p14="http://schemas.microsoft.com/office/powerpoint/2010/main" val="39129531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F26BDE3-60E1-4935-8C03-D31854B41E3E}" type="slidenum">
              <a:rPr lang="en-US" altLang="en-US"/>
              <a:pPr>
                <a:defRPr/>
              </a:pPr>
              <a:t>‹#›</a:t>
            </a:fld>
            <a:endParaRPr lang="en-US" altLang="en-US"/>
          </a:p>
        </p:txBody>
      </p:sp>
    </p:spTree>
    <p:extLst>
      <p:ext uri="{BB962C8B-B14F-4D97-AF65-F5344CB8AC3E}">
        <p14:creationId xmlns:p14="http://schemas.microsoft.com/office/powerpoint/2010/main" val="2976258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79B2339-D4F8-478D-9DBA-7947E41B4B00}" type="slidenum">
              <a:rPr lang="en-US" altLang="en-US"/>
              <a:pPr>
                <a:defRPr/>
              </a:pPr>
              <a:t>‹#›</a:t>
            </a:fld>
            <a:endParaRPr lang="en-US" altLang="en-US"/>
          </a:p>
        </p:txBody>
      </p:sp>
    </p:spTree>
    <p:extLst>
      <p:ext uri="{BB962C8B-B14F-4D97-AF65-F5344CB8AC3E}">
        <p14:creationId xmlns:p14="http://schemas.microsoft.com/office/powerpoint/2010/main" val="21700397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F3FFD97-17DA-4C36-9F8B-FCC8580CCC5A}" type="slidenum">
              <a:rPr lang="en-US" altLang="en-US"/>
              <a:pPr>
                <a:defRPr/>
              </a:pPr>
              <a:t>‹#›</a:t>
            </a:fld>
            <a:endParaRPr lang="en-US" altLang="en-US"/>
          </a:p>
        </p:txBody>
      </p:sp>
    </p:spTree>
    <p:extLst>
      <p:ext uri="{BB962C8B-B14F-4D97-AF65-F5344CB8AC3E}">
        <p14:creationId xmlns:p14="http://schemas.microsoft.com/office/powerpoint/2010/main" val="9661211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6857796-0939-4CD8-9E79-713E5BEE9070}" type="slidenum">
              <a:rPr lang="en-US" altLang="en-US"/>
              <a:pPr>
                <a:defRPr/>
              </a:pPr>
              <a:t>‹#›</a:t>
            </a:fld>
            <a:endParaRPr lang="en-US" altLang="en-US"/>
          </a:p>
        </p:txBody>
      </p:sp>
    </p:spTree>
    <p:extLst>
      <p:ext uri="{BB962C8B-B14F-4D97-AF65-F5344CB8AC3E}">
        <p14:creationId xmlns:p14="http://schemas.microsoft.com/office/powerpoint/2010/main" val="1334507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4B6B92D-59A1-41B0-A1C5-B3866AA485F1}" type="slidenum">
              <a:rPr lang="en-US" altLang="en-US"/>
              <a:pPr>
                <a:defRPr/>
              </a:pPr>
              <a:t>‹#›</a:t>
            </a:fld>
            <a:endParaRPr lang="en-US" altLang="en-US"/>
          </a:p>
        </p:txBody>
      </p:sp>
    </p:spTree>
    <p:extLst>
      <p:ext uri="{BB962C8B-B14F-4D97-AF65-F5344CB8AC3E}">
        <p14:creationId xmlns:p14="http://schemas.microsoft.com/office/powerpoint/2010/main" val="22981719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4A47656-5564-4A70-9198-4FDE62AD475F}" type="slidenum">
              <a:rPr lang="en-US" altLang="en-US"/>
              <a:pPr>
                <a:defRPr/>
              </a:pPr>
              <a:t>‹#›</a:t>
            </a:fld>
            <a:endParaRPr lang="en-US" altLang="en-US"/>
          </a:p>
        </p:txBody>
      </p:sp>
    </p:spTree>
    <p:extLst>
      <p:ext uri="{BB962C8B-B14F-4D97-AF65-F5344CB8AC3E}">
        <p14:creationId xmlns:p14="http://schemas.microsoft.com/office/powerpoint/2010/main" val="6075010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BB89733-6366-43DC-A053-899E046E4291}" type="slidenum">
              <a:rPr lang="en-US" altLang="en-US"/>
              <a:pPr>
                <a:defRPr/>
              </a:pPr>
              <a:t>‹#›</a:t>
            </a:fld>
            <a:endParaRPr lang="en-US" altLang="en-US"/>
          </a:p>
        </p:txBody>
      </p:sp>
    </p:spTree>
    <p:extLst>
      <p:ext uri="{BB962C8B-B14F-4D97-AF65-F5344CB8AC3E}">
        <p14:creationId xmlns:p14="http://schemas.microsoft.com/office/powerpoint/2010/main" val="40721138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C5A307D-E88A-42C4-88B7-0C60ADFBD92D}" type="slidenum">
              <a:rPr lang="en-US" altLang="en-US"/>
              <a:pPr>
                <a:defRPr/>
              </a:pPr>
              <a:t>‹#›</a:t>
            </a:fld>
            <a:endParaRPr lang="en-US" altLang="en-US"/>
          </a:p>
        </p:txBody>
      </p:sp>
    </p:spTree>
    <p:extLst>
      <p:ext uri="{BB962C8B-B14F-4D97-AF65-F5344CB8AC3E}">
        <p14:creationId xmlns:p14="http://schemas.microsoft.com/office/powerpoint/2010/main" val="2043469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3CDEF01-AC87-4FD5-8E46-16CD65FD1872}" type="slidenum">
              <a:rPr lang="en-US" altLang="en-US"/>
              <a:pPr>
                <a:defRPr/>
              </a:pPr>
              <a:t>‹#›</a:t>
            </a:fld>
            <a:endParaRPr lang="en-US" altLang="en-US"/>
          </a:p>
        </p:txBody>
      </p:sp>
    </p:spTree>
    <p:extLst>
      <p:ext uri="{BB962C8B-B14F-4D97-AF65-F5344CB8AC3E}">
        <p14:creationId xmlns:p14="http://schemas.microsoft.com/office/powerpoint/2010/main" val="3320603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59DD124-C659-47AB-AD72-15D07E7FEB8A}" type="slidenum">
              <a:rPr lang="en-US" altLang="en-US"/>
              <a:pPr>
                <a:defRPr/>
              </a:pPr>
              <a:t>‹#›</a:t>
            </a:fld>
            <a:endParaRPr lang="en-US" altLang="en-US"/>
          </a:p>
        </p:txBody>
      </p:sp>
    </p:spTree>
    <p:extLst>
      <p:ext uri="{BB962C8B-B14F-4D97-AF65-F5344CB8AC3E}">
        <p14:creationId xmlns:p14="http://schemas.microsoft.com/office/powerpoint/2010/main" val="2097533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5A538D7-E51B-47B0-877D-B1BDC29E0673}" type="slidenum">
              <a:rPr lang="en-US" altLang="en-US"/>
              <a:pPr>
                <a:defRPr/>
              </a:pPr>
              <a:t>‹#›</a:t>
            </a:fld>
            <a:endParaRPr lang="en-US" altLang="en-US"/>
          </a:p>
        </p:txBody>
      </p:sp>
    </p:spTree>
    <p:extLst>
      <p:ext uri="{BB962C8B-B14F-4D97-AF65-F5344CB8AC3E}">
        <p14:creationId xmlns:p14="http://schemas.microsoft.com/office/powerpoint/2010/main" val="1422626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F628721-136A-4A47-B80B-B28E9464DED5}" type="slidenum">
              <a:rPr lang="en-US" altLang="en-US"/>
              <a:pPr>
                <a:defRPr/>
              </a:pPr>
              <a:t>‹#›</a:t>
            </a:fld>
            <a:endParaRPr lang="en-US" altLang="en-US"/>
          </a:p>
        </p:txBody>
      </p:sp>
    </p:spTree>
    <p:extLst>
      <p:ext uri="{BB962C8B-B14F-4D97-AF65-F5344CB8AC3E}">
        <p14:creationId xmlns:p14="http://schemas.microsoft.com/office/powerpoint/2010/main" val="1940773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A940434-C182-4A7B-B177-CF945E7007FC}" type="slidenum">
              <a:rPr lang="en-US" altLang="en-US"/>
              <a:pPr>
                <a:defRPr/>
              </a:pPr>
              <a:t>‹#›</a:t>
            </a:fld>
            <a:endParaRPr lang="en-US" altLang="en-US"/>
          </a:p>
        </p:txBody>
      </p:sp>
    </p:spTree>
    <p:extLst>
      <p:ext uri="{BB962C8B-B14F-4D97-AF65-F5344CB8AC3E}">
        <p14:creationId xmlns:p14="http://schemas.microsoft.com/office/powerpoint/2010/main" val="2438371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62F0D6B-9E9E-4F73-B09F-B7A9541859C2}" type="slidenum">
              <a:rPr lang="en-US" altLang="en-US"/>
              <a:pPr>
                <a:defRPr/>
              </a:pPr>
              <a:t>‹#›</a:t>
            </a:fld>
            <a:endParaRPr lang="en-US" altLang="en-US"/>
          </a:p>
        </p:txBody>
      </p:sp>
    </p:spTree>
    <p:extLst>
      <p:ext uri="{BB962C8B-B14F-4D97-AF65-F5344CB8AC3E}">
        <p14:creationId xmlns:p14="http://schemas.microsoft.com/office/powerpoint/2010/main" val="3671972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4D3B912-04F9-4990-A95F-1335E66D29BD}" type="slidenum">
              <a:rPr lang="en-US" altLang="en-US"/>
              <a:pPr>
                <a:defRPr/>
              </a:pPr>
              <a:t>‹#›</a:t>
            </a:fld>
            <a:endParaRPr lang="en-US" altLang="en-US"/>
          </a:p>
        </p:txBody>
      </p:sp>
    </p:spTree>
    <p:extLst>
      <p:ext uri="{BB962C8B-B14F-4D97-AF65-F5344CB8AC3E}">
        <p14:creationId xmlns:p14="http://schemas.microsoft.com/office/powerpoint/2010/main" val="2834455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99"/>
            </a:gs>
            <a:gs pos="100000">
              <a:srgbClr val="000047"/>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chemeClr val="tx1"/>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chemeClr val="tx1"/>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chemeClr val="tx1"/>
                </a:solidFill>
                <a:latin typeface="Times New Roman" panose="02020603050405020304" pitchFamily="18" charset="0"/>
              </a:defRPr>
            </a:lvl1pPr>
          </a:lstStyle>
          <a:p>
            <a:pPr>
              <a:defRPr/>
            </a:pPr>
            <a:fld id="{0A794ED6-7D34-4220-837D-E6434DEFC91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99"/>
            </a:gs>
            <a:gs pos="100000">
              <a:srgbClr val="000047"/>
            </a:gs>
          </a:gsLst>
          <a:lin ang="5400000" scaled="1"/>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638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chemeClr val="tx1"/>
                </a:solidFill>
              </a:defRPr>
            </a:lvl1pPr>
          </a:lstStyle>
          <a:p>
            <a:pPr>
              <a:defRPr/>
            </a:pPr>
            <a:endParaRPr lang="en-US"/>
          </a:p>
        </p:txBody>
      </p:sp>
      <p:sp>
        <p:nvSpPr>
          <p:cNvPr id="1638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chemeClr val="tx1"/>
                </a:solidFill>
              </a:defRPr>
            </a:lvl1pPr>
          </a:lstStyle>
          <a:p>
            <a:pPr>
              <a:defRPr/>
            </a:pPr>
            <a:endParaRPr lang="en-US"/>
          </a:p>
        </p:txBody>
      </p:sp>
      <p:sp>
        <p:nvSpPr>
          <p:cNvPr id="1639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chemeClr val="tx1"/>
                </a:solidFill>
              </a:defRPr>
            </a:lvl1pPr>
          </a:lstStyle>
          <a:p>
            <a:pPr>
              <a:defRPr/>
            </a:pPr>
            <a:fld id="{F008E30B-7E08-4781-9B5F-68FC8A00DC14}"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Rounded MT Bold" pitchFamily="34" charset="0"/>
        </a:defRPr>
      </a:lvl2pPr>
      <a:lvl3pPr algn="ctr" rtl="0" eaLnBrk="0" fontAlgn="base" hangingPunct="0">
        <a:spcBef>
          <a:spcPct val="0"/>
        </a:spcBef>
        <a:spcAft>
          <a:spcPct val="0"/>
        </a:spcAft>
        <a:defRPr sz="4400">
          <a:solidFill>
            <a:schemeClr val="tx2"/>
          </a:solidFill>
          <a:latin typeface="Arial Rounded MT Bold" pitchFamily="34" charset="0"/>
        </a:defRPr>
      </a:lvl3pPr>
      <a:lvl4pPr algn="ctr" rtl="0" eaLnBrk="0" fontAlgn="base" hangingPunct="0">
        <a:spcBef>
          <a:spcPct val="0"/>
        </a:spcBef>
        <a:spcAft>
          <a:spcPct val="0"/>
        </a:spcAft>
        <a:defRPr sz="4400">
          <a:solidFill>
            <a:schemeClr val="tx2"/>
          </a:solidFill>
          <a:latin typeface="Arial Rounded MT Bold" pitchFamily="34" charset="0"/>
        </a:defRPr>
      </a:lvl4pPr>
      <a:lvl5pPr algn="ctr" rtl="0" eaLnBrk="0" fontAlgn="base" hangingPunct="0">
        <a:spcBef>
          <a:spcPct val="0"/>
        </a:spcBef>
        <a:spcAft>
          <a:spcPct val="0"/>
        </a:spcAft>
        <a:defRPr sz="4400">
          <a:solidFill>
            <a:schemeClr val="tx2"/>
          </a:solidFill>
          <a:latin typeface="Arial Rounded MT Bold" pitchFamily="34" charset="0"/>
        </a:defRPr>
      </a:lvl5pPr>
      <a:lvl6pPr marL="457200" algn="ctr" rtl="0" fontAlgn="base">
        <a:spcBef>
          <a:spcPct val="0"/>
        </a:spcBef>
        <a:spcAft>
          <a:spcPct val="0"/>
        </a:spcAft>
        <a:defRPr sz="4400">
          <a:solidFill>
            <a:schemeClr val="tx2"/>
          </a:solidFill>
          <a:latin typeface="Arial Rounded MT Bold" pitchFamily="34" charset="0"/>
        </a:defRPr>
      </a:lvl6pPr>
      <a:lvl7pPr marL="914400" algn="ctr" rtl="0" fontAlgn="base">
        <a:spcBef>
          <a:spcPct val="0"/>
        </a:spcBef>
        <a:spcAft>
          <a:spcPct val="0"/>
        </a:spcAft>
        <a:defRPr sz="4400">
          <a:solidFill>
            <a:schemeClr val="tx2"/>
          </a:solidFill>
          <a:latin typeface="Arial Rounded MT Bold" pitchFamily="34" charset="0"/>
        </a:defRPr>
      </a:lvl7pPr>
      <a:lvl8pPr marL="1371600" algn="ctr" rtl="0" fontAlgn="base">
        <a:spcBef>
          <a:spcPct val="0"/>
        </a:spcBef>
        <a:spcAft>
          <a:spcPct val="0"/>
        </a:spcAft>
        <a:defRPr sz="4400">
          <a:solidFill>
            <a:schemeClr val="tx2"/>
          </a:solidFill>
          <a:latin typeface="Arial Rounded MT Bold" pitchFamily="34" charset="0"/>
        </a:defRPr>
      </a:lvl8pPr>
      <a:lvl9pPr marL="1828800" algn="ctr" rtl="0" fontAlgn="base">
        <a:spcBef>
          <a:spcPct val="0"/>
        </a:spcBef>
        <a:spcAft>
          <a:spcPct val="0"/>
        </a:spcAft>
        <a:defRPr sz="4400">
          <a:solidFill>
            <a:schemeClr val="tx2"/>
          </a:solidFill>
          <a:latin typeface="Arial Rounded MT Bold"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http://www.abortionfacts.com/image/2nd_level/old_and_new_hands.jpg"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madprof.home.mindspring.com/ethic.html" TargetMode="External"/><Relationship Id="rId2" Type="http://schemas.openxmlformats.org/officeDocument/2006/relationships/notesSlide" Target="../notesSlides/notesSlide11.xml"/><Relationship Id="rId1" Type="http://schemas.openxmlformats.org/officeDocument/2006/relationships/slideLayout" Target="../slideLayouts/slideLayout18.xml"/><Relationship Id="rId5" Type="http://schemas.openxmlformats.org/officeDocument/2006/relationships/image" Target="http://www.seamless-garment.org/images/stick2sm.jpg" TargetMode="Externa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hyperlink" Target="http://www.usda.gov/oc/photo/01di1476.htm" TargetMode="External"/><Relationship Id="rId2" Type="http://schemas.openxmlformats.org/officeDocument/2006/relationships/notesSlide" Target="../notesSlides/notesSlide12.xml"/><Relationship Id="rId1" Type="http://schemas.openxmlformats.org/officeDocument/2006/relationships/slideLayout" Target="../slideLayouts/slideLayout18.xml"/><Relationship Id="rId5" Type="http://schemas.openxmlformats.org/officeDocument/2006/relationships/image" Target="http://www.usda.gov/oc/photo/b01d1476.jpg" TargetMode="Externa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http://images.amazon.com/images/P/0742522415.01._SCLZZZZZZZ_.jp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http://www.harrycutting.com/graphics/picspopular/F213-22_www-harrycutting-com.jp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8" Type="http://schemas.openxmlformats.org/officeDocument/2006/relationships/image" Target="../media/image31.jpeg"/><Relationship Id="rId13" Type="http://schemas.openxmlformats.org/officeDocument/2006/relationships/hyperlink" Target="http://images.google.com/imgres?imgurl=http://www.willisms.com/archives/manoftheyearpope.gif&amp;imgrefurl=http://www.willisms.com/archives/2005/04/tribute_to_pope.html&amp;h=264&amp;w=200&amp;sz=37&amp;tbnid=-45KBjsR7sZnXM:&amp;tbnh=107&amp;tbnw=81&amp;hl=en&amp;start=5&amp;prev=/images%3Fq%3DPope%2BJohn%2BPaul%2BII%2BTIme%2BMagazine%26svnum%3D10%26hl%3Den%26lr%3D%26rls%3DGGLR,GGLR:2005-52,GGLR:en%26sa%3DG" TargetMode="External"/><Relationship Id="rId3" Type="http://schemas.openxmlformats.org/officeDocument/2006/relationships/image" Target="../media/image27.jpeg"/><Relationship Id="rId7" Type="http://schemas.openxmlformats.org/officeDocument/2006/relationships/hyperlink" Target="http://images.google.com/imgres?imgurl=http://img.timeinc.net/time/magazine/archive/covers/2005/1101050411_400.jpg&amp;imgrefurl=http://www.time.com/time/covers/0,16641,1101050411,00.html&amp;h=527&amp;w=400&amp;sz=83&amp;tbnid=3V-hxoNAOgDG2M:&amp;tbnh=129&amp;tbnw=97&amp;hl=en&amp;start=106&amp;prev=/images%3Fq%3DPope%2BJohn%2BPaul%2BII%26start%3D100%26svnum%3D10%26hl%3Den%26lr%3D%26rls%3DGGLR,GGLR:2005-52,GGLR:en%26sa%3DN" TargetMode="External"/><Relationship Id="rId12" Type="http://schemas.openxmlformats.org/officeDocument/2006/relationships/image" Target="../media/image33.jpeg"/><Relationship Id="rId17" Type="http://schemas.openxmlformats.org/officeDocument/2006/relationships/image" Target="../media/image37.jpeg"/><Relationship Id="rId2" Type="http://schemas.openxmlformats.org/officeDocument/2006/relationships/notesSlide" Target="../notesSlides/notesSlide18.xml"/><Relationship Id="rId16" Type="http://schemas.openxmlformats.org/officeDocument/2006/relationships/image" Target="../media/image36.jpeg"/><Relationship Id="rId1" Type="http://schemas.openxmlformats.org/officeDocument/2006/relationships/slideLayout" Target="../slideLayouts/slideLayout7.xml"/><Relationship Id="rId6" Type="http://schemas.openxmlformats.org/officeDocument/2006/relationships/image" Target="../media/image30.jpeg"/><Relationship Id="rId11" Type="http://schemas.openxmlformats.org/officeDocument/2006/relationships/hyperlink" Target="http://images.google.com/imgres?imgurl=http://www.willisms.com/archives/johnpaulii.gif&amp;imgrefurl=http://www.willisms.com/archives/2005/04/tribute_to_pope.html&amp;h=264&amp;w=200&amp;sz=35&amp;tbnid=CQHIi67_e-4XmM:&amp;tbnh=107&amp;tbnw=81&amp;hl=en&amp;start=6&amp;prev=/images%3Fq%3DPope%2BJohn%2BPaul%2BII%2BTIme%2BMagazine%26svnum%3D10%26hl%3Den%26lr%3D%26rls%3DGGLR,GGLR:2005-52,GGLR:en%26sa%3DG" TargetMode="External"/><Relationship Id="rId5" Type="http://schemas.openxmlformats.org/officeDocument/2006/relationships/image" Target="../media/image29.jpeg"/><Relationship Id="rId15" Type="http://schemas.openxmlformats.org/officeDocument/2006/relationships/image" Target="../media/image35.jpeg"/><Relationship Id="rId10" Type="http://schemas.openxmlformats.org/officeDocument/2006/relationships/image" Target="../media/image32.jpeg"/><Relationship Id="rId4" Type="http://schemas.openxmlformats.org/officeDocument/2006/relationships/image" Target="../media/image28.jpeg"/><Relationship Id="rId9" Type="http://schemas.openxmlformats.org/officeDocument/2006/relationships/hyperlink" Target="http://images.google.com/imgres?imgurl=http://img.timeinc.net/time/magazine/archive/covers/1985/1101850204_400.jpg&amp;imgrefurl=http://www.time.com/time/covers/0,16641,1101850204,00.html%3Finternalid%3DAC&amp;h=527&amp;w=400&amp;sz=41&amp;tbnid=8TspN9tbrgquXM:&amp;tbnh=129&amp;tbnw=97&amp;hl=en&amp;start=151&amp;prev=/images%3Fq%3DPope%2BJohn%2BPaul%2BII%26start%3D140%26svnum%3D10%26hl%3Den%26lr%3D%26rls%3DGGLR,GGLR:2005-52,GGLR:en%26sa%3DN" TargetMode="External"/><Relationship Id="rId14" Type="http://schemas.openxmlformats.org/officeDocument/2006/relationships/image" Target="../media/image34.jpeg"/></Relationships>
</file>

<file path=ppt/slides/_rels/slide1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40.jpeg"/><Relationship Id="rId4" Type="http://schemas.openxmlformats.org/officeDocument/2006/relationships/image" Target="../media/image39.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44.png"/></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hyperlink" Target="http://www.usccb.org/sdwp/ejp/background/policy.html"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hyperlink" Target="http://www.usccb.org/sdwp/ejp/climate/index.shtml" TargetMode="External"/><Relationship Id="rId4" Type="http://schemas.openxmlformats.org/officeDocument/2006/relationships/image" Target="../media/image47.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hyperlink" Target="http://www.ncrlc.com/bishop-statements-webpages/newmexico.html" TargetMode="External"/><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http://dlibrary.acu.edu.au/research/theology/ejournal/aejt_2/images/creation-of-adam.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304800" y="685800"/>
            <a:ext cx="8458200" cy="377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5400">
                <a:solidFill>
                  <a:schemeClr val="bg1"/>
                </a:solidFill>
                <a:latin typeface="Arial Rounded MT Bold" panose="020F0704030504030204" pitchFamily="34" charset="0"/>
              </a:rPr>
              <a:t>Care for God’s Creation:</a:t>
            </a:r>
          </a:p>
          <a:p>
            <a:pPr algn="ctr" eaLnBrk="1" hangingPunct="1">
              <a:spcBef>
                <a:spcPct val="50000"/>
              </a:spcBef>
              <a:buFontTx/>
              <a:buNone/>
            </a:pPr>
            <a:r>
              <a:rPr lang="en-US" altLang="en-US" sz="4400">
                <a:solidFill>
                  <a:schemeClr val="bg1"/>
                </a:solidFill>
                <a:latin typeface="Arial Rounded MT Bold" panose="020F0704030504030204" pitchFamily="34" charset="0"/>
              </a:rPr>
              <a:t>Catholic Social Teaching </a:t>
            </a:r>
            <a:br>
              <a:rPr lang="en-US" altLang="en-US" sz="4400">
                <a:solidFill>
                  <a:schemeClr val="bg1"/>
                </a:solidFill>
                <a:latin typeface="Arial Rounded MT Bold" panose="020F0704030504030204" pitchFamily="34" charset="0"/>
              </a:rPr>
            </a:br>
            <a:r>
              <a:rPr lang="en-US" altLang="en-US" sz="4400">
                <a:solidFill>
                  <a:schemeClr val="bg1"/>
                </a:solidFill>
                <a:latin typeface="Arial Rounded MT Bold" panose="020F0704030504030204" pitchFamily="34" charset="0"/>
              </a:rPr>
              <a:t>&amp; the Environment</a:t>
            </a:r>
          </a:p>
          <a:p>
            <a:pPr algn="ctr" eaLnBrk="1" hangingPunct="1">
              <a:spcBef>
                <a:spcPct val="50000"/>
              </a:spcBef>
              <a:buFontTx/>
              <a:buNone/>
            </a:pPr>
            <a:r>
              <a:rPr lang="en-US" altLang="en-US" sz="2400">
                <a:solidFill>
                  <a:schemeClr val="bg1"/>
                </a:solidFill>
                <a:latin typeface="Arial Rounded MT Bold" panose="020F0704030504030204" pitchFamily="34" charset="0"/>
              </a:rPr>
              <a:t/>
            </a:r>
            <a:br>
              <a:rPr lang="en-US" altLang="en-US" sz="2400">
                <a:solidFill>
                  <a:schemeClr val="bg1"/>
                </a:solidFill>
                <a:latin typeface="Arial Rounded MT Bold" panose="020F0704030504030204" pitchFamily="34" charset="0"/>
              </a:rPr>
            </a:br>
            <a:r>
              <a:rPr lang="en-US" altLang="en-US" sz="2400">
                <a:solidFill>
                  <a:schemeClr val="bg1"/>
                </a:solidFill>
                <a:latin typeface="Arial Rounded MT Bold" panose="020F0704030504030204" pitchFamily="34" charset="0"/>
              </a:rPr>
              <a:t>Dominican Lay Associates</a:t>
            </a:r>
            <a:br>
              <a:rPr lang="en-US" altLang="en-US" sz="2400">
                <a:solidFill>
                  <a:schemeClr val="bg1"/>
                </a:solidFill>
                <a:latin typeface="Arial Rounded MT Bold" panose="020F0704030504030204" pitchFamily="34" charset="0"/>
              </a:rPr>
            </a:br>
            <a:r>
              <a:rPr lang="en-US" altLang="en-US" sz="1800">
                <a:solidFill>
                  <a:schemeClr val="bg1"/>
                </a:solidFill>
                <a:latin typeface="Arial Rounded MT Bold" panose="020F0704030504030204" pitchFamily="34" charset="0"/>
              </a:rPr>
              <a:t>21 February 2007</a:t>
            </a:r>
          </a:p>
        </p:txBody>
      </p:sp>
      <p:sp>
        <p:nvSpPr>
          <p:cNvPr id="4099" name="Text Box 3"/>
          <p:cNvSpPr txBox="1">
            <a:spLocks noChangeArrowheads="1"/>
          </p:cNvSpPr>
          <p:nvPr/>
        </p:nvSpPr>
        <p:spPr bwMode="auto">
          <a:xfrm>
            <a:off x="1219200" y="5791200"/>
            <a:ext cx="7010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2400">
                <a:solidFill>
                  <a:srgbClr val="FFFF00"/>
                </a:solidFill>
                <a:latin typeface="Arial Rounded MT Bold" panose="020F0704030504030204" pitchFamily="34" charset="0"/>
              </a:rPr>
              <a:t>Dr. Katie Hirschboeck</a:t>
            </a:r>
            <a:br>
              <a:rPr lang="en-US" altLang="en-US" sz="2400">
                <a:solidFill>
                  <a:srgbClr val="FFFF00"/>
                </a:solidFill>
                <a:latin typeface="Arial Rounded MT Bold" panose="020F0704030504030204" pitchFamily="34" charset="0"/>
              </a:rPr>
            </a:br>
            <a:r>
              <a:rPr lang="en-US" altLang="en-US" sz="2400">
                <a:solidFill>
                  <a:srgbClr val="FFFF00"/>
                </a:solidFill>
                <a:latin typeface="Arial Rounded MT Bold" panose="020F0704030504030204" pitchFamily="34" charset="0"/>
              </a:rPr>
              <a:t>Laboratory of Tree-Ring Research</a:t>
            </a:r>
          </a:p>
        </p:txBody>
      </p:sp>
      <p:pic>
        <p:nvPicPr>
          <p:cNvPr id="4100" name="Picture 9" descr="Earth-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379492">
            <a:off x="6629400" y="3581400"/>
            <a:ext cx="2112963"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11" descr="CS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42798">
            <a:off x="381000" y="3429000"/>
            <a:ext cx="1879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533400" y="7938"/>
            <a:ext cx="8153400" cy="685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Rounded MT Bold" panose="020F0704030504030204" pitchFamily="34" charset="0"/>
              </a:defRPr>
            </a:lvl1pPr>
            <a:lvl2pPr>
              <a:spcBef>
                <a:spcPct val="20000"/>
              </a:spcBef>
              <a:buChar char="–"/>
              <a:defRPr sz="2800">
                <a:solidFill>
                  <a:schemeClr val="tx1"/>
                </a:solidFill>
                <a:latin typeface="Arial Rounded MT Bold" panose="020F0704030504030204" pitchFamily="34" charset="0"/>
              </a:defRPr>
            </a:lvl2pPr>
            <a:lvl3pPr marL="1143000" indent="-228600">
              <a:spcBef>
                <a:spcPct val="20000"/>
              </a:spcBef>
              <a:buChar char="•"/>
              <a:defRPr sz="2400">
                <a:solidFill>
                  <a:schemeClr val="tx1"/>
                </a:solidFill>
                <a:latin typeface="Arial Rounded MT Bold" panose="020F0704030504030204" pitchFamily="34" charset="0"/>
              </a:defRPr>
            </a:lvl3pPr>
            <a:lvl4pPr marL="1600200" indent="-228600">
              <a:spcBef>
                <a:spcPct val="20000"/>
              </a:spcBef>
              <a:buChar char="–"/>
              <a:defRPr sz="2000">
                <a:solidFill>
                  <a:schemeClr val="tx1"/>
                </a:solidFill>
                <a:latin typeface="Arial Rounded MT Bold" panose="020F0704030504030204" pitchFamily="34" charset="0"/>
              </a:defRPr>
            </a:lvl4pPr>
            <a:lvl5pPr marL="2057400" indent="-228600">
              <a:spcBef>
                <a:spcPct val="20000"/>
              </a:spcBef>
              <a:buChar char="»"/>
              <a:defRPr sz="2000">
                <a:solidFill>
                  <a:schemeClr val="tx1"/>
                </a:solidFill>
                <a:latin typeface="Arial Rounded MT Bold" panose="020F0704030504030204" pitchFamily="34" charset="0"/>
              </a:defRPr>
            </a:lvl5pPr>
            <a:lvl6pPr marL="2514600" indent="-228600" eaLnBrk="0" fontAlgn="base" hangingPunct="0">
              <a:spcBef>
                <a:spcPct val="20000"/>
              </a:spcBef>
              <a:spcAft>
                <a:spcPct val="0"/>
              </a:spcAft>
              <a:buChar char="»"/>
              <a:defRPr sz="2000">
                <a:solidFill>
                  <a:schemeClr val="tx1"/>
                </a:solidFill>
                <a:latin typeface="Arial Rounded MT Bold" panose="020F0704030504030204" pitchFamily="34" charset="0"/>
              </a:defRPr>
            </a:lvl6pPr>
            <a:lvl7pPr marL="2971800" indent="-228600" eaLnBrk="0" fontAlgn="base" hangingPunct="0">
              <a:spcBef>
                <a:spcPct val="20000"/>
              </a:spcBef>
              <a:spcAft>
                <a:spcPct val="0"/>
              </a:spcAft>
              <a:buChar char="»"/>
              <a:defRPr sz="2000">
                <a:solidFill>
                  <a:schemeClr val="tx1"/>
                </a:solidFill>
                <a:latin typeface="Arial Rounded MT Bold" panose="020F0704030504030204" pitchFamily="34" charset="0"/>
              </a:defRPr>
            </a:lvl7pPr>
            <a:lvl8pPr marL="3429000" indent="-228600" eaLnBrk="0" fontAlgn="base" hangingPunct="0">
              <a:spcBef>
                <a:spcPct val="20000"/>
              </a:spcBef>
              <a:spcAft>
                <a:spcPct val="0"/>
              </a:spcAft>
              <a:buChar char="»"/>
              <a:defRPr sz="2000">
                <a:solidFill>
                  <a:schemeClr val="tx1"/>
                </a:solidFill>
                <a:latin typeface="Arial Rounded MT Bold" panose="020F0704030504030204" pitchFamily="34" charset="0"/>
              </a:defRPr>
            </a:lvl8pPr>
            <a:lvl9pPr marL="3886200" indent="-228600" eaLnBrk="0" fontAlgn="base" hangingPunct="0">
              <a:spcBef>
                <a:spcPct val="20000"/>
              </a:spcBef>
              <a:spcAft>
                <a:spcPct val="0"/>
              </a:spcAft>
              <a:buChar char="»"/>
              <a:defRPr sz="2000">
                <a:solidFill>
                  <a:schemeClr val="tx1"/>
                </a:solidFill>
                <a:latin typeface="Arial Rounded MT Bold" panose="020F0704030504030204" pitchFamily="34" charset="0"/>
              </a:defRPr>
            </a:lvl9pPr>
          </a:lstStyle>
          <a:p>
            <a:pPr algn="ctr" eaLnBrk="1" hangingPunct="1">
              <a:spcBef>
                <a:spcPct val="0"/>
              </a:spcBef>
              <a:buFontTx/>
              <a:buNone/>
            </a:pPr>
            <a:r>
              <a:rPr lang="en-US" altLang="en-US" sz="2800">
                <a:solidFill>
                  <a:srgbClr val="FFFF00"/>
                </a:solidFill>
              </a:rPr>
              <a:t>THE SEVEN KEY THEMES</a:t>
            </a:r>
            <a:br>
              <a:rPr lang="en-US" altLang="en-US" sz="2800">
                <a:solidFill>
                  <a:srgbClr val="FFFF00"/>
                </a:solidFill>
              </a:rPr>
            </a:br>
            <a:r>
              <a:rPr lang="en-US" altLang="en-US" sz="2800">
                <a:solidFill>
                  <a:srgbClr val="FFFF00"/>
                </a:solidFill>
              </a:rPr>
              <a:t>OF CATHOLIC SOCIAL TEACHING</a:t>
            </a:r>
            <a:r>
              <a:rPr lang="en-US" altLang="en-US" sz="2800" b="1">
                <a:solidFill>
                  <a:srgbClr val="FFFF00"/>
                </a:solidFill>
              </a:rPr>
              <a:t> </a:t>
            </a:r>
            <a:r>
              <a:rPr lang="en-US" altLang="en-US" sz="2800" b="1"/>
              <a:t/>
            </a:r>
            <a:br>
              <a:rPr lang="en-US" altLang="en-US" sz="2800" b="1"/>
            </a:br>
            <a:endParaRPr lang="en-US" altLang="en-US" sz="2800" b="1"/>
          </a:p>
          <a:p>
            <a:pPr lvl="1" eaLnBrk="1" hangingPunct="1">
              <a:spcBef>
                <a:spcPct val="0"/>
              </a:spcBef>
              <a:buFontTx/>
              <a:buNone/>
            </a:pPr>
            <a:r>
              <a:rPr lang="en-US" altLang="en-US" sz="2400"/>
              <a:t>2 -- Call to Family, Community, and Participation</a:t>
            </a:r>
          </a:p>
          <a:p>
            <a:pPr lvl="1" eaLnBrk="1" hangingPunct="1">
              <a:spcBef>
                <a:spcPct val="0"/>
              </a:spcBef>
              <a:buFontTx/>
              <a:buNone/>
            </a:pPr>
            <a:r>
              <a:rPr lang="en-US" altLang="en-US" sz="2400"/>
              <a:t/>
            </a:r>
            <a:br>
              <a:rPr lang="en-US" altLang="en-US" sz="2400"/>
            </a:br>
            <a:r>
              <a:rPr lang="en-US" altLang="en-US" sz="2400"/>
              <a:t>The person is not only sacred but also social. </a:t>
            </a:r>
          </a:p>
          <a:p>
            <a:pPr lvl="1" eaLnBrk="1" hangingPunct="1">
              <a:spcBef>
                <a:spcPct val="0"/>
              </a:spcBef>
              <a:buFontTx/>
              <a:buNone/>
            </a:pPr>
            <a:endParaRPr lang="en-US" altLang="en-US" sz="2400"/>
          </a:p>
          <a:p>
            <a:pPr lvl="1" eaLnBrk="1" hangingPunct="1">
              <a:spcBef>
                <a:spcPct val="0"/>
              </a:spcBef>
              <a:buFontTx/>
              <a:buNone/>
            </a:pPr>
            <a:r>
              <a:rPr lang="en-US" altLang="en-US" sz="2400"/>
              <a:t>How we organize our society in economics and politics, in law and policy directly affects human dignity and the capacity of individuals to grow in community. </a:t>
            </a:r>
          </a:p>
          <a:p>
            <a:pPr lvl="1" eaLnBrk="1" hangingPunct="1">
              <a:spcBef>
                <a:spcPct val="0"/>
              </a:spcBef>
              <a:buFontTx/>
              <a:buNone/>
            </a:pPr>
            <a:endParaRPr lang="en-US" altLang="en-US" sz="2400"/>
          </a:p>
          <a:p>
            <a:pPr lvl="1" eaLnBrk="1" hangingPunct="1">
              <a:spcBef>
                <a:spcPct val="0"/>
              </a:spcBef>
              <a:buFontTx/>
              <a:buNone/>
            </a:pPr>
            <a:r>
              <a:rPr lang="en-US" altLang="en-US" sz="2400"/>
              <a:t>The family is the central social institution </a:t>
            </a:r>
            <a:br>
              <a:rPr lang="en-US" altLang="en-US" sz="2400"/>
            </a:br>
            <a:r>
              <a:rPr lang="en-US" altLang="en-US" sz="2400"/>
              <a:t/>
            </a:r>
            <a:br>
              <a:rPr lang="en-US" altLang="en-US" sz="2400"/>
            </a:br>
            <a:r>
              <a:rPr lang="en-US" altLang="en-US" sz="2400"/>
              <a:t>We believe people have a right and a duty to participate in society, seeking together the common good and well-being of all, especially the poor and vulnerable. </a:t>
            </a:r>
          </a:p>
        </p:txBody>
      </p:sp>
      <p:pic>
        <p:nvPicPr>
          <p:cNvPr id="22531" name="Picture 3" descr="old_and_new_hands.jpg (11495 bytes)"/>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696200" y="4114800"/>
            <a:ext cx="109855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685800" y="0"/>
            <a:ext cx="7924800" cy="648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Rounded MT Bold" panose="020F0704030504030204" pitchFamily="34" charset="0"/>
              </a:defRPr>
            </a:lvl1pPr>
            <a:lvl2pPr>
              <a:spcBef>
                <a:spcPct val="20000"/>
              </a:spcBef>
              <a:buChar char="–"/>
              <a:defRPr sz="2800">
                <a:solidFill>
                  <a:schemeClr val="tx1"/>
                </a:solidFill>
                <a:latin typeface="Arial Rounded MT Bold" panose="020F0704030504030204" pitchFamily="34" charset="0"/>
              </a:defRPr>
            </a:lvl2pPr>
            <a:lvl3pPr marL="1143000" indent="-228600">
              <a:spcBef>
                <a:spcPct val="20000"/>
              </a:spcBef>
              <a:buChar char="•"/>
              <a:defRPr sz="2400">
                <a:solidFill>
                  <a:schemeClr val="tx1"/>
                </a:solidFill>
                <a:latin typeface="Arial Rounded MT Bold" panose="020F0704030504030204" pitchFamily="34" charset="0"/>
              </a:defRPr>
            </a:lvl3pPr>
            <a:lvl4pPr marL="1600200" indent="-228600">
              <a:spcBef>
                <a:spcPct val="20000"/>
              </a:spcBef>
              <a:buChar char="–"/>
              <a:defRPr sz="2000">
                <a:solidFill>
                  <a:schemeClr val="tx1"/>
                </a:solidFill>
                <a:latin typeface="Arial Rounded MT Bold" panose="020F0704030504030204" pitchFamily="34" charset="0"/>
              </a:defRPr>
            </a:lvl4pPr>
            <a:lvl5pPr marL="2057400" indent="-228600">
              <a:spcBef>
                <a:spcPct val="20000"/>
              </a:spcBef>
              <a:buChar char="»"/>
              <a:defRPr sz="2000">
                <a:solidFill>
                  <a:schemeClr val="tx1"/>
                </a:solidFill>
                <a:latin typeface="Arial Rounded MT Bold" panose="020F0704030504030204" pitchFamily="34" charset="0"/>
              </a:defRPr>
            </a:lvl5pPr>
            <a:lvl6pPr marL="2514600" indent="-228600" eaLnBrk="0" fontAlgn="base" hangingPunct="0">
              <a:spcBef>
                <a:spcPct val="20000"/>
              </a:spcBef>
              <a:spcAft>
                <a:spcPct val="0"/>
              </a:spcAft>
              <a:buChar char="»"/>
              <a:defRPr sz="2000">
                <a:solidFill>
                  <a:schemeClr val="tx1"/>
                </a:solidFill>
                <a:latin typeface="Arial Rounded MT Bold" panose="020F0704030504030204" pitchFamily="34" charset="0"/>
              </a:defRPr>
            </a:lvl6pPr>
            <a:lvl7pPr marL="2971800" indent="-228600" eaLnBrk="0" fontAlgn="base" hangingPunct="0">
              <a:spcBef>
                <a:spcPct val="20000"/>
              </a:spcBef>
              <a:spcAft>
                <a:spcPct val="0"/>
              </a:spcAft>
              <a:buChar char="»"/>
              <a:defRPr sz="2000">
                <a:solidFill>
                  <a:schemeClr val="tx1"/>
                </a:solidFill>
                <a:latin typeface="Arial Rounded MT Bold" panose="020F0704030504030204" pitchFamily="34" charset="0"/>
              </a:defRPr>
            </a:lvl7pPr>
            <a:lvl8pPr marL="3429000" indent="-228600" eaLnBrk="0" fontAlgn="base" hangingPunct="0">
              <a:spcBef>
                <a:spcPct val="20000"/>
              </a:spcBef>
              <a:spcAft>
                <a:spcPct val="0"/>
              </a:spcAft>
              <a:buChar char="»"/>
              <a:defRPr sz="2000">
                <a:solidFill>
                  <a:schemeClr val="tx1"/>
                </a:solidFill>
                <a:latin typeface="Arial Rounded MT Bold" panose="020F0704030504030204" pitchFamily="34" charset="0"/>
              </a:defRPr>
            </a:lvl8pPr>
            <a:lvl9pPr marL="3886200" indent="-228600" eaLnBrk="0" fontAlgn="base" hangingPunct="0">
              <a:spcBef>
                <a:spcPct val="20000"/>
              </a:spcBef>
              <a:spcAft>
                <a:spcPct val="0"/>
              </a:spcAft>
              <a:buChar char="»"/>
              <a:defRPr sz="2000">
                <a:solidFill>
                  <a:schemeClr val="tx1"/>
                </a:solidFill>
                <a:latin typeface="Arial Rounded MT Bold" panose="020F0704030504030204" pitchFamily="34" charset="0"/>
              </a:defRPr>
            </a:lvl9pPr>
          </a:lstStyle>
          <a:p>
            <a:pPr algn="ctr" eaLnBrk="1" hangingPunct="1">
              <a:spcBef>
                <a:spcPct val="0"/>
              </a:spcBef>
              <a:buFontTx/>
              <a:buNone/>
            </a:pPr>
            <a:r>
              <a:rPr lang="en-US" altLang="en-US" sz="2800">
                <a:solidFill>
                  <a:srgbClr val="FFFF00"/>
                </a:solidFill>
              </a:rPr>
              <a:t>THE SEVEN KEY THEMES</a:t>
            </a:r>
            <a:br>
              <a:rPr lang="en-US" altLang="en-US" sz="2800">
                <a:solidFill>
                  <a:srgbClr val="FFFF00"/>
                </a:solidFill>
              </a:rPr>
            </a:br>
            <a:r>
              <a:rPr lang="en-US" altLang="en-US" sz="2800">
                <a:solidFill>
                  <a:srgbClr val="FFFF00"/>
                </a:solidFill>
              </a:rPr>
              <a:t>OF CATHOLIC SOCIAL TEACHING</a:t>
            </a:r>
            <a:r>
              <a:rPr lang="en-US" altLang="en-US" sz="2800" b="1"/>
              <a:t/>
            </a:r>
            <a:br>
              <a:rPr lang="en-US" altLang="en-US" sz="2800" b="1"/>
            </a:br>
            <a:endParaRPr lang="en-US" altLang="en-US" sz="2800" b="1"/>
          </a:p>
          <a:p>
            <a:pPr lvl="1" eaLnBrk="1" hangingPunct="1">
              <a:spcBef>
                <a:spcPct val="0"/>
              </a:spcBef>
              <a:buFontTx/>
              <a:buNone/>
            </a:pPr>
            <a:r>
              <a:rPr lang="en-US" altLang="en-US" sz="2400"/>
              <a:t>3 – Rights and Responsibilities</a:t>
            </a:r>
            <a:br>
              <a:rPr lang="en-US" altLang="en-US" sz="2400"/>
            </a:br>
            <a:endParaRPr lang="en-US" altLang="en-US" sz="2400"/>
          </a:p>
          <a:p>
            <a:pPr lvl="1" eaLnBrk="1" hangingPunct="1">
              <a:spcBef>
                <a:spcPct val="0"/>
              </a:spcBef>
              <a:buFontTx/>
              <a:buNone/>
            </a:pPr>
            <a:r>
              <a:rPr lang="en-US" altLang="en-US" sz="2400"/>
              <a:t>The Catholic tradition teaches that human dignity can be protected and a healthy community can be achieved only if human rights are protected and responsibilities are met. </a:t>
            </a:r>
          </a:p>
          <a:p>
            <a:pPr lvl="1" eaLnBrk="1" hangingPunct="1">
              <a:spcBef>
                <a:spcPct val="0"/>
              </a:spcBef>
              <a:buFontTx/>
              <a:buNone/>
            </a:pPr>
            <a:endParaRPr lang="en-US" altLang="en-US" sz="2400"/>
          </a:p>
          <a:p>
            <a:pPr lvl="1" eaLnBrk="1" hangingPunct="1">
              <a:spcBef>
                <a:spcPct val="0"/>
              </a:spcBef>
              <a:buFontTx/>
              <a:buNone/>
            </a:pPr>
            <a:r>
              <a:rPr lang="en-US" altLang="en-US" sz="2400"/>
              <a:t>Therefore, every person has a fundamental right to life and a right to those things required for human decency. </a:t>
            </a:r>
          </a:p>
          <a:p>
            <a:pPr lvl="1" eaLnBrk="1" hangingPunct="1">
              <a:spcBef>
                <a:spcPct val="0"/>
              </a:spcBef>
              <a:buFontTx/>
              <a:buNone/>
            </a:pPr>
            <a:endParaRPr lang="en-US" altLang="en-US" sz="2400"/>
          </a:p>
          <a:p>
            <a:pPr lvl="1" eaLnBrk="1" hangingPunct="1">
              <a:spcBef>
                <a:spcPct val="0"/>
              </a:spcBef>
              <a:buFontTx/>
              <a:buNone/>
            </a:pPr>
            <a:r>
              <a:rPr lang="en-US" altLang="en-US" sz="2400"/>
              <a:t>Corresponding to these rights are duties and responsibilities to one another, to our families, and to the larger society. </a:t>
            </a:r>
          </a:p>
        </p:txBody>
      </p:sp>
      <p:pic>
        <p:nvPicPr>
          <p:cNvPr id="24579" name="Picture 3" descr="No war, poverty, abortion, euthanasia, capital punishment or racism">
            <a:hlinkClick r:id="rId3"/>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6096000" y="1066800"/>
            <a:ext cx="274320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381000" y="304800"/>
            <a:ext cx="8077200" cy="611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Arial Rounded MT Bold" panose="020F0704030504030204" pitchFamily="34" charset="0"/>
              </a:defRPr>
            </a:lvl1pPr>
            <a:lvl2pPr marL="914400" indent="-457200">
              <a:spcBef>
                <a:spcPct val="20000"/>
              </a:spcBef>
              <a:buChar char="–"/>
              <a:defRPr sz="2800">
                <a:solidFill>
                  <a:schemeClr val="tx1"/>
                </a:solidFill>
                <a:latin typeface="Arial Rounded MT Bold" panose="020F0704030504030204" pitchFamily="34" charset="0"/>
              </a:defRPr>
            </a:lvl2pPr>
            <a:lvl3pPr marL="1143000" indent="-228600">
              <a:spcBef>
                <a:spcPct val="20000"/>
              </a:spcBef>
              <a:buChar char="•"/>
              <a:defRPr sz="2400">
                <a:solidFill>
                  <a:schemeClr val="tx1"/>
                </a:solidFill>
                <a:latin typeface="Arial Rounded MT Bold" panose="020F0704030504030204" pitchFamily="34" charset="0"/>
              </a:defRPr>
            </a:lvl3pPr>
            <a:lvl4pPr marL="1600200" indent="-228600">
              <a:spcBef>
                <a:spcPct val="20000"/>
              </a:spcBef>
              <a:buChar char="–"/>
              <a:defRPr sz="2000">
                <a:solidFill>
                  <a:schemeClr val="tx1"/>
                </a:solidFill>
                <a:latin typeface="Arial Rounded MT Bold" panose="020F0704030504030204" pitchFamily="34" charset="0"/>
              </a:defRPr>
            </a:lvl4pPr>
            <a:lvl5pPr marL="2057400" indent="-228600">
              <a:spcBef>
                <a:spcPct val="20000"/>
              </a:spcBef>
              <a:buChar char="»"/>
              <a:defRPr sz="2000">
                <a:solidFill>
                  <a:schemeClr val="tx1"/>
                </a:solidFill>
                <a:latin typeface="Arial Rounded MT Bold" panose="020F0704030504030204" pitchFamily="34" charset="0"/>
              </a:defRPr>
            </a:lvl5pPr>
            <a:lvl6pPr marL="2514600" indent="-228600" eaLnBrk="0" fontAlgn="base" hangingPunct="0">
              <a:spcBef>
                <a:spcPct val="20000"/>
              </a:spcBef>
              <a:spcAft>
                <a:spcPct val="0"/>
              </a:spcAft>
              <a:buChar char="»"/>
              <a:defRPr sz="2000">
                <a:solidFill>
                  <a:schemeClr val="tx1"/>
                </a:solidFill>
                <a:latin typeface="Arial Rounded MT Bold" panose="020F0704030504030204" pitchFamily="34" charset="0"/>
              </a:defRPr>
            </a:lvl6pPr>
            <a:lvl7pPr marL="2971800" indent="-228600" eaLnBrk="0" fontAlgn="base" hangingPunct="0">
              <a:spcBef>
                <a:spcPct val="20000"/>
              </a:spcBef>
              <a:spcAft>
                <a:spcPct val="0"/>
              </a:spcAft>
              <a:buChar char="»"/>
              <a:defRPr sz="2000">
                <a:solidFill>
                  <a:schemeClr val="tx1"/>
                </a:solidFill>
                <a:latin typeface="Arial Rounded MT Bold" panose="020F0704030504030204" pitchFamily="34" charset="0"/>
              </a:defRPr>
            </a:lvl7pPr>
            <a:lvl8pPr marL="3429000" indent="-228600" eaLnBrk="0" fontAlgn="base" hangingPunct="0">
              <a:spcBef>
                <a:spcPct val="20000"/>
              </a:spcBef>
              <a:spcAft>
                <a:spcPct val="0"/>
              </a:spcAft>
              <a:buChar char="»"/>
              <a:defRPr sz="2000">
                <a:solidFill>
                  <a:schemeClr val="tx1"/>
                </a:solidFill>
                <a:latin typeface="Arial Rounded MT Bold" panose="020F0704030504030204" pitchFamily="34" charset="0"/>
              </a:defRPr>
            </a:lvl8pPr>
            <a:lvl9pPr marL="3886200" indent="-228600" eaLnBrk="0" fontAlgn="base" hangingPunct="0">
              <a:spcBef>
                <a:spcPct val="20000"/>
              </a:spcBef>
              <a:spcAft>
                <a:spcPct val="0"/>
              </a:spcAft>
              <a:buChar char="»"/>
              <a:defRPr sz="2000">
                <a:solidFill>
                  <a:schemeClr val="tx1"/>
                </a:solidFill>
                <a:latin typeface="Arial Rounded MT Bold" panose="020F0704030504030204" pitchFamily="34" charset="0"/>
              </a:defRPr>
            </a:lvl9pPr>
          </a:lstStyle>
          <a:p>
            <a:pPr algn="ctr" eaLnBrk="1" hangingPunct="1">
              <a:spcBef>
                <a:spcPct val="0"/>
              </a:spcBef>
              <a:buFontTx/>
              <a:buNone/>
            </a:pPr>
            <a:r>
              <a:rPr lang="en-US" altLang="en-US" sz="2800">
                <a:solidFill>
                  <a:srgbClr val="FFFF00"/>
                </a:solidFill>
              </a:rPr>
              <a:t>THE SEVEN KEY THEMES</a:t>
            </a:r>
            <a:br>
              <a:rPr lang="en-US" altLang="en-US" sz="2800">
                <a:solidFill>
                  <a:srgbClr val="FFFF00"/>
                </a:solidFill>
              </a:rPr>
            </a:br>
            <a:r>
              <a:rPr lang="en-US" altLang="en-US" sz="2800">
                <a:solidFill>
                  <a:srgbClr val="FFFF00"/>
                </a:solidFill>
              </a:rPr>
              <a:t>OF CATHOLIC SOCIAL TEACHING</a:t>
            </a:r>
            <a:r>
              <a:rPr lang="en-US" altLang="en-US" sz="2800" b="1"/>
              <a:t/>
            </a:r>
            <a:br>
              <a:rPr lang="en-US" altLang="en-US" sz="2800" b="1"/>
            </a:br>
            <a:endParaRPr lang="en-US" altLang="en-US" sz="2800"/>
          </a:p>
          <a:p>
            <a:pPr lvl="1" eaLnBrk="1" hangingPunct="1">
              <a:spcBef>
                <a:spcPct val="0"/>
              </a:spcBef>
              <a:buFontTx/>
              <a:buNone/>
            </a:pPr>
            <a:r>
              <a:rPr lang="en-US" altLang="en-US" sz="2400"/>
              <a:t/>
            </a:r>
            <a:br>
              <a:rPr lang="en-US" altLang="en-US" sz="2400"/>
            </a:br>
            <a:r>
              <a:rPr lang="en-US" altLang="en-US" sz="2400"/>
              <a:t>4  – </a:t>
            </a:r>
            <a:r>
              <a:rPr lang="en-US" altLang="en-US" sz="2400">
                <a:cs typeface="Times New Roman" panose="02020603050405020304" pitchFamily="18" charset="0"/>
              </a:rPr>
              <a:t>Option for the Poor and Vulnerable</a:t>
            </a:r>
            <a:br>
              <a:rPr lang="en-US" altLang="en-US" sz="2400">
                <a:cs typeface="Times New Roman" panose="02020603050405020304" pitchFamily="18" charset="0"/>
              </a:rPr>
            </a:br>
            <a:r>
              <a:rPr lang="en-US" altLang="en-US" sz="2400">
                <a:cs typeface="Times New Roman" panose="02020603050405020304" pitchFamily="18" charset="0"/>
              </a:rPr>
              <a:t/>
            </a:r>
            <a:br>
              <a:rPr lang="en-US" altLang="en-US" sz="2400">
                <a:cs typeface="Times New Roman" panose="02020603050405020304" pitchFamily="18" charset="0"/>
              </a:rPr>
            </a:br>
            <a:r>
              <a:rPr lang="en-US" altLang="en-US" sz="2400">
                <a:cs typeface="Times New Roman" panose="02020603050405020304" pitchFamily="18" charset="0"/>
              </a:rPr>
              <a:t>A basic moral test is how our most </a:t>
            </a:r>
            <a:br>
              <a:rPr lang="en-US" altLang="en-US" sz="2400">
                <a:cs typeface="Times New Roman" panose="02020603050405020304" pitchFamily="18" charset="0"/>
              </a:rPr>
            </a:br>
            <a:r>
              <a:rPr lang="en-US" altLang="en-US" sz="2400">
                <a:cs typeface="Times New Roman" panose="02020603050405020304" pitchFamily="18" charset="0"/>
              </a:rPr>
              <a:t>vulnerable members are faring. </a:t>
            </a:r>
          </a:p>
          <a:p>
            <a:pPr lvl="1" eaLnBrk="1" hangingPunct="1">
              <a:spcBef>
                <a:spcPct val="0"/>
              </a:spcBef>
              <a:buFontTx/>
              <a:buNone/>
            </a:pPr>
            <a:endParaRPr lang="en-US" altLang="en-US" sz="2400">
              <a:cs typeface="Times New Roman" panose="02020603050405020304" pitchFamily="18" charset="0"/>
            </a:endParaRPr>
          </a:p>
          <a:p>
            <a:pPr lvl="1" eaLnBrk="1" hangingPunct="1">
              <a:spcBef>
                <a:spcPct val="0"/>
              </a:spcBef>
              <a:buFontTx/>
              <a:buNone/>
            </a:pPr>
            <a:r>
              <a:rPr lang="en-US" altLang="en-US" sz="2400">
                <a:cs typeface="Times New Roman" panose="02020603050405020304" pitchFamily="18" charset="0"/>
              </a:rPr>
              <a:t>	In a society marred by deepening divisions between rich and poor, our tradition recalls the story of the Last Judgment (Mt 25:31-46) and instructs us to put the needs of the poor and vulnerable first. </a:t>
            </a:r>
            <a:br>
              <a:rPr lang="en-US" altLang="en-US" sz="2400">
                <a:cs typeface="Times New Roman" panose="02020603050405020304" pitchFamily="18" charset="0"/>
              </a:rPr>
            </a:br>
            <a:r>
              <a:rPr lang="en-US" altLang="en-US" sz="2400">
                <a:solidFill>
                  <a:srgbClr val="000000"/>
                </a:solidFill>
                <a:cs typeface="Times New Roman" panose="02020603050405020304" pitchFamily="18" charset="0"/>
              </a:rPr>
              <a:t/>
            </a:r>
            <a:br>
              <a:rPr lang="en-US" altLang="en-US" sz="2400">
                <a:solidFill>
                  <a:srgbClr val="000000"/>
                </a:solidFill>
                <a:cs typeface="Times New Roman" panose="02020603050405020304" pitchFamily="18" charset="0"/>
              </a:rPr>
            </a:br>
            <a:endParaRPr lang="en-US" altLang="en-US" sz="2400">
              <a:solidFill>
                <a:srgbClr val="000000"/>
              </a:solidFill>
              <a:cs typeface="Times New Roman" panose="02020603050405020304" pitchFamily="18" charset="0"/>
            </a:endParaRPr>
          </a:p>
        </p:txBody>
      </p:sp>
      <p:pic>
        <p:nvPicPr>
          <p:cNvPr id="26627" name="Picture 3" descr="In the slum area.">
            <a:hlinkClick r:id="rId3"/>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7315200" y="1371600"/>
            <a:ext cx="159067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381000" y="304800"/>
            <a:ext cx="8305800" cy="611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Rounded MT Bold" panose="020F0704030504030204" pitchFamily="34" charset="0"/>
              </a:defRPr>
            </a:lvl1pPr>
            <a:lvl2pPr>
              <a:spcBef>
                <a:spcPct val="20000"/>
              </a:spcBef>
              <a:buChar char="–"/>
              <a:defRPr sz="2800">
                <a:solidFill>
                  <a:schemeClr val="tx1"/>
                </a:solidFill>
                <a:latin typeface="Arial Rounded MT Bold" panose="020F0704030504030204" pitchFamily="34" charset="0"/>
              </a:defRPr>
            </a:lvl2pPr>
            <a:lvl3pPr marL="1143000" indent="-228600">
              <a:spcBef>
                <a:spcPct val="20000"/>
              </a:spcBef>
              <a:buChar char="•"/>
              <a:defRPr sz="2400">
                <a:solidFill>
                  <a:schemeClr val="tx1"/>
                </a:solidFill>
                <a:latin typeface="Arial Rounded MT Bold" panose="020F0704030504030204" pitchFamily="34" charset="0"/>
              </a:defRPr>
            </a:lvl3pPr>
            <a:lvl4pPr marL="1600200" indent="-228600">
              <a:spcBef>
                <a:spcPct val="20000"/>
              </a:spcBef>
              <a:buChar char="–"/>
              <a:defRPr sz="2000">
                <a:solidFill>
                  <a:schemeClr val="tx1"/>
                </a:solidFill>
                <a:latin typeface="Arial Rounded MT Bold" panose="020F0704030504030204" pitchFamily="34" charset="0"/>
              </a:defRPr>
            </a:lvl4pPr>
            <a:lvl5pPr marL="2057400" indent="-228600">
              <a:spcBef>
                <a:spcPct val="20000"/>
              </a:spcBef>
              <a:buChar char="»"/>
              <a:defRPr sz="2000">
                <a:solidFill>
                  <a:schemeClr val="tx1"/>
                </a:solidFill>
                <a:latin typeface="Arial Rounded MT Bold" panose="020F0704030504030204" pitchFamily="34" charset="0"/>
              </a:defRPr>
            </a:lvl5pPr>
            <a:lvl6pPr marL="2514600" indent="-228600" eaLnBrk="0" fontAlgn="base" hangingPunct="0">
              <a:spcBef>
                <a:spcPct val="20000"/>
              </a:spcBef>
              <a:spcAft>
                <a:spcPct val="0"/>
              </a:spcAft>
              <a:buChar char="»"/>
              <a:defRPr sz="2000">
                <a:solidFill>
                  <a:schemeClr val="tx1"/>
                </a:solidFill>
                <a:latin typeface="Arial Rounded MT Bold" panose="020F0704030504030204" pitchFamily="34" charset="0"/>
              </a:defRPr>
            </a:lvl6pPr>
            <a:lvl7pPr marL="2971800" indent="-228600" eaLnBrk="0" fontAlgn="base" hangingPunct="0">
              <a:spcBef>
                <a:spcPct val="20000"/>
              </a:spcBef>
              <a:spcAft>
                <a:spcPct val="0"/>
              </a:spcAft>
              <a:buChar char="»"/>
              <a:defRPr sz="2000">
                <a:solidFill>
                  <a:schemeClr val="tx1"/>
                </a:solidFill>
                <a:latin typeface="Arial Rounded MT Bold" panose="020F0704030504030204" pitchFamily="34" charset="0"/>
              </a:defRPr>
            </a:lvl7pPr>
            <a:lvl8pPr marL="3429000" indent="-228600" eaLnBrk="0" fontAlgn="base" hangingPunct="0">
              <a:spcBef>
                <a:spcPct val="20000"/>
              </a:spcBef>
              <a:spcAft>
                <a:spcPct val="0"/>
              </a:spcAft>
              <a:buChar char="»"/>
              <a:defRPr sz="2000">
                <a:solidFill>
                  <a:schemeClr val="tx1"/>
                </a:solidFill>
                <a:latin typeface="Arial Rounded MT Bold" panose="020F0704030504030204" pitchFamily="34" charset="0"/>
              </a:defRPr>
            </a:lvl8pPr>
            <a:lvl9pPr marL="3886200" indent="-228600" eaLnBrk="0" fontAlgn="base" hangingPunct="0">
              <a:spcBef>
                <a:spcPct val="20000"/>
              </a:spcBef>
              <a:spcAft>
                <a:spcPct val="0"/>
              </a:spcAft>
              <a:buChar char="»"/>
              <a:defRPr sz="2000">
                <a:solidFill>
                  <a:schemeClr val="tx1"/>
                </a:solidFill>
                <a:latin typeface="Arial Rounded MT Bold" panose="020F0704030504030204" pitchFamily="34" charset="0"/>
              </a:defRPr>
            </a:lvl9pPr>
          </a:lstStyle>
          <a:p>
            <a:pPr algn="ctr" eaLnBrk="1" hangingPunct="1">
              <a:spcBef>
                <a:spcPct val="0"/>
              </a:spcBef>
              <a:buFontTx/>
              <a:buNone/>
            </a:pPr>
            <a:r>
              <a:rPr lang="en-US" altLang="en-US" sz="2800">
                <a:solidFill>
                  <a:srgbClr val="FFFF00"/>
                </a:solidFill>
              </a:rPr>
              <a:t>THE SEVEN KEY THEMES</a:t>
            </a:r>
            <a:br>
              <a:rPr lang="en-US" altLang="en-US" sz="2800">
                <a:solidFill>
                  <a:srgbClr val="FFFF00"/>
                </a:solidFill>
              </a:rPr>
            </a:br>
            <a:r>
              <a:rPr lang="en-US" altLang="en-US" sz="2800">
                <a:solidFill>
                  <a:srgbClr val="FFFF00"/>
                </a:solidFill>
              </a:rPr>
              <a:t>OF CATHOLIC SOCIAL TEACHING</a:t>
            </a:r>
            <a:r>
              <a:rPr lang="en-US" altLang="en-US" sz="2800" b="1"/>
              <a:t/>
            </a:r>
            <a:br>
              <a:rPr lang="en-US" altLang="en-US" sz="2800" b="1"/>
            </a:br>
            <a:endParaRPr lang="en-US" altLang="en-US" sz="2800" b="1"/>
          </a:p>
          <a:p>
            <a:pPr lvl="1" eaLnBrk="1" hangingPunct="1">
              <a:spcBef>
                <a:spcPct val="0"/>
              </a:spcBef>
              <a:buFontTx/>
              <a:buNone/>
            </a:pPr>
            <a:r>
              <a:rPr lang="en-US" altLang="en-US" sz="2400"/>
              <a:t>5 – The Dignity of Work and the Rights of Workers</a:t>
            </a:r>
            <a:br>
              <a:rPr lang="en-US" altLang="en-US" sz="2400"/>
            </a:br>
            <a:endParaRPr lang="en-US" altLang="en-US" sz="2400"/>
          </a:p>
          <a:p>
            <a:pPr lvl="1" eaLnBrk="1" hangingPunct="1">
              <a:spcBef>
                <a:spcPct val="0"/>
              </a:spcBef>
              <a:buFontTx/>
              <a:buNone/>
            </a:pPr>
            <a:r>
              <a:rPr lang="en-US" altLang="en-US" sz="2400"/>
              <a:t>The economy must serve people,</a:t>
            </a:r>
            <a:br>
              <a:rPr lang="en-US" altLang="en-US" sz="2400"/>
            </a:br>
            <a:r>
              <a:rPr lang="en-US" altLang="en-US" sz="2400"/>
              <a:t> not the other way around. </a:t>
            </a:r>
          </a:p>
          <a:p>
            <a:pPr lvl="1" eaLnBrk="1" hangingPunct="1">
              <a:spcBef>
                <a:spcPct val="0"/>
              </a:spcBef>
              <a:buFontTx/>
              <a:buNone/>
            </a:pPr>
            <a:endParaRPr lang="en-US" altLang="en-US" sz="2400"/>
          </a:p>
          <a:p>
            <a:pPr lvl="1" eaLnBrk="1" hangingPunct="1">
              <a:spcBef>
                <a:spcPct val="0"/>
              </a:spcBef>
              <a:buFontTx/>
              <a:buNone/>
            </a:pPr>
            <a:r>
              <a:rPr lang="en-US" altLang="en-US" sz="2400"/>
              <a:t>Work is more than a way to make a living; it is a form of continuing participation in God's creation.</a:t>
            </a:r>
          </a:p>
          <a:p>
            <a:pPr lvl="1" eaLnBrk="1" hangingPunct="1">
              <a:spcBef>
                <a:spcPct val="0"/>
              </a:spcBef>
              <a:buFontTx/>
              <a:buNone/>
            </a:pPr>
            <a:endParaRPr lang="en-US" altLang="en-US" sz="2400"/>
          </a:p>
          <a:p>
            <a:pPr lvl="1" eaLnBrk="1" hangingPunct="1">
              <a:spcBef>
                <a:spcPct val="0"/>
              </a:spcBef>
              <a:buFontTx/>
              <a:buNone/>
            </a:pPr>
            <a:r>
              <a:rPr lang="en-US" altLang="en-US" sz="2400"/>
              <a:t> If the dignity of work is to be protected, then the basic rights of workers must be respected the right to productive work, to decent and fair wages, to organize and join unions, to private property, and to economic initiative. </a:t>
            </a:r>
          </a:p>
        </p:txBody>
      </p:sp>
      <p:pic>
        <p:nvPicPr>
          <p:cNvPr id="28675" name="Picture 3" descr="http://images.amazon.com/images/P/0742522415.01._SCLZZZZZZZ_.jpg"/>
          <p:cNvPicPr>
            <a:picLocks noChangeAspect="1" noChangeArrowheads="1"/>
          </p:cNvPicPr>
          <p:nvPr/>
        </p:nvPicPr>
        <p:blipFill>
          <a:blip r:embed="rId3" r:link="rId4">
            <a:extLst>
              <a:ext uri="{28A0092B-C50C-407E-A947-70E740481C1C}">
                <a14:useLocalDpi xmlns:a14="http://schemas.microsoft.com/office/drawing/2010/main" val="0"/>
              </a:ext>
            </a:extLst>
          </a:blip>
          <a:srcRect t="47916"/>
          <a:stretch>
            <a:fillRect/>
          </a:stretch>
        </p:blipFill>
        <p:spPr bwMode="auto">
          <a:xfrm>
            <a:off x="6629400" y="2057400"/>
            <a:ext cx="1638300" cy="127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914400" y="381000"/>
            <a:ext cx="7467600" cy="611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Rounded MT Bold" panose="020F0704030504030204" pitchFamily="34" charset="0"/>
              </a:defRPr>
            </a:lvl1pPr>
            <a:lvl2pPr>
              <a:spcBef>
                <a:spcPct val="20000"/>
              </a:spcBef>
              <a:buChar char="–"/>
              <a:defRPr sz="2800">
                <a:solidFill>
                  <a:schemeClr val="tx1"/>
                </a:solidFill>
                <a:latin typeface="Arial Rounded MT Bold" panose="020F0704030504030204" pitchFamily="34" charset="0"/>
              </a:defRPr>
            </a:lvl2pPr>
            <a:lvl3pPr marL="1143000" indent="-228600">
              <a:spcBef>
                <a:spcPct val="20000"/>
              </a:spcBef>
              <a:buChar char="•"/>
              <a:defRPr sz="2400">
                <a:solidFill>
                  <a:schemeClr val="tx1"/>
                </a:solidFill>
                <a:latin typeface="Arial Rounded MT Bold" panose="020F0704030504030204" pitchFamily="34" charset="0"/>
              </a:defRPr>
            </a:lvl3pPr>
            <a:lvl4pPr marL="1600200" indent="-228600">
              <a:spcBef>
                <a:spcPct val="20000"/>
              </a:spcBef>
              <a:buChar char="–"/>
              <a:defRPr sz="2000">
                <a:solidFill>
                  <a:schemeClr val="tx1"/>
                </a:solidFill>
                <a:latin typeface="Arial Rounded MT Bold" panose="020F0704030504030204" pitchFamily="34" charset="0"/>
              </a:defRPr>
            </a:lvl4pPr>
            <a:lvl5pPr marL="2057400" indent="-228600">
              <a:spcBef>
                <a:spcPct val="20000"/>
              </a:spcBef>
              <a:buChar char="»"/>
              <a:defRPr sz="2000">
                <a:solidFill>
                  <a:schemeClr val="tx1"/>
                </a:solidFill>
                <a:latin typeface="Arial Rounded MT Bold" panose="020F0704030504030204" pitchFamily="34" charset="0"/>
              </a:defRPr>
            </a:lvl5pPr>
            <a:lvl6pPr marL="2514600" indent="-228600" eaLnBrk="0" fontAlgn="base" hangingPunct="0">
              <a:spcBef>
                <a:spcPct val="20000"/>
              </a:spcBef>
              <a:spcAft>
                <a:spcPct val="0"/>
              </a:spcAft>
              <a:buChar char="»"/>
              <a:defRPr sz="2000">
                <a:solidFill>
                  <a:schemeClr val="tx1"/>
                </a:solidFill>
                <a:latin typeface="Arial Rounded MT Bold" panose="020F0704030504030204" pitchFamily="34" charset="0"/>
              </a:defRPr>
            </a:lvl6pPr>
            <a:lvl7pPr marL="2971800" indent="-228600" eaLnBrk="0" fontAlgn="base" hangingPunct="0">
              <a:spcBef>
                <a:spcPct val="20000"/>
              </a:spcBef>
              <a:spcAft>
                <a:spcPct val="0"/>
              </a:spcAft>
              <a:buChar char="»"/>
              <a:defRPr sz="2000">
                <a:solidFill>
                  <a:schemeClr val="tx1"/>
                </a:solidFill>
                <a:latin typeface="Arial Rounded MT Bold" panose="020F0704030504030204" pitchFamily="34" charset="0"/>
              </a:defRPr>
            </a:lvl7pPr>
            <a:lvl8pPr marL="3429000" indent="-228600" eaLnBrk="0" fontAlgn="base" hangingPunct="0">
              <a:spcBef>
                <a:spcPct val="20000"/>
              </a:spcBef>
              <a:spcAft>
                <a:spcPct val="0"/>
              </a:spcAft>
              <a:buChar char="»"/>
              <a:defRPr sz="2000">
                <a:solidFill>
                  <a:schemeClr val="tx1"/>
                </a:solidFill>
                <a:latin typeface="Arial Rounded MT Bold" panose="020F0704030504030204" pitchFamily="34" charset="0"/>
              </a:defRPr>
            </a:lvl8pPr>
            <a:lvl9pPr marL="3886200" indent="-228600" eaLnBrk="0" fontAlgn="base" hangingPunct="0">
              <a:spcBef>
                <a:spcPct val="20000"/>
              </a:spcBef>
              <a:spcAft>
                <a:spcPct val="0"/>
              </a:spcAft>
              <a:buChar char="»"/>
              <a:defRPr sz="2000">
                <a:solidFill>
                  <a:schemeClr val="tx1"/>
                </a:solidFill>
                <a:latin typeface="Arial Rounded MT Bold" panose="020F0704030504030204" pitchFamily="34" charset="0"/>
              </a:defRPr>
            </a:lvl9pPr>
          </a:lstStyle>
          <a:p>
            <a:pPr algn="ctr" eaLnBrk="1" hangingPunct="1">
              <a:spcBef>
                <a:spcPct val="0"/>
              </a:spcBef>
              <a:buFontTx/>
              <a:buNone/>
            </a:pPr>
            <a:r>
              <a:rPr lang="en-US" altLang="en-US" sz="2800">
                <a:solidFill>
                  <a:srgbClr val="FFFF00"/>
                </a:solidFill>
              </a:rPr>
              <a:t>THE SEVEN KEY THEMES</a:t>
            </a:r>
            <a:br>
              <a:rPr lang="en-US" altLang="en-US" sz="2800">
                <a:solidFill>
                  <a:srgbClr val="FFFF00"/>
                </a:solidFill>
              </a:rPr>
            </a:br>
            <a:r>
              <a:rPr lang="en-US" altLang="en-US" sz="2800">
                <a:solidFill>
                  <a:srgbClr val="FFFF00"/>
                </a:solidFill>
              </a:rPr>
              <a:t>OF CATHOLIC SOCIAL TEACHING</a:t>
            </a:r>
            <a:r>
              <a:rPr lang="en-US" altLang="en-US" sz="2800" b="1"/>
              <a:t/>
            </a:r>
            <a:br>
              <a:rPr lang="en-US" altLang="en-US" sz="2800" b="1"/>
            </a:br>
            <a:endParaRPr lang="en-US" altLang="en-US" sz="2800" b="1"/>
          </a:p>
          <a:p>
            <a:pPr lvl="1" eaLnBrk="1" hangingPunct="1">
              <a:spcBef>
                <a:spcPct val="0"/>
              </a:spcBef>
              <a:buFontTx/>
              <a:buNone/>
            </a:pPr>
            <a:r>
              <a:rPr lang="en-US" altLang="en-US" sz="2400"/>
              <a:t>6 – Solidarity</a:t>
            </a:r>
            <a:br>
              <a:rPr lang="en-US" altLang="en-US" sz="2400"/>
            </a:br>
            <a:endParaRPr lang="en-US" altLang="en-US" sz="2400"/>
          </a:p>
          <a:p>
            <a:pPr lvl="1" eaLnBrk="1" hangingPunct="1">
              <a:spcBef>
                <a:spcPct val="0"/>
              </a:spcBef>
              <a:buFontTx/>
              <a:buNone/>
            </a:pPr>
            <a:r>
              <a:rPr lang="en-US" altLang="en-US" sz="2400"/>
              <a:t>We are our brothers' and sisters' </a:t>
            </a:r>
            <a:br>
              <a:rPr lang="en-US" altLang="en-US" sz="2400"/>
            </a:br>
            <a:r>
              <a:rPr lang="en-US" altLang="en-US" sz="2400"/>
              <a:t>keepers, wherever they live. </a:t>
            </a:r>
          </a:p>
          <a:p>
            <a:pPr lvl="1" eaLnBrk="1" hangingPunct="1">
              <a:spcBef>
                <a:spcPct val="0"/>
              </a:spcBef>
              <a:buFontTx/>
              <a:buNone/>
            </a:pPr>
            <a:endParaRPr lang="en-US" altLang="en-US" sz="2400"/>
          </a:p>
          <a:p>
            <a:pPr lvl="1" eaLnBrk="1" hangingPunct="1">
              <a:spcBef>
                <a:spcPct val="0"/>
              </a:spcBef>
              <a:buFontTx/>
              <a:buNone/>
            </a:pPr>
            <a:r>
              <a:rPr lang="en-US" altLang="en-US" sz="2400"/>
              <a:t>We are one human family, whatever our national, racial, ethnic, economic, and ideological differences.</a:t>
            </a:r>
          </a:p>
          <a:p>
            <a:pPr lvl="1" eaLnBrk="1" hangingPunct="1">
              <a:spcBef>
                <a:spcPct val="0"/>
              </a:spcBef>
              <a:buFontTx/>
              <a:buNone/>
            </a:pPr>
            <a:endParaRPr lang="en-US" altLang="en-US" sz="2400"/>
          </a:p>
          <a:p>
            <a:pPr lvl="1" eaLnBrk="1" hangingPunct="1">
              <a:spcBef>
                <a:spcPct val="0"/>
              </a:spcBef>
              <a:buFontTx/>
              <a:buNone/>
            </a:pPr>
            <a:r>
              <a:rPr lang="en-US" altLang="en-US" sz="2400"/>
              <a:t> Learning to practice the virtue of solidarity means learning that "loving our neighbor" has global dimensions in an interdependent world. </a:t>
            </a:r>
          </a:p>
          <a:p>
            <a:pPr lvl="1" eaLnBrk="1" hangingPunct="1">
              <a:spcBef>
                <a:spcPct val="0"/>
              </a:spcBef>
              <a:buFontTx/>
              <a:buNone/>
            </a:pPr>
            <a:endParaRPr lang="en-US" altLang="en-US" sz="2400"/>
          </a:p>
        </p:txBody>
      </p:sp>
      <p:pic>
        <p:nvPicPr>
          <p:cNvPr id="30723" name="Picture 3" descr="http://www.harrycutting.com/graphics/picspopular/F213-22_www-harrycutting-com.jpg"/>
          <p:cNvPicPr>
            <a:picLocks noChangeAspect="1" noChangeArrowheads="1"/>
          </p:cNvPicPr>
          <p:nvPr/>
        </p:nvPicPr>
        <p:blipFill>
          <a:blip r:embed="rId3" r:link="rId4">
            <a:extLst>
              <a:ext uri="{28A0092B-C50C-407E-A947-70E740481C1C}">
                <a14:useLocalDpi xmlns:a14="http://schemas.microsoft.com/office/drawing/2010/main" val="0"/>
              </a:ext>
            </a:extLst>
          </a:blip>
          <a:srcRect l="10922" t="8247" r="7167" b="21649"/>
          <a:stretch>
            <a:fillRect/>
          </a:stretch>
        </p:blipFill>
        <p:spPr bwMode="auto">
          <a:xfrm>
            <a:off x="6629400" y="1371600"/>
            <a:ext cx="18161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457200" y="152400"/>
            <a:ext cx="8153400" cy="611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Rounded MT Bold" panose="020F0704030504030204" pitchFamily="34" charset="0"/>
              </a:defRPr>
            </a:lvl1pPr>
            <a:lvl2pPr>
              <a:spcBef>
                <a:spcPct val="20000"/>
              </a:spcBef>
              <a:buChar char="–"/>
              <a:defRPr sz="2800">
                <a:solidFill>
                  <a:schemeClr val="tx1"/>
                </a:solidFill>
                <a:latin typeface="Arial Rounded MT Bold" panose="020F0704030504030204" pitchFamily="34" charset="0"/>
              </a:defRPr>
            </a:lvl2pPr>
            <a:lvl3pPr marL="1143000" indent="-228600">
              <a:spcBef>
                <a:spcPct val="20000"/>
              </a:spcBef>
              <a:buChar char="•"/>
              <a:defRPr sz="2400">
                <a:solidFill>
                  <a:schemeClr val="tx1"/>
                </a:solidFill>
                <a:latin typeface="Arial Rounded MT Bold" panose="020F0704030504030204" pitchFamily="34" charset="0"/>
              </a:defRPr>
            </a:lvl3pPr>
            <a:lvl4pPr marL="1600200" indent="-228600">
              <a:spcBef>
                <a:spcPct val="20000"/>
              </a:spcBef>
              <a:buChar char="–"/>
              <a:defRPr sz="2000">
                <a:solidFill>
                  <a:schemeClr val="tx1"/>
                </a:solidFill>
                <a:latin typeface="Arial Rounded MT Bold" panose="020F0704030504030204" pitchFamily="34" charset="0"/>
              </a:defRPr>
            </a:lvl4pPr>
            <a:lvl5pPr marL="2057400" indent="-228600">
              <a:spcBef>
                <a:spcPct val="20000"/>
              </a:spcBef>
              <a:buChar char="»"/>
              <a:defRPr sz="2000">
                <a:solidFill>
                  <a:schemeClr val="tx1"/>
                </a:solidFill>
                <a:latin typeface="Arial Rounded MT Bold" panose="020F0704030504030204" pitchFamily="34" charset="0"/>
              </a:defRPr>
            </a:lvl5pPr>
            <a:lvl6pPr marL="2514600" indent="-228600" eaLnBrk="0" fontAlgn="base" hangingPunct="0">
              <a:spcBef>
                <a:spcPct val="20000"/>
              </a:spcBef>
              <a:spcAft>
                <a:spcPct val="0"/>
              </a:spcAft>
              <a:buChar char="»"/>
              <a:defRPr sz="2000">
                <a:solidFill>
                  <a:schemeClr val="tx1"/>
                </a:solidFill>
                <a:latin typeface="Arial Rounded MT Bold" panose="020F0704030504030204" pitchFamily="34" charset="0"/>
              </a:defRPr>
            </a:lvl6pPr>
            <a:lvl7pPr marL="2971800" indent="-228600" eaLnBrk="0" fontAlgn="base" hangingPunct="0">
              <a:spcBef>
                <a:spcPct val="20000"/>
              </a:spcBef>
              <a:spcAft>
                <a:spcPct val="0"/>
              </a:spcAft>
              <a:buChar char="»"/>
              <a:defRPr sz="2000">
                <a:solidFill>
                  <a:schemeClr val="tx1"/>
                </a:solidFill>
                <a:latin typeface="Arial Rounded MT Bold" panose="020F0704030504030204" pitchFamily="34" charset="0"/>
              </a:defRPr>
            </a:lvl7pPr>
            <a:lvl8pPr marL="3429000" indent="-228600" eaLnBrk="0" fontAlgn="base" hangingPunct="0">
              <a:spcBef>
                <a:spcPct val="20000"/>
              </a:spcBef>
              <a:spcAft>
                <a:spcPct val="0"/>
              </a:spcAft>
              <a:buChar char="»"/>
              <a:defRPr sz="2000">
                <a:solidFill>
                  <a:schemeClr val="tx1"/>
                </a:solidFill>
                <a:latin typeface="Arial Rounded MT Bold" panose="020F0704030504030204" pitchFamily="34" charset="0"/>
              </a:defRPr>
            </a:lvl8pPr>
            <a:lvl9pPr marL="3886200" indent="-228600" eaLnBrk="0" fontAlgn="base" hangingPunct="0">
              <a:spcBef>
                <a:spcPct val="20000"/>
              </a:spcBef>
              <a:spcAft>
                <a:spcPct val="0"/>
              </a:spcAft>
              <a:buChar char="»"/>
              <a:defRPr sz="2000">
                <a:solidFill>
                  <a:schemeClr val="tx1"/>
                </a:solidFill>
                <a:latin typeface="Arial Rounded MT Bold" panose="020F0704030504030204" pitchFamily="34" charset="0"/>
              </a:defRPr>
            </a:lvl9pPr>
          </a:lstStyle>
          <a:p>
            <a:pPr algn="ctr" eaLnBrk="1" hangingPunct="1">
              <a:spcBef>
                <a:spcPct val="0"/>
              </a:spcBef>
              <a:buFontTx/>
              <a:buNone/>
            </a:pPr>
            <a:r>
              <a:rPr lang="en-US" altLang="en-US" sz="2800">
                <a:solidFill>
                  <a:srgbClr val="FFFF00"/>
                </a:solidFill>
              </a:rPr>
              <a:t>THE SEVEN KEY THEMES</a:t>
            </a:r>
            <a:br>
              <a:rPr lang="en-US" altLang="en-US" sz="2800">
                <a:solidFill>
                  <a:srgbClr val="FFFF00"/>
                </a:solidFill>
              </a:rPr>
            </a:br>
            <a:r>
              <a:rPr lang="en-US" altLang="en-US" sz="2800">
                <a:solidFill>
                  <a:srgbClr val="FFFF00"/>
                </a:solidFill>
              </a:rPr>
              <a:t>OF CATHOLIC SOCIAL TEACHING</a:t>
            </a:r>
            <a:r>
              <a:rPr lang="en-US" altLang="en-US" sz="2800"/>
              <a:t/>
            </a:r>
            <a:br>
              <a:rPr lang="en-US" altLang="en-US" sz="2800"/>
            </a:br>
            <a:endParaRPr lang="en-US" altLang="en-US" sz="2800"/>
          </a:p>
          <a:p>
            <a:pPr lvl="1" eaLnBrk="1" hangingPunct="1">
              <a:spcBef>
                <a:spcPct val="0"/>
              </a:spcBef>
              <a:buFontTx/>
              <a:buNone/>
            </a:pPr>
            <a:r>
              <a:rPr lang="en-US" altLang="en-US" sz="2400"/>
              <a:t>7 – Care for God's Creation</a:t>
            </a:r>
            <a:br>
              <a:rPr lang="en-US" altLang="en-US" sz="2400"/>
            </a:br>
            <a:endParaRPr lang="en-US" altLang="en-US" sz="2400"/>
          </a:p>
          <a:p>
            <a:pPr lvl="1" eaLnBrk="1" hangingPunct="1">
              <a:spcBef>
                <a:spcPct val="0"/>
              </a:spcBef>
              <a:buFontTx/>
              <a:buNone/>
            </a:pPr>
            <a:r>
              <a:rPr lang="en-US" altLang="en-US" sz="2400"/>
              <a:t>We show our respect for the Creator</a:t>
            </a:r>
            <a:br>
              <a:rPr lang="en-US" altLang="en-US" sz="2400"/>
            </a:br>
            <a:r>
              <a:rPr lang="en-US" altLang="en-US" sz="2400"/>
              <a:t>by our stewardship of creation. </a:t>
            </a:r>
          </a:p>
          <a:p>
            <a:pPr lvl="1" eaLnBrk="1" hangingPunct="1">
              <a:spcBef>
                <a:spcPct val="0"/>
              </a:spcBef>
              <a:buFontTx/>
              <a:buNone/>
            </a:pPr>
            <a:endParaRPr lang="en-US" altLang="en-US" sz="2400"/>
          </a:p>
          <a:p>
            <a:pPr lvl="1" eaLnBrk="1" hangingPunct="1">
              <a:spcBef>
                <a:spcPct val="0"/>
              </a:spcBef>
              <a:buFontTx/>
              <a:buNone/>
            </a:pPr>
            <a:r>
              <a:rPr lang="en-US" altLang="en-US" sz="2400"/>
              <a:t>Care for the earth is not just an Earth Day slogan, it is a requirement of our faith. We are called to protect people and the planet, living our faith in relationship with all of God's creation. </a:t>
            </a:r>
          </a:p>
          <a:p>
            <a:pPr lvl="1" eaLnBrk="1" hangingPunct="1">
              <a:spcBef>
                <a:spcPct val="0"/>
              </a:spcBef>
              <a:buFontTx/>
              <a:buNone/>
            </a:pPr>
            <a:endParaRPr lang="en-US" altLang="en-US" sz="2400"/>
          </a:p>
          <a:p>
            <a:pPr lvl="1" eaLnBrk="1" hangingPunct="1">
              <a:spcBef>
                <a:spcPct val="0"/>
              </a:spcBef>
              <a:buFontTx/>
              <a:buNone/>
            </a:pPr>
            <a:r>
              <a:rPr lang="en-US" altLang="en-US" sz="2400"/>
              <a:t>This environmental challenge has fundamental moral and ethical dimensions that cannot be ignored.</a:t>
            </a:r>
          </a:p>
        </p:txBody>
      </p:sp>
      <p:pic>
        <p:nvPicPr>
          <p:cNvPr id="32771" name="Picture 4" descr="Earth-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1143000"/>
            <a:ext cx="1843088" cy="197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6434" name="Group 2"/>
          <p:cNvGraphicFramePr>
            <a:graphicFrameLocks noGrp="1"/>
          </p:cNvGraphicFramePr>
          <p:nvPr/>
        </p:nvGraphicFramePr>
        <p:xfrm>
          <a:off x="457200" y="1143000"/>
          <a:ext cx="8305800" cy="5645150"/>
        </p:xfrm>
        <a:graphic>
          <a:graphicData uri="http://schemas.openxmlformats.org/drawingml/2006/table">
            <a:tbl>
              <a:tblPr/>
              <a:tblGrid>
                <a:gridCol w="3989388"/>
                <a:gridCol w="4316412"/>
              </a:tblGrid>
              <a:tr h="68574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Rounded MT Bold" pitchFamily="34" charset="0"/>
                        </a:rPr>
                        <a:t>Works of Charity</a:t>
                      </a:r>
                      <a:r>
                        <a:rPr kumimoji="0" lang="en-US" sz="1800" b="0" i="0" u="none" strike="noStrike" cap="none" normalizeH="0" baseline="0" smtClean="0">
                          <a:ln>
                            <a:noFill/>
                          </a:ln>
                          <a:solidFill>
                            <a:schemeClr val="tx1"/>
                          </a:solidFill>
                          <a:effectLst/>
                          <a:latin typeface="Arial Rounded MT Bold" pitchFamily="34" charset="0"/>
                        </a:rPr>
                        <a:t> </a:t>
                      </a:r>
                      <a:br>
                        <a:rPr kumimoji="0" lang="en-US" sz="1800" b="0" i="0" u="none" strike="noStrike" cap="none" normalizeH="0" baseline="0" smtClean="0">
                          <a:ln>
                            <a:noFill/>
                          </a:ln>
                          <a:solidFill>
                            <a:schemeClr val="tx1"/>
                          </a:solidFill>
                          <a:effectLst/>
                          <a:latin typeface="Arial Rounded MT Bold" pitchFamily="34" charset="0"/>
                        </a:rPr>
                      </a:br>
                      <a:r>
                        <a:rPr kumimoji="0" lang="en-US" sz="1800" b="0" i="0" u="none" strike="noStrike" cap="none" normalizeH="0" baseline="0" smtClean="0">
                          <a:ln>
                            <a:noFill/>
                          </a:ln>
                          <a:solidFill>
                            <a:schemeClr val="tx1"/>
                          </a:solidFill>
                          <a:effectLst/>
                          <a:latin typeface="Arial Rounded MT Bold" pitchFamily="34" charset="0"/>
                        </a:rPr>
                        <a:t>Social Service</a:t>
                      </a:r>
                    </a:p>
                  </a:txBody>
                  <a:tcPr marT="45716" marB="4571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Rounded MT Bold" pitchFamily="34" charset="0"/>
                        </a:rPr>
                        <a:t>Works of Justice</a:t>
                      </a:r>
                      <a:br>
                        <a:rPr kumimoji="0" lang="en-US" sz="1800" b="1" i="0" u="none" strike="noStrike" cap="none" normalizeH="0" baseline="0" smtClean="0">
                          <a:ln>
                            <a:noFill/>
                          </a:ln>
                          <a:solidFill>
                            <a:schemeClr val="tx1"/>
                          </a:solidFill>
                          <a:effectLst/>
                          <a:latin typeface="Arial Rounded MT Bold" pitchFamily="34" charset="0"/>
                        </a:rPr>
                      </a:br>
                      <a:r>
                        <a:rPr kumimoji="0" lang="en-US" sz="1800" b="0" i="0" u="none" strike="noStrike" cap="none" normalizeH="0" baseline="0" smtClean="0">
                          <a:ln>
                            <a:noFill/>
                          </a:ln>
                          <a:solidFill>
                            <a:schemeClr val="tx1"/>
                          </a:solidFill>
                          <a:effectLst/>
                          <a:latin typeface="Arial Rounded MT Bold" pitchFamily="34" charset="0"/>
                        </a:rPr>
                        <a:t>Social Change</a:t>
                      </a:r>
                    </a:p>
                  </a:txBody>
                  <a:tcPr marT="45716" marB="4571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r>
              <a:tr h="201165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Rounded MT Bold" pitchFamily="34" charset="0"/>
                        </a:rPr>
                        <a:t>Scriptural Reference:</a:t>
                      </a:r>
                      <a:r>
                        <a:rPr kumimoji="0" lang="en-US" sz="1400" b="1" i="0" u="none" strike="noStrike" cap="none" normalizeH="0" baseline="0" smtClean="0">
                          <a:ln>
                            <a:noFill/>
                          </a:ln>
                          <a:solidFill>
                            <a:schemeClr val="tx1"/>
                          </a:solidFill>
                          <a:effectLst/>
                          <a:latin typeface="Arial Rounded MT Bold" pitchFamily="34" charset="0"/>
                        </a:rPr>
                        <a:t> </a:t>
                      </a:r>
                      <a:r>
                        <a:rPr kumimoji="0" lang="en-US" sz="1400" b="0" i="0" u="none" strike="noStrike" cap="none" normalizeH="0" baseline="0" smtClean="0">
                          <a:ln>
                            <a:noFill/>
                          </a:ln>
                          <a:solidFill>
                            <a:schemeClr val="tx1"/>
                          </a:solidFill>
                          <a:effectLst/>
                          <a:latin typeface="Arial Rounded MT Bold" pitchFamily="34" charset="0"/>
                        </a:rPr>
                        <a:t/>
                      </a:r>
                      <a:br>
                        <a:rPr kumimoji="0" lang="en-US" sz="1400" b="0" i="0" u="none" strike="noStrike" cap="none" normalizeH="0" baseline="0" smtClean="0">
                          <a:ln>
                            <a:noFill/>
                          </a:ln>
                          <a:solidFill>
                            <a:schemeClr val="tx1"/>
                          </a:solidFill>
                          <a:effectLst/>
                          <a:latin typeface="Arial Rounded MT Bold" pitchFamily="34" charset="0"/>
                        </a:rPr>
                      </a:br>
                      <a:r>
                        <a:rPr kumimoji="0" lang="en-US" sz="1400" b="0" i="0" u="none" strike="noStrike" cap="none" normalizeH="0" baseline="0" smtClean="0">
                          <a:ln>
                            <a:noFill/>
                          </a:ln>
                          <a:solidFill>
                            <a:schemeClr val="tx1"/>
                          </a:solidFill>
                          <a:effectLst/>
                          <a:latin typeface="Arial Rounded MT Bold" pitchFamily="34" charset="0"/>
                        </a:rPr>
                        <a:t/>
                      </a:r>
                      <a:br>
                        <a:rPr kumimoji="0" lang="en-US" sz="1400" b="0" i="0" u="none" strike="noStrike" cap="none" normalizeH="0" baseline="0" smtClean="0">
                          <a:ln>
                            <a:noFill/>
                          </a:ln>
                          <a:solidFill>
                            <a:schemeClr val="tx1"/>
                          </a:solidFill>
                          <a:effectLst/>
                          <a:latin typeface="Arial Rounded MT Bold" pitchFamily="34" charset="0"/>
                        </a:rPr>
                      </a:br>
                      <a:r>
                        <a:rPr kumimoji="0" lang="en-US" sz="1400" b="0" i="0" u="none" strike="noStrike" cap="none" normalizeH="0" baseline="0" smtClean="0">
                          <a:ln>
                            <a:noFill/>
                          </a:ln>
                          <a:solidFill>
                            <a:srgbClr val="CC3300"/>
                          </a:solidFill>
                          <a:effectLst/>
                          <a:latin typeface="Arial Rounded MT Bold" pitchFamily="34" charset="0"/>
                        </a:rPr>
                        <a:t>Good Samaritan Story</a:t>
                      </a:r>
                      <a:r>
                        <a:rPr kumimoji="0" lang="en-US" sz="1400" b="0" i="0" u="none" strike="noStrike" cap="none" normalizeH="0" baseline="0" smtClean="0">
                          <a:ln>
                            <a:noFill/>
                          </a:ln>
                          <a:solidFill>
                            <a:schemeClr val="tx1"/>
                          </a:solidFill>
                          <a:effectLst/>
                          <a:latin typeface="Arial Rounded MT Bold" pitchFamily="34" charset="0"/>
                        </a:rPr>
                        <a:t> </a:t>
                      </a:r>
                    </a:p>
                    <a:p>
                      <a:pPr marL="0" marR="0" lvl="0" indent="0" algn="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Rounded MT Bold" pitchFamily="34" charset="0"/>
                        </a:rPr>
                        <a:t>The Gospel story does not attempt to survey the causes of highway banditry. The Samaritan provides temporary and immediate relief.</a:t>
                      </a:r>
                    </a:p>
                  </a:txBody>
                  <a:tcPr marT="45716" marB="4571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Rounded MT Bold" pitchFamily="34" charset="0"/>
                        </a:rPr>
                        <a:t/>
                      </a:r>
                      <a:br>
                        <a:rPr kumimoji="0" lang="en-US" sz="1400" b="1" i="0" u="none" strike="noStrike" cap="none" normalizeH="0" baseline="0" smtClean="0">
                          <a:ln>
                            <a:noFill/>
                          </a:ln>
                          <a:solidFill>
                            <a:schemeClr val="tx1"/>
                          </a:solidFill>
                          <a:effectLst/>
                          <a:latin typeface="Arial Rounded MT Bold" pitchFamily="34" charset="0"/>
                        </a:rPr>
                      </a:br>
                      <a:r>
                        <a:rPr kumimoji="0" lang="en-US" sz="1400" b="1" i="0" u="none" strike="noStrike" cap="none" normalizeH="0" baseline="0" smtClean="0">
                          <a:ln>
                            <a:noFill/>
                          </a:ln>
                          <a:solidFill>
                            <a:schemeClr val="tx1"/>
                          </a:solidFill>
                          <a:effectLst/>
                          <a:latin typeface="Arial Rounded MT Bold" pitchFamily="34" charset="0"/>
                        </a:rPr>
                        <a:t>S</a:t>
                      </a:r>
                      <a:r>
                        <a:rPr kumimoji="0" lang="en-US" sz="1400" b="0" i="0" u="none" strike="noStrike" cap="none" normalizeH="0" baseline="0" smtClean="0">
                          <a:ln>
                            <a:noFill/>
                          </a:ln>
                          <a:solidFill>
                            <a:schemeClr val="tx1"/>
                          </a:solidFill>
                          <a:effectLst/>
                          <a:latin typeface="Arial Rounded MT Bold" pitchFamily="34" charset="0"/>
                        </a:rPr>
                        <a:t>criptural Reference: </a:t>
                      </a:r>
                      <a:br>
                        <a:rPr kumimoji="0" lang="en-US" sz="1400" b="0" i="0" u="none" strike="noStrike" cap="none" normalizeH="0" baseline="0" smtClean="0">
                          <a:ln>
                            <a:noFill/>
                          </a:ln>
                          <a:solidFill>
                            <a:schemeClr val="tx1"/>
                          </a:solidFill>
                          <a:effectLst/>
                          <a:latin typeface="Arial Rounded MT Bold" pitchFamily="34" charset="0"/>
                        </a:rPr>
                      </a:br>
                      <a:r>
                        <a:rPr kumimoji="0" lang="en-US" sz="1400" b="0" i="0" u="none" strike="noStrike" cap="none" normalizeH="0" baseline="0" smtClean="0">
                          <a:ln>
                            <a:noFill/>
                          </a:ln>
                          <a:solidFill>
                            <a:schemeClr val="tx1"/>
                          </a:solidFill>
                          <a:effectLst/>
                          <a:latin typeface="Arial Rounded MT Bold" pitchFamily="34" charset="0"/>
                        </a:rPr>
                        <a:t/>
                      </a:r>
                      <a:br>
                        <a:rPr kumimoji="0" lang="en-US" sz="1400" b="0" i="0" u="none" strike="noStrike" cap="none" normalizeH="0" baseline="0" smtClean="0">
                          <a:ln>
                            <a:noFill/>
                          </a:ln>
                          <a:solidFill>
                            <a:schemeClr val="tx1"/>
                          </a:solidFill>
                          <a:effectLst/>
                          <a:latin typeface="Arial Rounded MT Bold" pitchFamily="34" charset="0"/>
                        </a:rPr>
                      </a:br>
                      <a:r>
                        <a:rPr kumimoji="0" lang="en-US" sz="1400" b="0" i="0" u="none" strike="noStrike" cap="none" normalizeH="0" baseline="0" smtClean="0">
                          <a:ln>
                            <a:noFill/>
                          </a:ln>
                          <a:solidFill>
                            <a:srgbClr val="CC3300"/>
                          </a:solidFill>
                          <a:effectLst/>
                          <a:latin typeface="Arial Rounded MT Bold" pitchFamily="34" charset="0"/>
                        </a:rPr>
                        <a:t>Exodus Story</a:t>
                      </a:r>
                      <a:r>
                        <a:rPr kumimoji="0" lang="en-US" sz="1400" b="0" i="0" u="none" strike="noStrike" cap="none" normalizeH="0" baseline="0" smtClean="0">
                          <a:ln>
                            <a:noFill/>
                          </a:ln>
                          <a:solidFill>
                            <a:schemeClr val="tx1"/>
                          </a:solidFill>
                          <a:effectLst/>
                          <a:latin typeface="Arial Rounded MT Bold"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Rounded MT Bold" pitchFamily="34" charset="0"/>
                        </a:rPr>
                        <a:t>Moses does not ask for food and medicine for the Jewish slave-labor force. He challenges the institutional system.  </a:t>
                      </a:r>
                      <a:br>
                        <a:rPr kumimoji="0" lang="en-US" sz="1400" b="0" i="0" u="none" strike="noStrike" cap="none" normalizeH="0" baseline="0" smtClean="0">
                          <a:ln>
                            <a:noFill/>
                          </a:ln>
                          <a:solidFill>
                            <a:schemeClr val="tx1"/>
                          </a:solidFill>
                          <a:effectLst/>
                          <a:latin typeface="Arial Rounded MT Bold" pitchFamily="34" charset="0"/>
                        </a:rPr>
                      </a:br>
                      <a:r>
                        <a:rPr kumimoji="0" lang="en-US" sz="1400" b="0" i="0" u="none" strike="noStrike" cap="none" normalizeH="0" baseline="0" smtClean="0">
                          <a:ln>
                            <a:noFill/>
                          </a:ln>
                          <a:solidFill>
                            <a:schemeClr val="tx1"/>
                          </a:solidFill>
                          <a:effectLst/>
                          <a:latin typeface="Arial Rounded MT Bold" pitchFamily="34" charset="0"/>
                        </a:rPr>
                        <a:t> "Let My People Go."</a:t>
                      </a:r>
                      <a:br>
                        <a:rPr kumimoji="0" lang="en-US" sz="1400" b="0" i="0" u="none" strike="noStrike" cap="none" normalizeH="0" baseline="0" smtClean="0">
                          <a:ln>
                            <a:noFill/>
                          </a:ln>
                          <a:solidFill>
                            <a:schemeClr val="tx1"/>
                          </a:solidFill>
                          <a:effectLst/>
                          <a:latin typeface="Arial Rounded MT Bold" pitchFamily="34" charset="0"/>
                        </a:rPr>
                      </a:br>
                      <a:endParaRPr kumimoji="0" lang="en-US" sz="1400" b="0" i="0" u="none" strike="noStrike" cap="none" normalizeH="0" baseline="0" smtClean="0">
                        <a:ln>
                          <a:noFill/>
                        </a:ln>
                        <a:solidFill>
                          <a:schemeClr val="tx1"/>
                        </a:solidFill>
                        <a:effectLst/>
                        <a:latin typeface="Arial Rounded MT Bold" pitchFamily="34" charset="0"/>
                      </a:endParaRPr>
                    </a:p>
                  </a:txBody>
                  <a:tcPr marT="45716" marB="4571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r>
              <a:tr h="325412">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Rounded MT Bold" pitchFamily="34" charset="0"/>
                        </a:rPr>
                        <a:t>Private, individual acts</a:t>
                      </a:r>
                    </a:p>
                  </a:txBody>
                  <a:tcPr marT="45716" marB="4571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Rounded MT Bold" pitchFamily="34" charset="0"/>
                        </a:rPr>
                        <a:t>Public, collective actions</a:t>
                      </a:r>
                    </a:p>
                  </a:txBody>
                  <a:tcPr marT="45716" marB="4571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r>
              <a:tr h="323824">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Rounded MT Bold" pitchFamily="34" charset="0"/>
                        </a:rPr>
                        <a:t>Responds to immediate need</a:t>
                      </a:r>
                    </a:p>
                  </a:txBody>
                  <a:tcPr marT="45716" marB="4571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Rounded MT Bold" pitchFamily="34" charset="0"/>
                        </a:rPr>
                        <a:t>Responds to long-term need</a:t>
                      </a:r>
                    </a:p>
                  </a:txBody>
                  <a:tcPr marT="45716" marB="4571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r>
              <a:tr h="552404">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Rounded MT Bold" pitchFamily="34" charset="0"/>
                        </a:rPr>
                        <a:t>Provides direct service: </a:t>
                      </a:r>
                      <a:br>
                        <a:rPr kumimoji="0" lang="en-US" sz="1400" b="0" i="0" u="none" strike="noStrike" cap="none" normalizeH="0" baseline="0" smtClean="0">
                          <a:ln>
                            <a:noFill/>
                          </a:ln>
                          <a:solidFill>
                            <a:schemeClr val="tx1"/>
                          </a:solidFill>
                          <a:effectLst/>
                          <a:latin typeface="Arial Rounded MT Bold" pitchFamily="34" charset="0"/>
                        </a:rPr>
                      </a:br>
                      <a:r>
                        <a:rPr kumimoji="0" lang="en-US" sz="1400" b="0" i="0" u="none" strike="noStrike" cap="none" normalizeH="0" baseline="0" smtClean="0">
                          <a:ln>
                            <a:noFill/>
                          </a:ln>
                          <a:solidFill>
                            <a:schemeClr val="tx1"/>
                          </a:solidFill>
                          <a:effectLst/>
                          <a:latin typeface="Arial Rounded MT Bold" pitchFamily="34" charset="0"/>
                        </a:rPr>
                        <a:t>food, clothing, shelter</a:t>
                      </a:r>
                    </a:p>
                  </a:txBody>
                  <a:tcPr marT="45716" marB="4571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Rounded MT Bold" pitchFamily="34" charset="0"/>
                        </a:rPr>
                        <a:t>Promotes social change in institutions</a:t>
                      </a:r>
                    </a:p>
                  </a:txBody>
                  <a:tcPr marT="45716" marB="4571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r>
              <a:tr h="325412">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Rounded MT Bold" pitchFamily="34" charset="0"/>
                        </a:rPr>
                        <a:t>Requires repeated actions</a:t>
                      </a:r>
                    </a:p>
                  </a:txBody>
                  <a:tcPr marT="45716" marB="4571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Rounded MT Bold" pitchFamily="34" charset="0"/>
                        </a:rPr>
                        <a:t>Resolves structural injustice</a:t>
                      </a:r>
                    </a:p>
                  </a:txBody>
                  <a:tcPr marT="45716" marB="4571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r>
              <a:tr h="552404">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Rounded MT Bold" pitchFamily="34" charset="0"/>
                        </a:rPr>
                        <a:t>Directed at the effects of injustice: symptoms</a:t>
                      </a:r>
                    </a:p>
                  </a:txBody>
                  <a:tcPr marT="45716" marB="4571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Rounded MT Bold" pitchFamily="34" charset="0"/>
                        </a:rPr>
                        <a:t>Directed at the root causes of social injustice</a:t>
                      </a:r>
                    </a:p>
                  </a:txBody>
                  <a:tcPr marT="45716" marB="4571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r>
              <a:tr h="336523">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chemeClr val="tx1"/>
                          </a:solidFill>
                          <a:effectLst/>
                          <a:latin typeface="Arial Rounded MT Bold" pitchFamily="34" charset="0"/>
                        </a:rPr>
                        <a:t>Examples:</a:t>
                      </a:r>
                    </a:p>
                  </a:txBody>
                  <a:tcPr marT="45716" marB="4571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r>
              <a:tr h="53176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chemeClr val="tx1"/>
                          </a:solidFill>
                          <a:effectLst/>
                          <a:latin typeface="Arial Rounded MT Bold" pitchFamily="34" charset="0"/>
                        </a:rPr>
                        <a:t>Homeless shelters, food shelves, clothing drives, emergency services</a:t>
                      </a:r>
                    </a:p>
                  </a:txBody>
                  <a:tcPr marT="45716" marB="4571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chemeClr val="tx1"/>
                          </a:solidFill>
                          <a:effectLst/>
                          <a:latin typeface="Arial Rounded MT Bold" pitchFamily="34" charset="0"/>
                        </a:rPr>
                        <a:t>Legislative advocacy, changing corporate policies or practices, congregation-based community organizing.</a:t>
                      </a:r>
                    </a:p>
                  </a:txBody>
                  <a:tcPr marT="45716" marB="4571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pic>
        <p:nvPicPr>
          <p:cNvPr id="34850" name="Picture 34" descr="20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52400"/>
            <a:ext cx="1822450" cy="2290763"/>
          </a:xfrm>
          <a:prstGeom prst="rect">
            <a:avLst/>
          </a:prstGeom>
          <a:noFill/>
          <a:ln w="57150">
            <a:solidFill>
              <a:srgbClr val="993300"/>
            </a:solidFill>
            <a:miter lim="800000"/>
            <a:headEnd/>
            <a:tailEnd/>
          </a:ln>
          <a:extLst>
            <a:ext uri="{909E8E84-426E-40DD-AFC4-6F175D3DCCD1}">
              <a14:hiddenFill xmlns:a14="http://schemas.microsoft.com/office/drawing/2010/main">
                <a:solidFill>
                  <a:srgbClr val="FFFFFF"/>
                </a:solidFill>
              </a14:hiddenFill>
            </a:ext>
          </a:extLst>
        </p:spPr>
      </p:pic>
      <p:pic>
        <p:nvPicPr>
          <p:cNvPr id="34851" name="Picture 35" descr="Moses_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152400"/>
            <a:ext cx="1749425" cy="2209800"/>
          </a:xfrm>
          <a:prstGeom prst="rect">
            <a:avLst/>
          </a:prstGeom>
          <a:noFill/>
          <a:ln w="57150">
            <a:solidFill>
              <a:srgbClr val="800000"/>
            </a:solidFill>
            <a:miter lim="800000"/>
            <a:headEnd/>
            <a:tailEnd/>
          </a:ln>
          <a:extLst>
            <a:ext uri="{909E8E84-426E-40DD-AFC4-6F175D3DCCD1}">
              <a14:hiddenFill xmlns:a14="http://schemas.microsoft.com/office/drawing/2010/main">
                <a:solidFill>
                  <a:srgbClr val="FFFFFF"/>
                </a:solidFill>
              </a14:hiddenFill>
            </a:ext>
          </a:extLst>
        </p:spPr>
      </p:pic>
      <p:sp>
        <p:nvSpPr>
          <p:cNvPr id="34852" name="Text Box 36"/>
          <p:cNvSpPr txBox="1">
            <a:spLocks noChangeArrowheads="1"/>
          </p:cNvSpPr>
          <p:nvPr/>
        </p:nvSpPr>
        <p:spPr bwMode="auto">
          <a:xfrm>
            <a:off x="2133600" y="152400"/>
            <a:ext cx="4800600"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2400">
                <a:solidFill>
                  <a:srgbClr val="FFFF00"/>
                </a:solidFill>
                <a:latin typeface="Arial Rounded MT Bold" panose="020F0704030504030204" pitchFamily="34" charset="0"/>
                <a:cs typeface="Arial" panose="020B0604020202020204" pitchFamily="34" charset="0"/>
              </a:rPr>
              <a:t>Kindness and truth shall meet, justice and peace shall kiss.</a:t>
            </a:r>
            <a:r>
              <a:rPr lang="en-US" altLang="en-US" sz="2000">
                <a:solidFill>
                  <a:srgbClr val="CC3300"/>
                </a:solidFill>
                <a:latin typeface="Arial Rounded MT Bold" panose="020F0704030504030204" pitchFamily="34" charset="0"/>
                <a:cs typeface="Arial" panose="020B0604020202020204" pitchFamily="34" charset="0"/>
              </a:rPr>
              <a:t> </a:t>
            </a:r>
            <a:br>
              <a:rPr lang="en-US" altLang="en-US" sz="2000">
                <a:solidFill>
                  <a:srgbClr val="CC3300"/>
                </a:solidFill>
                <a:latin typeface="Arial Rounded MT Bold" panose="020F0704030504030204" pitchFamily="34" charset="0"/>
                <a:cs typeface="Arial" panose="020B0604020202020204" pitchFamily="34" charset="0"/>
              </a:rPr>
            </a:br>
            <a:r>
              <a:rPr lang="en-US" altLang="en-US" sz="1000">
                <a:solidFill>
                  <a:schemeClr val="bg1"/>
                </a:solidFill>
                <a:latin typeface="Arial Rounded MT Bold" panose="020F0704030504030204" pitchFamily="34" charset="0"/>
              </a:rPr>
              <a:t>Ps 85:11 </a:t>
            </a:r>
            <a:r>
              <a:rPr lang="en-US" altLang="en-US" sz="700">
                <a:solidFill>
                  <a:schemeClr val="bg1"/>
                </a:solidFill>
                <a:latin typeface="Arial Rounded MT Bold" panose="020F0704030504030204" pitchFamily="34" charset="0"/>
              </a:rPr>
              <a: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3" descr="Pope-leo-xiii-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8796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Text Box 4"/>
          <p:cNvSpPr txBox="1">
            <a:spLocks noChangeArrowheads="1"/>
          </p:cNvSpPr>
          <p:nvPr/>
        </p:nvSpPr>
        <p:spPr bwMode="auto">
          <a:xfrm>
            <a:off x="0" y="2971800"/>
            <a:ext cx="2590800"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2400">
                <a:solidFill>
                  <a:srgbClr val="FFFF00"/>
                </a:solidFill>
                <a:latin typeface="Arial Rounded MT Bold" panose="020F0704030504030204" pitchFamily="34" charset="0"/>
              </a:rPr>
              <a:t>Pope Leo XIII</a:t>
            </a:r>
          </a:p>
          <a:p>
            <a:pPr algn="ctr" eaLnBrk="1" hangingPunct="1">
              <a:spcBef>
                <a:spcPct val="50000"/>
              </a:spcBef>
              <a:buFontTx/>
              <a:buNone/>
            </a:pPr>
            <a:r>
              <a:rPr lang="en-US" altLang="en-US" sz="1800" i="1">
                <a:solidFill>
                  <a:schemeClr val="bg1"/>
                </a:solidFill>
                <a:latin typeface="Arial Rounded MT Bold" panose="020F0704030504030204" pitchFamily="34" charset="0"/>
              </a:rPr>
              <a:t>Rerum Novarum</a:t>
            </a:r>
            <a:br>
              <a:rPr lang="en-US" altLang="en-US" sz="1800" i="1">
                <a:solidFill>
                  <a:schemeClr val="bg1"/>
                </a:solidFill>
                <a:latin typeface="Arial Rounded MT Bold" panose="020F0704030504030204" pitchFamily="34" charset="0"/>
              </a:rPr>
            </a:br>
            <a:r>
              <a:rPr lang="en-US" altLang="en-US" sz="1800" i="1">
                <a:solidFill>
                  <a:schemeClr val="bg1"/>
                </a:solidFill>
                <a:latin typeface="Arial Rounded MT Bold" panose="020F0704030504030204" pitchFamily="34" charset="0"/>
              </a:rPr>
              <a:t>“Of New Things”</a:t>
            </a:r>
            <a:br>
              <a:rPr lang="en-US" altLang="en-US" sz="1800" i="1">
                <a:solidFill>
                  <a:schemeClr val="bg1"/>
                </a:solidFill>
                <a:latin typeface="Arial Rounded MT Bold" panose="020F0704030504030204" pitchFamily="34" charset="0"/>
              </a:rPr>
            </a:br>
            <a:r>
              <a:rPr lang="en-US" altLang="en-US" sz="1800" i="1">
                <a:solidFill>
                  <a:schemeClr val="bg1"/>
                </a:solidFill>
                <a:latin typeface="Arial Rounded MT Bold" panose="020F0704030504030204" pitchFamily="34" charset="0"/>
              </a:rPr>
              <a:t>The Condition of Labor</a:t>
            </a:r>
            <a:br>
              <a:rPr lang="en-US" altLang="en-US" sz="1800" i="1">
                <a:solidFill>
                  <a:schemeClr val="bg1"/>
                </a:solidFill>
                <a:latin typeface="Arial Rounded MT Bold" panose="020F0704030504030204" pitchFamily="34" charset="0"/>
              </a:rPr>
            </a:br>
            <a:r>
              <a:rPr lang="en-US" altLang="en-US" sz="1800" i="1">
                <a:solidFill>
                  <a:schemeClr val="bg1"/>
                </a:solidFill>
                <a:latin typeface="Arial Rounded MT Bold" panose="020F0704030504030204" pitchFamily="34" charset="0"/>
              </a:rPr>
              <a:t>(1891)</a:t>
            </a:r>
          </a:p>
        </p:txBody>
      </p:sp>
      <p:pic>
        <p:nvPicPr>
          <p:cNvPr id="36868" name="Picture 6" descr="200px-Pope-pius-xi-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609600"/>
            <a:ext cx="1712913"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Text Box 7"/>
          <p:cNvSpPr txBox="1">
            <a:spLocks noChangeArrowheads="1"/>
          </p:cNvSpPr>
          <p:nvPr/>
        </p:nvSpPr>
        <p:spPr bwMode="auto">
          <a:xfrm>
            <a:off x="2286000" y="3886200"/>
            <a:ext cx="2971800"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2400">
                <a:solidFill>
                  <a:srgbClr val="FFFF00"/>
                </a:solidFill>
                <a:latin typeface="Arial Rounded MT Bold" panose="020F0704030504030204" pitchFamily="34" charset="0"/>
              </a:rPr>
              <a:t>Pope Pius XI</a:t>
            </a:r>
          </a:p>
          <a:p>
            <a:pPr algn="ctr" eaLnBrk="1" hangingPunct="1">
              <a:spcBef>
                <a:spcPct val="50000"/>
              </a:spcBef>
              <a:buFontTx/>
              <a:buNone/>
            </a:pPr>
            <a:r>
              <a:rPr lang="en-US" altLang="en-US" sz="1800" i="1">
                <a:solidFill>
                  <a:schemeClr val="bg1"/>
                </a:solidFill>
                <a:latin typeface="Arial Rounded MT Bold" panose="020F0704030504030204" pitchFamily="34" charset="0"/>
              </a:rPr>
              <a:t>Quadragesimo Anno</a:t>
            </a:r>
            <a:br>
              <a:rPr lang="en-US" altLang="en-US" sz="1800" i="1">
                <a:solidFill>
                  <a:schemeClr val="bg1"/>
                </a:solidFill>
                <a:latin typeface="Arial Rounded MT Bold" panose="020F0704030504030204" pitchFamily="34" charset="0"/>
              </a:rPr>
            </a:br>
            <a:r>
              <a:rPr lang="en-US" altLang="en-US" sz="1800" i="1">
                <a:solidFill>
                  <a:schemeClr val="bg1"/>
                </a:solidFill>
                <a:latin typeface="Arial Rounded MT Bold" panose="020F0704030504030204" pitchFamily="34" charset="0"/>
              </a:rPr>
              <a:t>(40</a:t>
            </a:r>
            <a:r>
              <a:rPr lang="en-US" altLang="en-US" sz="1800" i="1" baseline="30000">
                <a:solidFill>
                  <a:schemeClr val="bg1"/>
                </a:solidFill>
                <a:latin typeface="Arial Rounded MT Bold" panose="020F0704030504030204" pitchFamily="34" charset="0"/>
              </a:rPr>
              <a:t>th</a:t>
            </a:r>
            <a:r>
              <a:rPr lang="en-US" altLang="en-US" sz="1800" i="1">
                <a:solidFill>
                  <a:schemeClr val="bg1"/>
                </a:solidFill>
                <a:latin typeface="Arial Rounded MT Bold" panose="020F0704030504030204" pitchFamily="34" charset="0"/>
              </a:rPr>
              <a:t> anniversary of Rerum Novarum) </a:t>
            </a:r>
            <a:br>
              <a:rPr lang="en-US" altLang="en-US" sz="1800" i="1">
                <a:solidFill>
                  <a:schemeClr val="bg1"/>
                </a:solidFill>
                <a:latin typeface="Arial Rounded MT Bold" panose="020F0704030504030204" pitchFamily="34" charset="0"/>
              </a:rPr>
            </a:br>
            <a:r>
              <a:rPr lang="en-US" altLang="en-US" sz="1800" i="1">
                <a:solidFill>
                  <a:schemeClr val="bg1"/>
                </a:solidFill>
                <a:latin typeface="Arial Rounded MT Bold" panose="020F0704030504030204" pitchFamily="34" charset="0"/>
              </a:rPr>
              <a:t>On Reconstructing the Social Order (1931)</a:t>
            </a:r>
          </a:p>
        </p:txBody>
      </p:sp>
      <p:pic>
        <p:nvPicPr>
          <p:cNvPr id="36870" name="Picture 9" descr="1101581110_4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152400"/>
            <a:ext cx="1265238"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1" name="Picture 11" descr="jxxii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67600" y="0"/>
            <a:ext cx="1322388"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2" name="Picture 13" descr="pope-johnxxiiiWeb"/>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72200" y="457200"/>
            <a:ext cx="142716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3" name="Picture 15" descr="1101301229_40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14600" y="2133600"/>
            <a:ext cx="1268413" cy="167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4" name="Text Box 16"/>
          <p:cNvSpPr txBox="1">
            <a:spLocks noChangeArrowheads="1"/>
          </p:cNvSpPr>
          <p:nvPr/>
        </p:nvSpPr>
        <p:spPr bwMode="auto">
          <a:xfrm>
            <a:off x="5105400" y="2362200"/>
            <a:ext cx="3886200" cy="430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2400">
                <a:solidFill>
                  <a:srgbClr val="FFFF00"/>
                </a:solidFill>
                <a:latin typeface="Arial Rounded MT Bold" panose="020F0704030504030204" pitchFamily="34" charset="0"/>
              </a:rPr>
              <a:t>Pope John XXIII</a:t>
            </a:r>
          </a:p>
          <a:p>
            <a:pPr algn="ctr" eaLnBrk="1" hangingPunct="1">
              <a:spcBef>
                <a:spcPct val="50000"/>
              </a:spcBef>
              <a:buFontTx/>
              <a:buNone/>
            </a:pPr>
            <a:r>
              <a:rPr lang="en-US" altLang="en-US" sz="1800" i="1">
                <a:solidFill>
                  <a:schemeClr val="bg1"/>
                </a:solidFill>
                <a:latin typeface="Arial Rounded MT Bold" panose="020F0704030504030204" pitchFamily="34" charset="0"/>
              </a:rPr>
              <a:t>Mater et Magistra</a:t>
            </a:r>
            <a:br>
              <a:rPr lang="en-US" altLang="en-US" sz="1800" i="1">
                <a:solidFill>
                  <a:schemeClr val="bg1"/>
                </a:solidFill>
                <a:latin typeface="Arial Rounded MT Bold" panose="020F0704030504030204" pitchFamily="34" charset="0"/>
              </a:rPr>
            </a:br>
            <a:r>
              <a:rPr lang="en-US" altLang="en-US" sz="1800" i="1">
                <a:solidFill>
                  <a:schemeClr val="bg1"/>
                </a:solidFill>
                <a:latin typeface="Arial Rounded MT Bold" panose="020F0704030504030204" pitchFamily="34" charset="0"/>
              </a:rPr>
              <a:t>“Mother and Teacher”</a:t>
            </a:r>
            <a:br>
              <a:rPr lang="en-US" altLang="en-US" sz="1800" i="1">
                <a:solidFill>
                  <a:schemeClr val="bg1"/>
                </a:solidFill>
                <a:latin typeface="Arial Rounded MT Bold" panose="020F0704030504030204" pitchFamily="34" charset="0"/>
              </a:rPr>
            </a:br>
            <a:r>
              <a:rPr lang="en-US" altLang="en-US" sz="1800" i="1">
                <a:solidFill>
                  <a:schemeClr val="bg1"/>
                </a:solidFill>
                <a:latin typeface="Arial Rounded MT Bold" panose="020F0704030504030204" pitchFamily="34" charset="0"/>
              </a:rPr>
              <a:t>On Christianity &amp; Social  Progress (1961)</a:t>
            </a:r>
            <a:br>
              <a:rPr lang="en-US" altLang="en-US" sz="1800" i="1">
                <a:solidFill>
                  <a:schemeClr val="bg1"/>
                </a:solidFill>
                <a:latin typeface="Arial Rounded MT Bold" panose="020F0704030504030204" pitchFamily="34" charset="0"/>
              </a:rPr>
            </a:br>
            <a:r>
              <a:rPr lang="en-US" altLang="en-US" sz="1800" i="1">
                <a:solidFill>
                  <a:schemeClr val="bg1"/>
                </a:solidFill>
                <a:latin typeface="Arial Rounded MT Bold" panose="020F0704030504030204" pitchFamily="34" charset="0"/>
              </a:rPr>
              <a:t/>
            </a:r>
            <a:br>
              <a:rPr lang="en-US" altLang="en-US" sz="1800" i="1">
                <a:solidFill>
                  <a:schemeClr val="bg1"/>
                </a:solidFill>
                <a:latin typeface="Arial Rounded MT Bold" panose="020F0704030504030204" pitchFamily="34" charset="0"/>
              </a:rPr>
            </a:br>
            <a:r>
              <a:rPr lang="en-US" altLang="en-US" sz="1800" i="1">
                <a:solidFill>
                  <a:schemeClr val="bg1"/>
                </a:solidFill>
                <a:latin typeface="Arial Rounded MT Bold" panose="020F0704030504030204" pitchFamily="34" charset="0"/>
              </a:rPr>
              <a:t>Pacem in Terris</a:t>
            </a:r>
            <a:br>
              <a:rPr lang="en-US" altLang="en-US" sz="1800" i="1">
                <a:solidFill>
                  <a:schemeClr val="bg1"/>
                </a:solidFill>
                <a:latin typeface="Arial Rounded MT Bold" panose="020F0704030504030204" pitchFamily="34" charset="0"/>
              </a:rPr>
            </a:br>
            <a:r>
              <a:rPr lang="en-US" altLang="en-US" sz="1800" i="1">
                <a:solidFill>
                  <a:schemeClr val="bg1"/>
                </a:solidFill>
                <a:latin typeface="Arial Rounded MT Bold" panose="020F0704030504030204" pitchFamily="34" charset="0"/>
              </a:rPr>
              <a:t>“Peace on Earth” (1963)</a:t>
            </a:r>
          </a:p>
          <a:p>
            <a:pPr algn="ctr" eaLnBrk="1" hangingPunct="1">
              <a:spcBef>
                <a:spcPct val="50000"/>
              </a:spcBef>
              <a:buFontTx/>
              <a:buNone/>
            </a:pPr>
            <a:r>
              <a:rPr lang="en-US" altLang="en-US" sz="2400">
                <a:solidFill>
                  <a:srgbClr val="FFFF00"/>
                </a:solidFill>
                <a:latin typeface="Arial Rounded MT Bold" panose="020F0704030504030204" pitchFamily="34" charset="0"/>
              </a:rPr>
              <a:t>Vatican II</a:t>
            </a:r>
          </a:p>
          <a:p>
            <a:pPr algn="ctr" eaLnBrk="1" hangingPunct="1">
              <a:spcBef>
                <a:spcPct val="50000"/>
              </a:spcBef>
              <a:buFontTx/>
              <a:buNone/>
            </a:pPr>
            <a:r>
              <a:rPr lang="en-US" altLang="en-US" sz="1800" i="1">
                <a:solidFill>
                  <a:schemeClr val="bg1"/>
                </a:solidFill>
                <a:latin typeface="Arial Rounded MT Bold" panose="020F0704030504030204" pitchFamily="34" charset="0"/>
              </a:rPr>
              <a:t>Gaudium et Spes</a:t>
            </a:r>
            <a:br>
              <a:rPr lang="en-US" altLang="en-US" sz="1800" i="1">
                <a:solidFill>
                  <a:schemeClr val="bg1"/>
                </a:solidFill>
                <a:latin typeface="Arial Rounded MT Bold" panose="020F0704030504030204" pitchFamily="34" charset="0"/>
              </a:rPr>
            </a:br>
            <a:r>
              <a:rPr lang="en-US" altLang="en-US" sz="1800" i="1">
                <a:solidFill>
                  <a:schemeClr val="bg1"/>
                </a:solidFill>
                <a:latin typeface="Arial Rounded MT Bold" panose="020F0704030504030204" pitchFamily="34" charset="0"/>
              </a:rPr>
              <a:t>“Joy and Hope”</a:t>
            </a:r>
            <a:br>
              <a:rPr lang="en-US" altLang="en-US" sz="1800" i="1">
                <a:solidFill>
                  <a:schemeClr val="bg1"/>
                </a:solidFill>
                <a:latin typeface="Arial Rounded MT Bold" panose="020F0704030504030204" pitchFamily="34" charset="0"/>
              </a:rPr>
            </a:br>
            <a:r>
              <a:rPr lang="en-US" altLang="en-US" sz="1800" i="1">
                <a:solidFill>
                  <a:schemeClr val="bg1"/>
                </a:solidFill>
                <a:latin typeface="Arial Rounded MT Bold" panose="020F0704030504030204" pitchFamily="34" charset="0"/>
              </a:rPr>
              <a:t>The Church in the Modern World</a:t>
            </a:r>
            <a:br>
              <a:rPr lang="en-US" altLang="en-US" sz="1800" i="1">
                <a:solidFill>
                  <a:schemeClr val="bg1"/>
                </a:solidFill>
                <a:latin typeface="Arial Rounded MT Bold" panose="020F0704030504030204" pitchFamily="34" charset="0"/>
              </a:rPr>
            </a:br>
            <a:r>
              <a:rPr lang="en-US" altLang="en-US" sz="1800" i="1">
                <a:solidFill>
                  <a:schemeClr val="bg1"/>
                </a:solidFill>
                <a:latin typeface="Arial Rounded MT Bold" panose="020F0704030504030204" pitchFamily="34" charset="0"/>
              </a:rPr>
              <a:t> (1965)</a:t>
            </a:r>
          </a:p>
        </p:txBody>
      </p:sp>
      <p:sp>
        <p:nvSpPr>
          <p:cNvPr id="24593" name="Text Box 17"/>
          <p:cNvSpPr txBox="1">
            <a:spLocks noChangeArrowheads="1"/>
          </p:cNvSpPr>
          <p:nvPr/>
        </p:nvSpPr>
        <p:spPr bwMode="auto">
          <a:xfrm>
            <a:off x="152400" y="3048000"/>
            <a:ext cx="2209800" cy="3140075"/>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000">
                <a:solidFill>
                  <a:schemeClr val="bg1"/>
                </a:solidFill>
                <a:latin typeface="Arial Rounded MT Bold" panose="020F0704030504030204" pitchFamily="34" charset="0"/>
              </a:rPr>
              <a:t>Primacy of humanity over creation</a:t>
            </a:r>
            <a:br>
              <a:rPr lang="en-US" altLang="en-US" sz="2000">
                <a:solidFill>
                  <a:schemeClr val="bg1"/>
                </a:solidFill>
                <a:latin typeface="Arial Rounded MT Bold" panose="020F0704030504030204" pitchFamily="34" charset="0"/>
              </a:rPr>
            </a:br>
            <a:r>
              <a:rPr lang="en-US" altLang="en-US" sz="2000">
                <a:solidFill>
                  <a:schemeClr val="bg1"/>
                </a:solidFill>
                <a:latin typeface="Arial Rounded MT Bold" panose="020F0704030504030204" pitchFamily="34" charset="0"/>
              </a:rPr>
              <a:t/>
            </a:r>
            <a:br>
              <a:rPr lang="en-US" altLang="en-US" sz="2000">
                <a:solidFill>
                  <a:schemeClr val="bg1"/>
                </a:solidFill>
                <a:latin typeface="Arial Rounded MT Bold" panose="020F0704030504030204" pitchFamily="34" charset="0"/>
              </a:rPr>
            </a:br>
            <a:r>
              <a:rPr lang="en-US" altLang="en-US" sz="2000">
                <a:solidFill>
                  <a:schemeClr val="bg1"/>
                </a:solidFill>
                <a:latin typeface="Arial Rounded MT Bold" panose="020F0704030504030204" pitchFamily="34" charset="0"/>
              </a:rPr>
              <a:t>private </a:t>
            </a:r>
            <a:br>
              <a:rPr lang="en-US" altLang="en-US" sz="2000">
                <a:solidFill>
                  <a:schemeClr val="bg1"/>
                </a:solidFill>
                <a:latin typeface="Arial Rounded MT Bold" panose="020F0704030504030204" pitchFamily="34" charset="0"/>
              </a:rPr>
            </a:br>
            <a:r>
              <a:rPr lang="en-US" altLang="en-US" sz="2000">
                <a:solidFill>
                  <a:schemeClr val="bg1"/>
                </a:solidFill>
                <a:latin typeface="Arial Rounded MT Bold" panose="020F0704030504030204" pitchFamily="34" charset="0"/>
              </a:rPr>
              <a:t>property </a:t>
            </a:r>
            <a:r>
              <a:rPr lang="en-US" altLang="en-US" sz="2000">
                <a:solidFill>
                  <a:schemeClr val="bg1"/>
                </a:solidFill>
                <a:latin typeface="Arial Rounded MT Bold" panose="020F0704030504030204" pitchFamily="34" charset="0"/>
                <a:sym typeface="Wingdings" panose="05000000000000000000" pitchFamily="2" charset="2"/>
              </a:rPr>
              <a:t> common good </a:t>
            </a:r>
            <a:br>
              <a:rPr lang="en-US" altLang="en-US" sz="2000">
                <a:solidFill>
                  <a:schemeClr val="bg1"/>
                </a:solidFill>
                <a:latin typeface="Arial Rounded MT Bold" panose="020F0704030504030204" pitchFamily="34" charset="0"/>
                <a:sym typeface="Wingdings" panose="05000000000000000000" pitchFamily="2" charset="2"/>
              </a:rPr>
            </a:br>
            <a:r>
              <a:rPr lang="en-US" altLang="en-US" sz="2000">
                <a:solidFill>
                  <a:schemeClr val="bg1"/>
                </a:solidFill>
                <a:latin typeface="Arial Rounded MT Bold" panose="020F0704030504030204" pitchFamily="34" charset="0"/>
                <a:sym typeface="Wingdings" panose="05000000000000000000" pitchFamily="2" charset="2"/>
              </a:rPr>
              <a:t/>
            </a:r>
            <a:br>
              <a:rPr lang="en-US" altLang="en-US" sz="2000">
                <a:solidFill>
                  <a:schemeClr val="bg1"/>
                </a:solidFill>
                <a:latin typeface="Arial Rounded MT Bold" panose="020F0704030504030204" pitchFamily="34" charset="0"/>
                <a:sym typeface="Wingdings" panose="05000000000000000000" pitchFamily="2" charset="2"/>
              </a:rPr>
            </a:br>
            <a:r>
              <a:rPr lang="en-US" altLang="en-US" sz="2000">
                <a:solidFill>
                  <a:schemeClr val="bg1"/>
                </a:solidFill>
                <a:latin typeface="Arial Rounded MT Bold" panose="020F0704030504030204" pitchFamily="34" charset="0"/>
                <a:sym typeface="Wingdings" panose="05000000000000000000" pitchFamily="2" charset="2"/>
              </a:rPr>
              <a:t>gifts from God for benefit of all</a:t>
            </a:r>
            <a:endParaRPr lang="en-US" altLang="en-US" sz="2000">
              <a:solidFill>
                <a:schemeClr val="bg1"/>
              </a:solidFill>
              <a:latin typeface="Arial Rounded MT Bold" panose="020F0704030504030204" pitchFamily="34" charset="0"/>
            </a:endParaRPr>
          </a:p>
        </p:txBody>
      </p:sp>
      <p:sp>
        <p:nvSpPr>
          <p:cNvPr id="24595" name="Text Box 19"/>
          <p:cNvSpPr txBox="1">
            <a:spLocks noChangeArrowheads="1"/>
          </p:cNvSpPr>
          <p:nvPr/>
        </p:nvSpPr>
        <p:spPr bwMode="auto">
          <a:xfrm>
            <a:off x="5029200" y="0"/>
            <a:ext cx="3810000" cy="2835275"/>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000">
                <a:solidFill>
                  <a:schemeClr val="bg1"/>
                </a:solidFill>
                <a:latin typeface="Arial Rounded MT Bold" panose="020F0704030504030204" pitchFamily="34" charset="0"/>
              </a:rPr>
              <a:t>Modern ecological concerns</a:t>
            </a:r>
          </a:p>
          <a:p>
            <a:pPr eaLnBrk="1" hangingPunct="1">
              <a:spcBef>
                <a:spcPct val="50000"/>
              </a:spcBef>
              <a:buFontTx/>
              <a:buNone/>
            </a:pPr>
            <a:r>
              <a:rPr lang="en-US" altLang="en-US" sz="2000">
                <a:solidFill>
                  <a:schemeClr val="bg1"/>
                </a:solidFill>
                <a:latin typeface="Arial Rounded MT Bold" panose="020F0704030504030204" pitchFamily="34" charset="0"/>
                <a:sym typeface="Wingdings" panose="05000000000000000000" pitchFamily="2" charset="2"/>
              </a:rPr>
              <a:t>-- Intergenerational responsibility &amp; its environmental implications</a:t>
            </a:r>
          </a:p>
          <a:p>
            <a:pPr eaLnBrk="1" hangingPunct="1">
              <a:spcBef>
                <a:spcPct val="50000"/>
              </a:spcBef>
              <a:buFontTx/>
              <a:buNone/>
            </a:pPr>
            <a:r>
              <a:rPr lang="en-US" altLang="en-US" sz="2000">
                <a:solidFill>
                  <a:schemeClr val="bg1"/>
                </a:solidFill>
                <a:latin typeface="Arial Rounded MT Bold" panose="020F0704030504030204" pitchFamily="34" charset="0"/>
                <a:sym typeface="Wingdings" panose="05000000000000000000" pitchFamily="2" charset="2"/>
              </a:rPr>
              <a:t>-- Environmental sustainability &amp; population control</a:t>
            </a:r>
            <a:br>
              <a:rPr lang="en-US" altLang="en-US" sz="2000">
                <a:solidFill>
                  <a:schemeClr val="bg1"/>
                </a:solidFill>
                <a:latin typeface="Arial Rounded MT Bold" panose="020F0704030504030204" pitchFamily="34" charset="0"/>
                <a:sym typeface="Wingdings" panose="05000000000000000000" pitchFamily="2" charset="2"/>
              </a:rPr>
            </a:br>
            <a:endParaRPr lang="en-US" altLang="en-US" sz="2000">
              <a:solidFill>
                <a:schemeClr val="bg1"/>
              </a:solidFill>
              <a:latin typeface="Arial Rounded MT Bold" panose="020F0704030504030204" pitchFamily="34" charset="0"/>
            </a:endParaRPr>
          </a:p>
        </p:txBody>
      </p:sp>
      <p:sp>
        <p:nvSpPr>
          <p:cNvPr id="24596" name="Text Box 20"/>
          <p:cNvSpPr txBox="1">
            <a:spLocks noChangeArrowheads="1"/>
          </p:cNvSpPr>
          <p:nvPr/>
        </p:nvSpPr>
        <p:spPr bwMode="auto">
          <a:xfrm>
            <a:off x="5105400" y="2971800"/>
            <a:ext cx="3657600" cy="1920875"/>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000">
                <a:solidFill>
                  <a:schemeClr val="bg1"/>
                </a:solidFill>
                <a:latin typeface="Arial Rounded MT Bold" panose="020F0704030504030204" pitchFamily="34" charset="0"/>
              </a:rPr>
              <a:t>Human rights &amp; responsibilities,  effects of war, addressed to whole world: inclusiveness,  science’s ability to address environmental problems</a:t>
            </a:r>
          </a:p>
        </p:txBody>
      </p:sp>
      <p:sp>
        <p:nvSpPr>
          <p:cNvPr id="24597" name="Text Box 21"/>
          <p:cNvSpPr txBox="1">
            <a:spLocks noChangeArrowheads="1"/>
          </p:cNvSpPr>
          <p:nvPr/>
        </p:nvSpPr>
        <p:spPr bwMode="auto">
          <a:xfrm>
            <a:off x="5181600" y="5029200"/>
            <a:ext cx="3749675" cy="1616075"/>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a:solidFill>
                  <a:schemeClr val="bg1"/>
                </a:solidFill>
                <a:latin typeface="Arial Rounded MT Bold" panose="020F0704030504030204" pitchFamily="34" charset="0"/>
              </a:rPr>
              <a:t>First to address environment separate from other social concerns; holistic view: humanity is out of harmony with all created things.</a:t>
            </a:r>
          </a:p>
        </p:txBody>
      </p:sp>
      <p:sp>
        <p:nvSpPr>
          <p:cNvPr id="24594" name="Text Box 18"/>
          <p:cNvSpPr txBox="1">
            <a:spLocks noChangeArrowheads="1"/>
          </p:cNvSpPr>
          <p:nvPr/>
        </p:nvSpPr>
        <p:spPr bwMode="auto">
          <a:xfrm>
            <a:off x="2532063" y="3551238"/>
            <a:ext cx="2514600" cy="3292475"/>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000">
                <a:solidFill>
                  <a:schemeClr val="bg1"/>
                </a:solidFill>
                <a:latin typeface="Arial Rounded MT Bold" panose="020F0704030504030204" pitchFamily="34" charset="0"/>
              </a:rPr>
              <a:t/>
            </a:r>
            <a:br>
              <a:rPr lang="en-US" altLang="en-US" sz="2000">
                <a:solidFill>
                  <a:schemeClr val="bg1"/>
                </a:solidFill>
                <a:latin typeface="Arial Rounded MT Bold" panose="020F0704030504030204" pitchFamily="34" charset="0"/>
              </a:rPr>
            </a:br>
            <a:r>
              <a:rPr lang="en-US" altLang="en-US" sz="2000">
                <a:solidFill>
                  <a:schemeClr val="bg1"/>
                </a:solidFill>
                <a:latin typeface="Arial Rounded MT Bold" panose="020F0704030504030204" pitchFamily="34" charset="0"/>
              </a:rPr>
              <a:t>Reiterates rights &amp; responsibilities attached to private property use</a:t>
            </a:r>
            <a:br>
              <a:rPr lang="en-US" altLang="en-US" sz="2000">
                <a:solidFill>
                  <a:schemeClr val="bg1"/>
                </a:solidFill>
                <a:latin typeface="Arial Rounded MT Bold" panose="020F0704030504030204" pitchFamily="34" charset="0"/>
              </a:rPr>
            </a:br>
            <a:r>
              <a:rPr lang="en-US" altLang="en-US" sz="2000">
                <a:solidFill>
                  <a:schemeClr val="bg1"/>
                </a:solidFill>
                <a:latin typeface="Arial Rounded MT Bold" panose="020F0704030504030204" pitchFamily="34" charset="0"/>
              </a:rPr>
              <a:t/>
            </a:r>
            <a:br>
              <a:rPr lang="en-US" altLang="en-US" sz="2000">
                <a:solidFill>
                  <a:schemeClr val="bg1"/>
                </a:solidFill>
                <a:latin typeface="Arial Rounded MT Bold" panose="020F0704030504030204" pitchFamily="34" charset="0"/>
              </a:rPr>
            </a:br>
            <a:r>
              <a:rPr lang="en-US" altLang="en-US" sz="2000">
                <a:solidFill>
                  <a:schemeClr val="bg1"/>
                </a:solidFill>
                <a:latin typeface="Arial Rounded MT Bold" panose="020F0704030504030204" pitchFamily="34" charset="0"/>
              </a:rPr>
              <a:t> importance of common good</a:t>
            </a:r>
          </a:p>
          <a:p>
            <a:pPr eaLnBrk="1" hangingPunct="1">
              <a:spcBef>
                <a:spcPct val="50000"/>
              </a:spcBef>
              <a:buFontTx/>
              <a:buNone/>
            </a:pPr>
            <a:endParaRPr lang="en-US" altLang="en-US" sz="2000">
              <a:solidFill>
                <a:schemeClr val="bg1"/>
              </a:solidFill>
              <a:latin typeface="Arial Rounded MT Bold" panose="020F07040305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593"/>
                                        </p:tgtEl>
                                        <p:attrNameLst>
                                          <p:attrName>style.visibility</p:attrName>
                                        </p:attrNameLst>
                                      </p:cBhvr>
                                      <p:to>
                                        <p:strVal val="visible"/>
                                      </p:to>
                                    </p:set>
                                    <p:animEffect transition="in" filter="dissolve">
                                      <p:cBhvr>
                                        <p:cTn id="7" dur="500"/>
                                        <p:tgtEl>
                                          <p:spTgt spid="2459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594"/>
                                        </p:tgtEl>
                                        <p:attrNameLst>
                                          <p:attrName>style.visibility</p:attrName>
                                        </p:attrNameLst>
                                      </p:cBhvr>
                                      <p:to>
                                        <p:strVal val="visible"/>
                                      </p:to>
                                    </p:set>
                                    <p:animEffect transition="in" filter="dissolve">
                                      <p:cBhvr>
                                        <p:cTn id="12" dur="500"/>
                                        <p:tgtEl>
                                          <p:spTgt spid="2459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4595"/>
                                        </p:tgtEl>
                                        <p:attrNameLst>
                                          <p:attrName>style.visibility</p:attrName>
                                        </p:attrNameLst>
                                      </p:cBhvr>
                                      <p:to>
                                        <p:strVal val="visible"/>
                                      </p:to>
                                    </p:set>
                                    <p:animEffect transition="in" filter="dissolve">
                                      <p:cBhvr>
                                        <p:cTn id="17" dur="500"/>
                                        <p:tgtEl>
                                          <p:spTgt spid="2459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4596"/>
                                        </p:tgtEl>
                                        <p:attrNameLst>
                                          <p:attrName>style.visibility</p:attrName>
                                        </p:attrNameLst>
                                      </p:cBhvr>
                                      <p:to>
                                        <p:strVal val="visible"/>
                                      </p:to>
                                    </p:set>
                                    <p:animEffect transition="in" filter="dissolve">
                                      <p:cBhvr>
                                        <p:cTn id="22" dur="500"/>
                                        <p:tgtEl>
                                          <p:spTgt spid="2459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4597"/>
                                        </p:tgtEl>
                                        <p:attrNameLst>
                                          <p:attrName>style.visibility</p:attrName>
                                        </p:attrNameLst>
                                      </p:cBhvr>
                                      <p:to>
                                        <p:strVal val="visible"/>
                                      </p:to>
                                    </p:set>
                                    <p:animEffect transition="in" filter="dissolve">
                                      <p:cBhvr>
                                        <p:cTn id="27" dur="500"/>
                                        <p:tgtEl>
                                          <p:spTgt spid="245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93" grpId="0" animBg="1"/>
      <p:bldP spid="24595" grpId="0" animBg="1"/>
      <p:bldP spid="24596" grpId="0" animBg="1"/>
      <p:bldP spid="24597" grpId="0" animBg="1"/>
      <p:bldP spid="2459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0" y="2819400"/>
            <a:ext cx="2971800" cy="320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2400">
                <a:solidFill>
                  <a:srgbClr val="FFFF00"/>
                </a:solidFill>
                <a:latin typeface="Arial Rounded MT Bold" panose="020F0704030504030204" pitchFamily="34" charset="0"/>
              </a:rPr>
              <a:t>Pope Paul VI</a:t>
            </a:r>
            <a:br>
              <a:rPr lang="en-US" altLang="en-US" sz="2400">
                <a:solidFill>
                  <a:srgbClr val="FFFF00"/>
                </a:solidFill>
                <a:latin typeface="Arial Rounded MT Bold" panose="020F0704030504030204" pitchFamily="34" charset="0"/>
              </a:rPr>
            </a:br>
            <a:r>
              <a:rPr lang="en-US" altLang="en-US" sz="1800" i="1">
                <a:solidFill>
                  <a:schemeClr val="bg1"/>
                </a:solidFill>
                <a:latin typeface="Arial Rounded MT Bold" panose="020F0704030504030204" pitchFamily="34" charset="0"/>
              </a:rPr>
              <a:t/>
            </a:r>
            <a:br>
              <a:rPr lang="en-US" altLang="en-US" sz="1800" i="1">
                <a:solidFill>
                  <a:schemeClr val="bg1"/>
                </a:solidFill>
                <a:latin typeface="Arial Rounded MT Bold" panose="020F0704030504030204" pitchFamily="34" charset="0"/>
              </a:rPr>
            </a:br>
            <a:r>
              <a:rPr lang="en-US" altLang="en-US" sz="1800" i="1">
                <a:solidFill>
                  <a:schemeClr val="bg1"/>
                </a:solidFill>
                <a:latin typeface="Arial Rounded MT Bold" panose="020F0704030504030204" pitchFamily="34" charset="0"/>
              </a:rPr>
              <a:t>Populorum Progressio</a:t>
            </a:r>
            <a:br>
              <a:rPr lang="en-US" altLang="en-US" sz="1800" i="1">
                <a:solidFill>
                  <a:schemeClr val="bg1"/>
                </a:solidFill>
                <a:latin typeface="Arial Rounded MT Bold" panose="020F0704030504030204" pitchFamily="34" charset="0"/>
              </a:rPr>
            </a:br>
            <a:r>
              <a:rPr lang="en-US" altLang="en-US" sz="1800" i="1">
                <a:solidFill>
                  <a:schemeClr val="bg1"/>
                </a:solidFill>
                <a:latin typeface="Arial Rounded MT Bold" panose="020F0704030504030204" pitchFamily="34" charset="0"/>
              </a:rPr>
              <a:t>“On the Development</a:t>
            </a:r>
            <a:br>
              <a:rPr lang="en-US" altLang="en-US" sz="1800" i="1">
                <a:solidFill>
                  <a:schemeClr val="bg1"/>
                </a:solidFill>
                <a:latin typeface="Arial Rounded MT Bold" panose="020F0704030504030204" pitchFamily="34" charset="0"/>
              </a:rPr>
            </a:br>
            <a:r>
              <a:rPr lang="en-US" altLang="en-US" sz="1800" i="1">
                <a:solidFill>
                  <a:schemeClr val="bg1"/>
                </a:solidFill>
                <a:latin typeface="Arial Rounded MT Bold" panose="020F0704030504030204" pitchFamily="34" charset="0"/>
              </a:rPr>
              <a:t> of Peoples”</a:t>
            </a:r>
            <a:br>
              <a:rPr lang="en-US" altLang="en-US" sz="1800" i="1">
                <a:solidFill>
                  <a:schemeClr val="bg1"/>
                </a:solidFill>
                <a:latin typeface="Arial Rounded MT Bold" panose="020F0704030504030204" pitchFamily="34" charset="0"/>
              </a:rPr>
            </a:br>
            <a:r>
              <a:rPr lang="en-US" altLang="en-US" sz="1800" i="1">
                <a:solidFill>
                  <a:schemeClr val="bg1"/>
                </a:solidFill>
                <a:latin typeface="Arial Rounded MT Bold" panose="020F0704030504030204" pitchFamily="34" charset="0"/>
              </a:rPr>
              <a:t>(1967)</a:t>
            </a:r>
            <a:br>
              <a:rPr lang="en-US" altLang="en-US" sz="1800" i="1">
                <a:solidFill>
                  <a:schemeClr val="bg1"/>
                </a:solidFill>
                <a:latin typeface="Arial Rounded MT Bold" panose="020F0704030504030204" pitchFamily="34" charset="0"/>
              </a:rPr>
            </a:br>
            <a:r>
              <a:rPr lang="en-US" altLang="en-US" sz="1800" i="1">
                <a:solidFill>
                  <a:schemeClr val="bg1"/>
                </a:solidFill>
                <a:latin typeface="Arial Rounded MT Bold" panose="020F0704030504030204" pitchFamily="34" charset="0"/>
              </a:rPr>
              <a:t/>
            </a:r>
            <a:br>
              <a:rPr lang="en-US" altLang="en-US" sz="1800" i="1">
                <a:solidFill>
                  <a:schemeClr val="bg1"/>
                </a:solidFill>
                <a:latin typeface="Arial Rounded MT Bold" panose="020F0704030504030204" pitchFamily="34" charset="0"/>
              </a:rPr>
            </a:br>
            <a:r>
              <a:rPr lang="en-US" altLang="en-US" sz="1800" i="1">
                <a:solidFill>
                  <a:schemeClr val="bg1"/>
                </a:solidFill>
                <a:latin typeface="Arial Rounded MT Bold" panose="020F0704030504030204" pitchFamily="34" charset="0"/>
              </a:rPr>
              <a:t>Octogesima Adveniens</a:t>
            </a:r>
            <a:br>
              <a:rPr lang="en-US" altLang="en-US" sz="1800" i="1">
                <a:solidFill>
                  <a:schemeClr val="bg1"/>
                </a:solidFill>
                <a:latin typeface="Arial Rounded MT Bold" panose="020F0704030504030204" pitchFamily="34" charset="0"/>
              </a:rPr>
            </a:br>
            <a:r>
              <a:rPr lang="en-US" altLang="en-US" sz="1800" i="1">
                <a:solidFill>
                  <a:schemeClr val="bg1"/>
                </a:solidFill>
                <a:latin typeface="Arial Rounded MT Bold" panose="020F0704030504030204" pitchFamily="34" charset="0"/>
              </a:rPr>
              <a:t>(On the 80th Anniversary of Rerum Novarum)</a:t>
            </a:r>
            <a:br>
              <a:rPr lang="en-US" altLang="en-US" sz="1800" i="1">
                <a:solidFill>
                  <a:schemeClr val="bg1"/>
                </a:solidFill>
                <a:latin typeface="Arial Rounded MT Bold" panose="020F0704030504030204" pitchFamily="34" charset="0"/>
              </a:rPr>
            </a:br>
            <a:r>
              <a:rPr lang="en-US" altLang="en-US" sz="1800" i="1">
                <a:solidFill>
                  <a:schemeClr val="bg1"/>
                </a:solidFill>
                <a:latin typeface="Arial Rounded MT Bold" panose="020F0704030504030204" pitchFamily="34" charset="0"/>
              </a:rPr>
              <a:t>(1971)</a:t>
            </a:r>
          </a:p>
        </p:txBody>
      </p:sp>
      <p:sp>
        <p:nvSpPr>
          <p:cNvPr id="38915" name="Text Box 4"/>
          <p:cNvSpPr txBox="1">
            <a:spLocks noChangeArrowheads="1"/>
          </p:cNvSpPr>
          <p:nvPr/>
        </p:nvSpPr>
        <p:spPr bwMode="auto">
          <a:xfrm>
            <a:off x="2743200" y="0"/>
            <a:ext cx="4343400" cy="682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2400">
                <a:solidFill>
                  <a:srgbClr val="FFFF00"/>
                </a:solidFill>
                <a:latin typeface="Arial Rounded MT Bold" panose="020F0704030504030204" pitchFamily="34" charset="0"/>
              </a:rPr>
              <a:t>Pope John Paul II</a:t>
            </a:r>
          </a:p>
          <a:p>
            <a:pPr algn="ctr" eaLnBrk="1" hangingPunct="1">
              <a:spcBef>
                <a:spcPct val="50000"/>
              </a:spcBef>
              <a:buFontTx/>
              <a:buNone/>
            </a:pPr>
            <a:r>
              <a:rPr lang="en-US" altLang="en-US" sz="1800" i="1">
                <a:solidFill>
                  <a:schemeClr val="bg1"/>
                </a:solidFill>
                <a:latin typeface="Arial Rounded MT Bold" panose="020F0704030504030204" pitchFamily="34" charset="0"/>
              </a:rPr>
              <a:t>Laborem Exercens</a:t>
            </a:r>
            <a:br>
              <a:rPr lang="en-US" altLang="en-US" sz="1800" i="1">
                <a:solidFill>
                  <a:schemeClr val="bg1"/>
                </a:solidFill>
                <a:latin typeface="Arial Rounded MT Bold" panose="020F0704030504030204" pitchFamily="34" charset="0"/>
              </a:rPr>
            </a:br>
            <a:r>
              <a:rPr lang="en-US" altLang="en-US" sz="1800" i="1">
                <a:solidFill>
                  <a:schemeClr val="bg1"/>
                </a:solidFill>
                <a:latin typeface="Arial Rounded MT Bold" panose="020F0704030504030204" pitchFamily="34" charset="0"/>
              </a:rPr>
              <a:t>“On Human Work” (1981)</a:t>
            </a:r>
          </a:p>
          <a:p>
            <a:pPr algn="ctr" eaLnBrk="1" hangingPunct="1">
              <a:spcBef>
                <a:spcPct val="50000"/>
              </a:spcBef>
              <a:buFontTx/>
              <a:buNone/>
            </a:pPr>
            <a:r>
              <a:rPr lang="en-US" altLang="en-US" sz="1800" i="1">
                <a:solidFill>
                  <a:schemeClr val="bg1"/>
                </a:solidFill>
                <a:latin typeface="Arial Rounded MT Bold" panose="020F0704030504030204" pitchFamily="34" charset="0"/>
              </a:rPr>
              <a:t>Sollicitudo Rei Socialis</a:t>
            </a:r>
            <a:br>
              <a:rPr lang="en-US" altLang="en-US" sz="1800" i="1">
                <a:solidFill>
                  <a:schemeClr val="bg1"/>
                </a:solidFill>
                <a:latin typeface="Arial Rounded MT Bold" panose="020F0704030504030204" pitchFamily="34" charset="0"/>
              </a:rPr>
            </a:br>
            <a:r>
              <a:rPr lang="en-US" altLang="en-US" sz="1800" i="1">
                <a:solidFill>
                  <a:schemeClr val="bg1"/>
                </a:solidFill>
                <a:latin typeface="Arial Rounded MT Bold" panose="020F0704030504030204" pitchFamily="34" charset="0"/>
              </a:rPr>
              <a:t>“On Social Concern” (1987)</a:t>
            </a:r>
            <a:br>
              <a:rPr lang="en-US" altLang="en-US" sz="1800" i="1">
                <a:solidFill>
                  <a:schemeClr val="bg1"/>
                </a:solidFill>
                <a:latin typeface="Arial Rounded MT Bold" panose="020F0704030504030204" pitchFamily="34" charset="0"/>
              </a:rPr>
            </a:br>
            <a:r>
              <a:rPr lang="en-US" altLang="en-US" sz="1800" i="1">
                <a:solidFill>
                  <a:schemeClr val="bg1"/>
                </a:solidFill>
                <a:latin typeface="Arial Rounded MT Bold" panose="020F0704030504030204" pitchFamily="34" charset="0"/>
              </a:rPr>
              <a:t/>
            </a:r>
            <a:br>
              <a:rPr lang="en-US" altLang="en-US" sz="1800" i="1">
                <a:solidFill>
                  <a:schemeClr val="bg1"/>
                </a:solidFill>
                <a:latin typeface="Arial Rounded MT Bold" panose="020F0704030504030204" pitchFamily="34" charset="0"/>
              </a:rPr>
            </a:br>
            <a:r>
              <a:rPr lang="en-US" altLang="en-US" sz="1800" i="1">
                <a:solidFill>
                  <a:schemeClr val="bg1"/>
                </a:solidFill>
                <a:latin typeface="Arial Rounded MT Bold" panose="020F0704030504030204" pitchFamily="34" charset="0"/>
              </a:rPr>
              <a:t>Peace With The Creator, Peace </a:t>
            </a:r>
            <a:br>
              <a:rPr lang="en-US" altLang="en-US" sz="1800" i="1">
                <a:solidFill>
                  <a:schemeClr val="bg1"/>
                </a:solidFill>
                <a:latin typeface="Arial Rounded MT Bold" panose="020F0704030504030204" pitchFamily="34" charset="0"/>
              </a:rPr>
            </a:br>
            <a:r>
              <a:rPr lang="en-US" altLang="en-US" sz="1800" i="1">
                <a:solidFill>
                  <a:schemeClr val="bg1"/>
                </a:solidFill>
                <a:latin typeface="Arial Rounded MT Bold" panose="020F0704030504030204" pitchFamily="34" charset="0"/>
              </a:rPr>
              <a:t>with All of Creation  (1990 )</a:t>
            </a:r>
          </a:p>
          <a:p>
            <a:pPr algn="ctr" eaLnBrk="1" hangingPunct="1">
              <a:spcBef>
                <a:spcPct val="50000"/>
              </a:spcBef>
              <a:buFontTx/>
              <a:buNone/>
            </a:pPr>
            <a:r>
              <a:rPr lang="en-US" altLang="en-US" sz="1800" i="1">
                <a:solidFill>
                  <a:schemeClr val="bg1"/>
                </a:solidFill>
                <a:latin typeface="Arial Rounded MT Bold" panose="020F0704030504030204" pitchFamily="34" charset="0"/>
              </a:rPr>
              <a:t>Centesimus Annus</a:t>
            </a:r>
            <a:br>
              <a:rPr lang="en-US" altLang="en-US" sz="1800" i="1">
                <a:solidFill>
                  <a:schemeClr val="bg1"/>
                </a:solidFill>
                <a:latin typeface="Arial Rounded MT Bold" panose="020F0704030504030204" pitchFamily="34" charset="0"/>
              </a:rPr>
            </a:br>
            <a:r>
              <a:rPr lang="en-US" altLang="en-US" sz="1800" i="1">
                <a:solidFill>
                  <a:schemeClr val="bg1"/>
                </a:solidFill>
                <a:latin typeface="Arial Rounded MT Bold" panose="020F0704030504030204" pitchFamily="34" charset="0"/>
              </a:rPr>
              <a:t> (On the 100</a:t>
            </a:r>
            <a:r>
              <a:rPr lang="en-US" altLang="en-US" sz="1800" i="1" baseline="30000">
                <a:solidFill>
                  <a:schemeClr val="bg1"/>
                </a:solidFill>
                <a:latin typeface="Arial Rounded MT Bold" panose="020F0704030504030204" pitchFamily="34" charset="0"/>
              </a:rPr>
              <a:t>th</a:t>
            </a:r>
            <a:r>
              <a:rPr lang="en-US" altLang="en-US" sz="1800" i="1">
                <a:solidFill>
                  <a:schemeClr val="bg1"/>
                </a:solidFill>
                <a:latin typeface="Arial Rounded MT Bold" panose="020F0704030504030204" pitchFamily="34" charset="0"/>
              </a:rPr>
              <a:t> Anniversary of </a:t>
            </a:r>
            <a:br>
              <a:rPr lang="en-US" altLang="en-US" sz="1800" i="1">
                <a:solidFill>
                  <a:schemeClr val="bg1"/>
                </a:solidFill>
                <a:latin typeface="Arial Rounded MT Bold" panose="020F0704030504030204" pitchFamily="34" charset="0"/>
              </a:rPr>
            </a:br>
            <a:r>
              <a:rPr lang="en-US" altLang="en-US" sz="1800" i="1">
                <a:solidFill>
                  <a:schemeClr val="bg1"/>
                </a:solidFill>
                <a:latin typeface="Arial Rounded MT Bold" panose="020F0704030504030204" pitchFamily="34" charset="0"/>
              </a:rPr>
              <a:t>Rerum Novarum) (1991)</a:t>
            </a:r>
          </a:p>
          <a:p>
            <a:pPr algn="ctr" eaLnBrk="1" hangingPunct="1">
              <a:spcBef>
                <a:spcPct val="50000"/>
              </a:spcBef>
              <a:buFontTx/>
              <a:buNone/>
            </a:pPr>
            <a:r>
              <a:rPr lang="en-US" altLang="en-US" sz="1800" i="1">
                <a:solidFill>
                  <a:schemeClr val="bg1"/>
                </a:solidFill>
                <a:latin typeface="Arial Rounded MT Bold" panose="020F0704030504030204" pitchFamily="34" charset="0"/>
              </a:rPr>
              <a:t>Tertio Millenio Adveniente</a:t>
            </a:r>
            <a:br>
              <a:rPr lang="en-US" altLang="en-US" sz="1800" i="1">
                <a:solidFill>
                  <a:schemeClr val="bg1"/>
                </a:solidFill>
                <a:latin typeface="Arial Rounded MT Bold" panose="020F0704030504030204" pitchFamily="34" charset="0"/>
              </a:rPr>
            </a:br>
            <a:r>
              <a:rPr lang="en-US" altLang="en-US" sz="1800" i="1">
                <a:solidFill>
                  <a:schemeClr val="bg1"/>
                </a:solidFill>
                <a:latin typeface="Arial Rounded MT Bold" panose="020F0704030504030204" pitchFamily="34" charset="0"/>
              </a:rPr>
              <a:t>“On the Coming of the Third Millennium” ( 1994)</a:t>
            </a:r>
          </a:p>
          <a:p>
            <a:pPr algn="ctr" eaLnBrk="1" hangingPunct="1">
              <a:spcBef>
                <a:spcPct val="50000"/>
              </a:spcBef>
              <a:buFontTx/>
              <a:buNone/>
            </a:pPr>
            <a:r>
              <a:rPr lang="en-US" altLang="en-US" sz="1800" i="1">
                <a:solidFill>
                  <a:schemeClr val="bg1"/>
                </a:solidFill>
                <a:latin typeface="Arial Rounded MT Bold" panose="020F0704030504030204" pitchFamily="34" charset="0"/>
              </a:rPr>
              <a:t>Evangelium Vitae</a:t>
            </a:r>
            <a:br>
              <a:rPr lang="en-US" altLang="en-US" sz="1800" i="1">
                <a:solidFill>
                  <a:schemeClr val="bg1"/>
                </a:solidFill>
                <a:latin typeface="Arial Rounded MT Bold" panose="020F0704030504030204" pitchFamily="34" charset="0"/>
              </a:rPr>
            </a:br>
            <a:r>
              <a:rPr lang="en-US" altLang="en-US" sz="1800" i="1">
                <a:solidFill>
                  <a:schemeClr val="bg1"/>
                </a:solidFill>
                <a:latin typeface="Arial Rounded MT Bold" panose="020F0704030504030204" pitchFamily="34" charset="0"/>
              </a:rPr>
              <a:t>“The Gospel of Life” (1995)</a:t>
            </a:r>
            <a:br>
              <a:rPr lang="en-US" altLang="en-US" sz="1800" i="1">
                <a:solidFill>
                  <a:schemeClr val="bg1"/>
                </a:solidFill>
                <a:latin typeface="Arial Rounded MT Bold" panose="020F0704030504030204" pitchFamily="34" charset="0"/>
              </a:rPr>
            </a:br>
            <a:r>
              <a:rPr lang="en-US" altLang="en-US" sz="1800" i="1">
                <a:solidFill>
                  <a:schemeClr val="bg1"/>
                </a:solidFill>
                <a:latin typeface="Arial Rounded MT Bold" panose="020F0704030504030204" pitchFamily="34" charset="0"/>
              </a:rPr>
              <a:t/>
            </a:r>
            <a:br>
              <a:rPr lang="en-US" altLang="en-US" sz="1800" i="1">
                <a:solidFill>
                  <a:schemeClr val="bg1"/>
                </a:solidFill>
                <a:latin typeface="Arial Rounded MT Bold" panose="020F0704030504030204" pitchFamily="34" charset="0"/>
              </a:rPr>
            </a:br>
            <a:r>
              <a:rPr lang="en-US" altLang="en-US" sz="1800" i="1">
                <a:solidFill>
                  <a:schemeClr val="bg1"/>
                </a:solidFill>
                <a:latin typeface="Arial Rounded MT Bold" panose="020F0704030504030204" pitchFamily="34" charset="0"/>
              </a:rPr>
              <a:t>“Declaration on the Environment:  We are Still Betraying the Mandate God Has Given Us” </a:t>
            </a:r>
            <a:br>
              <a:rPr lang="en-US" altLang="en-US" sz="1800" i="1">
                <a:solidFill>
                  <a:schemeClr val="bg1"/>
                </a:solidFill>
                <a:latin typeface="Arial Rounded MT Bold" panose="020F0704030504030204" pitchFamily="34" charset="0"/>
              </a:rPr>
            </a:br>
            <a:r>
              <a:rPr lang="en-US" altLang="en-US" sz="1600" i="1">
                <a:solidFill>
                  <a:schemeClr val="bg1"/>
                </a:solidFill>
                <a:latin typeface="Arial Rounded MT Bold" panose="020F0704030504030204" pitchFamily="34" charset="0"/>
              </a:rPr>
              <a:t>(Venice Declaration 2002)</a:t>
            </a:r>
            <a:br>
              <a:rPr lang="en-US" altLang="en-US" sz="1600" i="1">
                <a:solidFill>
                  <a:schemeClr val="bg1"/>
                </a:solidFill>
                <a:latin typeface="Arial Rounded MT Bold" panose="020F0704030504030204" pitchFamily="34" charset="0"/>
              </a:rPr>
            </a:br>
            <a:r>
              <a:rPr lang="en-US" altLang="en-US" sz="1400" i="1">
                <a:solidFill>
                  <a:schemeClr val="bg1"/>
                </a:solidFill>
                <a:latin typeface="Arial Rounded MT Bold" panose="020F0704030504030204" pitchFamily="34" charset="0"/>
              </a:rPr>
              <a:t>with Patriarch Batholomew I of Constantinople</a:t>
            </a:r>
            <a:endParaRPr lang="en-US" altLang="en-US" sz="1400" i="1">
              <a:solidFill>
                <a:schemeClr val="bg1"/>
              </a:solidFill>
              <a:latin typeface="Arial Rounded MT Bold" panose="020F0704030504030204" pitchFamily="34" charset="0"/>
              <a:sym typeface="Wingdings" panose="05000000000000000000" pitchFamily="2" charset="2"/>
            </a:endParaRPr>
          </a:p>
        </p:txBody>
      </p:sp>
      <p:pic>
        <p:nvPicPr>
          <p:cNvPr id="38916" name="Picture 6" descr="1101630628_4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979488" cy="129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8" descr="1101650924_4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5088" y="533400"/>
            <a:ext cx="863600"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10" descr="specialcollections_holycard_pope_paulvi"/>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600" y="1066800"/>
            <a:ext cx="944563"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9" name="Picture 12" descr="pope-hands-crop"/>
          <p:cNvPicPr>
            <a:picLocks noChangeAspect="1" noChangeArrowheads="1"/>
          </p:cNvPicPr>
          <p:nvPr/>
        </p:nvPicPr>
        <p:blipFill>
          <a:blip r:embed="rId6">
            <a:extLst>
              <a:ext uri="{28A0092B-C50C-407E-A947-70E740481C1C}">
                <a14:useLocalDpi xmlns:a14="http://schemas.microsoft.com/office/drawing/2010/main" val="0"/>
              </a:ext>
            </a:extLst>
          </a:blip>
          <a:srcRect r="8676"/>
          <a:stretch>
            <a:fillRect/>
          </a:stretch>
        </p:blipFill>
        <p:spPr bwMode="auto">
          <a:xfrm>
            <a:off x="6934200" y="457200"/>
            <a:ext cx="1905000"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0" name="Picture 14" descr="1101050411_400">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29400" y="0"/>
            <a:ext cx="80962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1" name="Picture 16" descr="1101850204_400">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86600" y="3733800"/>
            <a:ext cx="923925"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2" name="Picture 20" descr="johnpaulii">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372475" y="0"/>
            <a:ext cx="771525"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3" name="Picture 22" descr="manoftheyearpope">
            <a:hlinkClick r:id="rId13"/>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372475" y="1828800"/>
            <a:ext cx="771525"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4" name="Picture 26" descr="944015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118475" y="3048000"/>
            <a:ext cx="1025525"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5" name="Picture 28" descr="catphoto"/>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239000" y="2438400"/>
            <a:ext cx="962025" cy="128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6" name="Picture 30" descr="PopeandPatriarchWeb"/>
          <p:cNvPicPr>
            <a:picLocks noChangeAspect="1" noChangeArrowheads="1"/>
          </p:cNvPicPr>
          <p:nvPr/>
        </p:nvPicPr>
        <p:blipFill>
          <a:blip r:embed="rId17">
            <a:extLst>
              <a:ext uri="{28A0092B-C50C-407E-A947-70E740481C1C}">
                <a14:useLocalDpi xmlns:a14="http://schemas.microsoft.com/office/drawing/2010/main" val="0"/>
              </a:ext>
            </a:extLst>
          </a:blip>
          <a:srcRect l="23280" r="10080"/>
          <a:stretch>
            <a:fillRect/>
          </a:stretch>
        </p:blipFill>
        <p:spPr bwMode="auto">
          <a:xfrm>
            <a:off x="7313613" y="5181600"/>
            <a:ext cx="1676400" cy="1508125"/>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27679" name="Text Box 31"/>
          <p:cNvSpPr txBox="1">
            <a:spLocks noChangeArrowheads="1"/>
          </p:cNvSpPr>
          <p:nvPr/>
        </p:nvSpPr>
        <p:spPr bwMode="auto">
          <a:xfrm>
            <a:off x="152400" y="2133600"/>
            <a:ext cx="2667000" cy="2225675"/>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000">
                <a:solidFill>
                  <a:schemeClr val="bg1"/>
                </a:solidFill>
                <a:latin typeface="Arial Rounded MT Bold" panose="020F0704030504030204" pitchFamily="34" charset="0"/>
              </a:rPr>
              <a:t>Broad view of development beyond economic progress,  must promote good of every person &amp; the whole person</a:t>
            </a:r>
          </a:p>
        </p:txBody>
      </p:sp>
      <p:sp>
        <p:nvSpPr>
          <p:cNvPr id="27680" name="Text Box 32"/>
          <p:cNvSpPr txBox="1">
            <a:spLocks noChangeArrowheads="1"/>
          </p:cNvSpPr>
          <p:nvPr/>
        </p:nvSpPr>
        <p:spPr bwMode="auto">
          <a:xfrm>
            <a:off x="0" y="4419600"/>
            <a:ext cx="2895600" cy="1920875"/>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000">
                <a:solidFill>
                  <a:schemeClr val="bg1"/>
                </a:solidFill>
                <a:latin typeface="Arial Rounded MT Bold" panose="020F0704030504030204" pitchFamily="34" charset="0"/>
              </a:rPr>
              <a:t>Beginning of realization that destruction of nature itself a real possibility; concerns entire human family</a:t>
            </a:r>
          </a:p>
        </p:txBody>
      </p:sp>
      <p:sp>
        <p:nvSpPr>
          <p:cNvPr id="27682" name="Text Box 34"/>
          <p:cNvSpPr txBox="1">
            <a:spLocks noChangeArrowheads="1"/>
          </p:cNvSpPr>
          <p:nvPr/>
        </p:nvSpPr>
        <p:spPr bwMode="auto">
          <a:xfrm>
            <a:off x="2895600" y="0"/>
            <a:ext cx="6248400" cy="5426075"/>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000">
                <a:solidFill>
                  <a:schemeClr val="bg1"/>
                </a:solidFill>
                <a:latin typeface="Arial Rounded MT Bold" panose="020F0704030504030204" pitchFamily="34" charset="0"/>
              </a:rPr>
              <a:t>Natural resources are limited</a:t>
            </a:r>
          </a:p>
          <a:p>
            <a:pPr eaLnBrk="1" hangingPunct="1">
              <a:spcBef>
                <a:spcPct val="50000"/>
              </a:spcBef>
              <a:buFontTx/>
              <a:buNone/>
            </a:pPr>
            <a:r>
              <a:rPr lang="en-US" altLang="en-US" sz="2000">
                <a:solidFill>
                  <a:schemeClr val="bg1"/>
                </a:solidFill>
                <a:latin typeface="Arial Rounded MT Bold" panose="020F0704030504030204" pitchFamily="34" charset="0"/>
              </a:rPr>
              <a:t>Development &amp; environmental risks, justice &amp; sustainability </a:t>
            </a:r>
            <a:br>
              <a:rPr lang="en-US" altLang="en-US" sz="2000">
                <a:solidFill>
                  <a:schemeClr val="bg1"/>
                </a:solidFill>
                <a:latin typeface="Arial Rounded MT Bold" panose="020F0704030504030204" pitchFamily="34" charset="0"/>
              </a:rPr>
            </a:br>
            <a:r>
              <a:rPr lang="en-US" altLang="en-US" sz="2000">
                <a:solidFill>
                  <a:schemeClr val="bg1"/>
                </a:solidFill>
                <a:latin typeface="Arial Rounded MT Bold" panose="020F0704030504030204" pitchFamily="34" charset="0"/>
              </a:rPr>
              <a:t/>
            </a:r>
            <a:br>
              <a:rPr lang="en-US" altLang="en-US" sz="2000">
                <a:solidFill>
                  <a:schemeClr val="bg1"/>
                </a:solidFill>
                <a:latin typeface="Arial Rounded MT Bold" panose="020F0704030504030204" pitchFamily="34" charset="0"/>
              </a:rPr>
            </a:br>
            <a:r>
              <a:rPr lang="en-US" altLang="en-US" sz="2000">
                <a:solidFill>
                  <a:schemeClr val="bg1"/>
                </a:solidFill>
                <a:latin typeface="Arial Rounded MT Bold" panose="020F0704030504030204" pitchFamily="34" charset="0"/>
              </a:rPr>
              <a:t>Global vision of human solidarity: mutual connection, “being is more than “having”</a:t>
            </a:r>
            <a:br>
              <a:rPr lang="en-US" altLang="en-US" sz="2000">
                <a:solidFill>
                  <a:schemeClr val="bg1"/>
                </a:solidFill>
                <a:latin typeface="Arial Rounded MT Bold" panose="020F0704030504030204" pitchFamily="34" charset="0"/>
              </a:rPr>
            </a:br>
            <a:r>
              <a:rPr lang="en-US" altLang="en-US" sz="2000">
                <a:solidFill>
                  <a:schemeClr val="bg1"/>
                </a:solidFill>
                <a:latin typeface="Arial Rounded MT Bold" panose="020F0704030504030204" pitchFamily="34" charset="0"/>
              </a:rPr>
              <a:t/>
            </a:r>
            <a:br>
              <a:rPr lang="en-US" altLang="en-US" sz="2000">
                <a:solidFill>
                  <a:schemeClr val="bg1"/>
                </a:solidFill>
                <a:latin typeface="Arial Rounded MT Bold" panose="020F0704030504030204" pitchFamily="34" charset="0"/>
              </a:rPr>
            </a:br>
            <a:r>
              <a:rPr lang="en-US" altLang="en-US" sz="2000">
                <a:solidFill>
                  <a:schemeClr val="bg1"/>
                </a:solidFill>
                <a:latin typeface="Arial Rounded MT Bold" panose="020F0704030504030204" pitchFamily="34" charset="0"/>
              </a:rPr>
              <a:t>Nonrenewable resources &amp; future generations</a:t>
            </a:r>
            <a:br>
              <a:rPr lang="en-US" altLang="en-US" sz="2000">
                <a:solidFill>
                  <a:schemeClr val="bg1"/>
                </a:solidFill>
                <a:latin typeface="Arial Rounded MT Bold" panose="020F0704030504030204" pitchFamily="34" charset="0"/>
              </a:rPr>
            </a:br>
            <a:r>
              <a:rPr lang="en-US" altLang="en-US" sz="2000">
                <a:solidFill>
                  <a:schemeClr val="bg1"/>
                </a:solidFill>
                <a:latin typeface="Arial Rounded MT Bold" panose="020F0704030504030204" pitchFamily="34" charset="0"/>
              </a:rPr>
              <a:t/>
            </a:r>
            <a:br>
              <a:rPr lang="en-US" altLang="en-US" sz="2000">
                <a:solidFill>
                  <a:schemeClr val="bg1"/>
                </a:solidFill>
                <a:latin typeface="Arial Rounded MT Bold" panose="020F0704030504030204" pitchFamily="34" charset="0"/>
              </a:rPr>
            </a:br>
            <a:r>
              <a:rPr lang="en-US" altLang="en-US" sz="2000">
                <a:solidFill>
                  <a:schemeClr val="bg1"/>
                </a:solidFill>
                <a:latin typeface="Arial Rounded MT Bold" panose="020F0704030504030204" pitchFamily="34" charset="0"/>
              </a:rPr>
              <a:t>Environmental problem is a moral problem</a:t>
            </a:r>
          </a:p>
          <a:p>
            <a:pPr eaLnBrk="1" hangingPunct="1">
              <a:spcBef>
                <a:spcPct val="50000"/>
              </a:spcBef>
              <a:buFontTx/>
              <a:buNone/>
            </a:pPr>
            <a:r>
              <a:rPr lang="en-US" altLang="en-US" sz="2000">
                <a:solidFill>
                  <a:schemeClr val="bg1"/>
                </a:solidFill>
                <a:latin typeface="Arial Rounded MT Bold" panose="020F0704030504030204" pitchFamily="34" charset="0"/>
              </a:rPr>
              <a:t>Human dignity, lack of respect for life in patterns of environmental degradation</a:t>
            </a:r>
          </a:p>
          <a:p>
            <a:pPr eaLnBrk="1" hangingPunct="1">
              <a:spcBef>
                <a:spcPct val="50000"/>
              </a:spcBef>
              <a:buFontTx/>
              <a:buNone/>
            </a:pPr>
            <a:r>
              <a:rPr lang="en-US" altLang="en-US" sz="2000">
                <a:solidFill>
                  <a:schemeClr val="bg1"/>
                </a:solidFill>
                <a:latin typeface="Arial Rounded MT Bold" panose="020F0704030504030204" pitchFamily="34" charset="0"/>
              </a:rPr>
              <a:t>Management of earth’s goods – subsidiarity</a:t>
            </a:r>
          </a:p>
          <a:p>
            <a:pPr eaLnBrk="1" hangingPunct="1">
              <a:spcBef>
                <a:spcPct val="50000"/>
              </a:spcBef>
              <a:buFontTx/>
              <a:buNone/>
            </a:pPr>
            <a:r>
              <a:rPr lang="en-US" altLang="en-US" sz="2000">
                <a:solidFill>
                  <a:schemeClr val="bg1"/>
                </a:solidFill>
                <a:latin typeface="Arial Rounded MT Bold" panose="020F0704030504030204" pitchFamily="34" charset="0"/>
              </a:rPr>
              <a:t>Human right to a safe environment (poverty, war)</a:t>
            </a:r>
          </a:p>
          <a:p>
            <a:pPr eaLnBrk="1" hangingPunct="1">
              <a:spcBef>
                <a:spcPct val="50000"/>
              </a:spcBef>
              <a:buFontTx/>
              <a:buNone/>
            </a:pPr>
            <a:r>
              <a:rPr lang="en-US" altLang="en-US" sz="2000">
                <a:solidFill>
                  <a:schemeClr val="bg1"/>
                </a:solidFill>
                <a:latin typeface="Arial Rounded MT Bold" panose="020F0704030504030204" pitchFamily="34" charset="0"/>
              </a:rPr>
              <a:t>Courage to adopt a new life-style</a:t>
            </a:r>
          </a:p>
        </p:txBody>
      </p:sp>
      <p:sp>
        <p:nvSpPr>
          <p:cNvPr id="27683" name="Text Box 35"/>
          <p:cNvSpPr txBox="1">
            <a:spLocks noChangeArrowheads="1"/>
          </p:cNvSpPr>
          <p:nvPr/>
        </p:nvSpPr>
        <p:spPr bwMode="auto">
          <a:xfrm>
            <a:off x="2971800" y="5562600"/>
            <a:ext cx="4191000" cy="1311275"/>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000">
                <a:solidFill>
                  <a:schemeClr val="bg1"/>
                </a:solidFill>
                <a:latin typeface="Arial Rounded MT Bold" panose="020F0704030504030204" pitchFamily="34" charset="0"/>
              </a:rPr>
              <a:t>- goodness of creation</a:t>
            </a:r>
            <a:br>
              <a:rPr lang="en-US" altLang="en-US" sz="2000">
                <a:solidFill>
                  <a:schemeClr val="bg1"/>
                </a:solidFill>
                <a:latin typeface="Arial Rounded MT Bold" panose="020F0704030504030204" pitchFamily="34" charset="0"/>
              </a:rPr>
            </a:br>
            <a:r>
              <a:rPr lang="en-US" altLang="en-US" sz="2000">
                <a:solidFill>
                  <a:schemeClr val="bg1"/>
                </a:solidFill>
                <a:latin typeface="Arial Rounded MT Bold" panose="020F0704030504030204" pitchFamily="34" charset="0"/>
              </a:rPr>
              <a:t>- centrality of human person</a:t>
            </a:r>
            <a:br>
              <a:rPr lang="en-US" altLang="en-US" sz="2000">
                <a:solidFill>
                  <a:schemeClr val="bg1"/>
                </a:solidFill>
                <a:latin typeface="Arial Rounded MT Bold" panose="020F0704030504030204" pitchFamily="34" charset="0"/>
              </a:rPr>
            </a:br>
            <a:r>
              <a:rPr lang="en-US" altLang="en-US" sz="2000">
                <a:solidFill>
                  <a:schemeClr val="bg1"/>
                </a:solidFill>
                <a:latin typeface="Arial Rounded MT Bold" panose="020F0704030504030204" pitchFamily="34" charset="0"/>
              </a:rPr>
              <a:t>- at its core, the environmental</a:t>
            </a:r>
            <a:br>
              <a:rPr lang="en-US" altLang="en-US" sz="2000">
                <a:solidFill>
                  <a:schemeClr val="bg1"/>
                </a:solidFill>
                <a:latin typeface="Arial Rounded MT Bold" panose="020F0704030504030204" pitchFamily="34" charset="0"/>
              </a:rPr>
            </a:br>
            <a:r>
              <a:rPr lang="en-US" altLang="en-US" sz="2000">
                <a:solidFill>
                  <a:schemeClr val="bg1"/>
                </a:solidFill>
                <a:latin typeface="Arial Rounded MT Bold" panose="020F0704030504030204" pitchFamily="34" charset="0"/>
              </a:rPr>
              <a:t>         crisis reflects moral failing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7679"/>
                                        </p:tgtEl>
                                        <p:attrNameLst>
                                          <p:attrName>style.visibility</p:attrName>
                                        </p:attrNameLst>
                                      </p:cBhvr>
                                      <p:to>
                                        <p:strVal val="visible"/>
                                      </p:to>
                                    </p:set>
                                    <p:animEffect transition="in" filter="dissolve">
                                      <p:cBhvr>
                                        <p:cTn id="7" dur="500"/>
                                        <p:tgtEl>
                                          <p:spTgt spid="276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7680"/>
                                        </p:tgtEl>
                                        <p:attrNameLst>
                                          <p:attrName>style.visibility</p:attrName>
                                        </p:attrNameLst>
                                      </p:cBhvr>
                                      <p:to>
                                        <p:strVal val="visible"/>
                                      </p:to>
                                    </p:set>
                                    <p:animEffect transition="in" filter="dissolve">
                                      <p:cBhvr>
                                        <p:cTn id="12" dur="500"/>
                                        <p:tgtEl>
                                          <p:spTgt spid="2768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7682"/>
                                        </p:tgtEl>
                                        <p:attrNameLst>
                                          <p:attrName>style.visibility</p:attrName>
                                        </p:attrNameLst>
                                      </p:cBhvr>
                                      <p:to>
                                        <p:strVal val="visible"/>
                                      </p:to>
                                    </p:set>
                                    <p:animEffect transition="in" filter="dissolve">
                                      <p:cBhvr>
                                        <p:cTn id="17" dur="500"/>
                                        <p:tgtEl>
                                          <p:spTgt spid="2768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7683"/>
                                        </p:tgtEl>
                                        <p:attrNameLst>
                                          <p:attrName>style.visibility</p:attrName>
                                        </p:attrNameLst>
                                      </p:cBhvr>
                                      <p:to>
                                        <p:strVal val="visible"/>
                                      </p:to>
                                    </p:set>
                                    <p:animEffect transition="in" filter="dissolve">
                                      <p:cBhvr>
                                        <p:cTn id="22" dur="500"/>
                                        <p:tgtEl>
                                          <p:spTgt spid="276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79" grpId="0" animBg="1"/>
      <p:bldP spid="27680" grpId="0" animBg="1"/>
      <p:bldP spid="27682" grpId="0" animBg="1"/>
      <p:bldP spid="2768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p:cNvGrpSpPr>
            <a:grpSpLocks/>
          </p:cNvGrpSpPr>
          <p:nvPr/>
        </p:nvGrpSpPr>
        <p:grpSpPr bwMode="auto">
          <a:xfrm>
            <a:off x="5867400" y="990600"/>
            <a:ext cx="3429000" cy="4086225"/>
            <a:chOff x="3600" y="624"/>
            <a:chExt cx="2160" cy="2574"/>
          </a:xfrm>
        </p:grpSpPr>
        <p:sp>
          <p:nvSpPr>
            <p:cNvPr id="40968" name="Text Box 2"/>
            <p:cNvSpPr txBox="1">
              <a:spLocks noChangeArrowheads="1"/>
            </p:cNvSpPr>
            <p:nvPr/>
          </p:nvSpPr>
          <p:spPr bwMode="auto">
            <a:xfrm>
              <a:off x="3600" y="2304"/>
              <a:ext cx="2160" cy="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2400">
                  <a:solidFill>
                    <a:srgbClr val="FFFF00"/>
                  </a:solidFill>
                  <a:latin typeface="Arial Rounded MT Bold" panose="020F0704030504030204" pitchFamily="34" charset="0"/>
                </a:rPr>
                <a:t>Pope Benedict XVI</a:t>
              </a:r>
            </a:p>
            <a:p>
              <a:pPr algn="ctr" eaLnBrk="1" hangingPunct="1">
                <a:spcBef>
                  <a:spcPct val="50000"/>
                </a:spcBef>
                <a:buFontTx/>
                <a:buNone/>
              </a:pPr>
              <a:r>
                <a:rPr lang="en-US" altLang="en-US" sz="1800">
                  <a:solidFill>
                    <a:schemeClr val="bg1"/>
                  </a:solidFill>
                  <a:latin typeface="Arial Rounded MT Bold" panose="020F0704030504030204" pitchFamily="34" charset="0"/>
                </a:rPr>
                <a:t>Deus Caritas Est</a:t>
              </a:r>
              <a:br>
                <a:rPr lang="en-US" altLang="en-US" sz="1800">
                  <a:solidFill>
                    <a:schemeClr val="bg1"/>
                  </a:solidFill>
                  <a:latin typeface="Arial Rounded MT Bold" panose="020F0704030504030204" pitchFamily="34" charset="0"/>
                </a:rPr>
              </a:br>
              <a:r>
                <a:rPr lang="en-US" altLang="en-US" sz="1800">
                  <a:solidFill>
                    <a:schemeClr val="bg1"/>
                  </a:solidFill>
                  <a:latin typeface="Arial Rounded MT Bold" panose="020F0704030504030204" pitchFamily="34" charset="0"/>
                </a:rPr>
                <a:t>“God is Love”</a:t>
              </a:r>
              <a:br>
                <a:rPr lang="en-US" altLang="en-US" sz="1800">
                  <a:solidFill>
                    <a:schemeClr val="bg1"/>
                  </a:solidFill>
                  <a:latin typeface="Arial Rounded MT Bold" panose="020F0704030504030204" pitchFamily="34" charset="0"/>
                </a:rPr>
              </a:br>
              <a:r>
                <a:rPr lang="en-US" altLang="en-US" sz="1800">
                  <a:solidFill>
                    <a:schemeClr val="bg1"/>
                  </a:solidFill>
                  <a:latin typeface="Arial Rounded MT Bold" panose="020F0704030504030204" pitchFamily="34" charset="0"/>
                </a:rPr>
                <a:t>(2006)</a:t>
              </a:r>
            </a:p>
          </p:txBody>
        </p:sp>
        <p:pic>
          <p:nvPicPr>
            <p:cNvPr id="40969" name="Picture 4" descr="popebenedictXV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2" y="624"/>
              <a:ext cx="1031" cy="1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0963" name="Picture 6" descr="_38457295_bishops_pray_ap150"/>
          <p:cNvPicPr>
            <a:picLocks noChangeAspect="1" noChangeArrowheads="1"/>
          </p:cNvPicPr>
          <p:nvPr/>
        </p:nvPicPr>
        <p:blipFill>
          <a:blip r:embed="rId4">
            <a:extLst>
              <a:ext uri="{28A0092B-C50C-407E-A947-70E740481C1C}">
                <a14:useLocalDpi xmlns:a14="http://schemas.microsoft.com/office/drawing/2010/main" val="0"/>
              </a:ext>
            </a:extLst>
          </a:blip>
          <a:srcRect t="8421"/>
          <a:stretch>
            <a:fillRect/>
          </a:stretch>
        </p:blipFill>
        <p:spPr bwMode="auto">
          <a:xfrm>
            <a:off x="4876800" y="304800"/>
            <a:ext cx="1165225"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4" name="Picture 8" descr="pic_42909"/>
          <p:cNvPicPr>
            <a:picLocks noChangeAspect="1" noChangeArrowheads="1"/>
          </p:cNvPicPr>
          <p:nvPr/>
        </p:nvPicPr>
        <p:blipFill>
          <a:blip r:embed="rId5">
            <a:extLst>
              <a:ext uri="{28A0092B-C50C-407E-A947-70E740481C1C}">
                <a14:useLocalDpi xmlns:a14="http://schemas.microsoft.com/office/drawing/2010/main" val="0"/>
              </a:ext>
            </a:extLst>
          </a:blip>
          <a:srcRect r="18182"/>
          <a:stretch>
            <a:fillRect/>
          </a:stretch>
        </p:blipFill>
        <p:spPr bwMode="auto">
          <a:xfrm>
            <a:off x="152400" y="304800"/>
            <a:ext cx="13716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Text Box 11"/>
          <p:cNvSpPr txBox="1">
            <a:spLocks noChangeArrowheads="1"/>
          </p:cNvSpPr>
          <p:nvPr/>
        </p:nvSpPr>
        <p:spPr bwMode="auto">
          <a:xfrm>
            <a:off x="152400" y="838200"/>
            <a:ext cx="5867400" cy="535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2400">
                <a:solidFill>
                  <a:srgbClr val="FFFF00"/>
                </a:solidFill>
                <a:latin typeface="Arial Rounded MT Bold" panose="020F0704030504030204" pitchFamily="34" charset="0"/>
              </a:rPr>
              <a:t>U.S. Conference</a:t>
            </a:r>
            <a:br>
              <a:rPr lang="en-US" altLang="en-US" sz="2400">
                <a:solidFill>
                  <a:srgbClr val="FFFF00"/>
                </a:solidFill>
                <a:latin typeface="Arial Rounded MT Bold" panose="020F0704030504030204" pitchFamily="34" charset="0"/>
              </a:rPr>
            </a:br>
            <a:r>
              <a:rPr lang="en-US" altLang="en-US" sz="2400">
                <a:solidFill>
                  <a:srgbClr val="FFFF00"/>
                </a:solidFill>
                <a:latin typeface="Arial Rounded MT Bold" panose="020F0704030504030204" pitchFamily="34" charset="0"/>
              </a:rPr>
              <a:t>of Catholic Bishops</a:t>
            </a:r>
            <a:br>
              <a:rPr lang="en-US" altLang="en-US" sz="2400">
                <a:solidFill>
                  <a:srgbClr val="FFFF00"/>
                </a:solidFill>
                <a:latin typeface="Arial Rounded MT Bold" panose="020F0704030504030204" pitchFamily="34" charset="0"/>
              </a:rPr>
            </a:br>
            <a:r>
              <a:rPr lang="en-US" altLang="en-US" sz="1800">
                <a:solidFill>
                  <a:schemeClr val="bg1"/>
                </a:solidFill>
                <a:latin typeface="Arial Rounded MT Bold" panose="020F0704030504030204" pitchFamily="34" charset="0"/>
              </a:rPr>
              <a:t/>
            </a:r>
            <a:br>
              <a:rPr lang="en-US" altLang="en-US" sz="1800">
                <a:solidFill>
                  <a:schemeClr val="bg1"/>
                </a:solidFill>
                <a:latin typeface="Arial Rounded MT Bold" panose="020F0704030504030204" pitchFamily="34" charset="0"/>
              </a:rPr>
            </a:br>
            <a:r>
              <a:rPr lang="en-US" altLang="en-US" sz="1800">
                <a:solidFill>
                  <a:schemeClr val="bg1"/>
                </a:solidFill>
                <a:latin typeface="Arial Rounded MT Bold" panose="020F0704030504030204" pitchFamily="34" charset="0"/>
              </a:rPr>
              <a:t>“Brothers and Sisters to Us” (1979)</a:t>
            </a:r>
            <a:br>
              <a:rPr lang="en-US" altLang="en-US" sz="1800">
                <a:solidFill>
                  <a:schemeClr val="bg1"/>
                </a:solidFill>
                <a:latin typeface="Arial Rounded MT Bold" panose="020F0704030504030204" pitchFamily="34" charset="0"/>
              </a:rPr>
            </a:br>
            <a:r>
              <a:rPr lang="en-US" altLang="en-US" sz="1800">
                <a:solidFill>
                  <a:schemeClr val="bg1"/>
                </a:solidFill>
                <a:latin typeface="Arial Rounded MT Bold" panose="020F0704030504030204" pitchFamily="34" charset="0"/>
              </a:rPr>
              <a:t/>
            </a:r>
            <a:br>
              <a:rPr lang="en-US" altLang="en-US" sz="1800">
                <a:solidFill>
                  <a:schemeClr val="bg1"/>
                </a:solidFill>
                <a:latin typeface="Arial Rounded MT Bold" panose="020F0704030504030204" pitchFamily="34" charset="0"/>
              </a:rPr>
            </a:br>
            <a:r>
              <a:rPr lang="en-US" altLang="en-US" sz="1800">
                <a:solidFill>
                  <a:schemeClr val="bg1"/>
                </a:solidFill>
                <a:latin typeface="Arial Rounded MT Bold" panose="020F0704030504030204" pitchFamily="34" charset="0"/>
              </a:rPr>
              <a:t>“Statement on Capital Punishment”  (1980)</a:t>
            </a:r>
          </a:p>
          <a:p>
            <a:pPr algn="ctr" eaLnBrk="1" hangingPunct="1">
              <a:spcBef>
                <a:spcPct val="50000"/>
              </a:spcBef>
              <a:buFontTx/>
              <a:buNone/>
            </a:pPr>
            <a:r>
              <a:rPr lang="en-US" altLang="en-US" sz="1800">
                <a:solidFill>
                  <a:schemeClr val="bg1"/>
                </a:solidFill>
                <a:latin typeface="Arial Rounded MT Bold" panose="020F0704030504030204" pitchFamily="34" charset="0"/>
              </a:rPr>
              <a:t>“The Challenge of Peace”  (1983)</a:t>
            </a:r>
            <a:br>
              <a:rPr lang="en-US" altLang="en-US" sz="1800">
                <a:solidFill>
                  <a:schemeClr val="bg1"/>
                </a:solidFill>
                <a:latin typeface="Arial Rounded MT Bold" panose="020F0704030504030204" pitchFamily="34" charset="0"/>
              </a:rPr>
            </a:br>
            <a:r>
              <a:rPr lang="en-US" altLang="en-US" sz="1800">
                <a:solidFill>
                  <a:schemeClr val="bg1"/>
                </a:solidFill>
                <a:latin typeface="Arial Rounded MT Bold" panose="020F0704030504030204" pitchFamily="34" charset="0"/>
              </a:rPr>
              <a:t/>
            </a:r>
            <a:br>
              <a:rPr lang="en-US" altLang="en-US" sz="1800">
                <a:solidFill>
                  <a:schemeClr val="bg1"/>
                </a:solidFill>
                <a:latin typeface="Arial Rounded MT Bold" panose="020F0704030504030204" pitchFamily="34" charset="0"/>
              </a:rPr>
            </a:br>
            <a:r>
              <a:rPr lang="en-US" altLang="en-US" sz="1800">
                <a:solidFill>
                  <a:schemeClr val="bg1"/>
                </a:solidFill>
                <a:latin typeface="Arial Rounded MT Bold" panose="020F0704030504030204" pitchFamily="34" charset="0"/>
              </a:rPr>
              <a:t>“Economic Justice for All” (1986)</a:t>
            </a:r>
            <a:br>
              <a:rPr lang="en-US" altLang="en-US" sz="1800">
                <a:solidFill>
                  <a:schemeClr val="bg1"/>
                </a:solidFill>
                <a:latin typeface="Arial Rounded MT Bold" panose="020F0704030504030204" pitchFamily="34" charset="0"/>
              </a:rPr>
            </a:br>
            <a:r>
              <a:rPr lang="en-US" altLang="en-US" sz="1800">
                <a:solidFill>
                  <a:schemeClr val="bg1"/>
                </a:solidFill>
                <a:latin typeface="Arial Rounded MT Bold" panose="020F0704030504030204" pitchFamily="34" charset="0"/>
              </a:rPr>
              <a:t/>
            </a:r>
            <a:br>
              <a:rPr lang="en-US" altLang="en-US" sz="1800">
                <a:solidFill>
                  <a:schemeClr val="bg1"/>
                </a:solidFill>
                <a:latin typeface="Arial Rounded MT Bold" panose="020F0704030504030204" pitchFamily="34" charset="0"/>
              </a:rPr>
            </a:br>
            <a:r>
              <a:rPr lang="en-US" altLang="en-US" sz="1800">
                <a:solidFill>
                  <a:schemeClr val="bg1"/>
                </a:solidFill>
                <a:latin typeface="Arial Rounded MT Bold" panose="020F0704030504030204" pitchFamily="34" charset="0"/>
              </a:rPr>
              <a:t>Socially Responsible Investment </a:t>
            </a:r>
            <a:br>
              <a:rPr lang="en-US" altLang="en-US" sz="1800">
                <a:solidFill>
                  <a:schemeClr val="bg1"/>
                </a:solidFill>
                <a:latin typeface="Arial Rounded MT Bold" panose="020F0704030504030204" pitchFamily="34" charset="0"/>
              </a:rPr>
            </a:br>
            <a:r>
              <a:rPr lang="en-US" altLang="en-US" sz="1800">
                <a:solidFill>
                  <a:schemeClr val="bg1"/>
                </a:solidFill>
                <a:latin typeface="Arial Rounded MT Bold" panose="020F0704030504030204" pitchFamily="34" charset="0"/>
              </a:rPr>
              <a:t>Guidelines (1991)</a:t>
            </a:r>
            <a:br>
              <a:rPr lang="en-US" altLang="en-US" sz="1800">
                <a:solidFill>
                  <a:schemeClr val="bg1"/>
                </a:solidFill>
                <a:latin typeface="Arial Rounded MT Bold" panose="020F0704030504030204" pitchFamily="34" charset="0"/>
              </a:rPr>
            </a:br>
            <a:r>
              <a:rPr lang="en-US" altLang="en-US" sz="1800">
                <a:solidFill>
                  <a:schemeClr val="bg1"/>
                </a:solidFill>
                <a:latin typeface="Arial Rounded MT Bold" panose="020F0704030504030204" pitchFamily="34" charset="0"/>
              </a:rPr>
              <a:t/>
            </a:r>
            <a:br>
              <a:rPr lang="en-US" altLang="en-US" sz="1800">
                <a:solidFill>
                  <a:schemeClr val="bg1"/>
                </a:solidFill>
                <a:latin typeface="Arial Rounded MT Bold" panose="020F0704030504030204" pitchFamily="34" charset="0"/>
              </a:rPr>
            </a:br>
            <a:r>
              <a:rPr lang="en-US" altLang="en-US" sz="1800">
                <a:solidFill>
                  <a:schemeClr val="bg1"/>
                </a:solidFill>
                <a:latin typeface="Arial Rounded MT Bold" panose="020F0704030504030204" pitchFamily="34" charset="0"/>
              </a:rPr>
              <a:t>Renewing the Earth (1991)</a:t>
            </a:r>
            <a:br>
              <a:rPr lang="en-US" altLang="en-US" sz="1800">
                <a:solidFill>
                  <a:schemeClr val="bg1"/>
                </a:solidFill>
                <a:latin typeface="Arial Rounded MT Bold" panose="020F0704030504030204" pitchFamily="34" charset="0"/>
              </a:rPr>
            </a:br>
            <a:r>
              <a:rPr lang="en-US" altLang="en-US" sz="1800">
                <a:latin typeface="Arial Rounded MT Bold" panose="020F0704030504030204" pitchFamily="34" charset="0"/>
              </a:rPr>
              <a:t/>
            </a:r>
            <a:br>
              <a:rPr lang="en-US" altLang="en-US" sz="1800">
                <a:latin typeface="Arial Rounded MT Bold" panose="020F0704030504030204" pitchFamily="34" charset="0"/>
              </a:rPr>
            </a:br>
            <a:r>
              <a:rPr lang="en-US" altLang="en-US" sz="1800">
                <a:solidFill>
                  <a:schemeClr val="bg1"/>
                </a:solidFill>
                <a:latin typeface="Arial Rounded MT Bold" panose="020F0704030504030204" pitchFamily="34" charset="0"/>
              </a:rPr>
              <a:t>Global Climate Change: A Plea for Dialogue, Prudence, and the Common Good</a:t>
            </a:r>
            <a:br>
              <a:rPr lang="en-US" altLang="en-US" sz="1800">
                <a:solidFill>
                  <a:schemeClr val="bg1"/>
                </a:solidFill>
                <a:latin typeface="Arial Rounded MT Bold" panose="020F0704030504030204" pitchFamily="34" charset="0"/>
              </a:rPr>
            </a:br>
            <a:r>
              <a:rPr lang="en-US" altLang="en-US" sz="1800">
                <a:solidFill>
                  <a:schemeClr val="bg1"/>
                </a:solidFill>
                <a:latin typeface="Arial Rounded MT Bold" panose="020F0704030504030204" pitchFamily="34" charset="0"/>
              </a:rPr>
              <a:t>(2001)</a:t>
            </a:r>
          </a:p>
        </p:txBody>
      </p:sp>
      <p:sp>
        <p:nvSpPr>
          <p:cNvPr id="25614" name="Rectangle 14"/>
          <p:cNvSpPr>
            <a:spLocks noChangeArrowheads="1"/>
          </p:cNvSpPr>
          <p:nvPr/>
        </p:nvSpPr>
        <p:spPr bwMode="auto">
          <a:xfrm>
            <a:off x="304800" y="4648200"/>
            <a:ext cx="5410200" cy="1676400"/>
          </a:xfrm>
          <a:prstGeom prst="rect">
            <a:avLst/>
          </a:prstGeom>
          <a:noFill/>
          <a:ln w="76200">
            <a:solidFill>
              <a:srgbClr val="8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a:solidFill>
                <a:schemeClr val="bg1"/>
              </a:solidFill>
              <a:latin typeface="Arial Rounded MT Bold" panose="020F0704030504030204" pitchFamily="34" charset="0"/>
            </a:endParaRPr>
          </a:p>
        </p:txBody>
      </p:sp>
      <p:sp>
        <p:nvSpPr>
          <p:cNvPr id="25615" name="Text Box 15"/>
          <p:cNvSpPr txBox="1">
            <a:spLocks noChangeArrowheads="1"/>
          </p:cNvSpPr>
          <p:nvPr/>
        </p:nvSpPr>
        <p:spPr bwMode="auto">
          <a:xfrm>
            <a:off x="0" y="304800"/>
            <a:ext cx="6096000" cy="6157913"/>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2800">
                <a:solidFill>
                  <a:schemeClr val="bg1"/>
                </a:solidFill>
                <a:latin typeface="Arial Rounded MT Bold" panose="020F0704030504030204" pitchFamily="34" charset="0"/>
              </a:rPr>
              <a:t>Pope Benedict XVI</a:t>
            </a:r>
          </a:p>
          <a:p>
            <a:pPr eaLnBrk="1" hangingPunct="1">
              <a:spcBef>
                <a:spcPct val="50000"/>
              </a:spcBef>
              <a:buFontTx/>
              <a:buNone/>
            </a:pPr>
            <a:r>
              <a:rPr lang="en-US" altLang="en-US" sz="2000">
                <a:solidFill>
                  <a:schemeClr val="bg1"/>
                </a:solidFill>
                <a:latin typeface="Arial Rounded MT Bold" panose="020F0704030504030204" pitchFamily="34" charset="0"/>
              </a:rPr>
              <a:t>Inaugural homily: “The earth’s treasures no longer serve to build God’s garden for all to live in, but they have been made to serve the powers of exploitation and destruction.”</a:t>
            </a:r>
            <a:br>
              <a:rPr lang="en-US" altLang="en-US" sz="2000">
                <a:solidFill>
                  <a:schemeClr val="bg1"/>
                </a:solidFill>
                <a:latin typeface="Arial Rounded MT Bold" panose="020F0704030504030204" pitchFamily="34" charset="0"/>
              </a:rPr>
            </a:br>
            <a:endParaRPr lang="en-US" altLang="en-US" sz="2000">
              <a:solidFill>
                <a:schemeClr val="bg1"/>
              </a:solidFill>
              <a:latin typeface="Arial Rounded MT Bold" panose="020F0704030504030204" pitchFamily="34" charset="0"/>
            </a:endParaRPr>
          </a:p>
          <a:p>
            <a:pPr lvl="1" eaLnBrk="1" hangingPunct="1">
              <a:spcBef>
                <a:spcPct val="50000"/>
              </a:spcBef>
              <a:buFontTx/>
              <a:buNone/>
            </a:pPr>
            <a:r>
              <a:rPr lang="en-US" altLang="en-US" sz="2000" i="1">
                <a:solidFill>
                  <a:schemeClr val="bg1"/>
                </a:solidFill>
                <a:latin typeface="Arial Rounded MT Bold" panose="020F0704030504030204" pitchFamily="34" charset="0"/>
              </a:rPr>
              <a:t>Based on writings as Cardinal:</a:t>
            </a:r>
          </a:p>
          <a:p>
            <a:pPr lvl="1" eaLnBrk="1" hangingPunct="1">
              <a:spcBef>
                <a:spcPct val="50000"/>
              </a:spcBef>
              <a:buFontTx/>
              <a:buNone/>
            </a:pPr>
            <a:r>
              <a:rPr lang="en-US" altLang="en-US" sz="2000">
                <a:solidFill>
                  <a:schemeClr val="bg1"/>
                </a:solidFill>
                <a:latin typeface="Arial Rounded MT Bold" panose="020F0704030504030204" pitchFamily="34" charset="0"/>
              </a:rPr>
              <a:t>-- Creation is a vital manifestation of the Creator</a:t>
            </a:r>
          </a:p>
          <a:p>
            <a:pPr lvl="1" eaLnBrk="1" hangingPunct="1">
              <a:spcBef>
                <a:spcPct val="50000"/>
              </a:spcBef>
              <a:buFontTx/>
              <a:buNone/>
            </a:pPr>
            <a:r>
              <a:rPr lang="en-US" altLang="en-US" sz="2000">
                <a:solidFill>
                  <a:schemeClr val="bg1"/>
                </a:solidFill>
                <a:latin typeface="Arial Rounded MT Bold" panose="020F0704030504030204" pitchFamily="34" charset="0"/>
              </a:rPr>
              <a:t>-- Liturgical life and natural life are closely linked</a:t>
            </a:r>
          </a:p>
          <a:p>
            <a:pPr lvl="1" eaLnBrk="1" hangingPunct="1">
              <a:spcBef>
                <a:spcPct val="50000"/>
              </a:spcBef>
              <a:buFontTx/>
              <a:buNone/>
            </a:pPr>
            <a:r>
              <a:rPr lang="en-US" altLang="en-US" sz="2000">
                <a:solidFill>
                  <a:schemeClr val="bg1"/>
                </a:solidFill>
                <a:latin typeface="Arial Rounded MT Bold" panose="020F0704030504030204" pitchFamily="34" charset="0"/>
              </a:rPr>
              <a:t>-- Technology has power to both aid and harm the environment</a:t>
            </a:r>
          </a:p>
          <a:p>
            <a:pPr lvl="1" eaLnBrk="1" hangingPunct="1">
              <a:spcBef>
                <a:spcPct val="50000"/>
              </a:spcBef>
              <a:buFontTx/>
              <a:buNone/>
            </a:pPr>
            <a:r>
              <a:rPr lang="en-US" altLang="en-US" sz="2000">
                <a:solidFill>
                  <a:schemeClr val="bg1"/>
                </a:solidFill>
                <a:latin typeface="Arial Rounded MT Bold" panose="020F0704030504030204" pitchFamily="34" charset="0"/>
              </a:rPr>
              <a:t>-- Humanity must be respected in proposed environmental law</a:t>
            </a:r>
          </a:p>
          <a:p>
            <a:pPr lvl="1" eaLnBrk="1" hangingPunct="1">
              <a:spcBef>
                <a:spcPct val="50000"/>
              </a:spcBef>
              <a:buFontTx/>
              <a:buNone/>
            </a:pPr>
            <a:r>
              <a:rPr lang="en-US" altLang="en-US" sz="2000">
                <a:solidFill>
                  <a:schemeClr val="bg1"/>
                </a:solidFill>
                <a:latin typeface="Arial Rounded MT Bold" panose="020F0704030504030204" pitchFamily="34" charset="0"/>
              </a:rPr>
              <a:t>-- War has a destructive impact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5614"/>
                                        </p:tgtEl>
                                        <p:attrNameLst>
                                          <p:attrName>style.visibility</p:attrName>
                                        </p:attrNameLst>
                                      </p:cBhvr>
                                      <p:to>
                                        <p:strVal val="visible"/>
                                      </p:to>
                                    </p:set>
                                    <p:animEffect transition="in" filter="dissolve">
                                      <p:cBhvr>
                                        <p:cTn id="7" dur="500"/>
                                        <p:tgtEl>
                                          <p:spTgt spid="256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5615"/>
                                        </p:tgtEl>
                                        <p:attrNameLst>
                                          <p:attrName>style.visibility</p:attrName>
                                        </p:attrNameLst>
                                      </p:cBhvr>
                                      <p:to>
                                        <p:strVal val="visible"/>
                                      </p:to>
                                    </p:set>
                                    <p:animEffect transition="in" filter="dissolve">
                                      <p:cBhvr>
                                        <p:cTn id="17" dur="500"/>
                                        <p:tgtEl>
                                          <p:spTgt spid="256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4" grpId="0" animBg="1"/>
      <p:bldP spid="256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4"/>
          <p:cNvSpPr txBox="1">
            <a:spLocks noChangeArrowheads="1"/>
          </p:cNvSpPr>
          <p:nvPr/>
        </p:nvSpPr>
        <p:spPr bwMode="auto">
          <a:xfrm>
            <a:off x="381000" y="2057400"/>
            <a:ext cx="85344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pPr>
            <a:r>
              <a:rPr lang="en-US" altLang="en-US">
                <a:solidFill>
                  <a:schemeClr val="bg1"/>
                </a:solidFill>
                <a:latin typeface="Arial Rounded MT Bold" panose="020F0704030504030204" pitchFamily="34" charset="0"/>
              </a:rPr>
              <a:t> Mini-Overview of </a:t>
            </a:r>
            <a:br>
              <a:rPr lang="en-US" altLang="en-US">
                <a:solidFill>
                  <a:schemeClr val="bg1"/>
                </a:solidFill>
                <a:latin typeface="Arial Rounded MT Bold" panose="020F0704030504030204" pitchFamily="34" charset="0"/>
              </a:rPr>
            </a:br>
            <a:r>
              <a:rPr lang="en-US" altLang="en-US">
                <a:solidFill>
                  <a:schemeClr val="bg1"/>
                </a:solidFill>
                <a:latin typeface="Arial Rounded MT Bold" panose="020F0704030504030204" pitchFamily="34" charset="0"/>
              </a:rPr>
              <a:t>	Catholic Social Teaching  (CST)</a:t>
            </a:r>
          </a:p>
          <a:p>
            <a:pPr eaLnBrk="1" hangingPunct="1">
              <a:spcBef>
                <a:spcPct val="50000"/>
              </a:spcBef>
            </a:pPr>
            <a:r>
              <a:rPr lang="en-US" altLang="en-US">
                <a:solidFill>
                  <a:schemeClr val="bg1"/>
                </a:solidFill>
                <a:latin typeface="Arial Rounded MT Bold" panose="020F0704030504030204" pitchFamily="34" charset="0"/>
              </a:rPr>
              <a:t> Key documents &amp; evolution of the connection between CST and the environment</a:t>
            </a:r>
          </a:p>
          <a:p>
            <a:pPr eaLnBrk="1" hangingPunct="1">
              <a:spcBef>
                <a:spcPct val="50000"/>
              </a:spcBef>
            </a:pPr>
            <a:r>
              <a:rPr lang="en-US" altLang="en-US">
                <a:solidFill>
                  <a:schemeClr val="bg1"/>
                </a:solidFill>
                <a:latin typeface="Arial Rounded MT Bold" panose="020F0704030504030204" pitchFamily="34" charset="0"/>
              </a:rPr>
              <a:t> Closing thoughts on the role of Science </a:t>
            </a:r>
          </a:p>
        </p:txBody>
      </p:sp>
      <p:sp>
        <p:nvSpPr>
          <p:cNvPr id="6147" name="Text Box 5"/>
          <p:cNvSpPr txBox="1">
            <a:spLocks noChangeArrowheads="1"/>
          </p:cNvSpPr>
          <p:nvPr/>
        </p:nvSpPr>
        <p:spPr bwMode="auto">
          <a:xfrm>
            <a:off x="990600" y="152400"/>
            <a:ext cx="6934200" cy="186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4400">
                <a:solidFill>
                  <a:srgbClr val="FFFF00"/>
                </a:solidFill>
                <a:latin typeface="Arial Rounded MT Bold" panose="020F0704030504030204" pitchFamily="34" charset="0"/>
              </a:rPr>
              <a:t>Care for God’s Creation:</a:t>
            </a:r>
          </a:p>
          <a:p>
            <a:pPr algn="ctr" eaLnBrk="1" hangingPunct="1">
              <a:spcBef>
                <a:spcPct val="0"/>
              </a:spcBef>
              <a:buFontTx/>
              <a:buNone/>
            </a:pPr>
            <a:r>
              <a:rPr lang="en-US" altLang="en-US" sz="3600">
                <a:solidFill>
                  <a:srgbClr val="FFFF00"/>
                </a:solidFill>
                <a:latin typeface="Arial Rounded MT Bold" panose="020F0704030504030204" pitchFamily="34" charset="0"/>
              </a:rPr>
              <a:t>Catholic Social Teaching </a:t>
            </a:r>
            <a:br>
              <a:rPr lang="en-US" altLang="en-US" sz="3600">
                <a:solidFill>
                  <a:srgbClr val="FFFF00"/>
                </a:solidFill>
                <a:latin typeface="Arial Rounded MT Bold" panose="020F0704030504030204" pitchFamily="34" charset="0"/>
              </a:rPr>
            </a:br>
            <a:r>
              <a:rPr lang="en-US" altLang="en-US" sz="3600">
                <a:solidFill>
                  <a:srgbClr val="FFFF00"/>
                </a:solidFill>
                <a:latin typeface="Arial Rounded MT Bold" panose="020F0704030504030204" pitchFamily="34" charset="0"/>
              </a:rPr>
              <a:t>&amp; the Environment</a:t>
            </a:r>
          </a:p>
        </p:txBody>
      </p:sp>
      <p:sp>
        <p:nvSpPr>
          <p:cNvPr id="6148" name="Text Box 6"/>
          <p:cNvSpPr txBox="1">
            <a:spLocks noChangeArrowheads="1"/>
          </p:cNvSpPr>
          <p:nvPr/>
        </p:nvSpPr>
        <p:spPr bwMode="auto">
          <a:xfrm>
            <a:off x="457200" y="5867400"/>
            <a:ext cx="84582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1400">
                <a:solidFill>
                  <a:srgbClr val="FFFF00"/>
                </a:solidFill>
                <a:latin typeface="Arial Rounded MT Bold" panose="020F0704030504030204" pitchFamily="34" charset="0"/>
              </a:rPr>
              <a:t>Key source:</a:t>
            </a:r>
            <a:r>
              <a:rPr lang="en-US" altLang="en-US" sz="1400">
                <a:solidFill>
                  <a:schemeClr val="bg1"/>
                </a:solidFill>
                <a:latin typeface="Arial Rounded MT Bold" panose="020F0704030504030204" pitchFamily="34" charset="0"/>
              </a:rPr>
              <a:t>   Silecchia, Lucia A. (2004) Environmental Ethics from the Perspectives of The National Environmental Policy Act (NEPA) and Catholic Social Teaching:  Ecological Guidance for the 21</a:t>
            </a:r>
            <a:r>
              <a:rPr lang="en-US" altLang="en-US" sz="1400" baseline="30000">
                <a:solidFill>
                  <a:schemeClr val="bg1"/>
                </a:solidFill>
                <a:latin typeface="Arial Rounded MT Bold" panose="020F0704030504030204" pitchFamily="34" charset="0"/>
              </a:rPr>
              <a:t>st</a:t>
            </a:r>
            <a:r>
              <a:rPr lang="en-US" altLang="en-US" sz="1400">
                <a:solidFill>
                  <a:schemeClr val="bg1"/>
                </a:solidFill>
                <a:latin typeface="Arial Rounded MT Bold" panose="020F0704030504030204" pitchFamily="34" charset="0"/>
              </a:rPr>
              <a:t> Century:  </a:t>
            </a:r>
            <a:r>
              <a:rPr lang="en-US" altLang="en-US" sz="1400" i="1">
                <a:solidFill>
                  <a:schemeClr val="bg1"/>
                </a:solidFill>
                <a:latin typeface="Arial Rounded MT Bold" panose="020F0704030504030204" pitchFamily="34" charset="0"/>
              </a:rPr>
              <a:t>William and Mary Environmental Law and Policy Review</a:t>
            </a:r>
            <a:r>
              <a:rPr lang="en-US" altLang="en-US" sz="1400">
                <a:solidFill>
                  <a:schemeClr val="bg1"/>
                </a:solidFill>
                <a:latin typeface="Arial Rounded MT Bold" panose="020F0704030504030204" pitchFamily="34" charset="0"/>
              </a:rPr>
              <a:t> 28: 659-798</a:t>
            </a:r>
            <a:endParaRPr lang="en-US" altLang="en-US" sz="1800">
              <a:solidFill>
                <a:schemeClr val="bg1"/>
              </a:solidFill>
              <a:latin typeface="Arial Rounded MT Bold" panose="020F070403050403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4"/>
          <p:cNvSpPr txBox="1">
            <a:spLocks noChangeArrowheads="1"/>
          </p:cNvSpPr>
          <p:nvPr/>
        </p:nvSpPr>
        <p:spPr bwMode="auto">
          <a:xfrm>
            <a:off x="381000" y="533400"/>
            <a:ext cx="7162800" cy="5059363"/>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000" i="1">
                <a:solidFill>
                  <a:schemeClr val="bg1"/>
                </a:solidFill>
                <a:latin typeface="Arial Rounded MT Bold" panose="020F0704030504030204" pitchFamily="34" charset="0"/>
              </a:rPr>
              <a:t>Pope Benedict’s  </a:t>
            </a:r>
            <a:br>
              <a:rPr lang="en-US" altLang="en-US" sz="2000" i="1">
                <a:solidFill>
                  <a:schemeClr val="bg1"/>
                </a:solidFill>
                <a:latin typeface="Arial Rounded MT Bold" panose="020F0704030504030204" pitchFamily="34" charset="0"/>
              </a:rPr>
            </a:br>
            <a:r>
              <a:rPr lang="en-US" altLang="en-US" sz="2000" i="1">
                <a:solidFill>
                  <a:schemeClr val="bg1"/>
                </a:solidFill>
                <a:latin typeface="Arial Rounded MT Bold" panose="020F0704030504030204" pitchFamily="34" charset="0"/>
              </a:rPr>
              <a:t>World Day of Peace Message  1 January 2007</a:t>
            </a:r>
          </a:p>
          <a:p>
            <a:pPr eaLnBrk="1" hangingPunct="1">
              <a:spcBef>
                <a:spcPct val="50000"/>
              </a:spcBef>
              <a:buFontTx/>
              <a:buNone/>
            </a:pPr>
            <a:r>
              <a:rPr lang="en-US" altLang="en-US" sz="2400">
                <a:solidFill>
                  <a:schemeClr val="bg1"/>
                </a:solidFill>
                <a:latin typeface="Arial Rounded MT Bold" panose="020F0704030504030204" pitchFamily="34" charset="0"/>
              </a:rPr>
              <a:t>“The Human Person, The Heart of Peace”</a:t>
            </a:r>
          </a:p>
          <a:p>
            <a:pPr eaLnBrk="1" hangingPunct="1">
              <a:spcBef>
                <a:spcPct val="50000"/>
              </a:spcBef>
            </a:pPr>
            <a:r>
              <a:rPr lang="en-US" altLang="en-US" sz="2000">
                <a:solidFill>
                  <a:schemeClr val="bg1"/>
                </a:solidFill>
                <a:latin typeface="Arial Rounded MT Bold" panose="020F0704030504030204" pitchFamily="34" charset="0"/>
              </a:rPr>
              <a:t> Humanity, if it truly desires peace, must be increasingly conscious of the links between natural ecology, or respect for nature, and human ecology. </a:t>
            </a:r>
            <a:br>
              <a:rPr lang="en-US" altLang="en-US" sz="2000">
                <a:solidFill>
                  <a:schemeClr val="bg1"/>
                </a:solidFill>
                <a:latin typeface="Arial Rounded MT Bold" panose="020F0704030504030204" pitchFamily="34" charset="0"/>
              </a:rPr>
            </a:br>
            <a:endParaRPr lang="en-US" altLang="en-US" sz="2000">
              <a:solidFill>
                <a:schemeClr val="bg1"/>
              </a:solidFill>
              <a:latin typeface="Arial Rounded MT Bold" panose="020F0704030504030204" pitchFamily="34" charset="0"/>
            </a:endParaRPr>
          </a:p>
          <a:p>
            <a:pPr eaLnBrk="1" hangingPunct="1">
              <a:spcBef>
                <a:spcPct val="50000"/>
              </a:spcBef>
            </a:pPr>
            <a:r>
              <a:rPr lang="en-US" altLang="en-US" sz="2000">
                <a:solidFill>
                  <a:schemeClr val="bg1"/>
                </a:solidFill>
                <a:latin typeface="Arial Rounded MT Bold" panose="020F0704030504030204" pitchFamily="34" charset="0"/>
              </a:rPr>
              <a:t> Experience shows that disregard for the environment always harms human coexistence, and vice versa.</a:t>
            </a:r>
            <a:br>
              <a:rPr lang="en-US" altLang="en-US" sz="2000">
                <a:solidFill>
                  <a:schemeClr val="bg1"/>
                </a:solidFill>
                <a:latin typeface="Arial Rounded MT Bold" panose="020F0704030504030204" pitchFamily="34" charset="0"/>
              </a:rPr>
            </a:br>
            <a:endParaRPr lang="en-US" altLang="en-US" sz="2000">
              <a:solidFill>
                <a:schemeClr val="bg1"/>
              </a:solidFill>
              <a:latin typeface="Arial Rounded MT Bold" panose="020F0704030504030204" pitchFamily="34" charset="0"/>
            </a:endParaRPr>
          </a:p>
          <a:p>
            <a:pPr eaLnBrk="1" hangingPunct="1">
              <a:spcBef>
                <a:spcPct val="50000"/>
              </a:spcBef>
            </a:pPr>
            <a:r>
              <a:rPr lang="en-US" altLang="en-US" sz="2000">
                <a:solidFill>
                  <a:schemeClr val="bg1"/>
                </a:solidFill>
                <a:latin typeface="Arial Rounded MT Bold" panose="020F0704030504030204" pitchFamily="34" charset="0"/>
              </a:rPr>
              <a:t> It becomes more and more evident that there is an inseparable link between peace with creation and peace among men. Both of these presuppose peace with God. </a:t>
            </a:r>
            <a:br>
              <a:rPr lang="en-US" altLang="en-US" sz="2000">
                <a:solidFill>
                  <a:schemeClr val="bg1"/>
                </a:solidFill>
                <a:latin typeface="Arial Rounded MT Bold" panose="020F0704030504030204" pitchFamily="34" charset="0"/>
              </a:rPr>
            </a:br>
            <a:endParaRPr lang="en-US" altLang="en-US" sz="2000">
              <a:solidFill>
                <a:schemeClr val="bg1"/>
              </a:solidFill>
              <a:latin typeface="Arial Rounded MT Bold" panose="020F0704030504030204" pitchFamily="34" charset="0"/>
            </a:endParaRPr>
          </a:p>
        </p:txBody>
      </p:sp>
      <p:sp>
        <p:nvSpPr>
          <p:cNvPr id="134149" name="Text Box 5"/>
          <p:cNvSpPr txBox="1">
            <a:spLocks noChangeArrowheads="1"/>
          </p:cNvSpPr>
          <p:nvPr/>
        </p:nvSpPr>
        <p:spPr bwMode="auto">
          <a:xfrm>
            <a:off x="838200" y="5715000"/>
            <a:ext cx="77724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1800" i="1">
                <a:solidFill>
                  <a:schemeClr val="bg1"/>
                </a:solidFill>
                <a:latin typeface="Arial Rounded MT Bold" panose="020F0704030504030204" pitchFamily="34" charset="0"/>
              </a:rPr>
              <a:t>The poem-prayer of Saint Francis, known as </a:t>
            </a:r>
            <a:br>
              <a:rPr lang="en-US" altLang="en-US" sz="1800" i="1">
                <a:solidFill>
                  <a:schemeClr val="bg1"/>
                </a:solidFill>
                <a:latin typeface="Arial Rounded MT Bold" panose="020F0704030504030204" pitchFamily="34" charset="0"/>
              </a:rPr>
            </a:br>
            <a:r>
              <a:rPr lang="en-US" altLang="en-US" sz="1800" i="1">
                <a:solidFill>
                  <a:schemeClr val="bg1"/>
                </a:solidFill>
                <a:latin typeface="Arial Rounded MT Bold" panose="020F0704030504030204" pitchFamily="34" charset="0"/>
              </a:rPr>
              <a:t>‘the Canticle of Brother Sun’, is a wonderful and ever timely </a:t>
            </a:r>
            <a:br>
              <a:rPr lang="en-US" altLang="en-US" sz="1800" i="1">
                <a:solidFill>
                  <a:schemeClr val="bg1"/>
                </a:solidFill>
                <a:latin typeface="Arial Rounded MT Bold" panose="020F0704030504030204" pitchFamily="34" charset="0"/>
              </a:rPr>
            </a:br>
            <a:r>
              <a:rPr lang="en-US" altLang="en-US" sz="1800" i="1">
                <a:solidFill>
                  <a:schemeClr val="bg1"/>
                </a:solidFill>
                <a:latin typeface="Arial Rounded MT Bold" panose="020F0704030504030204" pitchFamily="34" charset="0"/>
              </a:rPr>
              <a:t>example of this multifaceted ecology of peace.”</a:t>
            </a:r>
            <a:endParaRPr lang="en-US" altLang="en-US" sz="2800" i="1">
              <a:solidFill>
                <a:schemeClr val="bg1"/>
              </a:solidFill>
              <a:latin typeface="Arial Rounded MT Bold" panose="020F0704030504030204" pitchFamily="34" charset="0"/>
            </a:endParaRPr>
          </a:p>
        </p:txBody>
      </p:sp>
      <p:grpSp>
        <p:nvGrpSpPr>
          <p:cNvPr id="43012" name="Group 12"/>
          <p:cNvGrpSpPr>
            <a:grpSpLocks/>
          </p:cNvGrpSpPr>
          <p:nvPr/>
        </p:nvGrpSpPr>
        <p:grpSpPr bwMode="auto">
          <a:xfrm>
            <a:off x="6934200" y="0"/>
            <a:ext cx="2209800" cy="1676400"/>
            <a:chOff x="4368" y="0"/>
            <a:chExt cx="1392" cy="1056"/>
          </a:xfrm>
        </p:grpSpPr>
        <p:pic>
          <p:nvPicPr>
            <p:cNvPr id="43013" name="Picture 10" descr="phome_new_en_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4" y="0"/>
              <a:ext cx="1296" cy="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4" name="Picture 7" descr="phome_new_en_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8" y="0"/>
              <a:ext cx="1296" cy="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5" name="Picture 9" descr="phome_new_en_13"/>
            <p:cNvPicPr>
              <a:picLocks noChangeAspect="1" noChangeArrowheads="1"/>
            </p:cNvPicPr>
            <p:nvPr/>
          </p:nvPicPr>
          <p:blipFill>
            <a:blip r:embed="rId4">
              <a:extLst>
                <a:ext uri="{28A0092B-C50C-407E-A947-70E740481C1C}">
                  <a14:useLocalDpi xmlns:a14="http://schemas.microsoft.com/office/drawing/2010/main" val="0"/>
                </a:ext>
              </a:extLst>
            </a:blip>
            <a:srcRect r="26349" b="21568"/>
            <a:stretch>
              <a:fillRect/>
            </a:stretch>
          </p:blipFill>
          <p:spPr bwMode="auto">
            <a:xfrm>
              <a:off x="4368" y="576"/>
              <a:ext cx="1392"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4149"/>
                                        </p:tgtEl>
                                        <p:attrNameLst>
                                          <p:attrName>style.visibility</p:attrName>
                                        </p:attrNameLst>
                                      </p:cBhvr>
                                      <p:to>
                                        <p:strVal val="visible"/>
                                      </p:to>
                                    </p:set>
                                    <p:animEffect transition="in" filter="dissolve">
                                      <p:cBhvr>
                                        <p:cTn id="7" dur="1000"/>
                                        <p:tgtEl>
                                          <p:spTgt spid="134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914400" y="2498725"/>
            <a:ext cx="7391400" cy="4359275"/>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000">
                <a:solidFill>
                  <a:schemeClr val="bg1"/>
                </a:solidFill>
                <a:latin typeface="Arial Rounded MT Bold" panose="020F0704030504030204" pitchFamily="34" charset="0"/>
              </a:rPr>
              <a:t>1. Adopting a God-centered &amp; sacramental view of the universe</a:t>
            </a:r>
          </a:p>
          <a:p>
            <a:pPr eaLnBrk="1" hangingPunct="1">
              <a:spcBef>
                <a:spcPct val="50000"/>
              </a:spcBef>
              <a:buFontTx/>
              <a:buNone/>
            </a:pPr>
            <a:r>
              <a:rPr lang="en-US" altLang="en-US" sz="2000">
                <a:solidFill>
                  <a:schemeClr val="bg1"/>
                </a:solidFill>
                <a:latin typeface="Arial Rounded MT Bold" panose="020F0704030504030204" pitchFamily="34" charset="0"/>
              </a:rPr>
              <a:t>2. Maintaining respect for human life, which extends to respect for all creation</a:t>
            </a:r>
          </a:p>
          <a:p>
            <a:pPr eaLnBrk="1" hangingPunct="1">
              <a:spcBef>
                <a:spcPct val="50000"/>
              </a:spcBef>
              <a:buFontTx/>
              <a:buNone/>
            </a:pPr>
            <a:r>
              <a:rPr lang="en-US" altLang="en-US" sz="2000">
                <a:solidFill>
                  <a:schemeClr val="bg1"/>
                </a:solidFill>
                <a:latin typeface="Arial Rounded MT Bold" panose="020F0704030504030204" pitchFamily="34" charset="0"/>
              </a:rPr>
              <a:t>3. Adopting a worldview affirming the ethical significance of global interdependence &amp; the common good</a:t>
            </a:r>
          </a:p>
          <a:p>
            <a:pPr eaLnBrk="1" hangingPunct="1">
              <a:spcBef>
                <a:spcPct val="50000"/>
              </a:spcBef>
              <a:buFontTx/>
              <a:buNone/>
            </a:pPr>
            <a:r>
              <a:rPr lang="en-US" altLang="en-US" sz="2000">
                <a:solidFill>
                  <a:schemeClr val="bg1"/>
                </a:solidFill>
                <a:latin typeface="Arial Rounded MT Bold" panose="020F0704030504030204" pitchFamily="34" charset="0"/>
              </a:rPr>
              <a:t>4. Pursuing ethics of solidarity</a:t>
            </a:r>
          </a:p>
          <a:p>
            <a:pPr eaLnBrk="1" hangingPunct="1">
              <a:spcBef>
                <a:spcPct val="50000"/>
              </a:spcBef>
              <a:buFontTx/>
              <a:buNone/>
            </a:pPr>
            <a:r>
              <a:rPr lang="en-US" altLang="en-US" sz="2000">
                <a:solidFill>
                  <a:schemeClr val="bg1"/>
                </a:solidFill>
                <a:latin typeface="Arial Rounded MT Bold" panose="020F0704030504030204" pitchFamily="34" charset="0"/>
              </a:rPr>
              <a:t>5. Respecting the universal purpose of created things</a:t>
            </a:r>
          </a:p>
          <a:p>
            <a:pPr eaLnBrk="1" hangingPunct="1">
              <a:spcBef>
                <a:spcPct val="50000"/>
              </a:spcBef>
              <a:buFontTx/>
              <a:buNone/>
            </a:pPr>
            <a:r>
              <a:rPr lang="en-US" altLang="en-US" sz="2000">
                <a:solidFill>
                  <a:schemeClr val="bg1"/>
                </a:solidFill>
                <a:latin typeface="Arial Rounded MT Bold" panose="020F0704030504030204" pitchFamily="34" charset="0"/>
              </a:rPr>
              <a:t>6. Advancing an option for the poor</a:t>
            </a:r>
          </a:p>
          <a:p>
            <a:pPr eaLnBrk="1" hangingPunct="1">
              <a:spcBef>
                <a:spcPct val="50000"/>
              </a:spcBef>
              <a:buFontTx/>
              <a:buNone/>
            </a:pPr>
            <a:r>
              <a:rPr lang="en-US" altLang="en-US" sz="2000">
                <a:solidFill>
                  <a:schemeClr val="bg1"/>
                </a:solidFill>
                <a:latin typeface="Arial Rounded MT Bold" panose="020F0704030504030204" pitchFamily="34" charset="0"/>
              </a:rPr>
              <a:t>7. Advocating authentic development that respects human dignity and the limits of material growth</a:t>
            </a:r>
          </a:p>
        </p:txBody>
      </p:sp>
      <p:sp>
        <p:nvSpPr>
          <p:cNvPr id="45059" name="Text Box 3"/>
          <p:cNvSpPr txBox="1">
            <a:spLocks noChangeArrowheads="1"/>
          </p:cNvSpPr>
          <p:nvPr/>
        </p:nvSpPr>
        <p:spPr bwMode="auto">
          <a:xfrm>
            <a:off x="228600" y="762000"/>
            <a:ext cx="8763000" cy="1187450"/>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2400">
                <a:solidFill>
                  <a:schemeClr val="bg1"/>
                </a:solidFill>
                <a:latin typeface="Arial Rounded MT Bold" panose="020F0704030504030204" pitchFamily="34" charset="0"/>
              </a:rPr>
              <a:t>Renewing the Earth: An Invitation to Reflection and Action on the Environment in Light of Catholic Social Teaching </a:t>
            </a:r>
            <a:br>
              <a:rPr lang="en-US" altLang="en-US" sz="2400">
                <a:solidFill>
                  <a:schemeClr val="bg1"/>
                </a:solidFill>
                <a:latin typeface="Arial Rounded MT Bold" panose="020F0704030504030204" pitchFamily="34" charset="0"/>
              </a:rPr>
            </a:br>
            <a:r>
              <a:rPr lang="en-US" altLang="en-US" sz="2400">
                <a:solidFill>
                  <a:schemeClr val="bg1"/>
                </a:solidFill>
                <a:latin typeface="Arial Rounded MT Bold" panose="020F0704030504030204" pitchFamily="34" charset="0"/>
              </a:rPr>
              <a:t>(1991)</a:t>
            </a:r>
          </a:p>
        </p:txBody>
      </p:sp>
      <p:sp>
        <p:nvSpPr>
          <p:cNvPr id="45060" name="Rectangle 5"/>
          <p:cNvSpPr>
            <a:spLocks noChangeArrowheads="1"/>
          </p:cNvSpPr>
          <p:nvPr/>
        </p:nvSpPr>
        <p:spPr bwMode="auto">
          <a:xfrm>
            <a:off x="304800" y="1981200"/>
            <a:ext cx="85185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000">
                <a:solidFill>
                  <a:schemeClr val="bg1"/>
                </a:solidFill>
                <a:latin typeface="Arial Rounded MT Bold" panose="020F0704030504030204" pitchFamily="34" charset="0"/>
              </a:rPr>
              <a:t>Seven principles upon which environmental policy should be based:</a:t>
            </a:r>
          </a:p>
        </p:txBody>
      </p:sp>
      <p:sp>
        <p:nvSpPr>
          <p:cNvPr id="45061" name="Text Box 6"/>
          <p:cNvSpPr txBox="1">
            <a:spLocks noChangeArrowheads="1"/>
          </p:cNvSpPr>
          <p:nvPr/>
        </p:nvSpPr>
        <p:spPr bwMode="auto">
          <a:xfrm>
            <a:off x="685800" y="0"/>
            <a:ext cx="8001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800">
                <a:solidFill>
                  <a:srgbClr val="FFFF00"/>
                </a:solidFill>
                <a:latin typeface="Arial Rounded MT Bold" panose="020F0704030504030204" pitchFamily="34" charset="0"/>
              </a:rPr>
              <a:t>US Conference of Catholic Bishops (USCCB)</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381000" y="304800"/>
            <a:ext cx="8763000" cy="1187450"/>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2400">
                <a:solidFill>
                  <a:schemeClr val="bg1"/>
                </a:solidFill>
                <a:latin typeface="Arial Rounded MT Bold" panose="020F0704030504030204" pitchFamily="34" charset="0"/>
              </a:rPr>
              <a:t>Global Climate Change: </a:t>
            </a:r>
            <a:br>
              <a:rPr lang="en-US" altLang="en-US" sz="2400">
                <a:solidFill>
                  <a:schemeClr val="bg1"/>
                </a:solidFill>
                <a:latin typeface="Arial Rounded MT Bold" panose="020F0704030504030204" pitchFamily="34" charset="0"/>
              </a:rPr>
            </a:br>
            <a:r>
              <a:rPr lang="en-US" altLang="en-US" sz="2400">
                <a:solidFill>
                  <a:schemeClr val="bg1"/>
                </a:solidFill>
                <a:latin typeface="Arial Rounded MT Bold" panose="020F0704030504030204" pitchFamily="34" charset="0"/>
              </a:rPr>
              <a:t>A Plea for Dialogue, Prudence, and the Common Good</a:t>
            </a:r>
            <a:br>
              <a:rPr lang="en-US" altLang="en-US" sz="2400">
                <a:solidFill>
                  <a:schemeClr val="bg1"/>
                </a:solidFill>
                <a:latin typeface="Arial Rounded MT Bold" panose="020F0704030504030204" pitchFamily="34" charset="0"/>
              </a:rPr>
            </a:br>
            <a:r>
              <a:rPr lang="en-US" altLang="en-US" sz="2400">
                <a:solidFill>
                  <a:schemeClr val="bg1"/>
                </a:solidFill>
                <a:latin typeface="Arial Rounded MT Bold" panose="020F0704030504030204" pitchFamily="34" charset="0"/>
              </a:rPr>
              <a:t>(2001)</a:t>
            </a:r>
          </a:p>
        </p:txBody>
      </p:sp>
      <p:sp>
        <p:nvSpPr>
          <p:cNvPr id="47107" name="Text Box 3"/>
          <p:cNvSpPr txBox="1">
            <a:spLocks noChangeArrowheads="1"/>
          </p:cNvSpPr>
          <p:nvPr/>
        </p:nvSpPr>
        <p:spPr bwMode="auto">
          <a:xfrm>
            <a:off x="1143000" y="1752600"/>
            <a:ext cx="7162800" cy="4816475"/>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000">
                <a:solidFill>
                  <a:schemeClr val="bg1"/>
                </a:solidFill>
                <a:latin typeface="Arial Rounded MT Bold" panose="020F0704030504030204" pitchFamily="34" charset="0"/>
              </a:rPr>
              <a:t> Why bishops are entering the debate:</a:t>
            </a:r>
          </a:p>
          <a:p>
            <a:pPr eaLnBrk="1" hangingPunct="1">
              <a:spcBef>
                <a:spcPct val="50000"/>
              </a:spcBef>
              <a:buFontTx/>
              <a:buNone/>
            </a:pPr>
            <a:r>
              <a:rPr lang="en-US" altLang="en-US" sz="2000">
                <a:solidFill>
                  <a:schemeClr val="bg1"/>
                </a:solidFill>
                <a:latin typeface="Arial Rounded MT Bold" panose="020F0704030504030204" pitchFamily="34" charset="0"/>
              </a:rPr>
              <a:t>	- Much of debate seems polarized &amp; partisan</a:t>
            </a:r>
            <a:br>
              <a:rPr lang="en-US" altLang="en-US" sz="2000">
                <a:solidFill>
                  <a:schemeClr val="bg1"/>
                </a:solidFill>
                <a:latin typeface="Arial Rounded MT Bold" panose="020F0704030504030204" pitchFamily="34" charset="0"/>
              </a:rPr>
            </a:br>
            <a:r>
              <a:rPr lang="en-US" altLang="en-US" sz="2000">
                <a:solidFill>
                  <a:schemeClr val="bg1"/>
                </a:solidFill>
                <a:latin typeface="Arial Rounded MT Bold" panose="020F0704030504030204" pitchFamily="34" charset="0"/>
              </a:rPr>
              <a:t>	- Science too often used as a weapon</a:t>
            </a:r>
            <a:br>
              <a:rPr lang="en-US" altLang="en-US" sz="2000">
                <a:solidFill>
                  <a:schemeClr val="bg1"/>
                </a:solidFill>
                <a:latin typeface="Arial Rounded MT Bold" panose="020F0704030504030204" pitchFamily="34" charset="0"/>
              </a:rPr>
            </a:br>
            <a:r>
              <a:rPr lang="en-US" altLang="en-US" sz="2000">
                <a:solidFill>
                  <a:schemeClr val="bg1"/>
                </a:solidFill>
                <a:latin typeface="Arial Rounded MT Bold" panose="020F0704030504030204" pitchFamily="34" charset="0"/>
              </a:rPr>
              <a:t>	- Various interests minimize or exaggerate the 		challenges we face</a:t>
            </a:r>
            <a:br>
              <a:rPr lang="en-US" altLang="en-US" sz="2000">
                <a:solidFill>
                  <a:schemeClr val="bg1"/>
                </a:solidFill>
                <a:latin typeface="Arial Rounded MT Bold" panose="020F0704030504030204" pitchFamily="34" charset="0"/>
              </a:rPr>
            </a:br>
            <a:r>
              <a:rPr lang="en-US" altLang="en-US" sz="2000">
                <a:solidFill>
                  <a:schemeClr val="bg1"/>
                </a:solidFill>
                <a:latin typeface="Arial Rounded MT Bold" panose="020F0704030504030204" pitchFamily="34" charset="0"/>
              </a:rPr>
              <a:t>	- Search for the common good &amp; the voices of 		poor people and poor countries 	 		sometimes are neglected</a:t>
            </a:r>
            <a:br>
              <a:rPr lang="en-US" altLang="en-US" sz="2000">
                <a:solidFill>
                  <a:schemeClr val="bg1"/>
                </a:solidFill>
                <a:latin typeface="Arial Rounded MT Bold" panose="020F0704030504030204" pitchFamily="34" charset="0"/>
              </a:rPr>
            </a:br>
            <a:r>
              <a:rPr lang="en-US" altLang="en-US" sz="2000">
                <a:solidFill>
                  <a:schemeClr val="bg1"/>
                </a:solidFill>
                <a:latin typeface="Arial Rounded MT Bold" panose="020F0704030504030204" pitchFamily="34" charset="0"/>
              </a:rPr>
              <a:t>	- Seek to offer a word of caution and a plea for 		genuine dialogue</a:t>
            </a:r>
          </a:p>
          <a:p>
            <a:pPr eaLnBrk="1" hangingPunct="1">
              <a:spcBef>
                <a:spcPct val="50000"/>
              </a:spcBef>
              <a:buFontTx/>
              <a:buNone/>
            </a:pPr>
            <a:r>
              <a:rPr lang="en-US" altLang="en-US" sz="2000">
                <a:solidFill>
                  <a:schemeClr val="bg1"/>
                </a:solidFill>
                <a:latin typeface="Arial Rounded MT Bold" panose="020F0704030504030204" pitchFamily="34" charset="0"/>
              </a:rPr>
              <a:t>Singles out United States as bearing a weighty responsibility in matter of environmental stewardship</a:t>
            </a:r>
          </a:p>
          <a:p>
            <a:pPr eaLnBrk="1" hangingPunct="1">
              <a:spcBef>
                <a:spcPct val="50000"/>
              </a:spcBef>
              <a:buFontTx/>
              <a:buNone/>
            </a:pPr>
            <a:r>
              <a:rPr lang="en-US" altLang="en-US" sz="2000">
                <a:solidFill>
                  <a:schemeClr val="bg1"/>
                </a:solidFill>
                <a:latin typeface="Arial Rounded MT Bold" panose="020F0704030504030204" pitchFamily="34" charset="0"/>
              </a:rPr>
              <a:t>Outlines specific aspects of development linked to ecological policy</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5" descr="EJP"/>
          <p:cNvPicPr>
            <a:picLocks noChangeAspect="1" noChangeArrowheads="1"/>
          </p:cNvPicPr>
          <p:nvPr/>
        </p:nvPicPr>
        <p:blipFill>
          <a:blip r:embed="rId3" cstate="print">
            <a:extLst>
              <a:ext uri="{28A0092B-C50C-407E-A947-70E740481C1C}">
                <a14:useLocalDpi xmlns:a14="http://schemas.microsoft.com/office/drawing/2010/main" val="0"/>
              </a:ext>
            </a:extLst>
          </a:blip>
          <a:srcRect b="2094"/>
          <a:stretch>
            <a:fillRect/>
          </a:stretch>
        </p:blipFill>
        <p:spPr bwMode="auto">
          <a:xfrm>
            <a:off x="5688013" y="457200"/>
            <a:ext cx="3455987"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5" name="Picture 6" descr="USCCB's Environmental Justice Program: Caring for God's Cre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743200"/>
            <a:ext cx="5367338" cy="151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6" name="Text Box 9"/>
          <p:cNvSpPr txBox="1">
            <a:spLocks noChangeArrowheads="1"/>
          </p:cNvSpPr>
          <p:nvPr/>
        </p:nvSpPr>
        <p:spPr bwMode="auto">
          <a:xfrm>
            <a:off x="838200" y="381000"/>
            <a:ext cx="3505200" cy="179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a:solidFill>
                  <a:schemeClr val="bg1"/>
                </a:solidFill>
                <a:latin typeface="Arial Rounded MT Bold" panose="020F0704030504030204" pitchFamily="34" charset="0"/>
              </a:rPr>
              <a:t>USCCB’s</a:t>
            </a:r>
          </a:p>
          <a:p>
            <a:pPr algn="ctr" eaLnBrk="1" hangingPunct="1">
              <a:spcBef>
                <a:spcPct val="50000"/>
              </a:spcBef>
              <a:buFontTx/>
              <a:buNone/>
            </a:pPr>
            <a:r>
              <a:rPr lang="en-US" altLang="en-US">
                <a:solidFill>
                  <a:schemeClr val="bg1"/>
                </a:solidFill>
                <a:latin typeface="Arial Rounded MT Bold" panose="020F0704030504030204" pitchFamily="34" charset="0"/>
              </a:rPr>
              <a:t>Environmental Justice Program</a:t>
            </a:r>
          </a:p>
        </p:txBody>
      </p:sp>
      <p:pic>
        <p:nvPicPr>
          <p:cNvPr id="49157" name="Picture 10"/>
          <p:cNvPicPr>
            <a:picLocks noChangeAspect="1" noChangeArrowheads="1"/>
          </p:cNvPicPr>
          <p:nvPr/>
        </p:nvPicPr>
        <p:blipFill>
          <a:blip r:embed="rId5">
            <a:extLst>
              <a:ext uri="{28A0092B-C50C-407E-A947-70E740481C1C}">
                <a14:useLocalDpi xmlns:a14="http://schemas.microsoft.com/office/drawing/2010/main" val="0"/>
              </a:ext>
            </a:extLst>
          </a:blip>
          <a:srcRect t="12695" r="39375" b="70784"/>
          <a:stretch>
            <a:fillRect/>
          </a:stretch>
        </p:blipFill>
        <p:spPr bwMode="auto">
          <a:xfrm>
            <a:off x="990600" y="5105400"/>
            <a:ext cx="685800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4" descr="USCCB's Environmental Justice Program: Caring for God's Creation"/>
          <p:cNvPicPr>
            <a:picLocks noChangeAspect="1" noChangeArrowheads="1"/>
          </p:cNvPicPr>
          <p:nvPr/>
        </p:nvPicPr>
        <p:blipFill>
          <a:blip r:embed="rId3">
            <a:extLst>
              <a:ext uri="{28A0092B-C50C-407E-A947-70E740481C1C}">
                <a14:useLocalDpi xmlns:a14="http://schemas.microsoft.com/office/drawing/2010/main" val="0"/>
              </a:ext>
            </a:extLst>
          </a:blip>
          <a:srcRect b="14761"/>
          <a:stretch>
            <a:fillRect/>
          </a:stretch>
        </p:blipFill>
        <p:spPr bwMode="auto">
          <a:xfrm>
            <a:off x="4081463" y="0"/>
            <a:ext cx="5062537"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Text Box 3"/>
          <p:cNvSpPr txBox="1">
            <a:spLocks noChangeArrowheads="1"/>
          </p:cNvSpPr>
          <p:nvPr/>
        </p:nvSpPr>
        <p:spPr bwMode="auto">
          <a:xfrm>
            <a:off x="1371600" y="1295400"/>
            <a:ext cx="6324600" cy="336550"/>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1600">
                <a:solidFill>
                  <a:schemeClr val="bg1"/>
                </a:solidFill>
                <a:latin typeface="Arial Rounded MT Bold" panose="020F0704030504030204" pitchFamily="34" charset="0"/>
                <a:hlinkClick r:id="rId4"/>
              </a:rPr>
              <a:t>http://www.usccb.org/sdwp/ejp/background/policy.html</a:t>
            </a:r>
            <a:endParaRPr lang="en-US" altLang="en-US" sz="1600">
              <a:solidFill>
                <a:schemeClr val="bg1"/>
              </a:solidFill>
              <a:latin typeface="Arial Rounded MT Bold" panose="020F0704030504030204" pitchFamily="34" charset="0"/>
            </a:endParaRPr>
          </a:p>
        </p:txBody>
      </p:sp>
      <p:sp>
        <p:nvSpPr>
          <p:cNvPr id="51204" name="Text Box 5"/>
          <p:cNvSpPr txBox="1">
            <a:spLocks noChangeArrowheads="1"/>
          </p:cNvSpPr>
          <p:nvPr/>
        </p:nvSpPr>
        <p:spPr bwMode="auto">
          <a:xfrm>
            <a:off x="457200" y="1676400"/>
            <a:ext cx="830580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b="1">
                <a:solidFill>
                  <a:schemeClr val="bg1"/>
                </a:solidFill>
                <a:latin typeface="Arial Rounded MT Bold" panose="020F0704030504030204" pitchFamily="34" charset="0"/>
              </a:rPr>
              <a:t>(1) </a:t>
            </a:r>
            <a:r>
              <a:rPr lang="en-US" altLang="en-US" sz="2000">
                <a:solidFill>
                  <a:srgbClr val="FFFF00"/>
                </a:solidFill>
                <a:latin typeface="Arial Rounded MT Bold" panose="020F0704030504030204" pitchFamily="34" charset="0"/>
              </a:rPr>
              <a:t>environmental justice:</a:t>
            </a:r>
            <a:r>
              <a:rPr lang="en-US" altLang="en-US" sz="2000">
                <a:solidFill>
                  <a:schemeClr val="bg1"/>
                </a:solidFill>
                <a:latin typeface="Arial Rounded MT Bold" panose="020F0704030504030204" pitchFamily="34" charset="0"/>
              </a:rPr>
              <a:t> defined as the strong link between social justice and environmental protection emphasizing the needs of the poor</a:t>
            </a:r>
            <a:br>
              <a:rPr lang="en-US" altLang="en-US" sz="2000">
                <a:solidFill>
                  <a:schemeClr val="bg1"/>
                </a:solidFill>
                <a:latin typeface="Arial Rounded MT Bold" panose="020F0704030504030204" pitchFamily="34" charset="0"/>
              </a:rPr>
            </a:br>
            <a:endParaRPr lang="en-US" altLang="en-US" sz="2000">
              <a:solidFill>
                <a:schemeClr val="bg1"/>
              </a:solidFill>
              <a:latin typeface="Arial Rounded MT Bold" panose="020F0704030504030204" pitchFamily="34" charset="0"/>
            </a:endParaRPr>
          </a:p>
          <a:p>
            <a:pPr eaLnBrk="1" hangingPunct="1">
              <a:spcBef>
                <a:spcPct val="0"/>
              </a:spcBef>
              <a:buFontTx/>
              <a:buNone/>
            </a:pPr>
            <a:r>
              <a:rPr lang="en-US" altLang="en-US" sz="2000" b="1">
                <a:solidFill>
                  <a:schemeClr val="bg1"/>
                </a:solidFill>
                <a:latin typeface="Arial Rounded MT Bold" panose="020F0704030504030204" pitchFamily="34" charset="0"/>
              </a:rPr>
              <a:t>(2) </a:t>
            </a:r>
            <a:r>
              <a:rPr lang="en-US" altLang="en-US" sz="2000">
                <a:solidFill>
                  <a:srgbClr val="FFFF00"/>
                </a:solidFill>
                <a:latin typeface="Arial Rounded MT Bold" panose="020F0704030504030204" pitchFamily="34" charset="0"/>
              </a:rPr>
              <a:t>sustainable development:</a:t>
            </a:r>
            <a:r>
              <a:rPr lang="en-US" altLang="en-US" sz="2000">
                <a:solidFill>
                  <a:schemeClr val="bg1"/>
                </a:solidFill>
                <a:latin typeface="Arial Rounded MT Bold" panose="020F0704030504030204" pitchFamily="34" charset="0"/>
              </a:rPr>
              <a:t> with an emphasis on social and economic development that not only protects the sustainability of natural resources but promotes a just distribution of these resources today and for future generations</a:t>
            </a:r>
            <a:br>
              <a:rPr lang="en-US" altLang="en-US" sz="2000">
                <a:solidFill>
                  <a:schemeClr val="bg1"/>
                </a:solidFill>
                <a:latin typeface="Arial Rounded MT Bold" panose="020F0704030504030204" pitchFamily="34" charset="0"/>
              </a:rPr>
            </a:br>
            <a:endParaRPr lang="en-US" altLang="en-US" sz="2000">
              <a:solidFill>
                <a:schemeClr val="bg1"/>
              </a:solidFill>
              <a:latin typeface="Arial Rounded MT Bold" panose="020F0704030504030204" pitchFamily="34" charset="0"/>
            </a:endParaRPr>
          </a:p>
          <a:p>
            <a:pPr eaLnBrk="1" hangingPunct="1">
              <a:spcBef>
                <a:spcPct val="0"/>
              </a:spcBef>
              <a:buFontTx/>
              <a:buNone/>
            </a:pPr>
            <a:r>
              <a:rPr lang="en-US" altLang="en-US" sz="2000" b="1">
                <a:solidFill>
                  <a:schemeClr val="bg1"/>
                </a:solidFill>
                <a:latin typeface="Arial Rounded MT Bold" panose="020F0704030504030204" pitchFamily="34" charset="0"/>
              </a:rPr>
              <a:t>(3) </a:t>
            </a:r>
            <a:r>
              <a:rPr lang="en-US" altLang="en-US" sz="2000">
                <a:solidFill>
                  <a:srgbClr val="FFFF00"/>
                </a:solidFill>
                <a:latin typeface="Arial Rounded MT Bold" panose="020F0704030504030204" pitchFamily="34" charset="0"/>
              </a:rPr>
              <a:t>worker protection:</a:t>
            </a:r>
            <a:r>
              <a:rPr lang="en-US" altLang="en-US" sz="2000">
                <a:solidFill>
                  <a:schemeClr val="bg1"/>
                </a:solidFill>
                <a:latin typeface="Arial Rounded MT Bold" panose="020F0704030504030204" pitchFamily="34" charset="0"/>
              </a:rPr>
              <a:t> insisting that workers' needs should not be sacrificed at the expense of environmental protection or vice versa</a:t>
            </a:r>
            <a:br>
              <a:rPr lang="en-US" altLang="en-US" sz="2000">
                <a:solidFill>
                  <a:schemeClr val="bg1"/>
                </a:solidFill>
                <a:latin typeface="Arial Rounded MT Bold" panose="020F0704030504030204" pitchFamily="34" charset="0"/>
              </a:rPr>
            </a:br>
            <a:endParaRPr lang="en-US" altLang="en-US" sz="2000">
              <a:solidFill>
                <a:schemeClr val="bg1"/>
              </a:solidFill>
              <a:latin typeface="Arial Rounded MT Bold" panose="020F0704030504030204" pitchFamily="34" charset="0"/>
            </a:endParaRPr>
          </a:p>
          <a:p>
            <a:pPr eaLnBrk="1" hangingPunct="1">
              <a:spcBef>
                <a:spcPct val="0"/>
              </a:spcBef>
              <a:buFontTx/>
              <a:buNone/>
            </a:pPr>
            <a:r>
              <a:rPr lang="en-US" altLang="en-US" sz="2000">
                <a:solidFill>
                  <a:schemeClr val="bg1"/>
                </a:solidFill>
                <a:latin typeface="Arial Rounded MT Bold" panose="020F0704030504030204" pitchFamily="34" charset="0"/>
              </a:rPr>
              <a:t>(4) </a:t>
            </a:r>
            <a:r>
              <a:rPr lang="en-US" altLang="en-US" sz="2000">
                <a:solidFill>
                  <a:srgbClr val="FFFF00"/>
                </a:solidFill>
                <a:latin typeface="Arial Rounded MT Bold" panose="020F0704030504030204" pitchFamily="34" charset="0"/>
              </a:rPr>
              <a:t>the “commons:” </a:t>
            </a:r>
            <a:r>
              <a:rPr lang="en-US" altLang="en-US" sz="2000">
                <a:solidFill>
                  <a:schemeClr val="bg1"/>
                </a:solidFill>
                <a:latin typeface="Arial Rounded MT Bold" panose="020F0704030504030204" pitchFamily="34" charset="0"/>
              </a:rPr>
              <a:t> defined as protecting vital global shared resources such as the oceans, land, water and fisheries. </a:t>
            </a:r>
            <a:endParaRPr lang="en-US" altLang="en-US">
              <a:solidFill>
                <a:schemeClr val="bg1"/>
              </a:solidFill>
              <a:latin typeface="Arial Rounded MT Bold" panose="020F0704030504030204" pitchFamily="34" charset="0"/>
            </a:endParaRPr>
          </a:p>
        </p:txBody>
      </p:sp>
      <p:sp>
        <p:nvSpPr>
          <p:cNvPr id="51205" name="Text Box 6"/>
          <p:cNvSpPr txBox="1">
            <a:spLocks noChangeArrowheads="1"/>
          </p:cNvSpPr>
          <p:nvPr/>
        </p:nvSpPr>
        <p:spPr bwMode="auto">
          <a:xfrm>
            <a:off x="457200" y="228600"/>
            <a:ext cx="3124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a:solidFill>
                  <a:srgbClr val="FFFF00"/>
                </a:solidFill>
                <a:latin typeface="Arial Rounded MT Bold" panose="020F0704030504030204" pitchFamily="34" charset="0"/>
              </a:rPr>
              <a:t>EJP’s Policy Framework:</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48"/>
          <p:cNvSpPr>
            <a:spLocks noChangeArrowheads="1"/>
          </p:cNvSpPr>
          <p:nvPr/>
        </p:nvSpPr>
        <p:spPr bwMode="auto">
          <a:xfrm>
            <a:off x="176213" y="4056063"/>
            <a:ext cx="18415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t/>
            </a:r>
            <a:br>
              <a:rPr lang="en-US" altLang="en-US" sz="2400"/>
            </a:br>
            <a:r>
              <a:rPr lang="en-US" altLang="en-US" sz="2400"/>
              <a:t/>
            </a:r>
            <a:br>
              <a:rPr lang="en-US" altLang="en-US" sz="2400"/>
            </a:br>
            <a:endParaRPr lang="en-US" altLang="en-US" sz="2400"/>
          </a:p>
        </p:txBody>
      </p:sp>
      <p:sp>
        <p:nvSpPr>
          <p:cNvPr id="53251" name="Rectangle 52"/>
          <p:cNvSpPr>
            <a:spLocks noChangeArrowheads="1"/>
          </p:cNvSpPr>
          <p:nvPr/>
        </p:nvSpPr>
        <p:spPr bwMode="auto">
          <a:xfrm>
            <a:off x="4038600" y="990600"/>
            <a:ext cx="51054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a:solidFill>
                  <a:schemeClr val="bg1"/>
                </a:solidFill>
                <a:latin typeface="Arial Rounded MT Bold" panose="020F0704030504030204" pitchFamily="34" charset="0"/>
              </a:rPr>
              <a:t>The Columbia River was the focus of an extensive pastoral letter project launched by 12 Catholic bishops of the Northwest and Canada</a:t>
            </a:r>
          </a:p>
        </p:txBody>
      </p:sp>
      <p:sp>
        <p:nvSpPr>
          <p:cNvPr id="12341" name="Text Box 53"/>
          <p:cNvSpPr txBox="1">
            <a:spLocks noChangeArrowheads="1"/>
          </p:cNvSpPr>
          <p:nvPr/>
        </p:nvSpPr>
        <p:spPr bwMode="auto">
          <a:xfrm>
            <a:off x="4038600" y="2819400"/>
            <a:ext cx="5257800" cy="305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a:solidFill>
                  <a:schemeClr val="bg1"/>
                </a:solidFill>
                <a:latin typeface="Arial Rounded MT Bold" panose="020F0704030504030204" pitchFamily="34" charset="0"/>
              </a:rPr>
              <a:t>EJP- sponsored  local &amp; regional projects: </a:t>
            </a:r>
            <a:br>
              <a:rPr lang="en-US" altLang="en-US" sz="1800">
                <a:solidFill>
                  <a:schemeClr val="bg1"/>
                </a:solidFill>
                <a:latin typeface="Arial Rounded MT Bold" panose="020F0704030504030204" pitchFamily="34" charset="0"/>
              </a:rPr>
            </a:br>
            <a:r>
              <a:rPr lang="en-US" altLang="en-US" sz="1600">
                <a:solidFill>
                  <a:srgbClr val="FFFFFF"/>
                </a:solidFill>
                <a:latin typeface="Arial Rounded MT Bold" panose="020F0704030504030204" pitchFamily="34" charset="0"/>
              </a:rPr>
              <a:t/>
            </a:r>
            <a:br>
              <a:rPr lang="en-US" altLang="en-US" sz="1600">
                <a:solidFill>
                  <a:srgbClr val="FFFFFF"/>
                </a:solidFill>
                <a:latin typeface="Arial Rounded MT Bold" panose="020F0704030504030204" pitchFamily="34" charset="0"/>
              </a:rPr>
            </a:br>
            <a:r>
              <a:rPr lang="en-US" altLang="en-US" sz="1600">
                <a:solidFill>
                  <a:srgbClr val="FFFFFF"/>
                </a:solidFill>
                <a:latin typeface="Arial Rounded MT Bold" panose="020F0704030504030204" pitchFamily="34" charset="0"/>
              </a:rPr>
              <a:t>  -- comprehensive vision,  address multiple conditions, diverse constituencies </a:t>
            </a:r>
            <a:br>
              <a:rPr lang="en-US" altLang="en-US" sz="1600">
                <a:solidFill>
                  <a:srgbClr val="FFFFFF"/>
                </a:solidFill>
                <a:latin typeface="Arial Rounded MT Bold" panose="020F0704030504030204" pitchFamily="34" charset="0"/>
              </a:rPr>
            </a:br>
            <a:endParaRPr lang="en-US" altLang="en-US" sz="1600">
              <a:solidFill>
                <a:srgbClr val="FFFFFF"/>
              </a:solidFill>
              <a:latin typeface="Arial Rounded MT Bold" panose="020F0704030504030204" pitchFamily="34" charset="0"/>
            </a:endParaRPr>
          </a:p>
          <a:p>
            <a:pPr eaLnBrk="1" hangingPunct="1">
              <a:spcBef>
                <a:spcPct val="0"/>
              </a:spcBef>
              <a:buFontTx/>
              <a:buNone/>
            </a:pPr>
            <a:r>
              <a:rPr lang="en-US" altLang="en-US" sz="1600">
                <a:solidFill>
                  <a:srgbClr val="FFFFFF"/>
                </a:solidFill>
                <a:latin typeface="Arial Rounded MT Bold" panose="020F0704030504030204" pitchFamily="34" charset="0"/>
              </a:rPr>
              <a:t>  -- address concrete issues linking social &amp; economic justice with environmental protection </a:t>
            </a:r>
          </a:p>
          <a:p>
            <a:pPr eaLnBrk="1" hangingPunct="1">
              <a:spcBef>
                <a:spcPct val="0"/>
              </a:spcBef>
              <a:buFontTx/>
              <a:buNone/>
            </a:pPr>
            <a:endParaRPr lang="en-US" altLang="en-US" sz="1600">
              <a:solidFill>
                <a:srgbClr val="FFFFFF"/>
              </a:solidFill>
              <a:latin typeface="Arial Rounded MT Bold" panose="020F0704030504030204" pitchFamily="34" charset="0"/>
            </a:endParaRPr>
          </a:p>
          <a:p>
            <a:pPr eaLnBrk="1" hangingPunct="1">
              <a:spcBef>
                <a:spcPct val="0"/>
              </a:spcBef>
              <a:buFontTx/>
              <a:buNone/>
            </a:pPr>
            <a:r>
              <a:rPr lang="en-US" altLang="en-US" sz="1600">
                <a:solidFill>
                  <a:srgbClr val="FFFFFF"/>
                </a:solidFill>
                <a:latin typeface="Arial Rounded MT Bold" panose="020F0704030504030204" pitchFamily="34" charset="0"/>
              </a:rPr>
              <a:t>-- engage citizen groups, reliable research </a:t>
            </a:r>
            <a:br>
              <a:rPr lang="en-US" altLang="en-US" sz="1600">
                <a:solidFill>
                  <a:srgbClr val="FFFFFF"/>
                </a:solidFill>
                <a:latin typeface="Arial Rounded MT Bold" panose="020F0704030504030204" pitchFamily="34" charset="0"/>
              </a:rPr>
            </a:br>
            <a:endParaRPr lang="en-US" altLang="en-US" sz="1600">
              <a:solidFill>
                <a:srgbClr val="FFFFFF"/>
              </a:solidFill>
              <a:latin typeface="Arial Rounded MT Bold" panose="020F0704030504030204" pitchFamily="34" charset="0"/>
            </a:endParaRPr>
          </a:p>
          <a:p>
            <a:pPr eaLnBrk="1" hangingPunct="1">
              <a:spcBef>
                <a:spcPct val="0"/>
              </a:spcBef>
              <a:buFontTx/>
              <a:buNone/>
            </a:pPr>
            <a:r>
              <a:rPr lang="en-US" altLang="en-US" sz="1600">
                <a:solidFill>
                  <a:srgbClr val="FFFFFF"/>
                </a:solidFill>
                <a:latin typeface="Arial Rounded MT Bold" panose="020F0704030504030204" pitchFamily="34" charset="0"/>
              </a:rPr>
              <a:t> -- integrate social teaching / education with direct public policy activity </a:t>
            </a:r>
          </a:p>
        </p:txBody>
      </p:sp>
      <p:pic>
        <p:nvPicPr>
          <p:cNvPr id="53253" name="Picture 54" descr="Columbia"/>
          <p:cNvPicPr>
            <a:picLocks noChangeAspect="1" noChangeArrowheads="1"/>
          </p:cNvPicPr>
          <p:nvPr/>
        </p:nvPicPr>
        <p:blipFill>
          <a:blip r:embed="rId3" cstate="print">
            <a:extLst>
              <a:ext uri="{28A0092B-C50C-407E-A947-70E740481C1C}">
                <a14:useLocalDpi xmlns:a14="http://schemas.microsoft.com/office/drawing/2010/main" val="0"/>
              </a:ext>
            </a:extLst>
          </a:blip>
          <a:srcRect b="1904"/>
          <a:stretch>
            <a:fillRect/>
          </a:stretch>
        </p:blipFill>
        <p:spPr bwMode="auto">
          <a:xfrm>
            <a:off x="0" y="838200"/>
            <a:ext cx="3754438"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4" name="Text Box 55"/>
          <p:cNvSpPr txBox="1">
            <a:spLocks noChangeArrowheads="1"/>
          </p:cNvSpPr>
          <p:nvPr/>
        </p:nvSpPr>
        <p:spPr bwMode="auto">
          <a:xfrm>
            <a:off x="304800" y="5851525"/>
            <a:ext cx="3352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a:solidFill>
                  <a:schemeClr val="bg1"/>
                </a:solidFill>
                <a:latin typeface="Arial Rounded MT Bold" panose="020F0704030504030204" pitchFamily="34" charset="0"/>
              </a:rPr>
              <a:t>pastoral letter issued by the NW bishops in February 2001</a:t>
            </a:r>
          </a:p>
        </p:txBody>
      </p:sp>
      <p:sp>
        <p:nvSpPr>
          <p:cNvPr id="53255" name="Text Box 56"/>
          <p:cNvSpPr txBox="1">
            <a:spLocks noChangeArrowheads="1"/>
          </p:cNvSpPr>
          <p:nvPr/>
        </p:nvSpPr>
        <p:spPr bwMode="auto">
          <a:xfrm>
            <a:off x="457200" y="0"/>
            <a:ext cx="6781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a:solidFill>
                  <a:srgbClr val="FFFF00"/>
                </a:solidFill>
                <a:latin typeface="Arial Rounded MT Bold" panose="020F0704030504030204" pitchFamily="34" charset="0"/>
              </a:rPr>
              <a:t>Regional &amp; Local Initiatives . .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341"/>
                                        </p:tgtEl>
                                        <p:attrNameLst>
                                          <p:attrName>style.visibility</p:attrName>
                                        </p:attrNameLst>
                                      </p:cBhvr>
                                      <p:to>
                                        <p:strVal val="visible"/>
                                      </p:to>
                                    </p:set>
                                    <p:animEffect transition="in" filter="dissolve">
                                      <p:cBhvr>
                                        <p:cTn id="7" dur="500"/>
                                        <p:tgtEl>
                                          <p:spTgt spid="12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4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4"/>
          <p:cNvPicPr>
            <a:picLocks noChangeAspect="1" noChangeArrowheads="1"/>
          </p:cNvPicPr>
          <p:nvPr/>
        </p:nvPicPr>
        <p:blipFill>
          <a:blip r:embed="rId3">
            <a:extLst>
              <a:ext uri="{28A0092B-C50C-407E-A947-70E740481C1C}">
                <a14:useLocalDpi xmlns:a14="http://schemas.microsoft.com/office/drawing/2010/main" val="0"/>
              </a:ext>
            </a:extLst>
          </a:blip>
          <a:srcRect t="12695" r="39375" b="20898"/>
          <a:stretch>
            <a:fillRect/>
          </a:stretch>
        </p:blipFill>
        <p:spPr bwMode="auto">
          <a:xfrm>
            <a:off x="3048000" y="0"/>
            <a:ext cx="5943600" cy="520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299" name="Picture 5"/>
          <p:cNvPicPr>
            <a:picLocks noChangeAspect="1" noChangeArrowheads="1"/>
          </p:cNvPicPr>
          <p:nvPr/>
        </p:nvPicPr>
        <p:blipFill>
          <a:blip r:embed="rId4">
            <a:extLst>
              <a:ext uri="{28A0092B-C50C-407E-A947-70E740481C1C}">
                <a14:useLocalDpi xmlns:a14="http://schemas.microsoft.com/office/drawing/2010/main" val="0"/>
              </a:ext>
            </a:extLst>
          </a:blip>
          <a:srcRect l="15625" t="38281" r="42500" b="18750"/>
          <a:stretch>
            <a:fillRect/>
          </a:stretch>
        </p:blipFill>
        <p:spPr bwMode="auto">
          <a:xfrm>
            <a:off x="152400" y="2438400"/>
            <a:ext cx="5105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0" name="Text Box 6"/>
          <p:cNvSpPr txBox="1">
            <a:spLocks noChangeArrowheads="1"/>
          </p:cNvSpPr>
          <p:nvPr/>
        </p:nvSpPr>
        <p:spPr bwMode="auto">
          <a:xfrm>
            <a:off x="3048000" y="6553200"/>
            <a:ext cx="6096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50000"/>
              </a:spcBef>
              <a:buFontTx/>
              <a:buNone/>
            </a:pPr>
            <a:r>
              <a:rPr lang="en-US" altLang="en-US" sz="1400">
                <a:solidFill>
                  <a:schemeClr val="bg1"/>
                </a:solidFill>
                <a:latin typeface="Arial Rounded MT Bold" panose="020F0704030504030204" pitchFamily="34" charset="0"/>
                <a:hlinkClick r:id="rId5"/>
              </a:rPr>
              <a:t>http://www.usccb.org/sdwp/ejp/climate/index.shtml</a:t>
            </a:r>
            <a:r>
              <a:rPr lang="en-US" altLang="en-US" sz="1400">
                <a:solidFill>
                  <a:schemeClr val="bg1"/>
                </a:solidFill>
                <a:latin typeface="Arial Rounded MT Bold" panose="020F0704030504030204" pitchFamily="34" charset="0"/>
              </a:rPr>
              <a:t> </a:t>
            </a:r>
          </a:p>
        </p:txBody>
      </p:sp>
      <p:sp>
        <p:nvSpPr>
          <p:cNvPr id="55301" name="Text Box 7"/>
          <p:cNvSpPr txBox="1">
            <a:spLocks noChangeArrowheads="1"/>
          </p:cNvSpPr>
          <p:nvPr/>
        </p:nvSpPr>
        <p:spPr bwMode="auto">
          <a:xfrm>
            <a:off x="304800" y="304800"/>
            <a:ext cx="25908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000">
                <a:solidFill>
                  <a:schemeClr val="bg1"/>
                </a:solidFill>
                <a:latin typeface="Arial Rounded MT Bold" panose="020F0704030504030204" pitchFamily="34" charset="0"/>
              </a:rPr>
              <a:t>USCCB’s newest EJP initiative:  </a:t>
            </a:r>
            <a:br>
              <a:rPr lang="en-US" altLang="en-US" sz="2000">
                <a:solidFill>
                  <a:schemeClr val="bg1"/>
                </a:solidFill>
                <a:latin typeface="Arial Rounded MT Bold" panose="020F0704030504030204" pitchFamily="34" charset="0"/>
              </a:rPr>
            </a:br>
            <a:r>
              <a:rPr lang="en-US" altLang="en-US" sz="2000">
                <a:solidFill>
                  <a:schemeClr val="bg1"/>
                </a:solidFill>
                <a:latin typeface="Arial Rounded MT Bold" panose="020F0704030504030204" pitchFamily="34" charset="0"/>
              </a:rPr>
              <a:t/>
            </a:r>
            <a:br>
              <a:rPr lang="en-US" altLang="en-US" sz="2000">
                <a:solidFill>
                  <a:schemeClr val="bg1"/>
                </a:solidFill>
                <a:latin typeface="Arial Rounded MT Bold" panose="020F0704030504030204" pitchFamily="34" charset="0"/>
              </a:rPr>
            </a:br>
            <a:r>
              <a:rPr lang="en-US" altLang="en-US" sz="2000">
                <a:solidFill>
                  <a:srgbClr val="FFFF00"/>
                </a:solidFill>
                <a:latin typeface="Arial Rounded MT Bold" panose="020F0704030504030204" pitchFamily="34" charset="0"/>
              </a:rPr>
              <a:t>CLIMATE CHANGE JUSTICE </a:t>
            </a:r>
            <a:br>
              <a:rPr lang="en-US" altLang="en-US" sz="2000">
                <a:solidFill>
                  <a:srgbClr val="FFFF00"/>
                </a:solidFill>
                <a:latin typeface="Arial Rounded MT Bold" panose="020F0704030504030204" pitchFamily="34" charset="0"/>
              </a:rPr>
            </a:br>
            <a:r>
              <a:rPr lang="en-US" altLang="en-US" sz="2000">
                <a:solidFill>
                  <a:srgbClr val="FFFF00"/>
                </a:solidFill>
                <a:latin typeface="Arial Rounded MT Bold" panose="020F0704030504030204" pitchFamily="34" charset="0"/>
              </a:rPr>
              <a:t>AND HEALTH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0" y="457200"/>
            <a:ext cx="8915400" cy="122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2800">
                <a:solidFill>
                  <a:srgbClr val="FFFF00"/>
                </a:solidFill>
                <a:latin typeface="Arial Rounded MT Bold" panose="020F0704030504030204" pitchFamily="34" charset="0"/>
              </a:rPr>
              <a:t>ENVIROMENTAL PRINCIPLES GLEANED</a:t>
            </a:r>
            <a:br>
              <a:rPr lang="en-US" altLang="en-US" sz="2800">
                <a:solidFill>
                  <a:srgbClr val="FFFF00"/>
                </a:solidFill>
                <a:latin typeface="Arial Rounded MT Bold" panose="020F0704030504030204" pitchFamily="34" charset="0"/>
              </a:rPr>
            </a:br>
            <a:r>
              <a:rPr lang="en-US" altLang="en-US" sz="2800">
                <a:solidFill>
                  <a:srgbClr val="FFFF00"/>
                </a:solidFill>
                <a:latin typeface="Arial Rounded MT Bold" panose="020F0704030504030204" pitchFamily="34" charset="0"/>
              </a:rPr>
              <a:t>FROM CATHOLIC SOCIAL TEACHING</a:t>
            </a:r>
            <a:r>
              <a:rPr lang="en-US" altLang="en-US">
                <a:solidFill>
                  <a:srgbClr val="FFFF00"/>
                </a:solidFill>
                <a:latin typeface="Arial Rounded MT Bold" panose="020F0704030504030204" pitchFamily="34" charset="0"/>
              </a:rPr>
              <a:t/>
            </a:r>
            <a:br>
              <a:rPr lang="en-US" altLang="en-US">
                <a:solidFill>
                  <a:srgbClr val="FFFF00"/>
                </a:solidFill>
                <a:latin typeface="Arial Rounded MT Bold" panose="020F0704030504030204" pitchFamily="34" charset="0"/>
              </a:rPr>
            </a:br>
            <a:r>
              <a:rPr lang="en-US" altLang="en-US" sz="1800" i="1">
                <a:solidFill>
                  <a:schemeClr val="bg1"/>
                </a:solidFill>
                <a:latin typeface="Arial Rounded MT Bold" panose="020F0704030504030204" pitchFamily="34" charset="0"/>
              </a:rPr>
              <a:t>(source:  Silecchia, 2004)</a:t>
            </a:r>
          </a:p>
        </p:txBody>
      </p:sp>
      <p:sp>
        <p:nvSpPr>
          <p:cNvPr id="57347" name="Text Box 3"/>
          <p:cNvSpPr txBox="1">
            <a:spLocks noChangeArrowheads="1"/>
          </p:cNvSpPr>
          <p:nvPr/>
        </p:nvSpPr>
        <p:spPr bwMode="auto">
          <a:xfrm>
            <a:off x="685800" y="1806575"/>
            <a:ext cx="7924800" cy="505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800">
                <a:solidFill>
                  <a:schemeClr val="bg1"/>
                </a:solidFill>
                <a:latin typeface="Arial Rounded MT Bold" panose="020F0704030504030204" pitchFamily="34" charset="0"/>
              </a:rPr>
              <a:t>a) </a:t>
            </a:r>
            <a:r>
              <a:rPr lang="en-US" altLang="en-US" sz="2800">
                <a:solidFill>
                  <a:srgbClr val="FFFF00"/>
                </a:solidFill>
                <a:latin typeface="Arial Rounded MT Bold" panose="020F0704030504030204" pitchFamily="34" charset="0"/>
              </a:rPr>
              <a:t>Human life and dignity</a:t>
            </a:r>
            <a:r>
              <a:rPr lang="en-US" altLang="en-US" sz="2800">
                <a:solidFill>
                  <a:schemeClr val="bg1"/>
                </a:solidFill>
                <a:latin typeface="Arial Rounded MT Bold" panose="020F0704030504030204" pitchFamily="34" charset="0"/>
              </a:rPr>
              <a:t> must remain at the forefront of any consideration of environmental questions</a:t>
            </a:r>
          </a:p>
          <a:p>
            <a:pPr eaLnBrk="1" hangingPunct="1">
              <a:spcBef>
                <a:spcPct val="50000"/>
              </a:spcBef>
              <a:buFontTx/>
              <a:buNone/>
            </a:pPr>
            <a:r>
              <a:rPr lang="en-US" altLang="en-US" sz="2800">
                <a:solidFill>
                  <a:schemeClr val="bg1"/>
                </a:solidFill>
                <a:latin typeface="Arial Rounded MT Bold" panose="020F0704030504030204" pitchFamily="34" charset="0"/>
              </a:rPr>
              <a:t/>
            </a:r>
            <a:br>
              <a:rPr lang="en-US" altLang="en-US" sz="2800">
                <a:solidFill>
                  <a:schemeClr val="bg1"/>
                </a:solidFill>
                <a:latin typeface="Arial Rounded MT Bold" panose="020F0704030504030204" pitchFamily="34" charset="0"/>
              </a:rPr>
            </a:br>
            <a:r>
              <a:rPr lang="en-US" altLang="en-US" sz="2800">
                <a:solidFill>
                  <a:schemeClr val="bg1"/>
                </a:solidFill>
                <a:latin typeface="Arial Rounded MT Bold" panose="020F0704030504030204" pitchFamily="34" charset="0"/>
              </a:rPr>
              <a:t>b)  </a:t>
            </a:r>
            <a:r>
              <a:rPr lang="en-US" altLang="en-US" sz="2800">
                <a:solidFill>
                  <a:srgbClr val="FFFF00"/>
                </a:solidFill>
                <a:latin typeface="Arial Rounded MT Bold" panose="020F0704030504030204" pitchFamily="34" charset="0"/>
              </a:rPr>
              <a:t>Stewardship *</a:t>
            </a:r>
            <a:r>
              <a:rPr lang="en-US" altLang="en-US" sz="2800">
                <a:solidFill>
                  <a:schemeClr val="bg1"/>
                </a:solidFill>
                <a:latin typeface="Arial Rounded MT Bold" panose="020F0704030504030204" pitchFamily="34" charset="0"/>
              </a:rPr>
              <a:t> is the appropriate model for human care for the environment</a:t>
            </a:r>
          </a:p>
          <a:p>
            <a:pPr eaLnBrk="1" hangingPunct="1">
              <a:spcBef>
                <a:spcPct val="50000"/>
              </a:spcBef>
              <a:buFontTx/>
              <a:buNone/>
            </a:pPr>
            <a:r>
              <a:rPr lang="en-US" altLang="en-US" sz="2800">
                <a:solidFill>
                  <a:schemeClr val="bg1"/>
                </a:solidFill>
                <a:latin typeface="Arial Rounded MT Bold" panose="020F0704030504030204" pitchFamily="34" charset="0"/>
              </a:rPr>
              <a:t/>
            </a:r>
            <a:br>
              <a:rPr lang="en-US" altLang="en-US" sz="2800">
                <a:solidFill>
                  <a:schemeClr val="bg1"/>
                </a:solidFill>
                <a:latin typeface="Arial Rounded MT Bold" panose="020F0704030504030204" pitchFamily="34" charset="0"/>
              </a:rPr>
            </a:br>
            <a:r>
              <a:rPr lang="en-US" altLang="en-US" sz="2800">
                <a:solidFill>
                  <a:schemeClr val="bg1"/>
                </a:solidFill>
                <a:latin typeface="Arial Rounded MT Bold" panose="020F0704030504030204" pitchFamily="34" charset="0"/>
              </a:rPr>
              <a:t>c) </a:t>
            </a:r>
            <a:r>
              <a:rPr lang="en-US" altLang="en-US" sz="2800">
                <a:solidFill>
                  <a:srgbClr val="FFFF00"/>
                </a:solidFill>
                <a:latin typeface="Arial Rounded MT Bold" panose="020F0704030504030204" pitchFamily="34" charset="0"/>
              </a:rPr>
              <a:t>Obligations to future generations</a:t>
            </a:r>
            <a:r>
              <a:rPr lang="en-US" altLang="en-US" sz="2800">
                <a:solidFill>
                  <a:schemeClr val="bg1"/>
                </a:solidFill>
                <a:latin typeface="Arial Rounded MT Bold" panose="020F0704030504030204" pitchFamily="34" charset="0"/>
              </a:rPr>
              <a:t> must influence environmental decision-making</a:t>
            </a:r>
          </a:p>
          <a:p>
            <a:pPr eaLnBrk="1" hangingPunct="1">
              <a:spcBef>
                <a:spcPct val="50000"/>
              </a:spcBef>
              <a:buFontTx/>
              <a:buNone/>
            </a:pPr>
            <a:r>
              <a:rPr lang="en-US" altLang="en-US" sz="1800">
                <a:solidFill>
                  <a:schemeClr val="bg1"/>
                </a:solidFill>
                <a:latin typeface="Arial Rounded MT Bold" panose="020F0704030504030204" pitchFamily="34" charset="0"/>
              </a:rPr>
              <a:t/>
            </a:r>
            <a:br>
              <a:rPr lang="en-US" altLang="en-US" sz="1800">
                <a:solidFill>
                  <a:schemeClr val="bg1"/>
                </a:solidFill>
                <a:latin typeface="Arial Rounded MT Bold" panose="020F0704030504030204" pitchFamily="34" charset="0"/>
              </a:rPr>
            </a:br>
            <a:r>
              <a:rPr lang="en-US" altLang="en-US" sz="1800">
                <a:solidFill>
                  <a:schemeClr val="bg1"/>
                </a:solidFill>
                <a:latin typeface="Arial Rounded MT Bold" panose="020F0704030504030204" pitchFamily="34" charset="0"/>
              </a:rPr>
              <a:t>*  One who cares for property and possessions that belong to others</a:t>
            </a:r>
          </a:p>
        </p:txBody>
      </p:sp>
      <p:sp>
        <p:nvSpPr>
          <p:cNvPr id="57348" name="Text Box 4"/>
          <p:cNvSpPr txBox="1">
            <a:spLocks noChangeArrowheads="1"/>
          </p:cNvSpPr>
          <p:nvPr/>
        </p:nvSpPr>
        <p:spPr bwMode="auto">
          <a:xfrm>
            <a:off x="1905000" y="0"/>
            <a:ext cx="5562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a:solidFill>
                  <a:schemeClr val="bg1"/>
                </a:solidFill>
                <a:latin typeface="Arial Rounded MT Bold" panose="020F0704030504030204" pitchFamily="34" charset="0"/>
              </a:rPr>
              <a:t>SUMMARY</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2"/>
          <p:cNvSpPr txBox="1">
            <a:spLocks noChangeArrowheads="1"/>
          </p:cNvSpPr>
          <p:nvPr/>
        </p:nvSpPr>
        <p:spPr bwMode="auto">
          <a:xfrm>
            <a:off x="990600" y="228600"/>
            <a:ext cx="7772400" cy="625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a:solidFill>
                  <a:schemeClr val="bg1"/>
                </a:solidFill>
                <a:latin typeface="Arial Rounded MT Bold" panose="020F0704030504030204" pitchFamily="34" charset="0"/>
              </a:rPr>
              <a:t>d)  In the spirit of </a:t>
            </a:r>
            <a:r>
              <a:rPr lang="en-US" altLang="en-US" sz="2800">
                <a:solidFill>
                  <a:srgbClr val="FFFF00"/>
                </a:solidFill>
                <a:latin typeface="Arial Rounded MT Bold" panose="020F0704030504030204" pitchFamily="34" charset="0"/>
              </a:rPr>
              <a:t>subsidiarity*</a:t>
            </a:r>
            <a:r>
              <a:rPr lang="en-US" altLang="en-US" sz="2800">
                <a:solidFill>
                  <a:schemeClr val="bg1"/>
                </a:solidFill>
                <a:latin typeface="Arial Rounded MT Bold" panose="020F0704030504030204" pitchFamily="34" charset="0"/>
              </a:rPr>
              <a:t> environmental decision-making must be made at the appropriate level</a:t>
            </a:r>
            <a:br>
              <a:rPr lang="en-US" altLang="en-US" sz="2800">
                <a:solidFill>
                  <a:schemeClr val="bg1"/>
                </a:solidFill>
                <a:latin typeface="Arial Rounded MT Bold" panose="020F0704030504030204" pitchFamily="34" charset="0"/>
              </a:rPr>
            </a:br>
            <a:endParaRPr lang="en-US" altLang="en-US" sz="2800">
              <a:solidFill>
                <a:schemeClr val="bg1"/>
              </a:solidFill>
              <a:latin typeface="Arial Rounded MT Bold" panose="020F0704030504030204" pitchFamily="34" charset="0"/>
            </a:endParaRPr>
          </a:p>
          <a:p>
            <a:pPr eaLnBrk="1" hangingPunct="1">
              <a:spcBef>
                <a:spcPct val="0"/>
              </a:spcBef>
              <a:buFontTx/>
              <a:buAutoNum type="alphaLcParenR" startAt="5"/>
            </a:pPr>
            <a:r>
              <a:rPr lang="en-US" altLang="en-US" sz="2800">
                <a:solidFill>
                  <a:schemeClr val="bg1"/>
                </a:solidFill>
                <a:latin typeface="Arial Rounded MT Bold" panose="020F0704030504030204" pitchFamily="34" charset="0"/>
              </a:rPr>
              <a:t>The </a:t>
            </a:r>
            <a:r>
              <a:rPr lang="en-US" altLang="en-US" sz="2800">
                <a:solidFill>
                  <a:srgbClr val="FFFF00"/>
                </a:solidFill>
                <a:latin typeface="Arial Rounded MT Bold" panose="020F0704030504030204" pitchFamily="34" charset="0"/>
              </a:rPr>
              <a:t>right to private property</a:t>
            </a:r>
            <a:r>
              <a:rPr lang="en-US" altLang="en-US" sz="2800">
                <a:solidFill>
                  <a:schemeClr val="bg1"/>
                </a:solidFill>
                <a:latin typeface="Arial Rounded MT Bold" panose="020F0704030504030204" pitchFamily="34" charset="0"/>
              </a:rPr>
              <a:t> and the mandate to use property for the </a:t>
            </a:r>
            <a:r>
              <a:rPr lang="en-US" altLang="en-US" sz="2800">
                <a:solidFill>
                  <a:srgbClr val="FFFF00"/>
                </a:solidFill>
                <a:latin typeface="Arial Rounded MT Bold" panose="020F0704030504030204" pitchFamily="34" charset="0"/>
              </a:rPr>
              <a:t>common good</a:t>
            </a:r>
            <a:r>
              <a:rPr lang="en-US" altLang="en-US" sz="2800">
                <a:solidFill>
                  <a:schemeClr val="bg1"/>
                </a:solidFill>
                <a:latin typeface="Arial Rounded MT Bold" panose="020F0704030504030204" pitchFamily="34" charset="0"/>
              </a:rPr>
              <a:t> must both be respected in environmental policies</a:t>
            </a:r>
            <a:br>
              <a:rPr lang="en-US" altLang="en-US" sz="2800">
                <a:solidFill>
                  <a:schemeClr val="bg1"/>
                </a:solidFill>
                <a:latin typeface="Arial Rounded MT Bold" panose="020F0704030504030204" pitchFamily="34" charset="0"/>
              </a:rPr>
            </a:br>
            <a:endParaRPr lang="en-US" altLang="en-US" sz="2800">
              <a:solidFill>
                <a:schemeClr val="bg1"/>
              </a:solidFill>
              <a:latin typeface="Arial Rounded MT Bold" panose="020F0704030504030204" pitchFamily="34" charset="0"/>
            </a:endParaRPr>
          </a:p>
          <a:p>
            <a:pPr eaLnBrk="1" hangingPunct="1">
              <a:spcBef>
                <a:spcPct val="0"/>
              </a:spcBef>
              <a:buFontTx/>
              <a:buAutoNum type="alphaLcParenR" startAt="5"/>
            </a:pPr>
            <a:r>
              <a:rPr lang="en-US" altLang="en-US" sz="2800">
                <a:solidFill>
                  <a:schemeClr val="bg1"/>
                </a:solidFill>
                <a:latin typeface="Arial Rounded MT Bold" panose="020F0704030504030204" pitchFamily="34" charset="0"/>
              </a:rPr>
              <a:t>Environmental concerns are also </a:t>
            </a:r>
            <a:r>
              <a:rPr lang="en-US" altLang="en-US" sz="2800">
                <a:solidFill>
                  <a:srgbClr val="FFFF00"/>
                </a:solidFill>
                <a:latin typeface="Arial Rounded MT Bold" panose="020F0704030504030204" pitchFamily="34" charset="0"/>
              </a:rPr>
              <a:t>moral concerns</a:t>
            </a:r>
            <a:r>
              <a:rPr lang="en-US" altLang="en-US" sz="2800">
                <a:solidFill>
                  <a:schemeClr val="bg1"/>
                </a:solidFill>
                <a:latin typeface="Arial Rounded MT Bold" panose="020F0704030504030204" pitchFamily="34" charset="0"/>
              </a:rPr>
              <a:t> which require </a:t>
            </a:r>
            <a:r>
              <a:rPr lang="en-US" altLang="en-US" sz="2800">
                <a:solidFill>
                  <a:srgbClr val="FFFF00"/>
                </a:solidFill>
                <a:latin typeface="Arial Rounded MT Bold" panose="020F0704030504030204" pitchFamily="34" charset="0"/>
              </a:rPr>
              <a:t>radical rethinking of consumer culture</a:t>
            </a:r>
          </a:p>
          <a:p>
            <a:pPr eaLnBrk="1" hangingPunct="1">
              <a:spcBef>
                <a:spcPct val="0"/>
              </a:spcBef>
              <a:buFontTx/>
              <a:buNone/>
            </a:pPr>
            <a:r>
              <a:rPr lang="en-US" altLang="en-US" sz="2800">
                <a:solidFill>
                  <a:srgbClr val="FFFF00"/>
                </a:solidFill>
                <a:latin typeface="Arial Rounded MT Bold" panose="020F0704030504030204" pitchFamily="34" charset="0"/>
              </a:rPr>
              <a:t/>
            </a:r>
            <a:br>
              <a:rPr lang="en-US" altLang="en-US" sz="2800">
                <a:solidFill>
                  <a:srgbClr val="FFFF00"/>
                </a:solidFill>
                <a:latin typeface="Arial Rounded MT Bold" panose="020F0704030504030204" pitchFamily="34" charset="0"/>
              </a:rPr>
            </a:br>
            <a:r>
              <a:rPr lang="en-US" altLang="en-US" sz="2000">
                <a:solidFill>
                  <a:schemeClr val="bg1"/>
                </a:solidFill>
                <a:latin typeface="Arial Rounded MT Bold" panose="020F0704030504030204" pitchFamily="34" charset="0"/>
              </a:rPr>
              <a:t>* should resolve problems at the lowest possible level, but higher level must step in when needed or appropriate</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4"/>
          <p:cNvSpPr txBox="1">
            <a:spLocks noChangeArrowheads="1"/>
          </p:cNvSpPr>
          <p:nvPr/>
        </p:nvSpPr>
        <p:spPr bwMode="auto">
          <a:xfrm>
            <a:off x="762000" y="228600"/>
            <a:ext cx="7543800"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a:solidFill>
                  <a:srgbClr val="FFFF00"/>
                </a:solidFill>
                <a:latin typeface="Arial Rounded MT Bold" panose="020F0704030504030204" pitchFamily="34" charset="0"/>
              </a:rPr>
              <a:t>SOME MOVEMENTS IN CATHOLIC SOCIAL TEACHING BEYOND THE ANTHROPOCENTRIC APPROACH</a:t>
            </a:r>
          </a:p>
        </p:txBody>
      </p:sp>
      <p:sp>
        <p:nvSpPr>
          <p:cNvPr id="61443" name="Text Box 5"/>
          <p:cNvSpPr txBox="1">
            <a:spLocks noChangeArrowheads="1"/>
          </p:cNvSpPr>
          <p:nvPr/>
        </p:nvSpPr>
        <p:spPr bwMode="auto">
          <a:xfrm>
            <a:off x="1143000" y="1905000"/>
            <a:ext cx="7315200" cy="465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400">
                <a:solidFill>
                  <a:schemeClr val="bg1"/>
                </a:solidFill>
                <a:latin typeface="Arial Rounded MT Bold" panose="020F0704030504030204" pitchFamily="34" charset="0"/>
              </a:rPr>
              <a:t>-- affirmation of sacredness of all creation</a:t>
            </a:r>
          </a:p>
          <a:p>
            <a:pPr eaLnBrk="1" hangingPunct="1">
              <a:spcBef>
                <a:spcPct val="50000"/>
              </a:spcBef>
              <a:buFontTx/>
              <a:buNone/>
            </a:pPr>
            <a:r>
              <a:rPr lang="en-US" altLang="en-US" sz="2400">
                <a:solidFill>
                  <a:schemeClr val="bg1"/>
                </a:solidFill>
                <a:latin typeface="Arial Rounded MT Bold" panose="020F0704030504030204" pitchFamily="34" charset="0"/>
              </a:rPr>
              <a:t>-- acknowledgement of interdependence of life in all its forms</a:t>
            </a:r>
          </a:p>
          <a:p>
            <a:pPr eaLnBrk="1" hangingPunct="1">
              <a:spcBef>
                <a:spcPct val="50000"/>
              </a:spcBef>
              <a:buFontTx/>
              <a:buNone/>
            </a:pPr>
            <a:r>
              <a:rPr lang="en-US" altLang="en-US" sz="2400">
                <a:solidFill>
                  <a:schemeClr val="bg1"/>
                </a:solidFill>
                <a:latin typeface="Arial Rounded MT Bold" panose="020F0704030504030204" pitchFamily="34" charset="0"/>
              </a:rPr>
              <a:t>-- importance of thinking on behalf of future generations of ALL life forms</a:t>
            </a:r>
          </a:p>
          <a:p>
            <a:pPr eaLnBrk="1" hangingPunct="1">
              <a:spcBef>
                <a:spcPct val="50000"/>
              </a:spcBef>
              <a:buFontTx/>
              <a:buNone/>
            </a:pPr>
            <a:r>
              <a:rPr lang="en-US" altLang="en-US" sz="2400">
                <a:solidFill>
                  <a:schemeClr val="bg1"/>
                </a:solidFill>
                <a:latin typeface="Arial Rounded MT Bold" panose="020F0704030504030204" pitchFamily="34" charset="0"/>
              </a:rPr>
              <a:t>-- environmental crisis is a moral crisis</a:t>
            </a:r>
          </a:p>
          <a:p>
            <a:pPr eaLnBrk="1" hangingPunct="1">
              <a:spcBef>
                <a:spcPct val="50000"/>
              </a:spcBef>
              <a:buFontTx/>
              <a:buNone/>
            </a:pPr>
            <a:r>
              <a:rPr lang="en-US" altLang="en-US" sz="2400">
                <a:solidFill>
                  <a:schemeClr val="bg1"/>
                </a:solidFill>
                <a:latin typeface="Arial Rounded MT Bold" panose="020F0704030504030204" pitchFamily="34" charset="0"/>
              </a:rPr>
              <a:t>-- critique of market economics and unrestrained use of Earth’s resources</a:t>
            </a:r>
          </a:p>
          <a:p>
            <a:pPr eaLnBrk="1" hangingPunct="1">
              <a:spcBef>
                <a:spcPct val="50000"/>
              </a:spcBef>
              <a:buFontTx/>
              <a:buNone/>
            </a:pPr>
            <a:r>
              <a:rPr lang="en-US" altLang="en-US" sz="2400">
                <a:solidFill>
                  <a:schemeClr val="bg1"/>
                </a:solidFill>
                <a:latin typeface="Arial Rounded MT Bold" panose="020F0704030504030204" pitchFamily="34" charset="0"/>
              </a:rPr>
              <a:t>-- ways toward integrating sustainable development as a foundation for Peace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1828800" y="685800"/>
            <a:ext cx="5181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2800">
                <a:solidFill>
                  <a:schemeClr val="bg1"/>
                </a:solidFill>
                <a:latin typeface="Arial Rounded MT Bold" panose="020F0704030504030204" pitchFamily="34" charset="0"/>
              </a:rPr>
              <a:t>Rooted in Scripture </a:t>
            </a:r>
            <a:br>
              <a:rPr lang="en-US" altLang="en-US" sz="2800">
                <a:solidFill>
                  <a:schemeClr val="bg1"/>
                </a:solidFill>
                <a:latin typeface="Arial Rounded MT Bold" panose="020F0704030504030204" pitchFamily="34" charset="0"/>
              </a:rPr>
            </a:br>
            <a:r>
              <a:rPr lang="en-US" altLang="en-US" sz="2800">
                <a:solidFill>
                  <a:schemeClr val="bg1"/>
                </a:solidFill>
                <a:latin typeface="Arial Rounded MT Bold" panose="020F0704030504030204" pitchFamily="34" charset="0"/>
              </a:rPr>
              <a:t>&amp; Judeo-Christian Tradition </a:t>
            </a:r>
          </a:p>
        </p:txBody>
      </p:sp>
      <p:pic>
        <p:nvPicPr>
          <p:cNvPr id="8195" name="Picture 3" descr="Scriptu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228600"/>
            <a:ext cx="1905000"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xt Box 4"/>
          <p:cNvSpPr txBox="1">
            <a:spLocks noChangeArrowheads="1"/>
          </p:cNvSpPr>
          <p:nvPr/>
        </p:nvSpPr>
        <p:spPr bwMode="auto">
          <a:xfrm>
            <a:off x="381000" y="152400"/>
            <a:ext cx="8001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a:solidFill>
                  <a:srgbClr val="FFFF00"/>
                </a:solidFill>
                <a:latin typeface="Arial Rounded MT Bold" panose="020F0704030504030204" pitchFamily="34" charset="0"/>
              </a:rPr>
              <a:t>Catholic Social Teaching (CST):</a:t>
            </a:r>
            <a:endParaRPr lang="en-US" altLang="en-US">
              <a:solidFill>
                <a:schemeClr val="bg1"/>
              </a:solidFill>
              <a:latin typeface="Arial Rounded MT Bold" panose="020F0704030504030204" pitchFamily="34" charset="0"/>
            </a:endParaRPr>
          </a:p>
        </p:txBody>
      </p:sp>
      <p:sp>
        <p:nvSpPr>
          <p:cNvPr id="8197" name="Text Box 5"/>
          <p:cNvSpPr txBox="1">
            <a:spLocks noChangeArrowheads="1"/>
          </p:cNvSpPr>
          <p:nvPr/>
        </p:nvSpPr>
        <p:spPr bwMode="auto">
          <a:xfrm>
            <a:off x="4724400" y="2667000"/>
            <a:ext cx="4191000"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000">
                <a:solidFill>
                  <a:schemeClr val="bg1"/>
                </a:solidFill>
                <a:latin typeface="Arial Rounded MT Bold" panose="020F0704030504030204" pitchFamily="34" charset="0"/>
              </a:rPr>
              <a:t>BOOK OF GENESIS </a:t>
            </a:r>
            <a:br>
              <a:rPr lang="en-US" altLang="en-US" sz="2000">
                <a:solidFill>
                  <a:schemeClr val="bg1"/>
                </a:solidFill>
                <a:latin typeface="Arial Rounded MT Bold" panose="020F0704030504030204" pitchFamily="34" charset="0"/>
              </a:rPr>
            </a:br>
            <a:r>
              <a:rPr lang="en-US" altLang="en-US" sz="2000">
                <a:solidFill>
                  <a:schemeClr val="bg1"/>
                </a:solidFill>
                <a:latin typeface="Arial Rounded MT Bold" panose="020F0704030504030204" pitchFamily="34" charset="0"/>
              </a:rPr>
              <a:t>	 CREATION STORIES: </a:t>
            </a:r>
          </a:p>
          <a:p>
            <a:pPr lvl="1" eaLnBrk="1" hangingPunct="1">
              <a:spcBef>
                <a:spcPct val="50000"/>
              </a:spcBef>
              <a:buFontTx/>
              <a:buNone/>
            </a:pPr>
            <a:r>
              <a:rPr lang="en-US" altLang="en-US" sz="2000">
                <a:solidFill>
                  <a:schemeClr val="bg1"/>
                </a:solidFill>
                <a:latin typeface="Arial Rounded MT Bold" panose="020F0704030504030204" pitchFamily="34" charset="0"/>
              </a:rPr>
              <a:t>Dignity of Human Person – created in image and likeness of God </a:t>
            </a:r>
            <a:r>
              <a:rPr lang="en-US" altLang="en-US" sz="1200">
                <a:solidFill>
                  <a:schemeClr val="bg1"/>
                </a:solidFill>
                <a:latin typeface="Arial Rounded MT Bold" panose="020F0704030504030204" pitchFamily="34" charset="0"/>
              </a:rPr>
              <a:t>Gn 1:26</a:t>
            </a:r>
          </a:p>
        </p:txBody>
      </p:sp>
      <p:pic>
        <p:nvPicPr>
          <p:cNvPr id="8198" name="Picture 6" descr="creation-of-ad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286000"/>
            <a:ext cx="4286250" cy="284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4"/>
          <p:cNvSpPr txBox="1">
            <a:spLocks noChangeArrowheads="1"/>
          </p:cNvSpPr>
          <p:nvPr/>
        </p:nvSpPr>
        <p:spPr bwMode="auto">
          <a:xfrm>
            <a:off x="685800" y="304800"/>
            <a:ext cx="7848600" cy="602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400" i="1">
                <a:solidFill>
                  <a:srgbClr val="FFFF00"/>
                </a:solidFill>
                <a:latin typeface="Arial Rounded MT Bold" panose="020F0704030504030204" pitchFamily="34" charset="0"/>
              </a:rPr>
              <a:t>“A summary of Catholic Social Justice teaching suggests the following themes for religious teaching and moral debate:</a:t>
            </a:r>
          </a:p>
          <a:p>
            <a:pPr algn="ctr" eaLnBrk="1" hangingPunct="1">
              <a:spcBef>
                <a:spcPct val="50000"/>
              </a:spcBef>
              <a:buFontTx/>
              <a:buNone/>
            </a:pPr>
            <a:endParaRPr lang="en-US" altLang="en-US" sz="1200" i="1">
              <a:solidFill>
                <a:srgbClr val="FFFF00"/>
              </a:solidFill>
              <a:latin typeface="Arial Rounded MT Bold" panose="020F0704030504030204" pitchFamily="34" charset="0"/>
            </a:endParaRPr>
          </a:p>
          <a:p>
            <a:pPr eaLnBrk="1" hangingPunct="1">
              <a:spcBef>
                <a:spcPct val="50000"/>
              </a:spcBef>
            </a:pPr>
            <a:r>
              <a:rPr lang="en-US" altLang="en-US" sz="2400">
                <a:solidFill>
                  <a:schemeClr val="bg1"/>
                </a:solidFill>
                <a:latin typeface="Arial Rounded MT Bold" panose="020F0704030504030204" pitchFamily="34" charset="0"/>
              </a:rPr>
              <a:t>  A God-centered and sacramental view of the universe which grounds human accountability for the fate of the earth.</a:t>
            </a:r>
            <a:br>
              <a:rPr lang="en-US" altLang="en-US" sz="2400">
                <a:solidFill>
                  <a:schemeClr val="bg1"/>
                </a:solidFill>
                <a:latin typeface="Arial Rounded MT Bold" panose="020F0704030504030204" pitchFamily="34" charset="0"/>
              </a:rPr>
            </a:br>
            <a:endParaRPr lang="en-US" altLang="en-US" sz="2400">
              <a:solidFill>
                <a:schemeClr val="bg1"/>
              </a:solidFill>
              <a:latin typeface="Arial Rounded MT Bold" panose="020F0704030504030204" pitchFamily="34" charset="0"/>
            </a:endParaRPr>
          </a:p>
          <a:p>
            <a:pPr eaLnBrk="1" hangingPunct="1">
              <a:spcBef>
                <a:spcPct val="50000"/>
              </a:spcBef>
            </a:pPr>
            <a:r>
              <a:rPr lang="en-US" altLang="en-US" sz="2400">
                <a:solidFill>
                  <a:schemeClr val="bg1"/>
                </a:solidFill>
                <a:latin typeface="Arial Rounded MT Bold" panose="020F0704030504030204" pitchFamily="34" charset="0"/>
              </a:rPr>
              <a:t> A consistent respect for human life which extends to respect for all creation.</a:t>
            </a:r>
            <a:br>
              <a:rPr lang="en-US" altLang="en-US" sz="2400">
                <a:solidFill>
                  <a:schemeClr val="bg1"/>
                </a:solidFill>
                <a:latin typeface="Arial Rounded MT Bold" panose="020F0704030504030204" pitchFamily="34" charset="0"/>
              </a:rPr>
            </a:br>
            <a:endParaRPr lang="en-US" altLang="en-US" sz="2400">
              <a:solidFill>
                <a:schemeClr val="bg1"/>
              </a:solidFill>
              <a:latin typeface="Arial Rounded MT Bold" panose="020F0704030504030204" pitchFamily="34" charset="0"/>
            </a:endParaRPr>
          </a:p>
          <a:p>
            <a:pPr eaLnBrk="1" hangingPunct="1">
              <a:spcBef>
                <a:spcPct val="50000"/>
              </a:spcBef>
            </a:pPr>
            <a:r>
              <a:rPr lang="en-US" altLang="en-US" sz="2400">
                <a:solidFill>
                  <a:schemeClr val="bg1"/>
                </a:solidFill>
                <a:latin typeface="Arial Rounded MT Bold" panose="020F0704030504030204" pitchFamily="34" charset="0"/>
              </a:rPr>
              <a:t> A  world view affirming the ethical significance of global interdependence and the common good.</a:t>
            </a:r>
            <a:br>
              <a:rPr lang="en-US" altLang="en-US" sz="2400">
                <a:solidFill>
                  <a:schemeClr val="bg1"/>
                </a:solidFill>
                <a:latin typeface="Arial Rounded MT Bold" panose="020F0704030504030204" pitchFamily="34" charset="0"/>
              </a:rPr>
            </a:br>
            <a:r>
              <a:rPr lang="en-US" altLang="en-US" sz="2400">
                <a:solidFill>
                  <a:schemeClr val="bg1"/>
                </a:solidFill>
                <a:latin typeface="Arial Rounded MT Bold" panose="020F0704030504030204" pitchFamily="34" charset="0"/>
              </a:rPr>
              <a:t/>
            </a:r>
            <a:br>
              <a:rPr lang="en-US" altLang="en-US" sz="2400">
                <a:solidFill>
                  <a:schemeClr val="bg1"/>
                </a:solidFill>
                <a:latin typeface="Arial Rounded MT Bold" panose="020F0704030504030204" pitchFamily="34" charset="0"/>
              </a:rPr>
            </a:br>
            <a:endParaRPr lang="en-US" altLang="en-US" sz="2400">
              <a:solidFill>
                <a:schemeClr val="bg1"/>
              </a:solidFill>
              <a:latin typeface="Arial Rounded MT Bold" panose="020F0704030504030204" pitchFamily="34" charset="0"/>
            </a:endParaRPr>
          </a:p>
        </p:txBody>
      </p:sp>
      <p:sp>
        <p:nvSpPr>
          <p:cNvPr id="63491" name="Text Box 5"/>
          <p:cNvSpPr txBox="1">
            <a:spLocks noChangeArrowheads="1"/>
          </p:cNvSpPr>
          <p:nvPr/>
        </p:nvSpPr>
        <p:spPr bwMode="auto">
          <a:xfrm>
            <a:off x="2362200" y="6340475"/>
            <a:ext cx="66294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1400">
                <a:solidFill>
                  <a:schemeClr val="bg1"/>
                </a:solidFill>
                <a:latin typeface="Arial Rounded MT Bold" panose="020F0704030504030204" pitchFamily="34" charset="0"/>
              </a:rPr>
              <a:t>from: New Mexico Catholic Conference “Partnership for the Future” </a:t>
            </a:r>
            <a:r>
              <a:rPr lang="en-US" altLang="en-US" sz="1400" i="1" u="sng">
                <a:solidFill>
                  <a:srgbClr val="000000"/>
                </a:solidFill>
                <a:latin typeface="Arial Rounded MT Bold" panose="020F0704030504030204" pitchFamily="34" charset="0"/>
                <a:hlinkClick r:id="rId3"/>
              </a:rPr>
              <a:t>http://www.ncrlc.com/bishop-statements-webpages/newmexico.html</a:t>
            </a:r>
            <a:endParaRPr lang="en-US" altLang="en-US" sz="1400" i="1" u="sng">
              <a:solidFill>
                <a:srgbClr val="000000"/>
              </a:solidFill>
              <a:latin typeface="Arial Rounded MT Bold" panose="020F0704030504030204"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5"/>
          <p:cNvSpPr txBox="1">
            <a:spLocks noChangeArrowheads="1"/>
          </p:cNvSpPr>
          <p:nvPr/>
        </p:nvSpPr>
        <p:spPr bwMode="auto">
          <a:xfrm>
            <a:off x="990600" y="381000"/>
            <a:ext cx="7391400" cy="611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pPr>
            <a:r>
              <a:rPr lang="en-US" altLang="en-US" sz="2400">
                <a:solidFill>
                  <a:schemeClr val="bg1"/>
                </a:solidFill>
                <a:latin typeface="Arial Rounded MT Bold" panose="020F0704030504030204" pitchFamily="34" charset="0"/>
              </a:rPr>
              <a:t>  An ethics of solidarity promoting cooperation and a just structure of sharing in the world community.</a:t>
            </a:r>
            <a:br>
              <a:rPr lang="en-US" altLang="en-US" sz="2400">
                <a:solidFill>
                  <a:schemeClr val="bg1"/>
                </a:solidFill>
                <a:latin typeface="Arial Rounded MT Bold" panose="020F0704030504030204" pitchFamily="34" charset="0"/>
              </a:rPr>
            </a:br>
            <a:endParaRPr lang="en-US" altLang="en-US" sz="2400">
              <a:solidFill>
                <a:schemeClr val="bg1"/>
              </a:solidFill>
              <a:latin typeface="Arial Rounded MT Bold" panose="020F0704030504030204" pitchFamily="34" charset="0"/>
            </a:endParaRPr>
          </a:p>
          <a:p>
            <a:pPr eaLnBrk="1" hangingPunct="1">
              <a:spcBef>
                <a:spcPct val="50000"/>
              </a:spcBef>
            </a:pPr>
            <a:r>
              <a:rPr lang="en-US" altLang="en-US" sz="2400">
                <a:solidFill>
                  <a:schemeClr val="bg1"/>
                </a:solidFill>
                <a:latin typeface="Arial Rounded MT Bold" panose="020F0704030504030204" pitchFamily="34" charset="0"/>
              </a:rPr>
              <a:t> An understanding of the universal purpose of created things which requires equitable use of the earth's resources.</a:t>
            </a:r>
            <a:br>
              <a:rPr lang="en-US" altLang="en-US" sz="2400">
                <a:solidFill>
                  <a:schemeClr val="bg1"/>
                </a:solidFill>
                <a:latin typeface="Arial Rounded MT Bold" panose="020F0704030504030204" pitchFamily="34" charset="0"/>
              </a:rPr>
            </a:br>
            <a:endParaRPr lang="en-US" altLang="en-US" sz="2400">
              <a:solidFill>
                <a:schemeClr val="bg1"/>
              </a:solidFill>
              <a:latin typeface="Arial Rounded MT Bold" panose="020F0704030504030204" pitchFamily="34" charset="0"/>
            </a:endParaRPr>
          </a:p>
          <a:p>
            <a:pPr eaLnBrk="1" hangingPunct="1">
              <a:spcBef>
                <a:spcPct val="50000"/>
              </a:spcBef>
            </a:pPr>
            <a:r>
              <a:rPr lang="en-US" altLang="en-US" sz="2400">
                <a:solidFill>
                  <a:schemeClr val="bg1"/>
                </a:solidFill>
                <a:latin typeface="Arial Rounded MT Bold" panose="020F0704030504030204" pitchFamily="34" charset="0"/>
              </a:rPr>
              <a:t> An option for the poor which gives passion to the quest for an equitable and sustainable world.</a:t>
            </a:r>
            <a:br>
              <a:rPr lang="en-US" altLang="en-US" sz="2400">
                <a:solidFill>
                  <a:schemeClr val="bg1"/>
                </a:solidFill>
                <a:latin typeface="Arial Rounded MT Bold" panose="020F0704030504030204" pitchFamily="34" charset="0"/>
              </a:rPr>
            </a:br>
            <a:endParaRPr lang="en-US" altLang="en-US" sz="2400">
              <a:solidFill>
                <a:schemeClr val="bg1"/>
              </a:solidFill>
              <a:latin typeface="Arial Rounded MT Bold" panose="020F0704030504030204" pitchFamily="34" charset="0"/>
            </a:endParaRPr>
          </a:p>
          <a:p>
            <a:pPr eaLnBrk="1" hangingPunct="1">
              <a:spcBef>
                <a:spcPct val="50000"/>
              </a:spcBef>
            </a:pPr>
            <a:r>
              <a:rPr lang="en-US" altLang="en-US" sz="2400">
                <a:solidFill>
                  <a:schemeClr val="bg1"/>
                </a:solidFill>
                <a:latin typeface="Arial Rounded MT Bold" panose="020F0704030504030204" pitchFamily="34" charset="0"/>
              </a:rPr>
              <a:t> A conception of authentic development offering a direction for progress which respects human dignity and the limits of material growth. </a:t>
            </a:r>
            <a:br>
              <a:rPr lang="en-US" altLang="en-US" sz="2400">
                <a:solidFill>
                  <a:schemeClr val="bg1"/>
                </a:solidFill>
                <a:latin typeface="Arial Rounded MT Bold" panose="020F0704030504030204" pitchFamily="34" charset="0"/>
              </a:rPr>
            </a:br>
            <a:endParaRPr lang="en-US" altLang="en-US" sz="2400">
              <a:solidFill>
                <a:schemeClr val="bg1"/>
              </a:solidFill>
              <a:latin typeface="Arial Rounded MT Bold" panose="020F0704030504030204"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2"/>
          <p:cNvSpPr txBox="1">
            <a:spLocks noChangeArrowheads="1"/>
          </p:cNvSpPr>
          <p:nvPr/>
        </p:nvSpPr>
        <p:spPr bwMode="auto">
          <a:xfrm>
            <a:off x="838200" y="228600"/>
            <a:ext cx="7620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a:solidFill>
                  <a:srgbClr val="FFFF00"/>
                </a:solidFill>
                <a:latin typeface="Arial Rounded MT Bold" panose="020F0704030504030204" pitchFamily="34" charset="0"/>
              </a:rPr>
              <a:t>Closing Thoughts on the Role of Science in CST and the Environment</a:t>
            </a:r>
          </a:p>
        </p:txBody>
      </p:sp>
      <p:sp>
        <p:nvSpPr>
          <p:cNvPr id="50180" name="Text Box 4"/>
          <p:cNvSpPr txBox="1">
            <a:spLocks noChangeArrowheads="1"/>
          </p:cNvSpPr>
          <p:nvPr/>
        </p:nvSpPr>
        <p:spPr bwMode="auto">
          <a:xfrm>
            <a:off x="3733800" y="1752600"/>
            <a:ext cx="4953000" cy="465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400">
                <a:solidFill>
                  <a:schemeClr val="bg1"/>
                </a:solidFill>
                <a:latin typeface="Arial Rounded MT Bold" panose="020F0704030504030204" pitchFamily="34" charset="0"/>
              </a:rPr>
              <a:t>-- parallel development of CST- environment  connection and scientific advances</a:t>
            </a:r>
          </a:p>
          <a:p>
            <a:pPr eaLnBrk="1" hangingPunct="1">
              <a:spcBef>
                <a:spcPct val="50000"/>
              </a:spcBef>
              <a:buFontTx/>
              <a:buNone/>
            </a:pPr>
            <a:r>
              <a:rPr lang="en-US" altLang="en-US" sz="2400">
                <a:solidFill>
                  <a:schemeClr val="bg1"/>
                </a:solidFill>
                <a:latin typeface="Arial Rounded MT Bold" panose="020F0704030504030204" pitchFamily="34" charset="0"/>
              </a:rPr>
              <a:t>-- as in other areas, popes, bishops, etc. have invited the voice of science</a:t>
            </a:r>
          </a:p>
          <a:p>
            <a:pPr eaLnBrk="1" hangingPunct="1">
              <a:spcBef>
                <a:spcPct val="50000"/>
              </a:spcBef>
              <a:buFontTx/>
              <a:buNone/>
            </a:pPr>
            <a:r>
              <a:rPr lang="en-US" altLang="en-US" sz="2400">
                <a:solidFill>
                  <a:schemeClr val="bg1"/>
                </a:solidFill>
                <a:latin typeface="Arial Rounded MT Bold" panose="020F0704030504030204" pitchFamily="34" charset="0"/>
              </a:rPr>
              <a:t>--  CST addresses vital issues beyond purview of science</a:t>
            </a:r>
          </a:p>
          <a:p>
            <a:pPr eaLnBrk="1" hangingPunct="1">
              <a:spcBef>
                <a:spcPct val="50000"/>
              </a:spcBef>
              <a:buFontTx/>
              <a:buNone/>
            </a:pPr>
            <a:r>
              <a:rPr lang="en-US" altLang="en-US" sz="2400">
                <a:solidFill>
                  <a:schemeClr val="bg1"/>
                </a:solidFill>
                <a:latin typeface="Arial Rounded MT Bold" panose="020F0704030504030204" pitchFamily="34" charset="0"/>
              </a:rPr>
              <a:t>-- CST deepens and intensifies the need for science’s contributions and vision</a:t>
            </a:r>
          </a:p>
        </p:txBody>
      </p:sp>
      <p:pic>
        <p:nvPicPr>
          <p:cNvPr id="67588" name="Picture 5" descr="Earth-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362200"/>
            <a:ext cx="2984500" cy="319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0180">
                                            <p:txEl>
                                              <p:pRg st="0" end="0"/>
                                            </p:txEl>
                                          </p:spTgt>
                                        </p:tgtEl>
                                        <p:attrNameLst>
                                          <p:attrName>style.visibility</p:attrName>
                                        </p:attrNameLst>
                                      </p:cBhvr>
                                      <p:to>
                                        <p:strVal val="visible"/>
                                      </p:to>
                                    </p:set>
                                    <p:animEffect transition="in" filter="dissolve">
                                      <p:cBhvr>
                                        <p:cTn id="7" dur="500"/>
                                        <p:tgtEl>
                                          <p:spTgt spid="5018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0180">
                                            <p:txEl>
                                              <p:pRg st="1" end="1"/>
                                            </p:txEl>
                                          </p:spTgt>
                                        </p:tgtEl>
                                        <p:attrNameLst>
                                          <p:attrName>style.visibility</p:attrName>
                                        </p:attrNameLst>
                                      </p:cBhvr>
                                      <p:to>
                                        <p:strVal val="visible"/>
                                      </p:to>
                                    </p:set>
                                    <p:animEffect transition="in" filter="dissolve">
                                      <p:cBhvr>
                                        <p:cTn id="12" dur="500"/>
                                        <p:tgtEl>
                                          <p:spTgt spid="5018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0180">
                                            <p:txEl>
                                              <p:pRg st="2" end="2"/>
                                            </p:txEl>
                                          </p:spTgt>
                                        </p:tgtEl>
                                        <p:attrNameLst>
                                          <p:attrName>style.visibility</p:attrName>
                                        </p:attrNameLst>
                                      </p:cBhvr>
                                      <p:to>
                                        <p:strVal val="visible"/>
                                      </p:to>
                                    </p:set>
                                    <p:animEffect transition="in" filter="dissolve">
                                      <p:cBhvr>
                                        <p:cTn id="17" dur="500"/>
                                        <p:tgtEl>
                                          <p:spTgt spid="50180">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0180">
                                            <p:txEl>
                                              <p:pRg st="3" end="3"/>
                                            </p:txEl>
                                          </p:spTgt>
                                        </p:tgtEl>
                                        <p:attrNameLst>
                                          <p:attrName>style.visibility</p:attrName>
                                        </p:attrNameLst>
                                      </p:cBhvr>
                                      <p:to>
                                        <p:strVal val="visible"/>
                                      </p:to>
                                    </p:set>
                                    <p:animEffect transition="in" filter="dissolve">
                                      <p:cBhvr>
                                        <p:cTn id="22" dur="500"/>
                                        <p:tgtEl>
                                          <p:spTgt spid="5018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0"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ext Box 2"/>
          <p:cNvSpPr txBox="1">
            <a:spLocks noChangeArrowheads="1"/>
          </p:cNvSpPr>
          <p:nvPr/>
        </p:nvSpPr>
        <p:spPr bwMode="auto">
          <a:xfrm>
            <a:off x="914400" y="3124200"/>
            <a:ext cx="7543800"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000">
                <a:solidFill>
                  <a:schemeClr val="bg1"/>
                </a:solidFill>
                <a:latin typeface="Arial Rounded MT Bold" panose="020F0704030504030204" pitchFamily="34" charset="0"/>
              </a:rPr>
              <a:t>This is where Catholic social doctrine has its place:  . . . Its aim is simply to help purify reason and to contribute, here and now, to the acknowledgment and attainment of what is just. </a:t>
            </a:r>
          </a:p>
          <a:p>
            <a:pPr eaLnBrk="1" hangingPunct="1">
              <a:spcBef>
                <a:spcPct val="50000"/>
              </a:spcBef>
              <a:buFontTx/>
              <a:buNone/>
            </a:pPr>
            <a:r>
              <a:rPr lang="en-US" altLang="en-US" sz="2000">
                <a:solidFill>
                  <a:srgbClr val="FFFF00"/>
                </a:solidFill>
                <a:latin typeface="Arial Rounded MT Bold" panose="020F0704030504030204" pitchFamily="34" charset="0"/>
              </a:rPr>
              <a:t>Prayer,</a:t>
            </a:r>
            <a:r>
              <a:rPr lang="en-US" altLang="en-US" sz="2000">
                <a:solidFill>
                  <a:schemeClr val="bg1"/>
                </a:solidFill>
                <a:latin typeface="Arial Rounded MT Bold" panose="020F0704030504030204" pitchFamily="34" charset="0"/>
              </a:rPr>
              <a:t> as a means of drawing ever new strength from Christ, is concretely and urgently needed.</a:t>
            </a:r>
            <a:br>
              <a:rPr lang="en-US" altLang="en-US" sz="2000">
                <a:solidFill>
                  <a:schemeClr val="bg1"/>
                </a:solidFill>
                <a:latin typeface="Arial Rounded MT Bold" panose="020F0704030504030204" pitchFamily="34" charset="0"/>
              </a:rPr>
            </a:br>
            <a:endParaRPr lang="en-US" altLang="en-US" sz="2000">
              <a:solidFill>
                <a:schemeClr val="bg1"/>
              </a:solidFill>
              <a:latin typeface="Arial Rounded MT Bold" panose="020F0704030504030204" pitchFamily="34" charset="0"/>
            </a:endParaRPr>
          </a:p>
          <a:p>
            <a:pPr eaLnBrk="1" hangingPunct="1">
              <a:spcBef>
                <a:spcPct val="50000"/>
              </a:spcBef>
              <a:buFontTx/>
              <a:buNone/>
            </a:pPr>
            <a:r>
              <a:rPr lang="en-US" altLang="en-US" sz="2000">
                <a:solidFill>
                  <a:schemeClr val="bg1"/>
                </a:solidFill>
                <a:latin typeface="Arial Rounded MT Bold" panose="020F0704030504030204" pitchFamily="34" charset="0"/>
              </a:rPr>
              <a:t>It is time to reaffirm the importance of </a:t>
            </a:r>
            <a:r>
              <a:rPr lang="en-US" altLang="en-US" sz="2000">
                <a:solidFill>
                  <a:srgbClr val="FFFF00"/>
                </a:solidFill>
                <a:latin typeface="Arial Rounded MT Bold" panose="020F0704030504030204" pitchFamily="34" charset="0"/>
              </a:rPr>
              <a:t>prayer</a:t>
            </a:r>
            <a:r>
              <a:rPr lang="en-US" altLang="en-US" sz="2000">
                <a:solidFill>
                  <a:schemeClr val="bg1"/>
                </a:solidFill>
                <a:latin typeface="Arial Rounded MT Bold" panose="020F0704030504030204" pitchFamily="34" charset="0"/>
              </a:rPr>
              <a:t> in the face of the activism and the growing secularism of many Christians engaged in charitable work.</a:t>
            </a:r>
          </a:p>
        </p:txBody>
      </p:sp>
      <p:pic>
        <p:nvPicPr>
          <p:cNvPr id="69635" name="Picture 3" descr="95-pope-benedict-xv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0"/>
            <a:ext cx="3797300" cy="282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6" name="Text Box 4"/>
          <p:cNvSpPr txBox="1">
            <a:spLocks noChangeArrowheads="1"/>
          </p:cNvSpPr>
          <p:nvPr/>
        </p:nvSpPr>
        <p:spPr bwMode="auto">
          <a:xfrm>
            <a:off x="4267200" y="228600"/>
            <a:ext cx="4267200" cy="252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a:solidFill>
                  <a:srgbClr val="FFFF00"/>
                </a:solidFill>
                <a:latin typeface="Arial Rounded MT Bold" panose="020F0704030504030204" pitchFamily="34" charset="0"/>
              </a:rPr>
              <a:t>Love—</a:t>
            </a:r>
            <a:r>
              <a:rPr lang="en-US" altLang="en-US" i="1">
                <a:solidFill>
                  <a:srgbClr val="FFFF00"/>
                </a:solidFill>
                <a:latin typeface="Arial Rounded MT Bold" panose="020F0704030504030204" pitchFamily="34" charset="0"/>
              </a:rPr>
              <a:t>caritas</a:t>
            </a:r>
            <a:r>
              <a:rPr lang="en-US" altLang="en-US">
                <a:solidFill>
                  <a:srgbClr val="FFFF00"/>
                </a:solidFill>
                <a:latin typeface="Arial Rounded MT Bold" panose="020F0704030504030204" pitchFamily="34" charset="0"/>
              </a:rPr>
              <a:t>—will always prove necessary, even in the most just society.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4386">
                                            <p:txEl>
                                              <p:pRg st="0" end="0"/>
                                            </p:txEl>
                                          </p:spTgt>
                                        </p:tgtEl>
                                        <p:attrNameLst>
                                          <p:attrName>style.visibility</p:attrName>
                                        </p:attrNameLst>
                                      </p:cBhvr>
                                      <p:to>
                                        <p:strVal val="visible"/>
                                      </p:to>
                                    </p:set>
                                    <p:animEffect transition="in" filter="dissolve">
                                      <p:cBhvr>
                                        <p:cTn id="7" dur="500"/>
                                        <p:tgtEl>
                                          <p:spTgt spid="14438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4386">
                                            <p:txEl>
                                              <p:pRg st="1" end="1"/>
                                            </p:txEl>
                                          </p:spTgt>
                                        </p:tgtEl>
                                        <p:attrNameLst>
                                          <p:attrName>style.visibility</p:attrName>
                                        </p:attrNameLst>
                                      </p:cBhvr>
                                      <p:to>
                                        <p:strVal val="visible"/>
                                      </p:to>
                                    </p:set>
                                    <p:animEffect transition="in" filter="dissolve">
                                      <p:cBhvr>
                                        <p:cTn id="12" dur="500"/>
                                        <p:tgtEl>
                                          <p:spTgt spid="14438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44386">
                                            <p:txEl>
                                              <p:pRg st="2" end="2"/>
                                            </p:txEl>
                                          </p:spTgt>
                                        </p:tgtEl>
                                        <p:attrNameLst>
                                          <p:attrName>style.visibility</p:attrName>
                                        </p:attrNameLst>
                                      </p:cBhvr>
                                      <p:to>
                                        <p:strVal val="visible"/>
                                      </p:to>
                                    </p:set>
                                    <p:animEffect transition="in" filter="dissolve">
                                      <p:cBhvr>
                                        <p:cTn id="17" dur="500"/>
                                        <p:tgtEl>
                                          <p:spTgt spid="14438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1682" name="Picture 2" descr="Earth-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685800"/>
            <a:ext cx="4838700" cy="517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America"/>
          <p:cNvPicPr>
            <a:picLocks noChangeAspect="1" noChangeArrowheads="1"/>
          </p:cNvPicPr>
          <p:nvPr/>
        </p:nvPicPr>
        <p:blipFill>
          <a:blip r:embed="rId3" cstate="print">
            <a:extLst>
              <a:ext uri="{28A0092B-C50C-407E-A947-70E740481C1C}">
                <a14:useLocalDpi xmlns:a14="http://schemas.microsoft.com/office/drawing/2010/main" val="0"/>
              </a:ext>
            </a:extLst>
          </a:blip>
          <a:srcRect r="1799" b="2338"/>
          <a:stretch>
            <a:fillRect/>
          </a:stretch>
        </p:blipFill>
        <p:spPr bwMode="auto">
          <a:xfrm>
            <a:off x="457200" y="152400"/>
            <a:ext cx="44196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1" name="Text Box 3"/>
          <p:cNvSpPr txBox="1">
            <a:spLocks noChangeArrowheads="1"/>
          </p:cNvSpPr>
          <p:nvPr/>
        </p:nvSpPr>
        <p:spPr bwMode="auto">
          <a:xfrm>
            <a:off x="4953000" y="457200"/>
            <a:ext cx="3886200" cy="542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000">
                <a:solidFill>
                  <a:schemeClr val="bg1"/>
                </a:solidFill>
                <a:latin typeface="Arial Rounded MT Bold" panose="020F0704030504030204" pitchFamily="34" charset="0"/>
              </a:rPr>
              <a:t>“The action  . . . Is not national, and it often is not issue-driven. . . . [it] is going on locally, and the most pressing changes are occurring not in issues but in attitudes . . . . </a:t>
            </a:r>
            <a:br>
              <a:rPr lang="en-US" altLang="en-US" sz="2000">
                <a:solidFill>
                  <a:schemeClr val="bg1"/>
                </a:solidFill>
                <a:latin typeface="Arial Rounded MT Bold" panose="020F0704030504030204" pitchFamily="34" charset="0"/>
              </a:rPr>
            </a:br>
            <a:r>
              <a:rPr lang="en-US" altLang="en-US" sz="2000">
                <a:solidFill>
                  <a:schemeClr val="bg1"/>
                </a:solidFill>
                <a:latin typeface="Arial Rounded MT Bold" panose="020F0704030504030204" pitchFamily="34" charset="0"/>
              </a:rPr>
              <a:t/>
            </a:r>
            <a:br>
              <a:rPr lang="en-US" altLang="en-US" sz="2000">
                <a:solidFill>
                  <a:schemeClr val="bg1"/>
                </a:solidFill>
                <a:latin typeface="Arial Rounded MT Bold" panose="020F0704030504030204" pitchFamily="34" charset="0"/>
              </a:rPr>
            </a:br>
            <a:r>
              <a:rPr lang="en-US" altLang="en-US" sz="2000">
                <a:solidFill>
                  <a:schemeClr val="bg1"/>
                </a:solidFill>
                <a:latin typeface="Arial Rounded MT Bold" panose="020F0704030504030204" pitchFamily="34" charset="0"/>
              </a:rPr>
              <a:t>Catholics across the country are beginning to rethink how they relate to the Earth and to re-evaluate their role in the ecological balance.</a:t>
            </a:r>
          </a:p>
          <a:p>
            <a:pPr eaLnBrk="1" hangingPunct="1">
              <a:spcBef>
                <a:spcPct val="50000"/>
              </a:spcBef>
              <a:buFontTx/>
              <a:buNone/>
            </a:pPr>
            <a:r>
              <a:rPr lang="en-US" altLang="en-US" sz="2000">
                <a:solidFill>
                  <a:schemeClr val="bg1"/>
                </a:solidFill>
                <a:latin typeface="Arial Rounded MT Bold" panose="020F0704030504030204" pitchFamily="34" charset="0"/>
              </a:rPr>
              <a:t>After all, this is ecology, so the best way to go is organic, and the best way to start is from the ground up.”</a:t>
            </a:r>
          </a:p>
        </p:txBody>
      </p:sp>
      <p:sp>
        <p:nvSpPr>
          <p:cNvPr id="73732" name="Text Box 4"/>
          <p:cNvSpPr txBox="1">
            <a:spLocks noChangeArrowheads="1"/>
          </p:cNvSpPr>
          <p:nvPr/>
        </p:nvSpPr>
        <p:spPr bwMode="auto">
          <a:xfrm>
            <a:off x="533400" y="4724400"/>
            <a:ext cx="2057400" cy="13700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400">
                <a:solidFill>
                  <a:schemeClr val="bg1"/>
                </a:solidFill>
                <a:latin typeface="Arial Rounded MT Bold" panose="020F0704030504030204" pitchFamily="34" charset="0"/>
              </a:rPr>
              <a:t>Feb 13, 2006 issue</a:t>
            </a:r>
          </a:p>
          <a:p>
            <a:pPr eaLnBrk="1" hangingPunct="1">
              <a:spcBef>
                <a:spcPct val="50000"/>
              </a:spcBef>
              <a:buFontTx/>
              <a:buNone/>
            </a:pPr>
            <a:endParaRPr lang="en-US" altLang="en-US" sz="2400">
              <a:solidFill>
                <a:schemeClr val="bg1"/>
              </a:solidFill>
              <a:latin typeface="Arial Rounded MT Bold" panose="020F0704030504030204"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4"/>
          <p:cNvPicPr>
            <a:picLocks noChangeAspect="1" noChangeArrowheads="1"/>
          </p:cNvPicPr>
          <p:nvPr/>
        </p:nvPicPr>
        <p:blipFill>
          <a:blip r:embed="rId3">
            <a:extLst>
              <a:ext uri="{28A0092B-C50C-407E-A947-70E740481C1C}">
                <a14:useLocalDpi xmlns:a14="http://schemas.microsoft.com/office/drawing/2010/main" val="0"/>
              </a:ext>
            </a:extLst>
          </a:blip>
          <a:srcRect l="25000" t="10156" r="44376" b="68750"/>
          <a:stretch>
            <a:fillRect/>
          </a:stretch>
        </p:blipFill>
        <p:spPr bwMode="auto">
          <a:xfrm>
            <a:off x="228600" y="152400"/>
            <a:ext cx="4343400" cy="239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79" name="Picture 3"/>
          <p:cNvPicPr>
            <a:picLocks noChangeAspect="1" noChangeArrowheads="1"/>
          </p:cNvPicPr>
          <p:nvPr/>
        </p:nvPicPr>
        <p:blipFill>
          <a:blip r:embed="rId4">
            <a:extLst>
              <a:ext uri="{28A0092B-C50C-407E-A947-70E740481C1C}">
                <a14:useLocalDpi xmlns:a14="http://schemas.microsoft.com/office/drawing/2010/main" val="0"/>
              </a:ext>
            </a:extLst>
          </a:blip>
          <a:srcRect l="18124" t="13281" r="19376" b="25000"/>
          <a:stretch>
            <a:fillRect/>
          </a:stretch>
        </p:blipFill>
        <p:spPr bwMode="auto">
          <a:xfrm>
            <a:off x="2133600" y="1741488"/>
            <a:ext cx="6477000" cy="511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228600" y="457200"/>
            <a:ext cx="8763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2800">
                <a:solidFill>
                  <a:srgbClr val="FFFF00"/>
                </a:solidFill>
                <a:latin typeface="Arial Rounded MT Bold" panose="020F0704030504030204" pitchFamily="34" charset="0"/>
              </a:rPr>
              <a:t>Rooted in Scripture &amp; Judeo-Christian Tradition</a:t>
            </a:r>
            <a:r>
              <a:rPr lang="en-US" altLang="en-US" sz="2800">
                <a:solidFill>
                  <a:schemeClr val="bg1"/>
                </a:solidFill>
                <a:latin typeface="Arial Rounded MT Bold" panose="020F0704030504030204" pitchFamily="34" charset="0"/>
              </a:rPr>
              <a:t> </a:t>
            </a:r>
          </a:p>
        </p:txBody>
      </p:sp>
      <p:grpSp>
        <p:nvGrpSpPr>
          <p:cNvPr id="2" name="Group 3"/>
          <p:cNvGrpSpPr>
            <a:grpSpLocks/>
          </p:cNvGrpSpPr>
          <p:nvPr/>
        </p:nvGrpSpPr>
        <p:grpSpPr bwMode="auto">
          <a:xfrm>
            <a:off x="457200" y="1752600"/>
            <a:ext cx="8305800" cy="4648200"/>
            <a:chOff x="336" y="1152"/>
            <a:chExt cx="5232" cy="2928"/>
          </a:xfrm>
        </p:grpSpPr>
        <p:pic>
          <p:nvPicPr>
            <p:cNvPr id="10244" name="Picture 4" descr="mahoney_adameve"/>
            <p:cNvPicPr>
              <a:picLocks noChangeAspect="1" noChangeArrowheads="1"/>
            </p:cNvPicPr>
            <p:nvPr/>
          </p:nvPicPr>
          <p:blipFill>
            <a:blip r:embed="rId3">
              <a:extLst>
                <a:ext uri="{28A0092B-C50C-407E-A947-70E740481C1C}">
                  <a14:useLocalDpi xmlns:a14="http://schemas.microsoft.com/office/drawing/2010/main" val="0"/>
                </a:ext>
              </a:extLst>
            </a:blip>
            <a:srcRect r="9489" b="16763"/>
            <a:stretch>
              <a:fillRect/>
            </a:stretch>
          </p:blipFill>
          <p:spPr bwMode="auto">
            <a:xfrm>
              <a:off x="336" y="1152"/>
              <a:ext cx="2521" cy="2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 Box 5"/>
            <p:cNvSpPr txBox="1">
              <a:spLocks noChangeArrowheads="1"/>
            </p:cNvSpPr>
            <p:nvPr/>
          </p:nvSpPr>
          <p:spPr bwMode="auto">
            <a:xfrm>
              <a:off x="2928" y="1392"/>
              <a:ext cx="2640" cy="2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000">
                  <a:solidFill>
                    <a:schemeClr val="bg1"/>
                  </a:solidFill>
                  <a:latin typeface="Arial Rounded MT Bold" panose="020F0704030504030204" pitchFamily="34" charset="0"/>
                </a:rPr>
                <a:t>BOOK OF GENESIS </a:t>
              </a:r>
              <a:br>
                <a:rPr lang="en-US" altLang="en-US" sz="2000">
                  <a:solidFill>
                    <a:schemeClr val="bg1"/>
                  </a:solidFill>
                  <a:latin typeface="Arial Rounded MT Bold" panose="020F0704030504030204" pitchFamily="34" charset="0"/>
                </a:rPr>
              </a:br>
              <a:r>
                <a:rPr lang="en-US" altLang="en-US" sz="2000">
                  <a:solidFill>
                    <a:schemeClr val="bg1"/>
                  </a:solidFill>
                  <a:latin typeface="Arial Rounded MT Bold" panose="020F0704030504030204" pitchFamily="34" charset="0"/>
                </a:rPr>
                <a:t>	 CREATION STORIES: </a:t>
              </a:r>
            </a:p>
            <a:p>
              <a:pPr lvl="1" eaLnBrk="1" hangingPunct="1">
                <a:spcBef>
                  <a:spcPct val="50000"/>
                </a:spcBef>
                <a:buFontTx/>
                <a:buNone/>
              </a:pPr>
              <a:r>
                <a:rPr lang="en-US" altLang="en-US" sz="2000">
                  <a:solidFill>
                    <a:schemeClr val="bg1"/>
                  </a:solidFill>
                  <a:latin typeface="Arial Rounded MT Bold" panose="020F0704030504030204" pitchFamily="34" charset="0"/>
                </a:rPr>
                <a:t>- Creation is good  </a:t>
              </a:r>
              <a:r>
                <a:rPr lang="en-US" altLang="en-US" sz="1400">
                  <a:solidFill>
                    <a:schemeClr val="bg1"/>
                  </a:solidFill>
                  <a:latin typeface="Arial Rounded MT Bold" panose="020F0704030504030204" pitchFamily="34" charset="0"/>
                </a:rPr>
                <a:t>Gn 1:31</a:t>
              </a:r>
            </a:p>
            <a:p>
              <a:pPr lvl="1" eaLnBrk="1" hangingPunct="1">
                <a:spcBef>
                  <a:spcPct val="50000"/>
                </a:spcBef>
                <a:buFontTx/>
                <a:buNone/>
              </a:pPr>
              <a:r>
                <a:rPr lang="en-US" altLang="en-US" sz="1000" i="1">
                  <a:solidFill>
                    <a:schemeClr val="bg1"/>
                  </a:solidFill>
                  <a:latin typeface="Arial Rounded MT Bold" panose="020F0704030504030204" pitchFamily="34" charset="0"/>
                </a:rPr>
                <a:t>-</a:t>
              </a:r>
              <a:r>
                <a:rPr lang="en-US" altLang="en-US" sz="1600" i="1">
                  <a:solidFill>
                    <a:schemeClr val="bg1"/>
                  </a:solidFill>
                  <a:latin typeface="Arial Rounded MT Bold" panose="020F0704030504030204" pitchFamily="34" charset="0"/>
                </a:rPr>
                <a:t>"Be fertile and multiply; fill the earth and subdue it. Have dominion over  . . . all the living things that move on the earth."</a:t>
              </a:r>
              <a:r>
                <a:rPr lang="en-US" altLang="en-US" sz="1600">
                  <a:solidFill>
                    <a:schemeClr val="bg1"/>
                  </a:solidFill>
                  <a:latin typeface="Arial Rounded MT Bold" panose="020F0704030504030204" pitchFamily="34" charset="0"/>
                </a:rPr>
                <a:t>   </a:t>
              </a:r>
              <a:r>
                <a:rPr lang="en-US" altLang="en-US" sz="1400">
                  <a:solidFill>
                    <a:schemeClr val="bg1"/>
                  </a:solidFill>
                  <a:latin typeface="Arial Rounded MT Bold" panose="020F0704030504030204" pitchFamily="34" charset="0"/>
                </a:rPr>
                <a:t>Gn 1:28</a:t>
              </a:r>
              <a:endParaRPr lang="en-US" altLang="en-US" sz="900">
                <a:solidFill>
                  <a:schemeClr val="bg1"/>
                </a:solidFill>
                <a:latin typeface="Arial Rounded MT Bold" panose="020F0704030504030204" pitchFamily="34" charset="0"/>
              </a:endParaRPr>
            </a:p>
            <a:p>
              <a:pPr lvl="1" eaLnBrk="1" hangingPunct="1">
                <a:spcBef>
                  <a:spcPct val="50000"/>
                </a:spcBef>
                <a:buFontTx/>
                <a:buNone/>
              </a:pPr>
              <a:r>
                <a:rPr lang="en-US" altLang="en-US" sz="2000">
                  <a:solidFill>
                    <a:schemeClr val="bg1"/>
                  </a:solidFill>
                  <a:latin typeface="Arial Rounded MT Bold" panose="020F0704030504030204" pitchFamily="34" charset="0"/>
                </a:rPr>
                <a:t>- Humanity charged to “cultivate and care” for creation    </a:t>
              </a:r>
              <a:r>
                <a:rPr lang="en-US" altLang="en-US" sz="1400">
                  <a:solidFill>
                    <a:schemeClr val="bg1"/>
                  </a:solidFill>
                  <a:latin typeface="Arial Rounded MT Bold" panose="020F0704030504030204" pitchFamily="34" charset="0"/>
                </a:rPr>
                <a:t>Gn 2: 15</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0" name="Group 2"/>
          <p:cNvGrpSpPr>
            <a:grpSpLocks/>
          </p:cNvGrpSpPr>
          <p:nvPr/>
        </p:nvGrpSpPr>
        <p:grpSpPr bwMode="auto">
          <a:xfrm>
            <a:off x="304800" y="228600"/>
            <a:ext cx="8458200" cy="2679700"/>
            <a:chOff x="192" y="144"/>
            <a:chExt cx="5328" cy="1688"/>
          </a:xfrm>
        </p:grpSpPr>
        <p:pic>
          <p:nvPicPr>
            <p:cNvPr id="12295" name="Picture 3" descr="10062667"/>
            <p:cNvPicPr>
              <a:picLocks noChangeAspect="1" noChangeArrowheads="1"/>
            </p:cNvPicPr>
            <p:nvPr/>
          </p:nvPicPr>
          <p:blipFill>
            <a:blip r:embed="rId3">
              <a:extLst>
                <a:ext uri="{28A0092B-C50C-407E-A947-70E740481C1C}">
                  <a14:useLocalDpi xmlns:a14="http://schemas.microsoft.com/office/drawing/2010/main" val="0"/>
                </a:ext>
              </a:extLst>
            </a:blip>
            <a:srcRect l="6694" t="10443" r="7950" b="8095"/>
            <a:stretch>
              <a:fillRect/>
            </a:stretch>
          </p:blipFill>
          <p:spPr bwMode="auto">
            <a:xfrm>
              <a:off x="192" y="144"/>
              <a:ext cx="2208" cy="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6" name="Text Box 4"/>
            <p:cNvSpPr txBox="1">
              <a:spLocks noChangeArrowheads="1"/>
            </p:cNvSpPr>
            <p:nvPr/>
          </p:nvSpPr>
          <p:spPr bwMode="auto">
            <a:xfrm>
              <a:off x="2592" y="144"/>
              <a:ext cx="2928" cy="1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a:solidFill>
                    <a:srgbClr val="FFFF00"/>
                  </a:solidFill>
                  <a:latin typeface="Arial Rounded MT Bold" panose="020F0704030504030204" pitchFamily="34" charset="0"/>
                </a:rPr>
                <a:t>Story of Noah</a:t>
              </a:r>
            </a:p>
            <a:p>
              <a:pPr eaLnBrk="1" hangingPunct="1">
                <a:spcBef>
                  <a:spcPct val="50000"/>
                </a:spcBef>
                <a:buFontTx/>
                <a:buNone/>
              </a:pPr>
              <a:r>
                <a:rPr lang="en-US" altLang="en-US" sz="1800">
                  <a:solidFill>
                    <a:schemeClr val="bg1"/>
                  </a:solidFill>
                  <a:latin typeface="Arial Rounded MT Bold" panose="020F0704030504030204" pitchFamily="34" charset="0"/>
                </a:rPr>
                <a:t>Relationship between human wrong</a:t>
              </a:r>
              <a:br>
                <a:rPr lang="en-US" altLang="en-US" sz="1800">
                  <a:solidFill>
                    <a:schemeClr val="bg1"/>
                  </a:solidFill>
                  <a:latin typeface="Arial Rounded MT Bold" panose="020F0704030504030204" pitchFamily="34" charset="0"/>
                </a:rPr>
              </a:br>
              <a:r>
                <a:rPr lang="en-US" altLang="en-US" sz="1800">
                  <a:solidFill>
                    <a:schemeClr val="bg1"/>
                  </a:solidFill>
                  <a:latin typeface="Arial Rounded MT Bold" panose="020F0704030504030204" pitchFamily="34" charset="0"/>
                </a:rPr>
                <a:t>	and resulting harm to the rest 	of humanity &amp; all creation</a:t>
              </a:r>
            </a:p>
            <a:p>
              <a:pPr eaLnBrk="1" hangingPunct="1">
                <a:spcBef>
                  <a:spcPct val="50000"/>
                </a:spcBef>
                <a:buFontTx/>
                <a:buNone/>
              </a:pPr>
              <a:r>
                <a:rPr lang="en-US" altLang="en-US" sz="1800">
                  <a:solidFill>
                    <a:schemeClr val="bg1"/>
                  </a:solidFill>
                  <a:latin typeface="Arial Rounded MT Bold" panose="020F0704030504030204" pitchFamily="34" charset="0"/>
                </a:rPr>
                <a:t>God’s Covenant with humanity</a:t>
              </a:r>
            </a:p>
          </p:txBody>
        </p:sp>
      </p:grpSp>
      <p:sp>
        <p:nvSpPr>
          <p:cNvPr id="140293" name="Rectangle 5"/>
          <p:cNvSpPr>
            <a:spLocks noChangeArrowheads="1"/>
          </p:cNvSpPr>
          <p:nvPr/>
        </p:nvSpPr>
        <p:spPr bwMode="auto">
          <a:xfrm>
            <a:off x="4038600" y="2133600"/>
            <a:ext cx="4800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i="1">
                <a:solidFill>
                  <a:schemeClr val="bg1"/>
                </a:solidFill>
                <a:latin typeface="Arial Rounded MT Bold" panose="020F0704030504030204" pitchFamily="34" charset="0"/>
              </a:rPr>
              <a:t>I set my bow in the clouds to serve as a sign of the covenant  between me and the earth.            </a:t>
            </a:r>
            <a:r>
              <a:rPr lang="en-US" altLang="en-US" sz="1600">
                <a:solidFill>
                  <a:schemeClr val="bg1"/>
                </a:solidFill>
                <a:latin typeface="Arial Rounded MT Bold" panose="020F0704030504030204" pitchFamily="34" charset="0"/>
              </a:rPr>
              <a:t>Gn 9: 13</a:t>
            </a:r>
          </a:p>
        </p:txBody>
      </p:sp>
      <p:grpSp>
        <p:nvGrpSpPr>
          <p:cNvPr id="3" name="Group 6"/>
          <p:cNvGrpSpPr>
            <a:grpSpLocks/>
          </p:cNvGrpSpPr>
          <p:nvPr/>
        </p:nvGrpSpPr>
        <p:grpSpPr bwMode="auto">
          <a:xfrm>
            <a:off x="381000" y="3886200"/>
            <a:ext cx="8229600" cy="2408238"/>
            <a:chOff x="240" y="2448"/>
            <a:chExt cx="5184" cy="1517"/>
          </a:xfrm>
        </p:grpSpPr>
        <p:sp>
          <p:nvSpPr>
            <p:cNvPr id="12293" name="Text Box 7"/>
            <p:cNvSpPr txBox="1">
              <a:spLocks noChangeArrowheads="1"/>
            </p:cNvSpPr>
            <p:nvPr/>
          </p:nvSpPr>
          <p:spPr bwMode="auto">
            <a:xfrm>
              <a:off x="1536" y="2448"/>
              <a:ext cx="3888" cy="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a:solidFill>
                    <a:srgbClr val="FFFF00"/>
                  </a:solidFill>
                  <a:latin typeface="Arial Rounded MT Bold" panose="020F0704030504030204" pitchFamily="34" charset="0"/>
                </a:rPr>
                <a:t>Sabbatical &amp; Jubilee Years</a:t>
              </a:r>
            </a:p>
            <a:p>
              <a:pPr eaLnBrk="1" hangingPunct="1">
                <a:spcBef>
                  <a:spcPct val="0"/>
                </a:spcBef>
                <a:buFontTx/>
                <a:buNone/>
              </a:pPr>
              <a:r>
                <a:rPr lang="en-US" altLang="en-US" sz="2000">
                  <a:solidFill>
                    <a:schemeClr val="bg1"/>
                  </a:solidFill>
                  <a:latin typeface="Arial Rounded MT Bold" panose="020F0704030504030204" pitchFamily="34" charset="0"/>
                </a:rPr>
                <a:t/>
              </a:r>
              <a:br>
                <a:rPr lang="en-US" altLang="en-US" sz="2000">
                  <a:solidFill>
                    <a:schemeClr val="bg1"/>
                  </a:solidFill>
                  <a:latin typeface="Arial Rounded MT Bold" panose="020F0704030504030204" pitchFamily="34" charset="0"/>
                </a:rPr>
              </a:br>
              <a:r>
                <a:rPr lang="en-US" altLang="en-US" sz="2000">
                  <a:solidFill>
                    <a:schemeClr val="bg1"/>
                  </a:solidFill>
                  <a:latin typeface="Arial Rounded MT Bold" panose="020F0704030504030204" pitchFamily="34" charset="0"/>
                </a:rPr>
                <a:t>Let the lands lie fallow, bring good news to the oppressed, set slaves free &amp; proclaim liberty to captives; forgive debts</a:t>
              </a:r>
              <a:endParaRPr lang="en-US" altLang="en-US" sz="1000">
                <a:solidFill>
                  <a:schemeClr val="bg1"/>
                </a:solidFill>
                <a:latin typeface="Arial Rounded MT Bold" panose="020F0704030504030204" pitchFamily="34" charset="0"/>
              </a:endParaRPr>
            </a:p>
            <a:p>
              <a:pPr lvl="2" algn="ctr" eaLnBrk="1" hangingPunct="1">
                <a:spcBef>
                  <a:spcPct val="0"/>
                </a:spcBef>
                <a:buFontTx/>
                <a:buNone/>
              </a:pPr>
              <a:r>
                <a:rPr lang="en-US" altLang="en-US" sz="2000">
                  <a:solidFill>
                    <a:schemeClr val="bg1"/>
                  </a:solidFill>
                  <a:latin typeface="Arial Rounded MT Bold" panose="020F0704030504030204" pitchFamily="34" charset="0"/>
                </a:rPr>
                <a:t/>
              </a:r>
              <a:br>
                <a:rPr lang="en-US" altLang="en-US" sz="2000">
                  <a:solidFill>
                    <a:schemeClr val="bg1"/>
                  </a:solidFill>
                  <a:latin typeface="Arial Rounded MT Bold" panose="020F0704030504030204" pitchFamily="34" charset="0"/>
                </a:rPr>
              </a:br>
              <a:r>
                <a:rPr lang="en-US" altLang="en-US" sz="2000">
                  <a:solidFill>
                    <a:schemeClr val="bg1"/>
                  </a:solidFill>
                  <a:latin typeface="Arial Rounded MT Bold" panose="020F0704030504030204" pitchFamily="34" charset="0"/>
                </a:rPr>
                <a:t>“a kind of social doctrine in miniature”</a:t>
              </a:r>
            </a:p>
          </p:txBody>
        </p:sp>
        <p:pic>
          <p:nvPicPr>
            <p:cNvPr id="12294" name="Picture 8" descr="field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 y="2832"/>
              <a:ext cx="1164" cy="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0293"/>
                                        </p:tgtEl>
                                        <p:attrNameLst>
                                          <p:attrName>style.visibility</p:attrName>
                                        </p:attrNameLst>
                                      </p:cBhvr>
                                      <p:to>
                                        <p:strVal val="visible"/>
                                      </p:to>
                                    </p:set>
                                    <p:animEffect transition="in" filter="dissolve">
                                      <p:cBhvr>
                                        <p:cTn id="7" dur="500"/>
                                        <p:tgtEl>
                                          <p:spTgt spid="14029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533400" y="0"/>
            <a:ext cx="8305800" cy="426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a:solidFill>
                  <a:srgbClr val="FFFF00"/>
                </a:solidFill>
                <a:latin typeface="Arial Rounded MT Bold" panose="020F0704030504030204" pitchFamily="34" charset="0"/>
              </a:rPr>
              <a:t>Other spiritual roots:</a:t>
            </a:r>
          </a:p>
          <a:p>
            <a:pPr eaLnBrk="1" hangingPunct="1">
              <a:spcBef>
                <a:spcPct val="50000"/>
              </a:spcBef>
              <a:buFontTx/>
              <a:buNone/>
            </a:pPr>
            <a:r>
              <a:rPr lang="en-US" altLang="en-US" sz="2400">
                <a:solidFill>
                  <a:schemeClr val="bg1"/>
                </a:solidFill>
                <a:latin typeface="Arial Rounded MT Bold" panose="020F0704030504030204" pitchFamily="34" charset="0"/>
              </a:rPr>
              <a:t>-- Ancient connections between faith, work and seasonal rhythms of agrarian communities</a:t>
            </a:r>
          </a:p>
          <a:p>
            <a:pPr eaLnBrk="1" hangingPunct="1">
              <a:spcBef>
                <a:spcPct val="50000"/>
              </a:spcBef>
              <a:buFontTx/>
              <a:buNone/>
            </a:pPr>
            <a:r>
              <a:rPr lang="en-US" altLang="en-US" sz="2400">
                <a:solidFill>
                  <a:schemeClr val="bg1"/>
                </a:solidFill>
                <a:latin typeface="Arial Rounded MT Bold" panose="020F0704030504030204" pitchFamily="34" charset="0"/>
              </a:rPr>
              <a:t>-- </a:t>
            </a:r>
            <a:r>
              <a:rPr lang="en-US" altLang="en-US" sz="2400">
                <a:solidFill>
                  <a:srgbClr val="FFFF00"/>
                </a:solidFill>
                <a:latin typeface="Arial Rounded MT Bold" panose="020F0704030504030204" pitchFamily="34" charset="0"/>
              </a:rPr>
              <a:t>Early Church:</a:t>
            </a:r>
            <a:r>
              <a:rPr lang="en-US" altLang="en-US" sz="2400">
                <a:solidFill>
                  <a:schemeClr val="bg1"/>
                </a:solidFill>
                <a:latin typeface="Arial Rounded MT Bold" panose="020F0704030504030204" pitchFamily="34" charset="0"/>
              </a:rPr>
              <a:t>  “all held in common” 	</a:t>
            </a:r>
          </a:p>
          <a:p>
            <a:pPr eaLnBrk="1" hangingPunct="1">
              <a:spcBef>
                <a:spcPct val="50000"/>
              </a:spcBef>
              <a:buFontTx/>
              <a:buNone/>
            </a:pPr>
            <a:r>
              <a:rPr lang="en-US" altLang="en-US" sz="2400">
                <a:solidFill>
                  <a:schemeClr val="bg1"/>
                </a:solidFill>
                <a:latin typeface="Arial Rounded MT Bold" panose="020F0704030504030204" pitchFamily="34" charset="0"/>
              </a:rPr>
              <a:t>-- </a:t>
            </a:r>
            <a:r>
              <a:rPr lang="en-US" altLang="en-US" sz="2400">
                <a:solidFill>
                  <a:srgbClr val="FFFF00"/>
                </a:solidFill>
                <a:latin typeface="Arial Rounded MT Bold" panose="020F0704030504030204" pitchFamily="34" charset="0"/>
              </a:rPr>
              <a:t>Middle Ages:</a:t>
            </a:r>
          </a:p>
          <a:p>
            <a:pPr lvl="1" eaLnBrk="1" hangingPunct="1">
              <a:spcBef>
                <a:spcPct val="50000"/>
              </a:spcBef>
              <a:buFontTx/>
              <a:buNone/>
            </a:pPr>
            <a:r>
              <a:rPr lang="en-US" altLang="en-US" sz="2000">
                <a:solidFill>
                  <a:schemeClr val="bg1"/>
                </a:solidFill>
                <a:latin typeface="Arial Rounded MT Bold" panose="020F0704030504030204" pitchFamily="34" charset="0"/>
              </a:rPr>
              <a:t>-- land and work seen as part of God’s creation, subject to 		religiously inspired ethical standards</a:t>
            </a:r>
            <a:br>
              <a:rPr lang="en-US" altLang="en-US" sz="2000">
                <a:solidFill>
                  <a:schemeClr val="bg1"/>
                </a:solidFill>
                <a:latin typeface="Arial Rounded MT Bold" panose="020F0704030504030204" pitchFamily="34" charset="0"/>
              </a:rPr>
            </a:br>
            <a:r>
              <a:rPr lang="en-US" altLang="en-US" sz="2000">
                <a:solidFill>
                  <a:schemeClr val="bg1"/>
                </a:solidFill>
                <a:latin typeface="Arial Rounded MT Bold" panose="020F0704030504030204" pitchFamily="34" charset="0"/>
              </a:rPr>
              <a:t>-- Nature viewed as gift; land belonged to God not humans</a:t>
            </a:r>
            <a:br>
              <a:rPr lang="en-US" altLang="en-US" sz="2000">
                <a:solidFill>
                  <a:schemeClr val="bg1"/>
                </a:solidFill>
                <a:latin typeface="Arial Rounded MT Bold" panose="020F0704030504030204" pitchFamily="34" charset="0"/>
              </a:rPr>
            </a:br>
            <a:r>
              <a:rPr lang="en-US" altLang="en-US" sz="2000">
                <a:solidFill>
                  <a:schemeClr val="bg1"/>
                </a:solidFill>
                <a:latin typeface="Arial Rounded MT Bold" panose="020F0704030504030204" pitchFamily="34" charset="0"/>
              </a:rPr>
              <a:t>-- community of property, care &amp; protection of poor in society 		responsibility of church</a:t>
            </a:r>
          </a:p>
        </p:txBody>
      </p:sp>
      <p:pic>
        <p:nvPicPr>
          <p:cNvPr id="14339" name="Picture 3" descr="angel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1295400"/>
            <a:ext cx="1676400"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4"/>
          <p:cNvGrpSpPr>
            <a:grpSpLocks/>
          </p:cNvGrpSpPr>
          <p:nvPr/>
        </p:nvGrpSpPr>
        <p:grpSpPr bwMode="auto">
          <a:xfrm>
            <a:off x="304800" y="3962400"/>
            <a:ext cx="8382000" cy="2819400"/>
            <a:chOff x="192" y="2496"/>
            <a:chExt cx="5280" cy="1776"/>
          </a:xfrm>
        </p:grpSpPr>
        <p:pic>
          <p:nvPicPr>
            <p:cNvPr id="14341" name="Picture 5" descr="ASTFRA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 y="2496"/>
              <a:ext cx="1210" cy="1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Text Box 6"/>
            <p:cNvSpPr txBox="1">
              <a:spLocks noChangeArrowheads="1"/>
            </p:cNvSpPr>
            <p:nvPr/>
          </p:nvSpPr>
          <p:spPr bwMode="auto">
            <a:xfrm>
              <a:off x="1536" y="2773"/>
              <a:ext cx="3936" cy="1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a:spcBef>
                  <a:spcPct val="20000"/>
                </a:spcBef>
                <a:buChar char="–"/>
                <a:defRPr sz="2800">
                  <a:solidFill>
                    <a:schemeClr val="tx1"/>
                  </a:solidFill>
                  <a:latin typeface="Times New Roman" panose="02020603050405020304" pitchFamily="18" charset="0"/>
                </a:defRPr>
              </a:lvl2pPr>
              <a:lvl3pPr>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400">
                  <a:solidFill>
                    <a:schemeClr val="bg1"/>
                  </a:solidFill>
                  <a:latin typeface="Arial Rounded MT Bold" panose="020F0704030504030204" pitchFamily="34" charset="0"/>
                </a:rPr>
                <a:t>-- </a:t>
              </a:r>
              <a:r>
                <a:rPr lang="en-US" altLang="en-US" sz="2400">
                  <a:solidFill>
                    <a:srgbClr val="FFFF00"/>
                  </a:solidFill>
                  <a:latin typeface="Arial Rounded MT Bold" panose="020F0704030504030204" pitchFamily="34" charset="0"/>
                </a:rPr>
                <a:t>St. Francis – “Patron Saint of Ecology”</a:t>
              </a:r>
              <a:endParaRPr lang="en-US" altLang="en-US" sz="1600">
                <a:solidFill>
                  <a:srgbClr val="FFFF00"/>
                </a:solidFill>
                <a:latin typeface="Arial Rounded MT Bold" panose="020F0704030504030204" pitchFamily="34" charset="0"/>
              </a:endParaRPr>
            </a:p>
            <a:p>
              <a:pPr lvl="1" eaLnBrk="1" hangingPunct="1">
                <a:spcBef>
                  <a:spcPct val="50000"/>
                </a:spcBef>
                <a:buFontTx/>
                <a:buNone/>
              </a:pPr>
              <a:r>
                <a:rPr lang="en-US" altLang="en-US" sz="2000">
                  <a:solidFill>
                    <a:schemeClr val="bg1"/>
                  </a:solidFill>
                  <a:latin typeface="Arial Rounded MT Bold" panose="020F0704030504030204" pitchFamily="34" charset="0"/>
                </a:rPr>
                <a:t>-- care for the natural world</a:t>
              </a:r>
              <a:br>
                <a:rPr lang="en-US" altLang="en-US" sz="2000">
                  <a:solidFill>
                    <a:schemeClr val="bg1"/>
                  </a:solidFill>
                  <a:latin typeface="Arial Rounded MT Bold" panose="020F0704030504030204" pitchFamily="34" charset="0"/>
                </a:rPr>
              </a:br>
              <a:r>
                <a:rPr lang="en-US" altLang="en-US" sz="2000">
                  <a:solidFill>
                    <a:schemeClr val="bg1"/>
                  </a:solidFill>
                  <a:latin typeface="Arial Rounded MT Bold" panose="020F0704030504030204" pitchFamily="34" charset="0"/>
                </a:rPr>
                <a:t>-- care for humanity; love for the poor</a:t>
              </a:r>
            </a:p>
            <a:p>
              <a:pPr lvl="2" eaLnBrk="1" hangingPunct="1">
                <a:spcBef>
                  <a:spcPct val="50000"/>
                </a:spcBef>
                <a:buFontTx/>
                <a:buNone/>
              </a:pPr>
              <a:r>
                <a:rPr lang="en-US" altLang="en-US" sz="1600" i="1">
                  <a:solidFill>
                    <a:schemeClr val="bg1"/>
                  </a:solidFill>
                  <a:latin typeface="Arial Rounded MT Bold" panose="020F0704030504030204" pitchFamily="34" charset="0"/>
                </a:rPr>
                <a:t>“Perhaps the most inspiring role for Francis as patron of the environmental movement would be to join ecology with an option for the poor.”</a:t>
              </a:r>
              <a:r>
                <a:rPr lang="en-US" altLang="en-US" sz="1800">
                  <a:solidFill>
                    <a:schemeClr val="bg1"/>
                  </a:solidFill>
                  <a:latin typeface="Arial Rounded MT Bold" panose="020F0704030504030204" pitchFamily="34" charset="0"/>
                </a:rPr>
                <a:t>      </a:t>
              </a:r>
              <a:br>
                <a:rPr lang="en-US" altLang="en-US" sz="1800">
                  <a:solidFill>
                    <a:schemeClr val="bg1"/>
                  </a:solidFill>
                  <a:latin typeface="Arial Rounded MT Bold" panose="020F0704030504030204" pitchFamily="34" charset="0"/>
                </a:rPr>
              </a:br>
              <a:r>
                <a:rPr lang="en-US" altLang="en-US" sz="1800">
                  <a:solidFill>
                    <a:schemeClr val="bg1"/>
                  </a:solidFill>
                  <a:latin typeface="Arial Rounded MT Bold" panose="020F0704030504030204" pitchFamily="34" charset="0"/>
                </a:rPr>
                <a:t>			  </a:t>
              </a:r>
              <a:r>
                <a:rPr lang="en-US" altLang="en-US" sz="900">
                  <a:solidFill>
                    <a:schemeClr val="bg1"/>
                  </a:solidFill>
                  <a:latin typeface="Arial Rounded MT Bold" panose="020F0704030504030204" pitchFamily="34" charset="0"/>
                </a:rPr>
                <a:t>[Drew Christiansen, 1991)</a:t>
              </a:r>
              <a:endParaRPr lang="en-US" altLang="en-US">
                <a:solidFill>
                  <a:schemeClr val="bg1"/>
                </a:solidFill>
                <a:latin typeface="Arial Rounded MT Bold" panose="020F070403050403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3657600" y="533400"/>
            <a:ext cx="49530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a:solidFill>
                  <a:schemeClr val="bg1"/>
                </a:solidFill>
                <a:latin typeface="Arial Rounded MT Bold" panose="020F0704030504030204" pitchFamily="34" charset="0"/>
              </a:rPr>
              <a:t>Modern Catholic social teaching has been articulated through a tradition of papal, conciliar, and episcopal documents. . . </a:t>
            </a:r>
          </a:p>
          <a:p>
            <a:pPr eaLnBrk="1" hangingPunct="1">
              <a:spcBef>
                <a:spcPct val="50000"/>
              </a:spcBef>
              <a:buFontTx/>
              <a:buNone/>
            </a:pPr>
            <a:r>
              <a:rPr lang="en-US" altLang="en-US" sz="2800">
                <a:solidFill>
                  <a:schemeClr val="bg1"/>
                </a:solidFill>
                <a:latin typeface="Arial Rounded MT Bold" panose="020F0704030504030204" pitchFamily="34" charset="0"/>
              </a:rPr>
              <a:t> </a:t>
            </a:r>
            <a:endParaRPr lang="en-US" altLang="en-US">
              <a:solidFill>
                <a:schemeClr val="bg1"/>
              </a:solidFill>
              <a:latin typeface="Arial Rounded MT Bold" panose="020F0704030504030204" pitchFamily="34" charset="0"/>
            </a:endParaRPr>
          </a:p>
        </p:txBody>
      </p:sp>
      <p:pic>
        <p:nvPicPr>
          <p:cNvPr id="16387" name="Picture 4" descr="0-8091-4225-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15426">
            <a:off x="381000" y="228600"/>
            <a:ext cx="2592388"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Text Box 5"/>
          <p:cNvSpPr txBox="1">
            <a:spLocks noChangeArrowheads="1"/>
          </p:cNvSpPr>
          <p:nvPr/>
        </p:nvSpPr>
        <p:spPr bwMode="auto">
          <a:xfrm>
            <a:off x="990600" y="4329113"/>
            <a:ext cx="7620000" cy="252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a:solidFill>
                  <a:schemeClr val="bg1"/>
                </a:solidFill>
                <a:latin typeface="Arial Rounded MT Bold" panose="020F0704030504030204" pitchFamily="34" charset="0"/>
              </a:rPr>
              <a:t>The Church's social teaching is a rich treasure of wisdom about building a just society and living lives of holiness amidst the challenges of modern society.</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914400"/>
            <a:ext cx="3867150"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ext Box 7"/>
          <p:cNvSpPr txBox="1">
            <a:spLocks noChangeArrowheads="1"/>
          </p:cNvSpPr>
          <p:nvPr/>
        </p:nvSpPr>
        <p:spPr bwMode="auto">
          <a:xfrm>
            <a:off x="152400" y="6096000"/>
            <a:ext cx="7162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100000"/>
              </a:spcBef>
              <a:buFontTx/>
              <a:buNone/>
            </a:pPr>
            <a:r>
              <a:rPr lang="en-US" altLang="en-US" sz="2000" i="1">
                <a:solidFill>
                  <a:schemeClr val="bg1"/>
                </a:solidFill>
                <a:latin typeface="Arial Rounded MT Bold" panose="020F0704030504030204" pitchFamily="34" charset="0"/>
              </a:rPr>
              <a:t>Compendium Of The Social Doctrine Of The Church</a:t>
            </a:r>
            <a:r>
              <a:rPr lang="en-US" altLang="en-US" sz="2400" i="1">
                <a:solidFill>
                  <a:schemeClr val="bg1"/>
                </a:solidFill>
                <a:latin typeface="Arial Rounded MT Bold" panose="020F0704030504030204" pitchFamily="34" charset="0"/>
              </a:rPr>
              <a:t/>
            </a:r>
            <a:br>
              <a:rPr lang="en-US" altLang="en-US" sz="2400" i="1">
                <a:solidFill>
                  <a:schemeClr val="bg1"/>
                </a:solidFill>
                <a:latin typeface="Arial Rounded MT Bold" panose="020F0704030504030204" pitchFamily="34" charset="0"/>
              </a:rPr>
            </a:br>
            <a:r>
              <a:rPr lang="en-US" altLang="en-US" sz="2400">
                <a:solidFill>
                  <a:schemeClr val="bg1"/>
                </a:solidFill>
                <a:latin typeface="Arial Rounded MT Bold" panose="020F0704030504030204" pitchFamily="34" charset="0"/>
              </a:rPr>
              <a:t> </a:t>
            </a:r>
            <a:r>
              <a:rPr lang="en-US" altLang="en-US" sz="1600">
                <a:solidFill>
                  <a:schemeClr val="bg1"/>
                </a:solidFill>
                <a:latin typeface="Arial Rounded MT Bold" panose="020F0704030504030204" pitchFamily="34" charset="0"/>
              </a:rPr>
              <a:t>by Pontifical Council For Justice And Peace  (2004)</a:t>
            </a:r>
          </a:p>
        </p:txBody>
      </p:sp>
      <p:sp>
        <p:nvSpPr>
          <p:cNvPr id="18436" name="Text Box 8"/>
          <p:cNvSpPr txBox="1">
            <a:spLocks noChangeArrowheads="1"/>
          </p:cNvSpPr>
          <p:nvPr/>
        </p:nvSpPr>
        <p:spPr bwMode="auto">
          <a:xfrm>
            <a:off x="4114800" y="0"/>
            <a:ext cx="502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2000">
                <a:solidFill>
                  <a:schemeClr val="bg1"/>
                </a:solidFill>
                <a:latin typeface="Arial Rounded MT Bold" panose="020F0704030504030204" pitchFamily="34" charset="0"/>
              </a:rPr>
              <a:t>U.S. Conference of Catholic Bishops </a:t>
            </a:r>
            <a:r>
              <a:rPr lang="en-US" altLang="en-US" sz="1400">
                <a:solidFill>
                  <a:schemeClr val="bg1"/>
                </a:solidFill>
                <a:latin typeface="Arial Rounded MT Bold" panose="020F0704030504030204" pitchFamily="34" charset="0"/>
              </a:rPr>
              <a:t>http://www.usccb.org/sdwp/projects/</a:t>
            </a:r>
            <a:br>
              <a:rPr lang="en-US" altLang="en-US" sz="1400">
                <a:solidFill>
                  <a:schemeClr val="bg1"/>
                </a:solidFill>
                <a:latin typeface="Arial Rounded MT Bold" panose="020F0704030504030204" pitchFamily="34" charset="0"/>
              </a:rPr>
            </a:br>
            <a:r>
              <a:rPr lang="en-US" altLang="en-US" sz="1400">
                <a:solidFill>
                  <a:schemeClr val="bg1"/>
                </a:solidFill>
                <a:latin typeface="Arial Rounded MT Bold" panose="020F0704030504030204" pitchFamily="34" charset="0"/>
              </a:rPr>
              <a:t>socialteaching/excerpt.htm</a:t>
            </a:r>
            <a:r>
              <a:rPr lang="en-US" altLang="en-US" sz="2000">
                <a:solidFill>
                  <a:schemeClr val="bg1"/>
                </a:solidFill>
                <a:latin typeface="Arial Rounded MT Bold" panose="020F0704030504030204" pitchFamily="34" charset="0"/>
              </a:rPr>
              <a:t> (</a:t>
            </a:r>
            <a:r>
              <a:rPr lang="en-US" altLang="en-US" sz="1600">
                <a:solidFill>
                  <a:schemeClr val="bg1"/>
                </a:solidFill>
                <a:latin typeface="Arial Rounded MT Bold" panose="020F0704030504030204" pitchFamily="34" charset="0"/>
              </a:rPr>
              <a:t>1999)</a:t>
            </a:r>
          </a:p>
        </p:txBody>
      </p:sp>
      <p:pic>
        <p:nvPicPr>
          <p:cNvPr id="18437" name="Picture 9" descr="CS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442798">
            <a:off x="685800" y="304800"/>
            <a:ext cx="3700463"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914400" y="381000"/>
            <a:ext cx="6629400" cy="611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Rounded MT Bold" panose="020F0704030504030204" pitchFamily="34" charset="0"/>
              </a:defRPr>
            </a:lvl1pPr>
            <a:lvl2pPr>
              <a:spcBef>
                <a:spcPct val="20000"/>
              </a:spcBef>
              <a:buChar char="–"/>
              <a:defRPr sz="2800">
                <a:solidFill>
                  <a:schemeClr val="tx1"/>
                </a:solidFill>
                <a:latin typeface="Arial Rounded MT Bold" panose="020F0704030504030204" pitchFamily="34" charset="0"/>
              </a:defRPr>
            </a:lvl2pPr>
            <a:lvl3pPr marL="1143000" indent="-228600">
              <a:spcBef>
                <a:spcPct val="20000"/>
              </a:spcBef>
              <a:buChar char="•"/>
              <a:defRPr sz="2400">
                <a:solidFill>
                  <a:schemeClr val="tx1"/>
                </a:solidFill>
                <a:latin typeface="Arial Rounded MT Bold" panose="020F0704030504030204" pitchFamily="34" charset="0"/>
              </a:defRPr>
            </a:lvl3pPr>
            <a:lvl4pPr marL="1600200" indent="-228600">
              <a:spcBef>
                <a:spcPct val="20000"/>
              </a:spcBef>
              <a:buChar char="–"/>
              <a:defRPr sz="2000">
                <a:solidFill>
                  <a:schemeClr val="tx1"/>
                </a:solidFill>
                <a:latin typeface="Arial Rounded MT Bold" panose="020F0704030504030204" pitchFamily="34" charset="0"/>
              </a:defRPr>
            </a:lvl4pPr>
            <a:lvl5pPr marL="2057400" indent="-228600">
              <a:spcBef>
                <a:spcPct val="20000"/>
              </a:spcBef>
              <a:buChar char="»"/>
              <a:defRPr sz="2000">
                <a:solidFill>
                  <a:schemeClr val="tx1"/>
                </a:solidFill>
                <a:latin typeface="Arial Rounded MT Bold" panose="020F0704030504030204" pitchFamily="34" charset="0"/>
              </a:defRPr>
            </a:lvl5pPr>
            <a:lvl6pPr marL="2514600" indent="-228600" eaLnBrk="0" fontAlgn="base" hangingPunct="0">
              <a:spcBef>
                <a:spcPct val="20000"/>
              </a:spcBef>
              <a:spcAft>
                <a:spcPct val="0"/>
              </a:spcAft>
              <a:buChar char="»"/>
              <a:defRPr sz="2000">
                <a:solidFill>
                  <a:schemeClr val="tx1"/>
                </a:solidFill>
                <a:latin typeface="Arial Rounded MT Bold" panose="020F0704030504030204" pitchFamily="34" charset="0"/>
              </a:defRPr>
            </a:lvl6pPr>
            <a:lvl7pPr marL="2971800" indent="-228600" eaLnBrk="0" fontAlgn="base" hangingPunct="0">
              <a:spcBef>
                <a:spcPct val="20000"/>
              </a:spcBef>
              <a:spcAft>
                <a:spcPct val="0"/>
              </a:spcAft>
              <a:buChar char="»"/>
              <a:defRPr sz="2000">
                <a:solidFill>
                  <a:schemeClr val="tx1"/>
                </a:solidFill>
                <a:latin typeface="Arial Rounded MT Bold" panose="020F0704030504030204" pitchFamily="34" charset="0"/>
              </a:defRPr>
            </a:lvl7pPr>
            <a:lvl8pPr marL="3429000" indent="-228600" eaLnBrk="0" fontAlgn="base" hangingPunct="0">
              <a:spcBef>
                <a:spcPct val="20000"/>
              </a:spcBef>
              <a:spcAft>
                <a:spcPct val="0"/>
              </a:spcAft>
              <a:buChar char="»"/>
              <a:defRPr sz="2000">
                <a:solidFill>
                  <a:schemeClr val="tx1"/>
                </a:solidFill>
                <a:latin typeface="Arial Rounded MT Bold" panose="020F0704030504030204" pitchFamily="34" charset="0"/>
              </a:defRPr>
            </a:lvl8pPr>
            <a:lvl9pPr marL="3886200" indent="-228600" eaLnBrk="0" fontAlgn="base" hangingPunct="0">
              <a:spcBef>
                <a:spcPct val="20000"/>
              </a:spcBef>
              <a:spcAft>
                <a:spcPct val="0"/>
              </a:spcAft>
              <a:buChar char="»"/>
              <a:defRPr sz="2000">
                <a:solidFill>
                  <a:schemeClr val="tx1"/>
                </a:solidFill>
                <a:latin typeface="Arial Rounded MT Bold" panose="020F0704030504030204" pitchFamily="34" charset="0"/>
              </a:defRPr>
            </a:lvl9pPr>
          </a:lstStyle>
          <a:p>
            <a:pPr algn="ctr" eaLnBrk="1" hangingPunct="1">
              <a:spcBef>
                <a:spcPct val="0"/>
              </a:spcBef>
              <a:buFontTx/>
              <a:buNone/>
            </a:pPr>
            <a:r>
              <a:rPr lang="en-US" altLang="en-US" sz="2800">
                <a:solidFill>
                  <a:srgbClr val="FFFF00"/>
                </a:solidFill>
              </a:rPr>
              <a:t>THE SEVEN KEY THEMES</a:t>
            </a:r>
            <a:br>
              <a:rPr lang="en-US" altLang="en-US" sz="2800">
                <a:solidFill>
                  <a:srgbClr val="FFFF00"/>
                </a:solidFill>
              </a:rPr>
            </a:br>
            <a:r>
              <a:rPr lang="en-US" altLang="en-US" sz="2800">
                <a:solidFill>
                  <a:srgbClr val="FFFF00"/>
                </a:solidFill>
              </a:rPr>
              <a:t>OF CATHOLIC SOCIAL TEACHING</a:t>
            </a:r>
            <a:r>
              <a:rPr lang="en-US" altLang="en-US" sz="2800" b="1"/>
              <a:t/>
            </a:r>
            <a:br>
              <a:rPr lang="en-US" altLang="en-US" sz="2800" b="1"/>
            </a:br>
            <a:endParaRPr lang="en-US" altLang="en-US" sz="2800" b="1"/>
          </a:p>
          <a:p>
            <a:pPr lvl="1" eaLnBrk="1" hangingPunct="1">
              <a:spcBef>
                <a:spcPct val="0"/>
              </a:spcBef>
              <a:buFontTx/>
              <a:buNone/>
            </a:pPr>
            <a:r>
              <a:rPr lang="en-US" altLang="en-US" sz="2400"/>
              <a:t>1 – Sacredness of Life &amp; </a:t>
            </a:r>
            <a:br>
              <a:rPr lang="en-US" altLang="en-US" sz="2400"/>
            </a:br>
            <a:r>
              <a:rPr lang="en-US" altLang="en-US" sz="2400"/>
              <a:t>Dignity of the Human Person</a:t>
            </a:r>
            <a:br>
              <a:rPr lang="en-US" altLang="en-US" sz="2400"/>
            </a:br>
            <a:r>
              <a:rPr lang="en-US" altLang="en-US" sz="2400"/>
              <a:t/>
            </a:r>
            <a:br>
              <a:rPr lang="en-US" altLang="en-US" sz="2400"/>
            </a:br>
            <a:r>
              <a:rPr lang="en-US" altLang="en-US" sz="2400"/>
              <a:t>The Catholic Church proclaims that human life is sacred and that the dignity of the human person is the foundation of a moral vision for society. </a:t>
            </a:r>
          </a:p>
          <a:p>
            <a:pPr lvl="1" eaLnBrk="1" hangingPunct="1">
              <a:spcBef>
                <a:spcPct val="0"/>
              </a:spcBef>
              <a:buFontTx/>
              <a:buNone/>
            </a:pPr>
            <a:endParaRPr lang="en-US" altLang="en-US" sz="2400"/>
          </a:p>
          <a:p>
            <a:pPr lvl="1" eaLnBrk="1" hangingPunct="1">
              <a:spcBef>
                <a:spcPct val="0"/>
              </a:spcBef>
              <a:buFontTx/>
              <a:buNone/>
            </a:pPr>
            <a:r>
              <a:rPr lang="en-US" altLang="en-US" sz="2400"/>
              <a:t>Our belief in the sanctity of human life and the inherent dignity of the human person is the foundation of all principles of our social teaching. </a:t>
            </a:r>
          </a:p>
          <a:p>
            <a:pPr lvl="1" eaLnBrk="1" hangingPunct="1">
              <a:spcBef>
                <a:spcPct val="0"/>
              </a:spcBef>
              <a:buFontTx/>
              <a:buNone/>
            </a:pPr>
            <a:endParaRPr lang="en-US" altLang="en-US" sz="2400"/>
          </a:p>
        </p:txBody>
      </p:sp>
      <p:pic>
        <p:nvPicPr>
          <p:cNvPr id="20483" name="Picture 3" descr="http://dlibrary.acu.edu.au/research/theology/ejournal/aejt_2/images/creation-of-adam.jpg"/>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6553200" y="1447800"/>
            <a:ext cx="17145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bg1"/>
            </a:solidFill>
            <a:effectLst/>
            <a:latin typeface="Arial Rounded MT Bold"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bg1"/>
            </a:solidFill>
            <a:effectLst/>
            <a:latin typeface="Arial Rounded MT Bold" pitchFamily="34"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1_Default Design">
      <a:majorFont>
        <a:latin typeface="Arial Rounded MT Bold"/>
        <a:ea typeface=""/>
        <a:cs typeface=""/>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bg1"/>
            </a:solidFill>
            <a:effectLst/>
            <a:latin typeface="Arial Rounded MT Bold"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bg1"/>
            </a:solidFill>
            <a:effectLst/>
            <a:latin typeface="Arial Rounded MT Bold" pitchFamily="34"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993</TotalTime>
  <Words>1262</Words>
  <Application>Microsoft Office PowerPoint</Application>
  <PresentationFormat>On-screen Show (4:3)</PresentationFormat>
  <Paragraphs>277</Paragraphs>
  <Slides>36</Slides>
  <Notes>36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36</vt:i4>
      </vt:variant>
    </vt:vector>
  </HeadingPairs>
  <TitlesOfParts>
    <vt:vector size="42" baseType="lpstr">
      <vt:lpstr>Arial Rounded MT Bold</vt:lpstr>
      <vt:lpstr>Arial</vt:lpstr>
      <vt:lpstr>Times New Roman</vt:lpstr>
      <vt:lpstr>Wingdings</vt:lpstr>
      <vt:lpstr>Default Design</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Tree-Ring Lab / U of AZ</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Katie Hirschboeck</dc:creator>
  <cp:lastModifiedBy>KKH</cp:lastModifiedBy>
  <cp:revision>86</cp:revision>
  <dcterms:created xsi:type="dcterms:W3CDTF">2001-07-31T23:03:33Z</dcterms:created>
  <dcterms:modified xsi:type="dcterms:W3CDTF">2018-10-30T07:11:00Z</dcterms:modified>
</cp:coreProperties>
</file>