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</p:sldMasterIdLst>
  <p:notesMasterIdLst>
    <p:notesMasterId r:id="rId49"/>
  </p:notesMasterIdLst>
  <p:sldIdLst>
    <p:sldId id="330" r:id="rId4"/>
    <p:sldId id="362" r:id="rId5"/>
    <p:sldId id="269" r:id="rId6"/>
    <p:sldId id="257" r:id="rId7"/>
    <p:sldId id="261" r:id="rId8"/>
    <p:sldId id="280" r:id="rId9"/>
    <p:sldId id="311" r:id="rId10"/>
    <p:sldId id="367" r:id="rId11"/>
    <p:sldId id="260" r:id="rId12"/>
    <p:sldId id="364" r:id="rId13"/>
    <p:sldId id="363" r:id="rId14"/>
    <p:sldId id="370" r:id="rId15"/>
    <p:sldId id="371" r:id="rId16"/>
    <p:sldId id="372" r:id="rId17"/>
    <p:sldId id="319" r:id="rId18"/>
    <p:sldId id="303" r:id="rId19"/>
    <p:sldId id="328" r:id="rId20"/>
    <p:sldId id="325" r:id="rId21"/>
    <p:sldId id="327" r:id="rId22"/>
    <p:sldId id="304" r:id="rId23"/>
    <p:sldId id="306" r:id="rId24"/>
    <p:sldId id="329" r:id="rId25"/>
    <p:sldId id="307" r:id="rId26"/>
    <p:sldId id="309" r:id="rId27"/>
    <p:sldId id="333" r:id="rId28"/>
    <p:sldId id="334" r:id="rId29"/>
    <p:sldId id="335" r:id="rId30"/>
    <p:sldId id="308" r:id="rId31"/>
    <p:sldId id="369" r:id="rId32"/>
    <p:sldId id="374" r:id="rId33"/>
    <p:sldId id="267" r:id="rId34"/>
    <p:sldId id="324" r:id="rId35"/>
    <p:sldId id="332" r:id="rId36"/>
    <p:sldId id="338" r:id="rId37"/>
    <p:sldId id="350" r:id="rId38"/>
    <p:sldId id="351" r:id="rId39"/>
    <p:sldId id="352" r:id="rId40"/>
    <p:sldId id="353" r:id="rId41"/>
    <p:sldId id="357" r:id="rId42"/>
    <p:sldId id="358" r:id="rId43"/>
    <p:sldId id="359" r:id="rId44"/>
    <p:sldId id="360" r:id="rId45"/>
    <p:sldId id="361" r:id="rId46"/>
    <p:sldId id="368" r:id="rId47"/>
    <p:sldId id="373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8F8"/>
    <a:srgbClr val="EAEAEA"/>
    <a:srgbClr val="3692DE"/>
    <a:srgbClr val="E9F3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72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3B0B13-E396-4476-82F7-55962E59B192}" type="datetimeFigureOut">
              <a:rPr lang="en-US" smtClean="0"/>
              <a:t>4/26/2014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A00254-86DC-41F4-A72D-AD4B49DD6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104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5B69E5EC-360F-46BF-A80D-5598C0C0E0BF}" type="slidenum">
              <a:rPr lang="en-US" altLang="en-US" smtClean="0"/>
              <a:pPr eaLnBrk="1" hangingPunct="1">
                <a:spcBef>
                  <a:spcPct val="0"/>
                </a:spcBef>
              </a:pPr>
              <a:t>1</a:t>
            </a:fld>
            <a:endParaRPr lang="en-US" altLang="en-US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9350" y="587375"/>
            <a:ext cx="3924300" cy="29432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55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829876" y="3726842"/>
            <a:ext cx="4564316" cy="353133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E9F303F-4A32-F442-B2BC-14F1DAA20BEB}" type="slidenum">
              <a:rPr lang="en-US" sz="1200">
                <a:latin typeface="Calibri" charset="0"/>
              </a:rPr>
              <a:pPr eaLnBrk="1" hangingPunct="1"/>
              <a:t>19</a:t>
            </a:fld>
            <a:endParaRPr lang="en-US" sz="1200">
              <a:latin typeface="Calibri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PJ PIPO</a:t>
            </a:r>
            <a:r>
              <a:rPr lang="en-US" baseline="0" dirty="0" smtClean="0"/>
              <a:t> MC Spruce-fir veg types   - all historically burned with unique fire regimes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6D4E3-0553-4771-9E4D-FEF757FF325E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6857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site has burned multiple times in 20</a:t>
            </a:r>
            <a:r>
              <a:rPr lang="en-US" baseline="30000" dirty="0" smtClean="0"/>
              <a:t>th</a:t>
            </a:r>
            <a:r>
              <a:rPr lang="en-US" dirty="0" smtClean="0"/>
              <a:t> century – Gila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6D4E3-0553-4771-9E4D-FEF757FF325E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9751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A71CB-5700-6749-8CBA-67183A5F09C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7052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0F984C-2B82-47C8-B17C-005F391796E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7742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A71CB-5700-6749-8CBA-67183A5F09C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1523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D47B44-D6CF-5949-957A-15B3ADEFA69A}" type="slidenum">
              <a:rPr lang="en-US"/>
              <a:pPr/>
              <a:t>28</a:t>
            </a:fld>
            <a:endParaRPr lang="en-US"/>
          </a:p>
        </p:txBody>
      </p:sp>
      <p:sp>
        <p:nvSpPr>
          <p:cNvPr id="2836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36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Treatment in the Pipo – but they still don’t know about the mc and the sf where mechanical treatment is prohibited bc it’s in the wilderness</a:t>
            </a: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6CAECCB-868B-4425-B5AA-D79142C8C67E}" type="slidenum">
              <a:rPr lang="en-US" smtClean="0"/>
              <a:pPr eaLnBrk="1" hangingPunct="1">
                <a:defRPr/>
              </a:pPr>
              <a:t>30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CF08985C-85B2-4E95-878D-3EF9E8479B64}" type="slidenum">
              <a:rPr lang="en-US" altLang="en-US" smtClean="0"/>
              <a:pPr eaLnBrk="1" hangingPunct="1">
                <a:spcBef>
                  <a:spcPct val="0"/>
                </a:spcBef>
              </a:pPr>
              <a:t>31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676F0F4-7F77-4030-BE29-6DD3325B6F42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Additionally, it’s a high priority location for forest restoration because of the high risk of stand-replacing fire that would jeopardize a major source of water for Santa Fe or potentially even flood historic downtown Santa Fe!  </a:t>
            </a: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C2F1AC39-57D5-462B-8954-4B9DEE80D7B1}" type="slidenum">
              <a:rPr lang="en-US" smtClean="0"/>
              <a:pPr eaLnBrk="1" hangingPunct="1">
                <a:defRPr/>
              </a:pPr>
              <a:t>33</a:t>
            </a:fld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676F0F4-7F77-4030-BE29-6DD3325B6F42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CE241A-94BB-4884-B45B-F618E71F30B4}" type="slidenum">
              <a:rPr lang="en-US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Collected four lines of tree-ring evidence at each site - 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The Santa Fe watershed is a great place to address some of these issues because of the continuous forest gradient from ponderosa pine to mixed conifer and spruce-fir</a:t>
            </a:r>
          </a:p>
          <a:p>
            <a:r>
              <a:rPr lang="en-US" smtClean="0"/>
              <a:t> 100km up the road - E of Santa Fe</a:t>
            </a:r>
          </a:p>
          <a:p>
            <a:r>
              <a:rPr lang="en-US" smtClean="0"/>
              <a:t>W slope of the Sangre de Cristo Mtns</a:t>
            </a:r>
          </a:p>
          <a:p>
            <a:r>
              <a:rPr lang="en-US" smtClean="0"/>
              <a:t>S end of the S. Rocky Mtns</a:t>
            </a: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DA7084B-1C98-4555-87E8-88419CBD9BD6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992"/>
            <a:ext cx="5029200" cy="411361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AF91D3EE-7F54-413E-A138-55D9F925D86E}" type="slidenum">
              <a:rPr lang="en-US" altLang="en-US" smtClean="0"/>
              <a:pPr eaLnBrk="1" hangingPunct="1">
                <a:spcBef>
                  <a:spcPct val="0"/>
                </a:spcBef>
              </a:pPr>
              <a:t>4</a:t>
            </a:fld>
            <a:endParaRPr lang="en-US" altLang="en-US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So what are</a:t>
            </a:r>
            <a:r>
              <a:rPr lang="en-US" altLang="en-US" baseline="0" dirty="0" smtClean="0">
                <a:ea typeface="ＭＳ Ｐゴシック" pitchFamily="34" charset="-128"/>
              </a:rPr>
              <a:t> tree-rings?</a:t>
            </a:r>
            <a:endParaRPr lang="en-US" alt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8048ADF0-D2F1-4E27-8E8F-6EE557912668}" type="slidenum">
              <a:rPr lang="en-US" altLang="en-US" smtClean="0"/>
              <a:pPr eaLnBrk="1" hangingPunct="1">
                <a:spcBef>
                  <a:spcPct val="0"/>
                </a:spcBef>
              </a:pPr>
              <a:t>9</a:t>
            </a:fld>
            <a:endParaRPr lang="en-US" altLang="en-US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smtClean="0">
                <a:ea typeface="ＭＳ Ｐゴシック" pitchFamily="34" charset="-128"/>
              </a:rPr>
              <a:t>So because you can’t just ring count</a:t>
            </a:r>
            <a:r>
              <a:rPr lang="en-US" altLang="en-US" baseline="0" dirty="0" smtClean="0">
                <a:ea typeface="ＭＳ Ｐゴシック" pitchFamily="34" charset="-128"/>
              </a:rPr>
              <a:t>, Douglass figured out a system for pattern matching to correct for errors and ensure annual accuracy – </a:t>
            </a:r>
            <a:r>
              <a:rPr lang="en-US" altLang="en-US" baseline="0" dirty="0" err="1" smtClean="0">
                <a:ea typeface="ＭＳ Ｐゴシック" pitchFamily="34" charset="-128"/>
              </a:rPr>
              <a:t>Crossdating</a:t>
            </a:r>
            <a:endParaRPr lang="en-US" altLang="en-US" baseline="0" dirty="0" smtClean="0">
              <a:ea typeface="ＭＳ Ｐゴシック" pitchFamily="34" charset="-128"/>
            </a:endParaRPr>
          </a:p>
          <a:p>
            <a:pPr eaLnBrk="1" hangingPunct="1"/>
            <a:endParaRPr lang="en-US" alt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Why is this</a:t>
            </a:r>
            <a:r>
              <a:rPr lang="en-US" baseline="0" dirty="0" smtClean="0">
                <a:latin typeface="Times New Roman" charset="0"/>
              </a:rPr>
              <a:t> pattern matching or “</a:t>
            </a:r>
            <a:r>
              <a:rPr lang="en-US" baseline="0" dirty="0" err="1" smtClean="0">
                <a:latin typeface="Times New Roman" charset="0"/>
              </a:rPr>
              <a:t>crossdating</a:t>
            </a:r>
            <a:r>
              <a:rPr lang="en-US" baseline="0" dirty="0" smtClean="0">
                <a:latin typeface="Times New Roman" charset="0"/>
              </a:rPr>
              <a:t>” possible?</a:t>
            </a:r>
            <a:endParaRPr lang="en-US" dirty="0" smtClean="0">
              <a:latin typeface="Times New Roman" charset="0"/>
            </a:endParaRP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CE631B-F72B-4419-8006-326225005C99}" type="slidenum">
              <a:rPr lang="en-US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this class I’m going to</a:t>
            </a:r>
            <a:r>
              <a:rPr lang="en-US" baseline="0" dirty="0" smtClean="0"/>
              <a:t> teach you the secret of dendrochronology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958180-4EB5-40B4-9C66-757D7715580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132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how do we know about historical</a:t>
            </a:r>
            <a:r>
              <a:rPr lang="en-US" baseline="0" dirty="0" smtClean="0"/>
              <a:t> conditions? - historical photos, written accounts, and…..tree-rings   - lots of tree-ring studies in N NM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6D4E3-0553-4771-9E4D-FEF757FF325E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64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4C96F-A520-468B-B3A9-7ED6CC18D5BA}" type="datetime1">
              <a:rPr lang="en-US" smtClean="0"/>
              <a:t>4/26/2014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19F54-E0BD-40BF-9B67-8BADB429F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279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DFFF5-AD1B-45D9-94EA-00F85B875A8B}" type="datetime1">
              <a:rPr lang="en-US" smtClean="0"/>
              <a:t>4/26/2014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19F54-E0BD-40BF-9B67-8BADB429F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387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11F44-2336-4CE4-9651-A2738B678098}" type="datetime1">
              <a:rPr lang="en-US" smtClean="0"/>
              <a:t>4/26/2014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19F54-E0BD-40BF-9B67-8BADB429F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3780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784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73600" y="1981200"/>
            <a:ext cx="37846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Thomas Swetnam, Laboratory of Tree-Ring Research, University of Arizona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5BBA2-04D4-4A95-A3B3-29A03282C8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386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784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73600" y="1981200"/>
            <a:ext cx="37846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Thomas Swetnam, Laboratory of Tree-Ring Research, University of Arizona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1328CC-E493-41C9-9657-CF9C13C64D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6379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6899D-B25F-4BDE-9958-68803783FE6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4/26/2014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EC8D-63CD-449B-B606-B55482CA1A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7720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9D4BD-33BF-4D26-841C-9CD0D0E231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4/26/2014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EC8D-63CD-449B-B606-B55482CA1A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2977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0E52C-74E8-4AA7-83CC-FD3CA21AA5E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4/26/2014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EC8D-63CD-449B-B606-B55482CA1A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4258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E7F1A-977E-40A1-8F67-5266EC417DC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4/26/2014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EC8D-63CD-449B-B606-B55482CA1A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0324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D100C-851B-4A80-8C2C-B6C6909C205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4/26/2014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EC8D-63CD-449B-B606-B55482CA1A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6817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9ADC4-6CC2-415C-A3CB-5F6C455623D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4/26/2014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EC8D-63CD-449B-B606-B55482CA1A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649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50DE-E52D-4BD9-BF8E-28D4B297D0F2}" type="datetime1">
              <a:rPr lang="en-US" smtClean="0"/>
              <a:t>4/26/2014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19F54-E0BD-40BF-9B67-8BADB429F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9783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1CBE7-59DD-4F8F-A415-80451BD39D1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4/26/2014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EC8D-63CD-449B-B606-B55482CA1A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1296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11817-E9A6-4CA5-A6C3-50BA245B28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4/26/2014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EC8D-63CD-449B-B606-B55482CA1A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9921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0CB61-DC89-476C-A74B-31AF551C53E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4/26/2014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EC8D-63CD-449B-B606-B55482CA1A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9969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59844-DD79-4864-B435-7FAF7F0EA17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4/26/2014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EC8D-63CD-449B-B606-B55482CA1A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494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41FF0-6C34-4C31-9E21-1D41839CFA8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4/26/2014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EC8D-63CD-449B-B606-B55482CA1A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9045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05C0D8-7D22-44BD-81BB-BF1A94D0DE2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771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E7BE0C-4F2F-4831-AB5D-E7104FE18C7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4102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3E0F0F-F4FA-47C2-AED8-513E3E4F29F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1812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CB6B53-6559-4854-9AC1-5DB2F4C8784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8445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56B89-1520-4474-B577-FB8B5125958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23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26B7A-EAC7-4CF2-ABB7-70269B86AD77}" type="datetime1">
              <a:rPr lang="en-US" smtClean="0"/>
              <a:t>4/26/2014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19F54-E0BD-40BF-9B67-8BADB429F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3371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CFCFBA-E319-4A2E-A623-E520193C851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4910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58EB5-A0FE-47CD-A7CD-2DF85E8DDFA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2092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281910-4F56-495F-A3C4-FF26FF5A924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5812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99F54-98D0-4110-A53C-AF726E3A5B6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054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3E854-E49E-433E-86C4-A9F8FD27DF4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2471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37FFA-D02C-41EF-9F93-6D7FD0A6F8E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233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EA8C2-B169-477F-9C81-2A40C43A3475}" type="datetime1">
              <a:rPr lang="en-US" smtClean="0"/>
              <a:t>4/26/2014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19F54-E0BD-40BF-9B67-8BADB429F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271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9C8B9-A651-4B75-9EA4-FDEF82F54B73}" type="datetime1">
              <a:rPr lang="en-US" smtClean="0"/>
              <a:t>4/26/2014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19F54-E0BD-40BF-9B67-8BADB429F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264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52FDB-7717-4225-8B26-AE4FB1CEC547}" type="datetime1">
              <a:rPr lang="en-US" smtClean="0"/>
              <a:t>4/26/2014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19F54-E0BD-40BF-9B67-8BADB429F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462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A76E0-712F-40CA-9E75-EFB58BD2F044}" type="datetime1">
              <a:rPr lang="en-US" smtClean="0"/>
              <a:t>4/26/2014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19F54-E0BD-40BF-9B67-8BADB429F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774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1DF7D-0DE6-42F5-872B-ABA92C5563B2}" type="datetime1">
              <a:rPr lang="en-US" smtClean="0"/>
              <a:t>4/26/2014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19F54-E0BD-40BF-9B67-8BADB429F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70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EEF9F-B5EE-4613-BB7C-B9F57FB2F742}" type="datetime1">
              <a:rPr lang="en-US" smtClean="0"/>
              <a:t>4/26/2014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19F54-E0BD-40BF-9B67-8BADB429F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342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DC9D7-82CC-44E4-B11F-CDD3C1228ADC}" type="datetime1">
              <a:rPr lang="en-US" smtClean="0"/>
              <a:t>4/26/2014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619F54-E0BD-40BF-9B67-8BADB429F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542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6" r:id="rId12"/>
    <p:sldLayoutId id="2147483697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ED919-EC6C-4419-86D8-6D973406FC4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4/26/2014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20EC8D-63CD-449B-B606-B55482CA1A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638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2E99FF9-1C7C-4451-9D24-EDBE3468F09B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442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5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58.jpeg"/><Relationship Id="rId4" Type="http://schemas.openxmlformats.org/officeDocument/2006/relationships/image" Target="../media/image57.w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2.png"/><Relationship Id="rId4" Type="http://schemas.openxmlformats.org/officeDocument/2006/relationships/oleObject" Target="../embeddings/oleObject1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70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Relationship Id="rId9" Type="http://schemas.openxmlformats.org/officeDocument/2006/relationships/image" Target="../media/image79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tiff"/><Relationship Id="rId1" Type="http://schemas.openxmlformats.org/officeDocument/2006/relationships/slideLayout" Target="../slideLayouts/slideLayout2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ellis\pics\ltrr photos\pinalenos_fire_night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02991"/>
            <a:ext cx="8214272" cy="5547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4" name="Text Box 12"/>
          <p:cNvSpPr txBox="1">
            <a:spLocks noChangeArrowheads="1"/>
          </p:cNvSpPr>
          <p:nvPr/>
        </p:nvSpPr>
        <p:spPr bwMode="auto">
          <a:xfrm>
            <a:off x="1257300" y="67934"/>
            <a:ext cx="6629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en-US" sz="2800" dirty="0"/>
              <a:t>Tree-rings: </a:t>
            </a:r>
            <a:r>
              <a:rPr lang="en-US" sz="2800" dirty="0" smtClean="0"/>
              <a:t>introduction and applications for fire and forest restoration</a:t>
            </a:r>
            <a:endParaRPr lang="en-US" sz="2800" dirty="0"/>
          </a:p>
        </p:txBody>
      </p:sp>
      <p:pic>
        <p:nvPicPr>
          <p:cNvPr id="2053" name="Picture 11" descr="seq-fs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19200"/>
            <a:ext cx="2286000" cy="2229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l="5362" t="24716" r="5501" b="3634"/>
          <a:stretch/>
        </p:blipFill>
        <p:spPr bwMode="auto">
          <a:xfrm>
            <a:off x="5910196" y="1219199"/>
            <a:ext cx="2496258" cy="2229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pipo mix con infill2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49" y="1219199"/>
            <a:ext cx="2972687" cy="2229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37718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5372100"/>
            <a:ext cx="8534400" cy="1257300"/>
          </a:xfrm>
          <a:noFill/>
        </p:spPr>
        <p:txBody>
          <a:bodyPr/>
          <a:lstStyle/>
          <a:p>
            <a:r>
              <a:rPr lang="en-US" sz="2400" i="1" dirty="0" err="1" smtClean="0"/>
              <a:t>Quercus</a:t>
            </a:r>
            <a:r>
              <a:rPr lang="en-US" sz="2400" dirty="0" smtClean="0"/>
              <a:t> (oak) timbers from locations in Ireland up to 200 km apart. Note similarity of patterns - marked year is AD 1580</a:t>
            </a:r>
          </a:p>
        </p:txBody>
      </p:sp>
      <p:pic>
        <p:nvPicPr>
          <p:cNvPr id="34820" name="Picture 4"/>
          <p:cNvPicPr>
            <a:picLocks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03200" y="1720850"/>
            <a:ext cx="8564563" cy="319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7599363" y="4999038"/>
            <a:ext cx="982662" cy="2778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1200"/>
              <a:t>Baillie, 1982</a:t>
            </a:r>
          </a:p>
        </p:txBody>
      </p:sp>
      <p:sp>
        <p:nvSpPr>
          <p:cNvPr id="3482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F516ECB-454F-4BC9-9CA2-C4289D4493C0}" type="slidenum">
              <a:rPr lang="en-US"/>
              <a:pPr/>
              <a:t>10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Shared pattern of ring growth</a:t>
            </a:r>
            <a:br>
              <a:rPr lang="en-US" sz="4000" dirty="0" smtClean="0"/>
            </a:br>
            <a:r>
              <a:rPr lang="en-US" sz="4000" dirty="0" smtClean="0"/>
              <a:t>(makes </a:t>
            </a:r>
            <a:r>
              <a:rPr lang="en-US" sz="4000" dirty="0" err="1" smtClean="0"/>
              <a:t>crossdating</a:t>
            </a:r>
            <a:r>
              <a:rPr lang="en-US" sz="4000" dirty="0" smtClean="0"/>
              <a:t> possible)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0458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Secret to Dendrochronology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490" y="1219200"/>
            <a:ext cx="7848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How do we figure out the year of ring growth from dead or remnant trees that have been laying on the ground for an unknown number of years?</a:t>
            </a:r>
          </a:p>
        </p:txBody>
      </p:sp>
      <p:pic>
        <p:nvPicPr>
          <p:cNvPr id="7170" name="Picture 2" descr="C:\ellis\UofA\teaching\2013\intro dendro lab\BCP Remnant &amp; Snag_2010_RK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1" t="31298" r="44853" b="33128"/>
          <a:stretch/>
        </p:blipFill>
        <p:spPr bwMode="auto">
          <a:xfrm>
            <a:off x="838200" y="2771576"/>
            <a:ext cx="7532048" cy="408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66800" y="2819400"/>
            <a:ext cx="6019800" cy="830997"/>
          </a:xfrm>
          <a:prstGeom prst="rect">
            <a:avLst/>
          </a:prstGeom>
          <a:solidFill>
            <a:schemeClr val="bg1">
              <a:lumMod val="95000"/>
              <a:alpha val="68000"/>
            </a:schemeClr>
          </a:solidFill>
        </p:spPr>
        <p:txBody>
          <a:bodyPr wrap="square">
            <a:spAutoFit/>
          </a:bodyPr>
          <a:lstStyle/>
          <a:p>
            <a:r>
              <a:rPr lang="en-US" sz="4800" b="1" dirty="0"/>
              <a:t>The tree-ring pattern</a:t>
            </a:r>
            <a:r>
              <a:rPr lang="en-US" sz="48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98388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5" descr="K_cor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4"/>
          <p:cNvSpPr>
            <a:spLocks noChangeArrowheads="1"/>
          </p:cNvSpPr>
          <p:nvPr/>
        </p:nvSpPr>
        <p:spPr bwMode="auto">
          <a:xfrm>
            <a:off x="1524000" y="228600"/>
            <a:ext cx="6400800" cy="1143000"/>
          </a:xfrm>
          <a:prstGeom prst="rect">
            <a:avLst/>
          </a:prstGeom>
          <a:solidFill>
            <a:schemeClr val="accent4">
              <a:lumMod val="50000"/>
              <a:lumOff val="50000"/>
              <a:alpha val="79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dirty="0">
                <a:solidFill>
                  <a:srgbClr val="FFFFFF"/>
                </a:solidFill>
              </a:rPr>
              <a:t>Tree-ring sampling</a:t>
            </a:r>
          </a:p>
        </p:txBody>
      </p:sp>
    </p:spTree>
    <p:extLst>
      <p:ext uri="{BB962C8B-B14F-4D97-AF65-F5344CB8AC3E}">
        <p14:creationId xmlns:p14="http://schemas.microsoft.com/office/powerpoint/2010/main" val="393421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1371600"/>
            <a:ext cx="3733800" cy="2590800"/>
          </a:xfrm>
        </p:spPr>
        <p:txBody>
          <a:bodyPr anchor="t"/>
          <a:lstStyle/>
          <a:p>
            <a:pPr algn="l" eaLnBrk="1" hangingPunct="1"/>
            <a:r>
              <a:rPr lang="en-US" sz="3600" dirty="0" smtClean="0">
                <a:solidFill>
                  <a:schemeClr val="accent4"/>
                </a:solidFill>
              </a:rPr>
              <a:t>Increment cores: </a:t>
            </a:r>
            <a:r>
              <a:rPr lang="en-US" sz="2800" dirty="0" smtClean="0">
                <a:solidFill>
                  <a:schemeClr val="accent4"/>
                </a:solidFill>
              </a:rPr>
              <a:t/>
            </a:r>
            <a:br>
              <a:rPr lang="en-US" sz="2800" dirty="0" smtClean="0">
                <a:solidFill>
                  <a:schemeClr val="accent4"/>
                </a:solidFill>
              </a:rPr>
            </a:br>
            <a:r>
              <a:rPr lang="en-US" sz="2800" dirty="0" smtClean="0">
                <a:solidFill>
                  <a:schemeClr val="accent4"/>
                </a:solidFill>
              </a:rPr>
              <a:t/>
            </a:r>
            <a:br>
              <a:rPr lang="en-US" sz="2800" dirty="0" smtClean="0">
                <a:solidFill>
                  <a:schemeClr val="accent4"/>
                </a:solidFill>
              </a:rPr>
            </a:br>
            <a:r>
              <a:rPr lang="en-US" sz="2400" dirty="0" smtClean="0">
                <a:solidFill>
                  <a:schemeClr val="accent4"/>
                </a:solidFill>
              </a:rPr>
              <a:t>1. tree age</a:t>
            </a:r>
            <a:br>
              <a:rPr lang="en-US" sz="2400" dirty="0" smtClean="0">
                <a:solidFill>
                  <a:schemeClr val="accent4"/>
                </a:solidFill>
              </a:rPr>
            </a:br>
            <a:r>
              <a:rPr lang="en-US" sz="2400" dirty="0" smtClean="0">
                <a:solidFill>
                  <a:schemeClr val="accent4"/>
                </a:solidFill>
              </a:rPr>
              <a:t/>
            </a:r>
            <a:br>
              <a:rPr lang="en-US" sz="2400" dirty="0" smtClean="0">
                <a:solidFill>
                  <a:schemeClr val="accent4"/>
                </a:solidFill>
              </a:rPr>
            </a:br>
            <a:r>
              <a:rPr lang="en-US" sz="2400" dirty="0" smtClean="0">
                <a:solidFill>
                  <a:schemeClr val="accent4"/>
                </a:solidFill>
              </a:rPr>
              <a:t>2. climate reconstruction</a:t>
            </a:r>
          </a:p>
        </p:txBody>
      </p:sp>
      <p:pic>
        <p:nvPicPr>
          <p:cNvPr id="37891" name="Picture 5" descr="core_borer_tre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2038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8915" name="Picture 4" descr="IMG_1874rat_xcut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143500" cy="6858000"/>
          </a:xfrm>
          <a:noFill/>
        </p:spPr>
      </p:pic>
      <p:pic>
        <p:nvPicPr>
          <p:cNvPr id="9" name="Picture 10" descr="chris sa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0"/>
            <a:ext cx="5143500" cy="6858000"/>
          </a:xfrm>
          <a:prstGeom prst="rect">
            <a:avLst/>
          </a:prstGeom>
          <a:noFill/>
          <a:ln w="50800">
            <a:solidFill>
              <a:schemeClr val="accent3"/>
            </a:solidFill>
          </a:ln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-76200" y="0"/>
            <a:ext cx="5410200" cy="6858000"/>
            <a:chOff x="2352" y="0"/>
            <a:chExt cx="3408" cy="4320"/>
          </a:xfrm>
        </p:grpSpPr>
        <p:pic>
          <p:nvPicPr>
            <p:cNvPr id="38917" name="Picture 7" descr="IMG_1835_sampl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2" y="0"/>
              <a:ext cx="3408" cy="4320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38918" name="Line 10"/>
            <p:cNvSpPr>
              <a:spLocks noChangeShapeType="1"/>
            </p:cNvSpPr>
            <p:nvPr/>
          </p:nvSpPr>
          <p:spPr bwMode="auto">
            <a:xfrm>
              <a:off x="2832" y="1680"/>
              <a:ext cx="864" cy="1152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919" name="Line 11"/>
            <p:cNvSpPr>
              <a:spLocks noChangeShapeType="1"/>
            </p:cNvSpPr>
            <p:nvPr/>
          </p:nvSpPr>
          <p:spPr bwMode="auto">
            <a:xfrm>
              <a:off x="3312" y="1632"/>
              <a:ext cx="1008" cy="1296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920" name="Text Box 12"/>
            <p:cNvSpPr txBox="1">
              <a:spLocks noChangeArrowheads="1"/>
            </p:cNvSpPr>
            <p:nvPr/>
          </p:nvSpPr>
          <p:spPr bwMode="auto">
            <a:xfrm>
              <a:off x="2544" y="1008"/>
              <a:ext cx="2016" cy="582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5400" dirty="0">
                  <a:solidFill>
                    <a:srgbClr val="FF0000"/>
                  </a:solidFill>
                </a:rPr>
                <a:t>Fire scars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877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:\pics\ltrr photos\pinalenos_fire_night3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2051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00200" y="692969"/>
            <a:ext cx="61721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</a:rPr>
              <a:t>Fire and Forest Restoration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59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267200" y="957943"/>
            <a:ext cx="4648200" cy="5697777"/>
            <a:chOff x="-76200" y="0"/>
            <a:chExt cx="5410200" cy="6858000"/>
          </a:xfrm>
        </p:grpSpPr>
        <p:pic>
          <p:nvPicPr>
            <p:cNvPr id="10" name="Picture 7" descr="IMG_1835_sampl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" y="0"/>
              <a:ext cx="5410200" cy="6858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Line 10"/>
            <p:cNvSpPr>
              <a:spLocks noChangeShapeType="1"/>
            </p:cNvSpPr>
            <p:nvPr/>
          </p:nvSpPr>
          <p:spPr bwMode="auto">
            <a:xfrm>
              <a:off x="685800" y="2667000"/>
              <a:ext cx="1371600" cy="182880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11"/>
            <p:cNvSpPr>
              <a:spLocks noChangeShapeType="1"/>
            </p:cNvSpPr>
            <p:nvPr/>
          </p:nvSpPr>
          <p:spPr bwMode="auto">
            <a:xfrm>
              <a:off x="1447800" y="2590800"/>
              <a:ext cx="1600200" cy="205740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>
              <a:off x="228601" y="1600201"/>
              <a:ext cx="2631455" cy="865398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>
              <a:noFill/>
              <a:miter lim="800000"/>
              <a:headEnd/>
              <a:tailEnd/>
            </a:ln>
            <a:effectLst>
              <a:softEdge rad="31750"/>
            </a:effec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000" dirty="0">
                  <a:solidFill>
                    <a:srgbClr val="FF0000"/>
                  </a:solidFill>
                </a:rPr>
                <a:t>Fire scars</a:t>
              </a:r>
            </a:p>
          </p:txBody>
        </p:sp>
      </p:grpSp>
      <p:pic>
        <p:nvPicPr>
          <p:cNvPr id="16" name="Picture 4" descr="Firescar_tre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980453"/>
            <a:ext cx="3772173" cy="5675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10" descr="chris sawi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599" y="1281876"/>
            <a:ext cx="3772173" cy="5029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28600" y="228600"/>
            <a:ext cx="86868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Tree rings provide a remarkable record of historical fires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5" name="Picture 1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2241" y="957942"/>
            <a:ext cx="3842607" cy="5697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firesscar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44439"/>
            <a:ext cx="3772172" cy="582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976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rescarred_high_cut_stump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17681"/>
            <a:ext cx="34320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Fire scarred </a:t>
            </a:r>
          </a:p>
          <a:p>
            <a:r>
              <a:rPr lang="en-US" sz="4000" dirty="0" smtClean="0"/>
              <a:t>ponderosa pine</a:t>
            </a:r>
            <a:endParaRPr lang="en-US" sz="4000" dirty="0"/>
          </a:p>
        </p:txBody>
      </p:sp>
      <p:pic>
        <p:nvPicPr>
          <p:cNvPr id="5" name="Picture 4" descr="firescarred_stump_doghai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47800"/>
            <a:ext cx="3901440" cy="520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75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5800" y="990600"/>
            <a:ext cx="8305800" cy="549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10" name="Picture 9" descr="fig2.ti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8600" y="762000"/>
            <a:ext cx="1995831" cy="1494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" y="228600"/>
            <a:ext cx="7543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Monument Canyon Research Natural Area, Fire Scar Fire History (Don Falk)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248400" y="838200"/>
            <a:ext cx="1371600" cy="5257800"/>
          </a:xfrm>
          <a:prstGeom prst="rect">
            <a:avLst/>
          </a:prstGeom>
          <a:solidFill>
            <a:srgbClr val="008000">
              <a:alpha val="1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6343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2674" y="914400"/>
            <a:ext cx="944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 u="sng" dirty="0">
                <a:solidFill>
                  <a:srgbClr val="CC0000"/>
                </a:solidFill>
              </a:rPr>
              <a:t>RAILROADS</a:t>
            </a:r>
            <a:r>
              <a:rPr lang="en-US" sz="1800" b="1" dirty="0">
                <a:solidFill>
                  <a:schemeClr val="accent2"/>
                </a:solidFill>
              </a:rPr>
              <a:t> led to &gt; 5 million sheep and 1.5 million cattle in  New Mexico by 1890</a:t>
            </a:r>
          </a:p>
        </p:txBody>
      </p:sp>
      <p:sp>
        <p:nvSpPr>
          <p:cNvPr id="37891" name="Text Box 4"/>
          <p:cNvSpPr txBox="1">
            <a:spLocks noChangeArrowheads="1"/>
          </p:cNvSpPr>
          <p:nvPr/>
        </p:nvSpPr>
        <p:spPr bwMode="auto">
          <a:xfrm>
            <a:off x="76200" y="130314"/>
            <a:ext cx="8915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 smtClean="0">
                <a:solidFill>
                  <a:srgbClr val="CC0000"/>
                </a:solidFill>
              </a:rPr>
              <a:t>Very clearly, the first reason for reduction of widespread surface fires was the introduction very large numbers of sheep, cows and horses.</a:t>
            </a:r>
            <a:endParaRPr lang="en-US" sz="2000" b="1" dirty="0">
              <a:solidFill>
                <a:srgbClr val="CC0000"/>
              </a:solidFill>
            </a:endParaRPr>
          </a:p>
        </p:txBody>
      </p:sp>
      <p:pic>
        <p:nvPicPr>
          <p:cNvPr id="3789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8077200" cy="5182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92836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65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ln>
            <a:solidFill>
              <a:schemeClr val="accent4"/>
            </a:solidFill>
          </a:ln>
        </p:spPr>
        <p:txBody>
          <a:bodyPr/>
          <a:lstStyle/>
          <a:p>
            <a:r>
              <a:rPr lang="en-US" dirty="0" smtClean="0">
                <a:solidFill>
                  <a:schemeClr val="accent4"/>
                </a:solidFill>
              </a:rPr>
              <a:t>Quiz - </a:t>
            </a:r>
            <a:r>
              <a:rPr lang="en-US" dirty="0" err="1" smtClean="0">
                <a:solidFill>
                  <a:schemeClr val="accent4"/>
                </a:solidFill>
              </a:rPr>
              <a:t>whataya</a:t>
            </a:r>
            <a:r>
              <a:rPr lang="en-US" dirty="0" smtClean="0">
                <a:solidFill>
                  <a:schemeClr val="accent4"/>
                </a:solidFill>
              </a:rPr>
              <a:t> know?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3200400"/>
          </a:xfrm>
        </p:spPr>
        <p:txBody>
          <a:bodyPr/>
          <a:lstStyle/>
          <a:p>
            <a:pPr marL="514350" lvl="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4"/>
                </a:solidFill>
              </a:rPr>
              <a:t>Who’s ever seen tree rings?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4"/>
                </a:solidFill>
              </a:rPr>
              <a:t>What can tree rings tell us?</a:t>
            </a:r>
          </a:p>
          <a:p>
            <a:pPr marL="514350" lvl="0" indent="-514350">
              <a:buFont typeface="+mj-lt"/>
              <a:buAutoNum type="arabicPeriod"/>
            </a:pPr>
            <a:endParaRPr lang="en-US" dirty="0" smtClean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94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575" y="7716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81200" y="304800"/>
            <a:ext cx="5181600" cy="707886"/>
          </a:xfrm>
          <a:prstGeom prst="rect">
            <a:avLst/>
          </a:prstGeom>
          <a:solidFill>
            <a:srgbClr val="F2F2F2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Ponderosa Pine 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2021711" y="1219200"/>
            <a:ext cx="5181600" cy="1323439"/>
          </a:xfrm>
          <a:prstGeom prst="rect">
            <a:avLst/>
          </a:prstGeom>
          <a:solidFill>
            <a:srgbClr val="F2F2F2">
              <a:alpha val="7411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Fire Frequency: </a:t>
            </a:r>
            <a:r>
              <a:rPr lang="en-US" sz="4000" b="1" dirty="0" smtClean="0">
                <a:solidFill>
                  <a:srgbClr val="FF0000"/>
                </a:solidFill>
              </a:rPr>
              <a:t>High</a:t>
            </a:r>
          </a:p>
          <a:p>
            <a:pPr algn="ctr"/>
            <a:r>
              <a:rPr lang="en-US" sz="4000" dirty="0" smtClean="0"/>
              <a:t>Fire Severity: </a:t>
            </a:r>
            <a:r>
              <a:rPr lang="en-US" sz="4000" b="1" dirty="0" smtClean="0">
                <a:solidFill>
                  <a:schemeClr val="tx2"/>
                </a:solidFill>
              </a:rPr>
              <a:t>Low</a:t>
            </a:r>
            <a:r>
              <a:rPr lang="en-US" sz="4000" b="1" dirty="0" smtClean="0"/>
              <a:t> 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05088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7801" y="228600"/>
            <a:ext cx="6324600" cy="1200329"/>
          </a:xfrm>
          <a:prstGeom prst="rect">
            <a:avLst/>
          </a:prstGeom>
          <a:solidFill>
            <a:srgbClr val="EAEAEA">
              <a:alpha val="85098"/>
            </a:srgb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Fire “thinned” the small trees </a:t>
            </a:r>
          </a:p>
          <a:p>
            <a:pPr algn="ctr"/>
            <a:r>
              <a:rPr lang="en-US" sz="3600" b="1" dirty="0" smtClean="0"/>
              <a:t>and kept the forest open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13257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42" name="Group 2"/>
          <p:cNvGrpSpPr>
            <a:grpSpLocks/>
          </p:cNvGrpSpPr>
          <p:nvPr/>
        </p:nvGrpSpPr>
        <p:grpSpPr bwMode="auto">
          <a:xfrm>
            <a:off x="0" y="166688"/>
            <a:ext cx="9144000" cy="6646862"/>
            <a:chOff x="0" y="105"/>
            <a:chExt cx="5760" cy="4187"/>
          </a:xfrm>
        </p:grpSpPr>
        <p:pic>
          <p:nvPicPr>
            <p:cNvPr id="163843" name="Picture 3" descr="gpna190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5"/>
              <a:ext cx="5760" cy="4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3844" name="Text Box 4"/>
            <p:cNvSpPr txBox="1">
              <a:spLocks noChangeArrowheads="1"/>
            </p:cNvSpPr>
            <p:nvPr/>
          </p:nvSpPr>
          <p:spPr bwMode="auto">
            <a:xfrm>
              <a:off x="4560" y="528"/>
              <a:ext cx="96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>
                  <a:solidFill>
                    <a:srgbClr val="FFFF00"/>
                  </a:solidFill>
                </a:rPr>
                <a:t>1909</a:t>
              </a:r>
            </a:p>
          </p:txBody>
        </p:sp>
      </p:grpSp>
      <p:grpSp>
        <p:nvGrpSpPr>
          <p:cNvPr id="163845" name="Group 5"/>
          <p:cNvGrpSpPr>
            <a:grpSpLocks/>
          </p:cNvGrpSpPr>
          <p:nvPr/>
        </p:nvGrpSpPr>
        <p:grpSpPr bwMode="auto">
          <a:xfrm>
            <a:off x="-76200" y="61913"/>
            <a:ext cx="9220200" cy="6796087"/>
            <a:chOff x="0" y="0"/>
            <a:chExt cx="5808" cy="4281"/>
          </a:xfrm>
        </p:grpSpPr>
        <p:pic>
          <p:nvPicPr>
            <p:cNvPr id="163846" name="Picture 6" descr="gpna1949"/>
            <p:cNvPicPr>
              <a:picLocks noChangeAspect="1" noChangeArrowheads="1"/>
            </p:cNvPicPr>
            <p:nvPr/>
          </p:nvPicPr>
          <p:blipFill>
            <a:blip r:embed="rId3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808" cy="42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3847" name="Text Box 7"/>
            <p:cNvSpPr txBox="1">
              <a:spLocks noChangeArrowheads="1"/>
            </p:cNvSpPr>
            <p:nvPr/>
          </p:nvSpPr>
          <p:spPr bwMode="auto">
            <a:xfrm>
              <a:off x="4032" y="432"/>
              <a:ext cx="86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b="1">
                  <a:solidFill>
                    <a:srgbClr val="FFFF00"/>
                  </a:solidFill>
                </a:rPr>
                <a:t>1949</a:t>
              </a:r>
            </a:p>
          </p:txBody>
        </p:sp>
      </p:grpSp>
      <p:grpSp>
        <p:nvGrpSpPr>
          <p:cNvPr id="163849" name="Group 9"/>
          <p:cNvGrpSpPr>
            <a:grpSpLocks/>
          </p:cNvGrpSpPr>
          <p:nvPr/>
        </p:nvGrpSpPr>
        <p:grpSpPr bwMode="auto">
          <a:xfrm>
            <a:off x="-38100" y="61913"/>
            <a:ext cx="9144000" cy="6858000"/>
            <a:chOff x="-336" y="336"/>
            <a:chExt cx="5760" cy="4320"/>
          </a:xfrm>
        </p:grpSpPr>
        <p:pic>
          <p:nvPicPr>
            <p:cNvPr id="163850" name="Picture 10" descr="gpna1990"/>
            <p:cNvPicPr>
              <a:picLocks noChangeAspect="1" noChangeArrowheads="1"/>
            </p:cNvPicPr>
            <p:nvPr/>
          </p:nvPicPr>
          <p:blipFill>
            <a:blip r:embed="rId4">
              <a:lum contrast="5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6" y="336"/>
              <a:ext cx="5760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3851" name="Text Box 11"/>
            <p:cNvSpPr txBox="1">
              <a:spLocks noChangeArrowheads="1"/>
            </p:cNvSpPr>
            <p:nvPr/>
          </p:nvSpPr>
          <p:spPr bwMode="auto">
            <a:xfrm>
              <a:off x="4224" y="624"/>
              <a:ext cx="86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b="1">
                  <a:solidFill>
                    <a:srgbClr val="FFFF00"/>
                  </a:solidFill>
                </a:rPr>
                <a:t>1990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021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3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8763000" cy="1143000"/>
          </a:xfrm>
          <a:solidFill>
            <a:srgbClr val="EAEAEA">
              <a:alpha val="76078"/>
            </a:srgbClr>
          </a:solidFill>
        </p:spPr>
        <p:txBody>
          <a:bodyPr>
            <a:noAutofit/>
          </a:bodyPr>
          <a:lstStyle/>
          <a:p>
            <a:r>
              <a:rPr lang="en-US" sz="3600" dirty="0" smtClean="0"/>
              <a:t>After </a:t>
            </a:r>
            <a:r>
              <a:rPr lang="en-US" sz="3600" dirty="0" smtClean="0"/>
              <a:t>we stopped fires the </a:t>
            </a:r>
            <a:r>
              <a:rPr lang="en-US" sz="3600" dirty="0" smtClean="0"/>
              <a:t>density of the dry conifer forests increased dramatically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6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09800"/>
            <a:ext cx="9144000" cy="4154277"/>
          </a:xfrm>
          <a:prstGeom prst="rect">
            <a:avLst/>
          </a:prstGeom>
        </p:spPr>
      </p:pic>
      <p:sp>
        <p:nvSpPr>
          <p:cNvPr id="29698" name="Rectangle 5"/>
          <p:cNvSpPr>
            <a:spLocks noChangeArrowheads="1"/>
          </p:cNvSpPr>
          <p:nvPr/>
        </p:nvSpPr>
        <p:spPr bwMode="auto">
          <a:xfrm>
            <a:off x="-4518025" y="13303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12" tIns="685584" rIns="914112" bIns="685584" anchor="ctr">
            <a:spAutoFit/>
          </a:bodyPr>
          <a:lstStyle/>
          <a:p>
            <a:endParaRPr lang="en-US"/>
          </a:p>
        </p:txBody>
      </p:sp>
      <p:sp>
        <p:nvSpPr>
          <p:cNvPr id="29700" name="Rectangle 6"/>
          <p:cNvSpPr>
            <a:spLocks noChangeArrowheads="1"/>
          </p:cNvSpPr>
          <p:nvPr/>
        </p:nvSpPr>
        <p:spPr bwMode="auto">
          <a:xfrm>
            <a:off x="228600" y="304800"/>
            <a:ext cx="8763000" cy="1200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3600" dirty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Increased forest density and </a:t>
            </a:r>
            <a:r>
              <a:rPr lang="en-US" sz="3600" u="sng" dirty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connectivity</a:t>
            </a:r>
            <a:r>
              <a:rPr lang="en-US" sz="3600" dirty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:</a:t>
            </a:r>
          </a:p>
          <a:p>
            <a:pPr algn="ctr"/>
            <a:r>
              <a:rPr lang="en-US" sz="3600" dirty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= greater </a:t>
            </a:r>
            <a:r>
              <a:rPr lang="en-US" sz="3600" dirty="0" smtClean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risk </a:t>
            </a:r>
            <a:r>
              <a:rPr lang="en-US" sz="3600" dirty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of </a:t>
            </a:r>
            <a:r>
              <a:rPr lang="en-US" sz="3600" dirty="0" smtClean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large high severity fires</a:t>
            </a:r>
            <a:endParaRPr lang="en-US" sz="3600" dirty="0">
              <a:ea typeface="MS Mincho" pitchFamily="49" charset="-128"/>
              <a:cs typeface="Times New Roman" pitchFamily="18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438400" y="4191000"/>
            <a:ext cx="4419600" cy="15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676400" y="1676401"/>
            <a:ext cx="106680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1935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6324600" y="1600200"/>
            <a:ext cx="106680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2005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4572000" y="1600200"/>
            <a:ext cx="4572000" cy="510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703379" y="6483771"/>
            <a:ext cx="34505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Santa Fe Watershed, New Mexico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23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sConchas_Flickr-21-CDA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19" y="1276350"/>
            <a:ext cx="7293781" cy="54703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400" y="76200"/>
            <a:ext cx="8795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Las </a:t>
            </a:r>
            <a:r>
              <a:rPr lang="en-US" sz="2400" b="1" dirty="0" err="1" smtClean="0"/>
              <a:t>Conchas</a:t>
            </a:r>
            <a:r>
              <a:rPr lang="en-US" sz="2400" b="1" dirty="0" smtClean="0"/>
              <a:t> Fire near Los Alamos, NM (June 2011)</a:t>
            </a:r>
            <a:endParaRPr lang="en-US" sz="2400" b="1" dirty="0"/>
          </a:p>
          <a:p>
            <a:r>
              <a:rPr lang="en-US" sz="2400" b="1" dirty="0" smtClean="0"/>
              <a:t>Burned 40,000 acres in first 12 hours, as a massive tornado-like “horizontal roll vortex”. 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676400" y="6397823"/>
            <a:ext cx="243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Photo by Craig Allen</a:t>
            </a:r>
            <a:endParaRPr lang="en-US" sz="1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38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nchezDome moonscape 26aug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86400" y="62484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 courtesy Craig Allen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657600" y="152400"/>
            <a:ext cx="51054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Sparse </a:t>
            </a:r>
            <a:r>
              <a:rPr lang="en-US" sz="2400" b="1" dirty="0" err="1" smtClean="0">
                <a:solidFill>
                  <a:srgbClr val="FFFF00"/>
                </a:solidFill>
              </a:rPr>
              <a:t>pinyon</a:t>
            </a:r>
            <a:r>
              <a:rPr lang="en-US" sz="2400" b="1" dirty="0" smtClean="0">
                <a:solidFill>
                  <a:srgbClr val="FFFF00"/>
                </a:solidFill>
              </a:rPr>
              <a:t>-juniper woodlands, near total incineration by Las </a:t>
            </a:r>
            <a:r>
              <a:rPr lang="en-US" sz="2400" b="1" dirty="0" err="1" smtClean="0">
                <a:solidFill>
                  <a:srgbClr val="FFFF00"/>
                </a:solidFill>
              </a:rPr>
              <a:t>Conchas</a:t>
            </a:r>
            <a:r>
              <a:rPr lang="en-US" sz="2400" b="1" dirty="0" smtClean="0">
                <a:solidFill>
                  <a:srgbClr val="FFFF00"/>
                </a:solidFill>
              </a:rPr>
              <a:t> Fire, June 2011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41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100012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60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5458" name="Picture 2" descr="Dome t-c IMG_046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35459" name="Text Box 3"/>
          <p:cNvSpPr txBox="1">
            <a:spLocks noChangeArrowheads="1"/>
          </p:cNvSpPr>
          <p:nvPr/>
        </p:nvSpPr>
        <p:spPr bwMode="auto">
          <a:xfrm>
            <a:off x="8153400" y="6491288"/>
            <a:ext cx="99695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latin typeface="Arial" charset="0"/>
              </a:rPr>
              <a:t>Photo:  C.D. Allen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8600" y="228600"/>
            <a:ext cx="8763000" cy="609600"/>
          </a:xfrm>
          <a:prstGeom prst="rect">
            <a:avLst/>
          </a:prstGeom>
          <a:solidFill>
            <a:srgbClr val="EAEAEA">
              <a:alpha val="76078"/>
            </a:srgb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No</a:t>
            </a:r>
            <a:r>
              <a:rPr lang="en-US" sz="3200" dirty="0" smtClean="0">
                <a:latin typeface="+mj-lt"/>
                <a:ea typeface="+mj-ea"/>
                <a:cs typeface="+mj-cs"/>
              </a:rPr>
              <a:t>w these dense conifer forests burn high severity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46707" y="2057400"/>
            <a:ext cx="8763000" cy="1524000"/>
          </a:xfrm>
          <a:prstGeom prst="rect">
            <a:avLst/>
          </a:prstGeom>
          <a:solidFill>
            <a:srgbClr val="EAEAEA">
              <a:alpha val="76078"/>
            </a:srgb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Tree-ring fire histories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provide strong evidence in support of reducing forest density and restoring low severity fire regimes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207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7" name="Rectangle 5"/>
          <p:cNvSpPr>
            <a:spLocks noGrp="1" noChangeArrowheads="1"/>
          </p:cNvSpPr>
          <p:nvPr>
            <p:ph type="title"/>
          </p:nvPr>
        </p:nvSpPr>
        <p:spPr>
          <a:xfrm>
            <a:off x="1066800" y="38100"/>
            <a:ext cx="7010400" cy="1143000"/>
          </a:xfrm>
        </p:spPr>
        <p:txBody>
          <a:bodyPr>
            <a:noAutofit/>
          </a:bodyPr>
          <a:lstStyle/>
          <a:p>
            <a:r>
              <a:rPr lang="en-US" altLang="en-US" sz="3600" dirty="0" smtClean="0"/>
              <a:t>Low severity fire needs to be returned to these systems</a:t>
            </a:r>
            <a:endParaRPr lang="en-US" altLang="en-US" sz="3600" dirty="0"/>
          </a:p>
        </p:txBody>
      </p:sp>
      <p:pic>
        <p:nvPicPr>
          <p:cNvPr id="64516" name="Picture 4" descr="drip_torch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19200"/>
            <a:ext cx="9144000" cy="5638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392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581400" y="228600"/>
            <a:ext cx="5486400" cy="685800"/>
          </a:xfrm>
        </p:spPr>
        <p:txBody>
          <a:bodyPr>
            <a:noAutofit/>
          </a:bodyPr>
          <a:lstStyle/>
          <a:p>
            <a:r>
              <a:rPr lang="en-US" altLang="en-US" sz="3200" dirty="0" smtClean="0"/>
              <a:t>Leonardo da Vinci (1500 AD)</a:t>
            </a:r>
            <a:endParaRPr lang="en-US" altLang="en-US" sz="3200" dirty="0" smtClean="0">
              <a:solidFill>
                <a:srgbClr val="006600"/>
              </a:solidFill>
            </a:endParaRPr>
          </a:p>
        </p:txBody>
      </p:sp>
      <p:pic>
        <p:nvPicPr>
          <p:cNvPr id="4099" name="Picture 3" descr="da Vinci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296" t="3954" r="23199" b="24876"/>
          <a:stretch>
            <a:fillRect/>
          </a:stretch>
        </p:blipFill>
        <p:spPr bwMode="auto">
          <a:xfrm>
            <a:off x="4765718" y="1135669"/>
            <a:ext cx="2802170" cy="34390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0" name="Text Box 5"/>
          <p:cNvSpPr txBox="1">
            <a:spLocks noChangeArrowheads="1"/>
          </p:cNvSpPr>
          <p:nvPr/>
        </p:nvSpPr>
        <p:spPr bwMode="auto">
          <a:xfrm>
            <a:off x="609600" y="5257800"/>
            <a:ext cx="80010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sz="2000" dirty="0">
                <a:latin typeface="Helvetica Neue" charset="0"/>
              </a:rPr>
              <a:t>“Rings in the branches of sawed trees show the number of years and, </a:t>
            </a:r>
            <a:r>
              <a:rPr lang="en-US" altLang="en-US" sz="2000" dirty="0">
                <a:solidFill>
                  <a:srgbClr val="FF0000"/>
                </a:solidFill>
                <a:latin typeface="Helvetica Neue" charset="0"/>
              </a:rPr>
              <a:t>according to their thickness, the years which were more or less dry</a:t>
            </a:r>
            <a:r>
              <a:rPr lang="en-US" altLang="en-US" sz="2000" dirty="0">
                <a:latin typeface="Helvetica Neue" charset="0"/>
              </a:rPr>
              <a:t>. Thus, they reflect the individual worlds to which they belong, in the north [of Italy] they are much thicker than in the south.”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635" y="1301302"/>
            <a:ext cx="1981200" cy="310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4800" y="304559"/>
            <a:ext cx="31976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dirty="0" smtClean="0"/>
              <a:t>Aristotle (350 BC)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764187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1267" name="Picture 3" descr="sfw 681 masticator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cxnSp>
        <p:nvCxnSpPr>
          <p:cNvPr id="5" name="Straight Arrow Connector 4"/>
          <p:cNvCxnSpPr/>
          <p:nvPr/>
        </p:nvCxnSpPr>
        <p:spPr>
          <a:xfrm rot="5400000">
            <a:off x="4152900" y="2171700"/>
            <a:ext cx="2819400" cy="13716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495800" y="838200"/>
            <a:ext cx="39624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smtClean="0">
                <a:solidFill>
                  <a:schemeClr val="accent4"/>
                </a:solidFill>
                <a:cs typeface="+mn-cs"/>
              </a:rPr>
              <a:t>Tree-eating </a:t>
            </a:r>
            <a:r>
              <a:rPr lang="en-US" sz="3200" dirty="0">
                <a:solidFill>
                  <a:schemeClr val="accent4"/>
                </a:solidFill>
                <a:cs typeface="+mn-cs"/>
              </a:rPr>
              <a:t>machine</a:t>
            </a:r>
          </a:p>
        </p:txBody>
      </p:sp>
      <p:sp>
        <p:nvSpPr>
          <p:cNvPr id="11270" name="TextBox 1"/>
          <p:cNvSpPr txBox="1">
            <a:spLocks noChangeArrowheads="1"/>
          </p:cNvSpPr>
          <p:nvPr/>
        </p:nvSpPr>
        <p:spPr bwMode="auto">
          <a:xfrm>
            <a:off x="3810000" y="6488113"/>
            <a:ext cx="5214938" cy="369332"/>
          </a:xfrm>
          <a:prstGeom prst="rect">
            <a:avLst/>
          </a:prstGeom>
          <a:solidFill>
            <a:srgbClr val="F8F8F8">
              <a:alpha val="50196"/>
            </a:srgb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Santa Fe Watershed, NM Photo </a:t>
            </a:r>
            <a:r>
              <a:rPr lang="en-US" alt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from Jeff </a:t>
            </a:r>
            <a:r>
              <a:rPr lang="en-US" altLang="en-US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Balmat</a:t>
            </a:r>
            <a:endParaRPr lang="en-US" altLang="en-US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228599"/>
            <a:ext cx="8382000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Mechanical treatment is necessary in some areas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48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absolut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2200" y="1447800"/>
            <a:ext cx="4183063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1981200" y="228600"/>
            <a:ext cx="56388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i="1">
                <a:latin typeface="Times New Roman" pitchFamily="18" charset="0"/>
              </a:rPr>
              <a:t>“History never repeats itself,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i="1">
                <a:latin typeface="Times New Roman" pitchFamily="18" charset="0"/>
              </a:rPr>
              <a:t>but it does tend to rhyme.”</a:t>
            </a:r>
            <a:r>
              <a:rPr lang="en-US" altLang="en-US" sz="2400" b="1">
                <a:latin typeface="Times New Roman" pitchFamily="18" charset="0"/>
              </a:rPr>
              <a:t>    Mark Twain</a:t>
            </a:r>
            <a:r>
              <a:rPr lang="en-US" altLang="en-US" sz="2400">
                <a:latin typeface="Times New Roman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7006813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ChangeArrowheads="1"/>
          </p:cNvSpPr>
          <p:nvPr/>
        </p:nvSpPr>
        <p:spPr bwMode="auto">
          <a:xfrm>
            <a:off x="609600" y="990600"/>
            <a:ext cx="8077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altLang="en-US" sz="2400"/>
              <a:t> Recorded by fire scars at 68% of fire scar plots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en-US" sz="2400"/>
              <a:t> Largely stand-replacing in the spruce-dominated forest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en-US" sz="2400"/>
              <a:t> Worst drought yr in over 1000 years; PDSI = </a:t>
            </a:r>
            <a:r>
              <a:rPr lang="en-US" altLang="en-US" sz="2400">
                <a:solidFill>
                  <a:srgbClr val="FF0000"/>
                </a:solidFill>
              </a:rPr>
              <a:t>– 6.92! </a:t>
            </a:r>
          </a:p>
        </p:txBody>
      </p:sp>
      <p:grpSp>
        <p:nvGrpSpPr>
          <p:cNvPr id="27651" name="Group 4"/>
          <p:cNvGrpSpPr>
            <a:grpSpLocks/>
          </p:cNvGrpSpPr>
          <p:nvPr/>
        </p:nvGrpSpPr>
        <p:grpSpPr bwMode="auto">
          <a:xfrm>
            <a:off x="1828800" y="2590800"/>
            <a:ext cx="5486400" cy="3733800"/>
            <a:chOff x="2362200" y="3200400"/>
            <a:chExt cx="4572000" cy="3047534"/>
          </a:xfrm>
        </p:grpSpPr>
        <p:pic>
          <p:nvPicPr>
            <p:cNvPr id="27653" name="Picture 8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3200400"/>
              <a:ext cx="4572000" cy="3047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54" name="Text Box 7"/>
            <p:cNvSpPr txBox="1">
              <a:spLocks noChangeArrowheads="1"/>
            </p:cNvSpPr>
            <p:nvPr/>
          </p:nvSpPr>
          <p:spPr bwMode="auto">
            <a:xfrm>
              <a:off x="5181600" y="5715000"/>
              <a:ext cx="1606550" cy="251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ko-KR" sz="1400" b="1">
                  <a:ea typeface="Gulim" pitchFamily="34" charset="-127"/>
                </a:rPr>
                <a:t>(Cook et al 2004)</a:t>
              </a:r>
              <a:endParaRPr lang="en-US" altLang="en-US" sz="1400" b="1"/>
            </a:p>
          </p:txBody>
        </p:sp>
      </p:grpSp>
      <p:sp>
        <p:nvSpPr>
          <p:cNvPr id="27652" name="TextBox 5"/>
          <p:cNvSpPr txBox="1">
            <a:spLocks noChangeArrowheads="1"/>
          </p:cNvSpPr>
          <p:nvPr/>
        </p:nvSpPr>
        <p:spPr bwMode="auto">
          <a:xfrm>
            <a:off x="3657600" y="228600"/>
            <a:ext cx="1828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FF0000"/>
                </a:solidFill>
              </a:rPr>
              <a:t>1685 fire</a:t>
            </a:r>
          </a:p>
        </p:txBody>
      </p:sp>
    </p:spTree>
    <p:extLst>
      <p:ext uri="{BB962C8B-B14F-4D97-AF65-F5344CB8AC3E}">
        <p14:creationId xmlns:p14="http://schemas.microsoft.com/office/powerpoint/2010/main" val="181568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 descr="IMG_178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closed_sign_pi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5600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reservoi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28600"/>
            <a:ext cx="88392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fire_water_sign.jpg"/>
          <p:cNvPicPr>
            <a:picLocks noChangeAspect="1"/>
          </p:cNvPicPr>
          <p:nvPr/>
        </p:nvPicPr>
        <p:blipFill>
          <a:blip r:embed="rId6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-19050"/>
            <a:ext cx="56388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pipo mix con infill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5750"/>
            <a:ext cx="8763000" cy="65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60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5" descr="old_pipo_yng_mc_sm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46482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Rectangle 6"/>
          <p:cNvSpPr>
            <a:spLocks noChangeArrowheads="1"/>
          </p:cNvSpPr>
          <p:nvPr/>
        </p:nvSpPr>
        <p:spPr bwMode="auto">
          <a:xfrm>
            <a:off x="152400" y="228600"/>
            <a:ext cx="87630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400" dirty="0" smtClean="0">
                <a:solidFill>
                  <a:srgbClr val="FFFFFF"/>
                </a:solidFill>
              </a:rPr>
              <a:t>Tree-ring applications for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400" dirty="0" smtClean="0">
                <a:solidFill>
                  <a:srgbClr val="FFFFFF"/>
                </a:solidFill>
              </a:rPr>
              <a:t>watershed management</a:t>
            </a:r>
            <a:endParaRPr lang="en-US" sz="3400" b="1" i="1" dirty="0">
              <a:solidFill>
                <a:srgbClr val="FFFFFF"/>
              </a:solidFill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09600" y="5029135"/>
            <a:ext cx="7924800" cy="1552104"/>
            <a:chOff x="1056954" y="4876863"/>
            <a:chExt cx="6143946" cy="1553416"/>
          </a:xfrm>
        </p:grpSpPr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1056954" y="5105721"/>
              <a:ext cx="6143946" cy="1324558"/>
            </a:xfrm>
            <a:prstGeom prst="rect">
              <a:avLst/>
            </a:prstGeom>
            <a:solidFill>
              <a:schemeClr val="bg1">
                <a:lumMod val="10000"/>
                <a:alpha val="75999"/>
              </a:schemeClr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000" dirty="0">
                  <a:solidFill>
                    <a:srgbClr val="FFFFFF"/>
                  </a:solidFill>
                </a:rPr>
                <a:t>	</a:t>
              </a:r>
              <a:r>
                <a:rPr lang="en-US" sz="2000" dirty="0" smtClean="0">
                  <a:solidFill>
                    <a:srgbClr val="FFFFFF"/>
                  </a:solidFill>
                </a:rPr>
                <a:t>	   Ellis Margolis</a:t>
              </a:r>
              <a:r>
                <a:rPr lang="en-US" sz="2000" baseline="30000" dirty="0" smtClean="0">
                  <a:solidFill>
                    <a:srgbClr val="FFFFFF"/>
                  </a:solidFill>
                </a:rPr>
                <a:t>  </a:t>
              </a:r>
              <a:endParaRPr lang="en-US" sz="2000" dirty="0">
                <a:solidFill>
                  <a:srgbClr val="FFFFFF"/>
                </a:solidFill>
              </a:endParaRPr>
            </a:p>
            <a:p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000" dirty="0" smtClean="0">
                  <a:solidFill>
                    <a:srgbClr val="FFFFFF"/>
                  </a:solidFill>
                </a:rPr>
                <a:t>Laboratory </a:t>
              </a:r>
              <a:r>
                <a:rPr lang="en-US" sz="2000" dirty="0">
                  <a:solidFill>
                    <a:srgbClr val="FFFFFF"/>
                  </a:solidFill>
                </a:rPr>
                <a:t>of Tree-Ring Research, </a:t>
              </a:r>
              <a:r>
                <a:rPr lang="en-US" sz="2000" dirty="0" err="1">
                  <a:solidFill>
                    <a:srgbClr val="FFFFFF"/>
                  </a:solidFill>
                </a:rPr>
                <a:t>Univ</a:t>
              </a:r>
              <a:r>
                <a:rPr lang="en-US" sz="2000" dirty="0">
                  <a:solidFill>
                    <a:srgbClr val="FFFFFF"/>
                  </a:solidFill>
                </a:rPr>
                <a:t> of </a:t>
              </a:r>
              <a:r>
                <a:rPr lang="en-US" sz="2000" dirty="0" smtClean="0">
                  <a:solidFill>
                    <a:srgbClr val="FFFFFF"/>
                  </a:solidFill>
                </a:rPr>
                <a:t>Arizona</a:t>
              </a:r>
            </a:p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000" dirty="0">
                  <a:solidFill>
                    <a:srgbClr val="FFFFFF"/>
                  </a:solidFill>
                </a:rPr>
                <a:t> </a:t>
              </a:r>
              <a:r>
                <a:rPr lang="en-US" sz="2000" dirty="0" smtClean="0">
                  <a:solidFill>
                    <a:srgbClr val="FFFFFF"/>
                  </a:solidFill>
                </a:rPr>
                <a:t>    		    Tucson</a:t>
              </a:r>
              <a:r>
                <a:rPr lang="en-US" sz="2000" dirty="0">
                  <a:solidFill>
                    <a:srgbClr val="FFFFFF"/>
                  </a:solidFill>
                </a:rPr>
                <a:t>, Arizona</a:t>
              </a:r>
            </a:p>
          </p:txBody>
        </p:sp>
        <p:pic>
          <p:nvPicPr>
            <p:cNvPr id="5127" name="Picture 5" descr="logo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954" y="4876863"/>
              <a:ext cx="1517120" cy="1500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" name="Picture 7" descr="santafe_r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76400"/>
            <a:ext cx="44958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52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40" name="Picture 4" descr="firesuppression_sm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5897563"/>
          </a:xfrm>
          <a:prstGeom prst="rect">
            <a:avLst/>
          </a:prstGeom>
          <a:noFill/>
        </p:spPr>
      </p:pic>
      <p:sp>
        <p:nvSpPr>
          <p:cNvPr id="193541" name="Text Box 5"/>
          <p:cNvSpPr txBox="1">
            <a:spLocks noChangeArrowheads="1"/>
          </p:cNvSpPr>
          <p:nvPr/>
        </p:nvSpPr>
        <p:spPr bwMode="auto">
          <a:xfrm>
            <a:off x="304800" y="914400"/>
            <a:ext cx="8534400" cy="646331"/>
          </a:xfrm>
          <a:prstGeom prst="rect">
            <a:avLst/>
          </a:prstGeom>
          <a:solidFill>
            <a:schemeClr val="accent4">
              <a:alpha val="72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600" dirty="0">
                <a:solidFill>
                  <a:srgbClr val="FFFFFF"/>
                </a:solidFill>
              </a:rPr>
              <a:t>What are the effects of fire suppression?</a:t>
            </a:r>
          </a:p>
        </p:txBody>
      </p:sp>
    </p:spTree>
    <p:extLst>
      <p:ext uri="{BB962C8B-B14F-4D97-AF65-F5344CB8AC3E}">
        <p14:creationId xmlns:p14="http://schemas.microsoft.com/office/powerpoint/2010/main" val="196263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7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64350"/>
          </a:xfrm>
          <a:noFill/>
          <a:ln/>
        </p:spPr>
      </p:pic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609600"/>
            <a:ext cx="8458200" cy="1143000"/>
          </a:xfrm>
          <a:ln>
            <a:solidFill>
              <a:srgbClr val="336600"/>
            </a:solidFill>
          </a:ln>
        </p:spPr>
        <p:txBody>
          <a:bodyPr/>
          <a:lstStyle/>
          <a:p>
            <a:r>
              <a:rPr lang="en-US" sz="3200" dirty="0"/>
              <a:t>Are recent large crown fire patches natural occurrences in some forest types?</a:t>
            </a:r>
          </a:p>
        </p:txBody>
      </p:sp>
      <p:sp>
        <p:nvSpPr>
          <p:cNvPr id="92165" name="Text Box 5"/>
          <p:cNvSpPr txBox="1">
            <a:spLocks noChangeArrowheads="1"/>
          </p:cNvSpPr>
          <p:nvPr/>
        </p:nvSpPr>
        <p:spPr bwMode="auto">
          <a:xfrm>
            <a:off x="3962400" y="6248400"/>
            <a:ext cx="4953000" cy="396875"/>
          </a:xfrm>
          <a:prstGeom prst="rect">
            <a:avLst/>
          </a:prstGeom>
          <a:solidFill>
            <a:srgbClr val="800000">
              <a:alpha val="44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srgbClr val="FFFFFF"/>
                </a:solidFill>
              </a:rPr>
              <a:t>Cerro Grande Fire, Los Alamos, NM 2000</a:t>
            </a:r>
          </a:p>
        </p:txBody>
      </p:sp>
    </p:spTree>
    <p:extLst>
      <p:ext uri="{BB962C8B-B14F-4D97-AF65-F5344CB8AC3E}">
        <p14:creationId xmlns:p14="http://schemas.microsoft.com/office/powerpoint/2010/main" val="338933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9" name="Picture 5" descr="TWS_downcut_nuked_forest 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063" y="0"/>
            <a:ext cx="4841875" cy="6858000"/>
          </a:xfrm>
          <a:prstGeom prst="rect">
            <a:avLst/>
          </a:prstGeom>
          <a:noFill/>
        </p:spPr>
      </p:pic>
      <p:sp>
        <p:nvSpPr>
          <p:cNvPr id="190470" name="Text Box 6"/>
          <p:cNvSpPr txBox="1">
            <a:spLocks noChangeArrowheads="1"/>
          </p:cNvSpPr>
          <p:nvPr/>
        </p:nvSpPr>
        <p:spPr bwMode="auto">
          <a:xfrm>
            <a:off x="1600200" y="228600"/>
            <a:ext cx="5943600" cy="1077218"/>
          </a:xfrm>
          <a:prstGeom prst="rect">
            <a:avLst/>
          </a:prstGeom>
          <a:solidFill>
            <a:schemeClr val="accent4">
              <a:alpha val="53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dirty="0">
                <a:solidFill>
                  <a:srgbClr val="FFFFFF"/>
                </a:solidFill>
              </a:rPr>
              <a:t>What’s the risk of post-fire flooding and debris flows?</a:t>
            </a:r>
          </a:p>
        </p:txBody>
      </p:sp>
    </p:spTree>
    <p:extLst>
      <p:ext uri="{BB962C8B-B14F-4D97-AF65-F5344CB8AC3E}">
        <p14:creationId xmlns:p14="http://schemas.microsoft.com/office/powerpoint/2010/main" val="174571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0530" name="Object 2"/>
          <p:cNvGraphicFramePr>
            <a:graphicFrameLocks noChangeAspect="1"/>
          </p:cNvGraphicFramePr>
          <p:nvPr/>
        </p:nvGraphicFramePr>
        <p:xfrm>
          <a:off x="0" y="-25400"/>
          <a:ext cx="9161463" cy="685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Image" r:id="rId4" imgW="1028898" imgH="1465515" progId="Photoshop.Image.7">
                  <p:embed/>
                </p:oleObj>
              </mc:Choice>
              <mc:Fallback>
                <p:oleObj name="Image" r:id="rId4" imgW="1028898" imgH="1465515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22462" r="2666" b="13727"/>
                      <a:stretch>
                        <a:fillRect/>
                      </a:stretch>
                    </p:blipFill>
                    <p:spPr bwMode="auto">
                      <a:xfrm>
                        <a:off x="0" y="-25400"/>
                        <a:ext cx="9161463" cy="6856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053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8001000" cy="1524000"/>
          </a:xfrm>
          <a:solidFill>
            <a:schemeClr val="accent4">
              <a:alpha val="25000"/>
            </a:schemeClr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sz="3600" dirty="0" smtClean="0">
                <a:solidFill>
                  <a:srgbClr val="FFFF99"/>
                </a:solidFill>
              </a:rPr>
              <a:t>How does climate affect fire regimes?</a:t>
            </a:r>
            <a:endParaRPr lang="en-US" sz="3600" dirty="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8855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8195" name="Picture 3" descr="upper_wshed_lscape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pic>
        <p:nvPicPr>
          <p:cNvPr id="11" name="Picture 5" descr="old_pipo_yng_mc_sm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27625" cy="682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mixed con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5562600" cy="683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rat_rain_trail.jpg"/>
          <p:cNvPicPr>
            <a:picLocks noChangeAspect="1"/>
          </p:cNvPicPr>
          <p:nvPr/>
        </p:nvPicPr>
        <p:blipFill>
          <a:blip r:embed="rId6" cstate="print">
            <a:lum bright="-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0"/>
            <a:ext cx="5181600" cy="691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33400" y="685800"/>
            <a:ext cx="7772400" cy="707886"/>
          </a:xfrm>
          <a:prstGeom prst="rect">
            <a:avLst/>
          </a:prstGeom>
          <a:solidFill>
            <a:schemeClr val="accent2"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rgbClr val="FFFFFF"/>
                </a:solidFill>
              </a:rPr>
              <a:t>Case study: Santa Fe Watershed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24200" y="6248400"/>
            <a:ext cx="5865708" cy="369332"/>
          </a:xfrm>
          <a:prstGeom prst="rect">
            <a:avLst/>
          </a:prstGeom>
          <a:solidFill>
            <a:schemeClr val="accent2">
              <a:alpha val="57000"/>
            </a:schemeClr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FFFFFF"/>
                </a:solidFill>
              </a:rPr>
              <a:t>Margolis &amp; </a:t>
            </a:r>
            <a:r>
              <a:rPr lang="en-US" i="1" dirty="0" err="1" smtClean="0">
                <a:solidFill>
                  <a:srgbClr val="FFFFFF"/>
                </a:solidFill>
              </a:rPr>
              <a:t>Balmat</a:t>
            </a:r>
            <a:r>
              <a:rPr lang="en-US" i="1" dirty="0" smtClean="0">
                <a:solidFill>
                  <a:srgbClr val="FFFFFF"/>
                </a:solidFill>
              </a:rPr>
              <a:t> 2009 Forest Ecology &amp; Management</a:t>
            </a:r>
            <a:endParaRPr lang="en-US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63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ouglass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1752600"/>
            <a:ext cx="4511675" cy="474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 descr="Douglass-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0" y="1752600"/>
            <a:ext cx="28829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685800" y="152400"/>
            <a:ext cx="76200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latin typeface="Times New Roman" pitchFamily="18" charset="0"/>
              </a:rPr>
              <a:t>Andrew Ellicott Douglass  1867-1962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itchFamily="18" charset="0"/>
              </a:rPr>
              <a:t>Founder of Modern Dendrochronology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itchFamily="18" charset="0"/>
              </a:rPr>
              <a:t>&amp;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itchFamily="18" charset="0"/>
              </a:rPr>
              <a:t>Laboratory of Tree-Ring Research</a:t>
            </a:r>
          </a:p>
        </p:txBody>
      </p:sp>
    </p:spTree>
    <p:extLst>
      <p:ext uri="{BB962C8B-B14F-4D97-AF65-F5344CB8AC3E}">
        <p14:creationId xmlns:p14="http://schemas.microsoft.com/office/powerpoint/2010/main" val="8275835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site map3_19_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838200" y="3124200"/>
            <a:ext cx="4648200" cy="3048000"/>
            <a:chOff x="1066800" y="3048000"/>
            <a:chExt cx="4648200" cy="3048000"/>
          </a:xfrm>
        </p:grpSpPr>
        <p:sp>
          <p:nvSpPr>
            <p:cNvPr id="4" name="Oval 3"/>
            <p:cNvSpPr/>
            <p:nvPr/>
          </p:nvSpPr>
          <p:spPr>
            <a:xfrm>
              <a:off x="2438400" y="3657600"/>
              <a:ext cx="3276600" cy="24384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276" name="TextBox 6"/>
            <p:cNvSpPr txBox="1">
              <a:spLocks noChangeArrowheads="1"/>
            </p:cNvSpPr>
            <p:nvPr/>
          </p:nvSpPr>
          <p:spPr bwMode="auto">
            <a:xfrm>
              <a:off x="1066800" y="3048000"/>
              <a:ext cx="2286000" cy="1077218"/>
            </a:xfrm>
            <a:prstGeom prst="rect">
              <a:avLst/>
            </a:prstGeom>
            <a:solidFill>
              <a:schemeClr val="tx1">
                <a:lumMod val="65000"/>
              </a:schemeClr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dirty="0" err="1" smtClean="0">
                  <a:solidFill>
                    <a:srgbClr val="FF0000"/>
                  </a:solidFill>
                </a:rPr>
                <a:t>PonderosaPine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2438400" y="1981200"/>
            <a:ext cx="4146550" cy="2438400"/>
            <a:chOff x="2438400" y="1971675"/>
            <a:chExt cx="4146550" cy="2438400"/>
          </a:xfrm>
        </p:grpSpPr>
        <p:sp>
          <p:nvSpPr>
            <p:cNvPr id="5" name="Oval 4"/>
            <p:cNvSpPr/>
            <p:nvPr/>
          </p:nvSpPr>
          <p:spPr>
            <a:xfrm rot="2276796">
              <a:off x="5060950" y="2047875"/>
              <a:ext cx="1524000" cy="2362200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249" name="TextBox 7"/>
            <p:cNvSpPr txBox="1">
              <a:spLocks noChangeArrowheads="1"/>
            </p:cNvSpPr>
            <p:nvPr/>
          </p:nvSpPr>
          <p:spPr bwMode="auto">
            <a:xfrm>
              <a:off x="2438400" y="1971675"/>
              <a:ext cx="2743200" cy="1077218"/>
            </a:xfrm>
            <a:prstGeom prst="rect">
              <a:avLst/>
            </a:prstGeom>
            <a:solidFill>
              <a:schemeClr val="bg2">
                <a:lumMod val="65000"/>
              </a:schemeClr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dirty="0" smtClean="0">
                  <a:solidFill>
                    <a:srgbClr val="FFFF00"/>
                  </a:solidFill>
                </a:rPr>
                <a:t>Mixed-conifer/ Aspen</a:t>
              </a:r>
              <a:endParaRPr lang="en-US" sz="32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7" name="Group 11"/>
          <p:cNvGrpSpPr>
            <a:grpSpLocks/>
          </p:cNvGrpSpPr>
          <p:nvPr/>
        </p:nvGrpSpPr>
        <p:grpSpPr bwMode="auto">
          <a:xfrm>
            <a:off x="4953001" y="100013"/>
            <a:ext cx="2617788" cy="2259012"/>
            <a:chOff x="4952994" y="100030"/>
            <a:chExt cx="2618000" cy="2259182"/>
          </a:xfrm>
        </p:grpSpPr>
        <p:sp>
          <p:nvSpPr>
            <p:cNvPr id="6" name="Oval 5"/>
            <p:cNvSpPr/>
            <p:nvPr/>
          </p:nvSpPr>
          <p:spPr>
            <a:xfrm rot="498541">
              <a:off x="6023056" y="100030"/>
              <a:ext cx="1547938" cy="2259182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80" name="TextBox 8"/>
            <p:cNvSpPr txBox="1">
              <a:spLocks noChangeArrowheads="1"/>
            </p:cNvSpPr>
            <p:nvPr/>
          </p:nvSpPr>
          <p:spPr bwMode="auto">
            <a:xfrm>
              <a:off x="4952994" y="152421"/>
              <a:ext cx="1600330" cy="584819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 w="9525">
              <a:solidFill>
                <a:srgbClr val="00B05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dirty="0" smtClean="0">
                  <a:solidFill>
                    <a:srgbClr val="00B050"/>
                  </a:solidFill>
                </a:rPr>
                <a:t>Spruce</a:t>
              </a:r>
              <a:endParaRPr lang="en-US" sz="3200" dirty="0">
                <a:solidFill>
                  <a:srgbClr val="00B050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791200" y="5105400"/>
            <a:ext cx="3352800" cy="830263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10000"/>
              </a:schemeClr>
            </a:solidFill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FF">
                    <a:lumMod val="10000"/>
                  </a:srgbClr>
                </a:solidFill>
              </a:rPr>
              <a:t>7016 ha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FF">
                    <a:lumMod val="10000"/>
                  </a:srgbClr>
                </a:solidFill>
              </a:rPr>
              <a:t>Elev. 2240m – 3850m</a:t>
            </a:r>
          </a:p>
        </p:txBody>
      </p:sp>
    </p:spTree>
    <p:extLst>
      <p:ext uri="{BB962C8B-B14F-4D97-AF65-F5344CB8AC3E}">
        <p14:creationId xmlns:p14="http://schemas.microsoft.com/office/powerpoint/2010/main" val="7195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4267200" cy="914400"/>
          </a:xfrm>
        </p:spPr>
        <p:txBody>
          <a:bodyPr/>
          <a:lstStyle/>
          <a:p>
            <a:pPr eaLnBrk="1" hangingPunct="1"/>
            <a:r>
              <a:rPr lang="en-US" sz="4000" smtClean="0"/>
              <a:t>Old fire-scarred wood!</a:t>
            </a:r>
          </a:p>
        </p:txBody>
      </p:sp>
      <p:pic>
        <p:nvPicPr>
          <p:cNvPr id="45059" name="Picture 5" descr="sfw341_sml_1337_1399F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382905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Text Box 6"/>
          <p:cNvSpPr txBox="1">
            <a:spLocks noChangeArrowheads="1"/>
          </p:cNvSpPr>
          <p:nvPr/>
        </p:nvSpPr>
        <p:spPr bwMode="auto">
          <a:xfrm>
            <a:off x="152400" y="6324600"/>
            <a:ext cx="4038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1337 inner ring; 1399 fire scar</a:t>
            </a:r>
          </a:p>
        </p:txBody>
      </p:sp>
      <p:pic>
        <p:nvPicPr>
          <p:cNvPr id="45061" name="Picture 7" descr="sfw459_sm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28600"/>
            <a:ext cx="44196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8" descr="sfw459log_sml_1387_1444F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956050"/>
            <a:ext cx="4953000" cy="267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3" name="Text Box 10"/>
          <p:cNvSpPr txBox="1">
            <a:spLocks noChangeArrowheads="1"/>
          </p:cNvSpPr>
          <p:nvPr/>
        </p:nvSpPr>
        <p:spPr bwMode="auto">
          <a:xfrm>
            <a:off x="4724400" y="3505200"/>
            <a:ext cx="4038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1387 inner ring; 1444 fire scar</a:t>
            </a:r>
          </a:p>
        </p:txBody>
      </p:sp>
      <p:sp>
        <p:nvSpPr>
          <p:cNvPr id="45064" name="Line 11"/>
          <p:cNvSpPr>
            <a:spLocks noChangeShapeType="1"/>
          </p:cNvSpPr>
          <p:nvPr/>
        </p:nvSpPr>
        <p:spPr bwMode="auto">
          <a:xfrm>
            <a:off x="7315200" y="4038600"/>
            <a:ext cx="533400" cy="14478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lg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5065" name="Line 12"/>
          <p:cNvSpPr>
            <a:spLocks noChangeShapeType="1"/>
          </p:cNvSpPr>
          <p:nvPr/>
        </p:nvSpPr>
        <p:spPr bwMode="auto">
          <a:xfrm flipH="1" flipV="1">
            <a:off x="6248400" y="2667000"/>
            <a:ext cx="838200" cy="9144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lg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5066" name="Line 13"/>
          <p:cNvSpPr>
            <a:spLocks noChangeShapeType="1"/>
          </p:cNvSpPr>
          <p:nvPr/>
        </p:nvSpPr>
        <p:spPr bwMode="auto">
          <a:xfrm flipH="1" flipV="1">
            <a:off x="3200400" y="2743200"/>
            <a:ext cx="228600" cy="9906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lg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50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1842_1685fire_area_stnd_r3_19_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142413" cy="467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2"/>
          <p:cNvSpPr>
            <a:spLocks noChangeArrowheads="1"/>
          </p:cNvSpPr>
          <p:nvPr/>
        </p:nvSpPr>
        <p:spPr bwMode="auto">
          <a:xfrm>
            <a:off x="838200" y="381000"/>
            <a:ext cx="7315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srgbClr val="FFFFFF"/>
                </a:solidFill>
              </a:rPr>
              <a:t>Reconstructed fire area &amp; severity</a:t>
            </a:r>
          </a:p>
        </p:txBody>
      </p:sp>
    </p:spTree>
    <p:extLst>
      <p:ext uri="{BB962C8B-B14F-4D97-AF65-F5344CB8AC3E}">
        <p14:creationId xmlns:p14="http://schemas.microsoft.com/office/powerpoint/2010/main" val="357636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1026"/>
          <p:cNvSpPr>
            <a:spLocks noChangeArrowheads="1"/>
          </p:cNvSpPr>
          <p:nvPr/>
        </p:nvSpPr>
        <p:spPr bwMode="auto">
          <a:xfrm>
            <a:off x="0" y="619125"/>
            <a:ext cx="9144000" cy="5080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24931" name="Rectangle 1027"/>
          <p:cNvSpPr>
            <a:spLocks noChangeArrowheads="1"/>
          </p:cNvSpPr>
          <p:nvPr/>
        </p:nvSpPr>
        <p:spPr bwMode="auto">
          <a:xfrm>
            <a:off x="7639050" y="0"/>
            <a:ext cx="1504950" cy="177165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24932" name="Group 1028"/>
          <p:cNvGrpSpPr>
            <a:grpSpLocks/>
          </p:cNvGrpSpPr>
          <p:nvPr/>
        </p:nvGrpSpPr>
        <p:grpSpPr bwMode="auto">
          <a:xfrm>
            <a:off x="6230938" y="3762375"/>
            <a:ext cx="1760537" cy="1563688"/>
            <a:chOff x="3224" y="557"/>
            <a:chExt cx="1109" cy="1159"/>
          </a:xfrm>
        </p:grpSpPr>
        <p:pic>
          <p:nvPicPr>
            <p:cNvPr id="124933" name="Picture 1029" descr="195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8" y="564"/>
              <a:ext cx="1105" cy="115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4934" name="Text Box 1030"/>
            <p:cNvSpPr txBox="1">
              <a:spLocks noChangeArrowheads="1"/>
            </p:cNvSpPr>
            <p:nvPr/>
          </p:nvSpPr>
          <p:spPr bwMode="auto">
            <a:xfrm>
              <a:off x="3224" y="557"/>
              <a:ext cx="362" cy="24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500" b="1">
                  <a:solidFill>
                    <a:srgbClr val="FF3300"/>
                  </a:solidFill>
                </a:rPr>
                <a:t>1956</a:t>
              </a:r>
            </a:p>
          </p:txBody>
        </p:sp>
      </p:grpSp>
      <p:grpSp>
        <p:nvGrpSpPr>
          <p:cNvPr id="124935" name="Group 1031"/>
          <p:cNvGrpSpPr>
            <a:grpSpLocks/>
          </p:cNvGrpSpPr>
          <p:nvPr/>
        </p:nvGrpSpPr>
        <p:grpSpPr bwMode="auto">
          <a:xfrm>
            <a:off x="3306763" y="714375"/>
            <a:ext cx="1755775" cy="1565275"/>
            <a:chOff x="4406" y="3077"/>
            <a:chExt cx="1106" cy="1160"/>
          </a:xfrm>
        </p:grpSpPr>
        <p:pic>
          <p:nvPicPr>
            <p:cNvPr id="124936" name="Picture 1032" descr="199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7" y="3085"/>
              <a:ext cx="1105" cy="115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4937" name="Text Box 1033"/>
            <p:cNvSpPr txBox="1">
              <a:spLocks noChangeArrowheads="1"/>
            </p:cNvSpPr>
            <p:nvPr/>
          </p:nvSpPr>
          <p:spPr bwMode="auto">
            <a:xfrm>
              <a:off x="4406" y="3077"/>
              <a:ext cx="362" cy="24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500" b="1">
                  <a:solidFill>
                    <a:srgbClr val="FF3300"/>
                  </a:solidFill>
                </a:rPr>
                <a:t>1993</a:t>
              </a:r>
            </a:p>
          </p:txBody>
        </p:sp>
      </p:grpSp>
      <p:grpSp>
        <p:nvGrpSpPr>
          <p:cNvPr id="124938" name="Group 1034"/>
          <p:cNvGrpSpPr>
            <a:grpSpLocks/>
          </p:cNvGrpSpPr>
          <p:nvPr/>
        </p:nvGrpSpPr>
        <p:grpSpPr bwMode="auto">
          <a:xfrm>
            <a:off x="265113" y="795338"/>
            <a:ext cx="2992437" cy="5699125"/>
            <a:chOff x="1787" y="567"/>
            <a:chExt cx="1885" cy="3590"/>
          </a:xfrm>
        </p:grpSpPr>
        <p:pic>
          <p:nvPicPr>
            <p:cNvPr id="124939" name="Picture 1035" descr="sample-02-28-0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7" y="567"/>
              <a:ext cx="1885" cy="3590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4940" name="Text Box 1036"/>
            <p:cNvSpPr txBox="1">
              <a:spLocks noChangeArrowheads="1"/>
            </p:cNvSpPr>
            <p:nvPr/>
          </p:nvSpPr>
          <p:spPr bwMode="auto">
            <a:xfrm>
              <a:off x="3060" y="3189"/>
              <a:ext cx="578" cy="384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200" b="1">
                  <a:solidFill>
                    <a:srgbClr val="FFFFFF"/>
                  </a:solidFill>
                </a:rPr>
                <a:t>1925</a:t>
              </a:r>
            </a:p>
            <a:p>
              <a:r>
                <a:rPr lang="en-US" altLang="en-US" sz="1200" b="1">
                  <a:solidFill>
                    <a:srgbClr val="FFFFFF"/>
                  </a:solidFill>
                </a:rPr>
                <a:t>(</a:t>
              </a:r>
              <a:r>
                <a:rPr lang="en-US" altLang="en-US" sz="1000" b="1">
                  <a:solidFill>
                    <a:srgbClr val="FFFFFF"/>
                  </a:solidFill>
                </a:rPr>
                <a:t>before NPS</a:t>
              </a:r>
            </a:p>
            <a:p>
              <a:r>
                <a:rPr lang="en-US" altLang="en-US" sz="1000" b="1">
                  <a:solidFill>
                    <a:srgbClr val="FFFFFF"/>
                  </a:solidFill>
                </a:rPr>
                <a:t>records)</a:t>
              </a:r>
            </a:p>
          </p:txBody>
        </p:sp>
        <p:sp>
          <p:nvSpPr>
            <p:cNvPr id="124941" name="Text Box 1037"/>
            <p:cNvSpPr txBox="1">
              <a:spLocks noChangeArrowheads="1"/>
            </p:cNvSpPr>
            <p:nvPr/>
          </p:nvSpPr>
          <p:spPr bwMode="auto">
            <a:xfrm>
              <a:off x="2921" y="2607"/>
              <a:ext cx="328" cy="173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200" b="1">
                  <a:solidFill>
                    <a:srgbClr val="FFFF00"/>
                  </a:solidFill>
                </a:rPr>
                <a:t>1943</a:t>
              </a:r>
            </a:p>
          </p:txBody>
        </p:sp>
        <p:sp>
          <p:nvSpPr>
            <p:cNvPr id="124942" name="Text Box 1038"/>
            <p:cNvSpPr txBox="1">
              <a:spLocks noChangeArrowheads="1"/>
            </p:cNvSpPr>
            <p:nvPr/>
          </p:nvSpPr>
          <p:spPr bwMode="auto">
            <a:xfrm>
              <a:off x="2967" y="2323"/>
              <a:ext cx="328" cy="173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200" b="1">
                  <a:solidFill>
                    <a:srgbClr val="FFFF00"/>
                  </a:solidFill>
                </a:rPr>
                <a:t>1950</a:t>
              </a:r>
            </a:p>
          </p:txBody>
        </p:sp>
        <p:sp>
          <p:nvSpPr>
            <p:cNvPr id="124943" name="Line 1039"/>
            <p:cNvSpPr>
              <a:spLocks noChangeShapeType="1"/>
            </p:cNvSpPr>
            <p:nvPr/>
          </p:nvSpPr>
          <p:spPr bwMode="auto">
            <a:xfrm flipH="1" flipV="1">
              <a:off x="2916" y="2370"/>
              <a:ext cx="43" cy="12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stealth" w="lg" len="med"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4944" name="Line 1040"/>
            <p:cNvSpPr>
              <a:spLocks noChangeShapeType="1"/>
            </p:cNvSpPr>
            <p:nvPr/>
          </p:nvSpPr>
          <p:spPr bwMode="auto">
            <a:xfrm flipH="1" flipV="1">
              <a:off x="2898" y="2641"/>
              <a:ext cx="43" cy="12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stealth" w="lg" len="med"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4945" name="Line 1041"/>
            <p:cNvSpPr>
              <a:spLocks noChangeShapeType="1"/>
            </p:cNvSpPr>
            <p:nvPr/>
          </p:nvSpPr>
          <p:spPr bwMode="auto">
            <a:xfrm flipH="1" flipV="1">
              <a:off x="3001" y="3258"/>
              <a:ext cx="72" cy="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stealth" w="lg" len="med"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4946" name="Text Box 1042"/>
            <p:cNvSpPr txBox="1">
              <a:spLocks noChangeArrowheads="1"/>
            </p:cNvSpPr>
            <p:nvPr/>
          </p:nvSpPr>
          <p:spPr bwMode="auto">
            <a:xfrm>
              <a:off x="3061" y="2054"/>
              <a:ext cx="328" cy="173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200" b="1">
                  <a:solidFill>
                    <a:srgbClr val="FFFFFF"/>
                  </a:solidFill>
                </a:rPr>
                <a:t>1964</a:t>
              </a:r>
            </a:p>
          </p:txBody>
        </p:sp>
        <p:sp>
          <p:nvSpPr>
            <p:cNvPr id="124947" name="Line 1043"/>
            <p:cNvSpPr>
              <a:spLocks noChangeShapeType="1"/>
            </p:cNvSpPr>
            <p:nvPr/>
          </p:nvSpPr>
          <p:spPr bwMode="auto">
            <a:xfrm flipH="1" flipV="1">
              <a:off x="3024" y="2128"/>
              <a:ext cx="43" cy="1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stealth" w="lg" len="med"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4948" name="Text Box 1044"/>
            <p:cNvSpPr txBox="1">
              <a:spLocks noChangeArrowheads="1"/>
            </p:cNvSpPr>
            <p:nvPr/>
          </p:nvSpPr>
          <p:spPr bwMode="auto">
            <a:xfrm>
              <a:off x="3013" y="2196"/>
              <a:ext cx="328" cy="173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200" b="1">
                  <a:solidFill>
                    <a:srgbClr val="FFFF00"/>
                  </a:solidFill>
                </a:rPr>
                <a:t>1956</a:t>
              </a:r>
            </a:p>
          </p:txBody>
        </p:sp>
        <p:sp>
          <p:nvSpPr>
            <p:cNvPr id="124949" name="Line 1045"/>
            <p:cNvSpPr>
              <a:spLocks noChangeShapeType="1"/>
            </p:cNvSpPr>
            <p:nvPr/>
          </p:nvSpPr>
          <p:spPr bwMode="auto">
            <a:xfrm flipH="1" flipV="1">
              <a:off x="2964" y="2267"/>
              <a:ext cx="43" cy="12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stealth" w="lg" len="med"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4950" name="Line 1046"/>
            <p:cNvSpPr>
              <a:spLocks noChangeShapeType="1"/>
            </p:cNvSpPr>
            <p:nvPr/>
          </p:nvSpPr>
          <p:spPr bwMode="auto">
            <a:xfrm flipH="1" flipV="1">
              <a:off x="3132" y="1956"/>
              <a:ext cx="43" cy="12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stealth" w="lg" len="med"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4951" name="Text Box 1047"/>
            <p:cNvSpPr txBox="1">
              <a:spLocks noChangeArrowheads="1"/>
            </p:cNvSpPr>
            <p:nvPr/>
          </p:nvSpPr>
          <p:spPr bwMode="auto">
            <a:xfrm>
              <a:off x="3169" y="1900"/>
              <a:ext cx="328" cy="173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200" b="1">
                  <a:solidFill>
                    <a:srgbClr val="FFFF00"/>
                  </a:solidFill>
                </a:rPr>
                <a:t>1972</a:t>
              </a:r>
            </a:p>
          </p:txBody>
        </p:sp>
        <p:sp>
          <p:nvSpPr>
            <p:cNvPr id="124952" name="Line 1048"/>
            <p:cNvSpPr>
              <a:spLocks noChangeShapeType="1"/>
            </p:cNvSpPr>
            <p:nvPr/>
          </p:nvSpPr>
          <p:spPr bwMode="auto">
            <a:xfrm flipH="1" flipV="1">
              <a:off x="3170" y="1779"/>
              <a:ext cx="43" cy="12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stealth" w="lg" len="med"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4953" name="Text Box 1049"/>
            <p:cNvSpPr txBox="1">
              <a:spLocks noChangeArrowheads="1"/>
            </p:cNvSpPr>
            <p:nvPr/>
          </p:nvSpPr>
          <p:spPr bwMode="auto">
            <a:xfrm>
              <a:off x="3187" y="1730"/>
              <a:ext cx="328" cy="173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200" b="1">
                  <a:solidFill>
                    <a:srgbClr val="FFFF00"/>
                  </a:solidFill>
                </a:rPr>
                <a:t>1988</a:t>
              </a:r>
            </a:p>
          </p:txBody>
        </p:sp>
        <p:sp>
          <p:nvSpPr>
            <p:cNvPr id="124954" name="Line 1050"/>
            <p:cNvSpPr>
              <a:spLocks noChangeShapeType="1"/>
            </p:cNvSpPr>
            <p:nvPr/>
          </p:nvSpPr>
          <p:spPr bwMode="auto">
            <a:xfrm flipH="1">
              <a:off x="3182" y="1722"/>
              <a:ext cx="43" cy="29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stealth" w="lg" len="med"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4955" name="Text Box 1051"/>
            <p:cNvSpPr txBox="1">
              <a:spLocks noChangeArrowheads="1"/>
            </p:cNvSpPr>
            <p:nvPr/>
          </p:nvSpPr>
          <p:spPr bwMode="auto">
            <a:xfrm>
              <a:off x="3187" y="1610"/>
              <a:ext cx="328" cy="173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200" b="1">
                  <a:solidFill>
                    <a:srgbClr val="FFFF00"/>
                  </a:solidFill>
                </a:rPr>
                <a:t>1993</a:t>
              </a:r>
            </a:p>
          </p:txBody>
        </p:sp>
        <p:sp>
          <p:nvSpPr>
            <p:cNvPr id="124956" name="Line 1052"/>
            <p:cNvSpPr>
              <a:spLocks noChangeShapeType="1"/>
            </p:cNvSpPr>
            <p:nvPr/>
          </p:nvSpPr>
          <p:spPr bwMode="auto">
            <a:xfrm flipH="1" flipV="1">
              <a:off x="2804" y="1727"/>
              <a:ext cx="50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stealth" w="lg" len="med"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4957" name="Text Box 1053"/>
            <p:cNvSpPr txBox="1">
              <a:spLocks noChangeArrowheads="1"/>
            </p:cNvSpPr>
            <p:nvPr/>
          </p:nvSpPr>
          <p:spPr bwMode="auto">
            <a:xfrm>
              <a:off x="2848" y="1659"/>
              <a:ext cx="328" cy="173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200" b="1">
                  <a:solidFill>
                    <a:srgbClr val="FFFFFF"/>
                  </a:solidFill>
                </a:rPr>
                <a:t>1975</a:t>
              </a:r>
            </a:p>
          </p:txBody>
        </p:sp>
      </p:grpSp>
      <p:grpSp>
        <p:nvGrpSpPr>
          <p:cNvPr id="124958" name="Group 1054"/>
          <p:cNvGrpSpPr>
            <a:grpSpLocks/>
          </p:cNvGrpSpPr>
          <p:nvPr/>
        </p:nvGrpSpPr>
        <p:grpSpPr bwMode="auto">
          <a:xfrm>
            <a:off x="4678363" y="4665663"/>
            <a:ext cx="1760537" cy="1563687"/>
            <a:chOff x="3230" y="1811"/>
            <a:chExt cx="1109" cy="1159"/>
          </a:xfrm>
        </p:grpSpPr>
        <p:pic>
          <p:nvPicPr>
            <p:cNvPr id="124959" name="Picture 1055" descr="195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4" y="1818"/>
              <a:ext cx="1105" cy="115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4960" name="Text Box 1056"/>
            <p:cNvSpPr txBox="1">
              <a:spLocks noChangeArrowheads="1"/>
            </p:cNvSpPr>
            <p:nvPr/>
          </p:nvSpPr>
          <p:spPr bwMode="auto">
            <a:xfrm>
              <a:off x="3230" y="1811"/>
              <a:ext cx="362" cy="24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500" b="1">
                  <a:solidFill>
                    <a:srgbClr val="FF3300"/>
                  </a:solidFill>
                </a:rPr>
                <a:t>1950</a:t>
              </a:r>
            </a:p>
          </p:txBody>
        </p:sp>
      </p:grpSp>
      <p:grpSp>
        <p:nvGrpSpPr>
          <p:cNvPr id="124961" name="Group 1057"/>
          <p:cNvGrpSpPr>
            <a:grpSpLocks/>
          </p:cNvGrpSpPr>
          <p:nvPr/>
        </p:nvGrpSpPr>
        <p:grpSpPr bwMode="auto">
          <a:xfrm>
            <a:off x="4668838" y="1141413"/>
            <a:ext cx="1755775" cy="1565275"/>
            <a:chOff x="4406" y="1817"/>
            <a:chExt cx="1106" cy="1160"/>
          </a:xfrm>
        </p:grpSpPr>
        <p:pic>
          <p:nvPicPr>
            <p:cNvPr id="124962" name="Picture 1058" descr="198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7" y="1825"/>
              <a:ext cx="1105" cy="115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4963" name="Text Box 1059"/>
            <p:cNvSpPr txBox="1">
              <a:spLocks noChangeArrowheads="1"/>
            </p:cNvSpPr>
            <p:nvPr/>
          </p:nvSpPr>
          <p:spPr bwMode="auto">
            <a:xfrm>
              <a:off x="4406" y="1817"/>
              <a:ext cx="362" cy="24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500" b="1">
                  <a:solidFill>
                    <a:srgbClr val="FF3300"/>
                  </a:solidFill>
                </a:rPr>
                <a:t>1988</a:t>
              </a:r>
            </a:p>
          </p:txBody>
        </p:sp>
      </p:grpSp>
      <p:sp>
        <p:nvSpPr>
          <p:cNvPr id="124964" name="Line 1060"/>
          <p:cNvSpPr>
            <a:spLocks noChangeShapeType="1"/>
          </p:cNvSpPr>
          <p:nvPr/>
        </p:nvSpPr>
        <p:spPr bwMode="auto">
          <a:xfrm>
            <a:off x="2571750" y="4276725"/>
            <a:ext cx="1609725" cy="9715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24965" name="Group 1061"/>
          <p:cNvGrpSpPr>
            <a:grpSpLocks/>
          </p:cNvGrpSpPr>
          <p:nvPr/>
        </p:nvGrpSpPr>
        <p:grpSpPr bwMode="auto">
          <a:xfrm>
            <a:off x="3389313" y="5237163"/>
            <a:ext cx="1760537" cy="1565275"/>
            <a:chOff x="3230" y="3071"/>
            <a:chExt cx="1109" cy="1160"/>
          </a:xfrm>
        </p:grpSpPr>
        <p:pic>
          <p:nvPicPr>
            <p:cNvPr id="124966" name="Picture 1062" descr="194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4" y="3079"/>
              <a:ext cx="1105" cy="115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4967" name="Text Box 1063"/>
            <p:cNvSpPr txBox="1">
              <a:spLocks noChangeArrowheads="1"/>
            </p:cNvSpPr>
            <p:nvPr/>
          </p:nvSpPr>
          <p:spPr bwMode="auto">
            <a:xfrm>
              <a:off x="3230" y="3071"/>
              <a:ext cx="362" cy="24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500" b="1">
                  <a:solidFill>
                    <a:srgbClr val="FF3300"/>
                  </a:solidFill>
                </a:rPr>
                <a:t>1943</a:t>
              </a:r>
            </a:p>
          </p:txBody>
        </p:sp>
      </p:grpSp>
      <p:sp>
        <p:nvSpPr>
          <p:cNvPr id="124968" name="Line 1064"/>
          <p:cNvSpPr>
            <a:spLocks noChangeShapeType="1"/>
          </p:cNvSpPr>
          <p:nvPr/>
        </p:nvSpPr>
        <p:spPr bwMode="auto">
          <a:xfrm>
            <a:off x="2609850" y="3752850"/>
            <a:ext cx="2066925" cy="9239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24969" name="Line 1065"/>
          <p:cNvSpPr>
            <a:spLocks noChangeShapeType="1"/>
          </p:cNvSpPr>
          <p:nvPr/>
        </p:nvSpPr>
        <p:spPr bwMode="auto">
          <a:xfrm flipH="1" flipV="1">
            <a:off x="2695575" y="3533775"/>
            <a:ext cx="3543300" cy="6762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24970" name="Line 1066"/>
          <p:cNvSpPr>
            <a:spLocks noChangeShapeType="1"/>
          </p:cNvSpPr>
          <p:nvPr/>
        </p:nvSpPr>
        <p:spPr bwMode="auto">
          <a:xfrm flipH="1">
            <a:off x="2981325" y="2276475"/>
            <a:ext cx="981075" cy="2667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24971" name="Group 1067"/>
          <p:cNvGrpSpPr>
            <a:grpSpLocks/>
          </p:cNvGrpSpPr>
          <p:nvPr/>
        </p:nvGrpSpPr>
        <p:grpSpPr bwMode="auto">
          <a:xfrm>
            <a:off x="6235700" y="2046288"/>
            <a:ext cx="1755775" cy="1565275"/>
            <a:chOff x="4406" y="557"/>
            <a:chExt cx="1106" cy="1160"/>
          </a:xfrm>
        </p:grpSpPr>
        <p:pic>
          <p:nvPicPr>
            <p:cNvPr id="124972" name="Picture 1068" descr="197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7" y="565"/>
              <a:ext cx="1105" cy="115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4973" name="Text Box 1069"/>
            <p:cNvSpPr txBox="1">
              <a:spLocks noChangeArrowheads="1"/>
            </p:cNvSpPr>
            <p:nvPr/>
          </p:nvSpPr>
          <p:spPr bwMode="auto">
            <a:xfrm>
              <a:off x="4406" y="557"/>
              <a:ext cx="362" cy="24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500" b="1">
                  <a:solidFill>
                    <a:srgbClr val="FF3300"/>
                  </a:solidFill>
                </a:rPr>
                <a:t>1972</a:t>
              </a:r>
            </a:p>
          </p:txBody>
        </p:sp>
      </p:grpSp>
      <p:sp>
        <p:nvSpPr>
          <p:cNvPr id="124974" name="Line 1070"/>
          <p:cNvSpPr>
            <a:spLocks noChangeShapeType="1"/>
          </p:cNvSpPr>
          <p:nvPr/>
        </p:nvSpPr>
        <p:spPr bwMode="auto">
          <a:xfrm flipH="1">
            <a:off x="3000375" y="2695575"/>
            <a:ext cx="1657350" cy="571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24975" name="Line 1071"/>
          <p:cNvSpPr>
            <a:spLocks noChangeShapeType="1"/>
          </p:cNvSpPr>
          <p:nvPr/>
        </p:nvSpPr>
        <p:spPr bwMode="auto">
          <a:xfrm>
            <a:off x="2924175" y="3057525"/>
            <a:ext cx="32956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24976" name="Text Box 1072"/>
          <p:cNvSpPr txBox="1">
            <a:spLocks noChangeArrowheads="1"/>
          </p:cNvSpPr>
          <p:nvPr/>
        </p:nvSpPr>
        <p:spPr bwMode="auto">
          <a:xfrm>
            <a:off x="193675" y="-73025"/>
            <a:ext cx="675322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rgbClr val="003300"/>
                </a:solidFill>
              </a:rPr>
              <a:t>Sample From Plot #28 Showing 9 Scars Since 1925</a:t>
            </a:r>
          </a:p>
          <a:p>
            <a:r>
              <a:rPr lang="en-US" altLang="en-US" sz="1500" b="1">
                <a:solidFill>
                  <a:srgbClr val="003300"/>
                </a:solidFill>
              </a:rPr>
              <a:t>Saguaro-Rincon Wilderness Area, southern Arizona</a:t>
            </a:r>
          </a:p>
        </p:txBody>
      </p:sp>
      <p:grpSp>
        <p:nvGrpSpPr>
          <p:cNvPr id="124977" name="Group 1073"/>
          <p:cNvGrpSpPr>
            <a:grpSpLocks/>
          </p:cNvGrpSpPr>
          <p:nvPr/>
        </p:nvGrpSpPr>
        <p:grpSpPr bwMode="auto">
          <a:xfrm>
            <a:off x="6638925" y="5473700"/>
            <a:ext cx="2057400" cy="669925"/>
            <a:chOff x="4392" y="550"/>
            <a:chExt cx="1296" cy="422"/>
          </a:xfrm>
        </p:grpSpPr>
        <p:sp>
          <p:nvSpPr>
            <p:cNvPr id="124978" name="Text Box 1074"/>
            <p:cNvSpPr txBox="1">
              <a:spLocks noChangeArrowheads="1"/>
            </p:cNvSpPr>
            <p:nvPr/>
          </p:nvSpPr>
          <p:spPr bwMode="auto">
            <a:xfrm>
              <a:off x="4748" y="550"/>
              <a:ext cx="490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500">
                  <a:solidFill>
                    <a:srgbClr val="FFFFFF"/>
                  </a:solidFill>
                </a:rPr>
                <a:t>Plot 28</a:t>
              </a:r>
            </a:p>
          </p:txBody>
        </p:sp>
        <p:sp>
          <p:nvSpPr>
            <p:cNvPr id="124979" name="Oval 1075"/>
            <p:cNvSpPr>
              <a:spLocks noChangeArrowheads="1"/>
            </p:cNvSpPr>
            <p:nvPr/>
          </p:nvSpPr>
          <p:spPr bwMode="auto">
            <a:xfrm>
              <a:off x="4560" y="618"/>
              <a:ext cx="80" cy="8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4980" name="Line 1076"/>
            <p:cNvSpPr>
              <a:spLocks noChangeShapeType="1"/>
            </p:cNvSpPr>
            <p:nvPr/>
          </p:nvSpPr>
          <p:spPr bwMode="auto">
            <a:xfrm>
              <a:off x="4500" y="840"/>
              <a:ext cx="228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4981" name="Text Box 1077"/>
            <p:cNvSpPr txBox="1">
              <a:spLocks noChangeArrowheads="1"/>
            </p:cNvSpPr>
            <p:nvPr/>
          </p:nvSpPr>
          <p:spPr bwMode="auto">
            <a:xfrm>
              <a:off x="4748" y="730"/>
              <a:ext cx="937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500">
                  <a:solidFill>
                    <a:srgbClr val="FFFFFF"/>
                  </a:solidFill>
                </a:rPr>
                <a:t>Fire Perimeters</a:t>
              </a:r>
            </a:p>
          </p:txBody>
        </p:sp>
        <p:sp>
          <p:nvSpPr>
            <p:cNvPr id="124982" name="Rectangle 1078"/>
            <p:cNvSpPr>
              <a:spLocks noChangeArrowheads="1"/>
            </p:cNvSpPr>
            <p:nvPr/>
          </p:nvSpPr>
          <p:spPr bwMode="auto">
            <a:xfrm>
              <a:off x="4392" y="564"/>
              <a:ext cx="1296" cy="40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24983" name="Rectangle 1079"/>
          <p:cNvSpPr>
            <a:spLocks noChangeArrowheads="1"/>
          </p:cNvSpPr>
          <p:nvPr/>
        </p:nvSpPr>
        <p:spPr bwMode="auto">
          <a:xfrm>
            <a:off x="6573838" y="6400800"/>
            <a:ext cx="2446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200">
                <a:solidFill>
                  <a:srgbClr val="FFFFFF"/>
                </a:solidFill>
              </a:rPr>
              <a:t>Fire perimeters are from Saguaro National Park’s fire database.</a:t>
            </a:r>
          </a:p>
        </p:txBody>
      </p:sp>
      <p:grpSp>
        <p:nvGrpSpPr>
          <p:cNvPr id="124984" name="Group 1080"/>
          <p:cNvGrpSpPr>
            <a:grpSpLocks/>
          </p:cNvGrpSpPr>
          <p:nvPr/>
        </p:nvGrpSpPr>
        <p:grpSpPr bwMode="auto">
          <a:xfrm>
            <a:off x="5113338" y="6469063"/>
            <a:ext cx="1360487" cy="393700"/>
            <a:chOff x="3707" y="3937"/>
            <a:chExt cx="857" cy="248"/>
          </a:xfrm>
        </p:grpSpPr>
        <p:grpSp>
          <p:nvGrpSpPr>
            <p:cNvPr id="124985" name="Group 1081"/>
            <p:cNvGrpSpPr>
              <a:grpSpLocks noChangeAspect="1"/>
            </p:cNvGrpSpPr>
            <p:nvPr/>
          </p:nvGrpSpPr>
          <p:grpSpPr bwMode="auto">
            <a:xfrm>
              <a:off x="3707" y="4050"/>
              <a:ext cx="857" cy="135"/>
              <a:chOff x="7282" y="11193"/>
              <a:chExt cx="1590" cy="338"/>
            </a:xfrm>
          </p:grpSpPr>
          <p:sp>
            <p:nvSpPr>
              <p:cNvPr id="124986" name="Line 1082"/>
              <p:cNvSpPr>
                <a:spLocks noChangeAspect="1" noChangeShapeType="1"/>
              </p:cNvSpPr>
              <p:nvPr/>
            </p:nvSpPr>
            <p:spPr bwMode="auto">
              <a:xfrm>
                <a:off x="7561" y="11355"/>
                <a:ext cx="907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4987" name="Text Box 1083"/>
              <p:cNvSpPr txBox="1">
                <a:spLocks noChangeAspect="1" noChangeArrowheads="1"/>
              </p:cNvSpPr>
              <p:nvPr/>
            </p:nvSpPr>
            <p:spPr bwMode="auto">
              <a:xfrm>
                <a:off x="8339" y="11193"/>
                <a:ext cx="533" cy="3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altLang="en-US" sz="700">
                    <a:solidFill>
                      <a:srgbClr val="000000"/>
                    </a:solidFill>
                  </a:rPr>
                  <a:t>  </a:t>
                </a:r>
                <a:r>
                  <a:rPr lang="en-US" altLang="en-US" sz="800">
                    <a:solidFill>
                      <a:srgbClr val="000000"/>
                    </a:solidFill>
                  </a:rPr>
                  <a:t>2 km</a:t>
                </a:r>
              </a:p>
            </p:txBody>
          </p:sp>
          <p:sp>
            <p:nvSpPr>
              <p:cNvPr id="124988" name="Text Box 1084"/>
              <p:cNvSpPr txBox="1">
                <a:spLocks noChangeAspect="1" noChangeArrowheads="1"/>
              </p:cNvSpPr>
              <p:nvPr/>
            </p:nvSpPr>
            <p:spPr bwMode="auto">
              <a:xfrm>
                <a:off x="7282" y="11193"/>
                <a:ext cx="315" cy="3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altLang="en-US" sz="800">
                    <a:solidFill>
                      <a:srgbClr val="000000"/>
                    </a:solidFill>
                  </a:rPr>
                  <a:t> 0</a:t>
                </a:r>
              </a:p>
            </p:txBody>
          </p:sp>
        </p:grpSp>
        <p:grpSp>
          <p:nvGrpSpPr>
            <p:cNvPr id="124989" name="Group 1085"/>
            <p:cNvGrpSpPr>
              <a:grpSpLocks/>
            </p:cNvGrpSpPr>
            <p:nvPr/>
          </p:nvGrpSpPr>
          <p:grpSpPr bwMode="auto">
            <a:xfrm>
              <a:off x="4040" y="3937"/>
              <a:ext cx="95" cy="131"/>
              <a:chOff x="8025" y="10865"/>
              <a:chExt cx="237" cy="328"/>
            </a:xfrm>
          </p:grpSpPr>
          <p:sp>
            <p:nvSpPr>
              <p:cNvPr id="124990" name="AutoShape 1086"/>
              <p:cNvSpPr>
                <a:spLocks noChangeArrowheads="1"/>
              </p:cNvSpPr>
              <p:nvPr/>
            </p:nvSpPr>
            <p:spPr bwMode="auto">
              <a:xfrm>
                <a:off x="8045" y="11038"/>
                <a:ext cx="198" cy="155"/>
              </a:xfrm>
              <a:prstGeom prst="upArrow">
                <a:avLst>
                  <a:gd name="adj1" fmla="val 33333"/>
                  <a:gd name="adj2" fmla="val 67542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4991" name="Rectangle 1087"/>
              <p:cNvSpPr>
                <a:spLocks noChangeArrowheads="1"/>
              </p:cNvSpPr>
              <p:nvPr/>
            </p:nvSpPr>
            <p:spPr bwMode="auto">
              <a:xfrm>
                <a:off x="8025" y="10865"/>
                <a:ext cx="237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EAEAEA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lIns="50457" tIns="25228" rIns="50457" bIns="25228"/>
              <a:lstStyle/>
              <a:p>
                <a:pPr algn="ctr" eaLnBrk="0" hangingPunct="0"/>
                <a:r>
                  <a:rPr lang="en-US" altLang="en-US" sz="600">
                    <a:solidFill>
                      <a:srgbClr val="000000"/>
                    </a:solidFill>
                  </a:rPr>
                  <a:t>N</a:t>
                </a:r>
              </a:p>
            </p:txBody>
          </p:sp>
        </p:grpSp>
      </p:grpSp>
      <p:pic>
        <p:nvPicPr>
          <p:cNvPr id="124992" name="Picture 1088" descr="state-vicinit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100" y="166688"/>
            <a:ext cx="1301750" cy="1447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6807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228600"/>
            <a:ext cx="8229600" cy="1143000"/>
          </a:xfrm>
        </p:spPr>
        <p:txBody>
          <a:bodyPr/>
          <a:lstStyle/>
          <a:p>
            <a:r>
              <a:rPr lang="en-US" dirty="0" smtClean="0"/>
              <a:t>Skeleton plots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Simple graphical representation of the ring width pattern in a sample (focusing on narrow rings)</a:t>
            </a:r>
            <a:endParaRPr lang="en-US" sz="2800" dirty="0"/>
          </a:p>
        </p:txBody>
      </p:sp>
      <p:pic>
        <p:nvPicPr>
          <p:cNvPr id="3074" name="Picture 2" descr="C:\ellis\UofA\teaching\2013\intro dendro lab\BCP exercise\BCP Fits paper exercise.TIF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438400"/>
            <a:ext cx="9144000" cy="413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891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ipo mix con infill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9118600" cy="683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Content Placeholder 5" descr="dense_spruce1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50"/>
            <a:ext cx="9214909" cy="6911182"/>
          </a:xfrm>
        </p:spPr>
      </p:pic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3">
              <a:alpha val="66000"/>
            </a:schemeClr>
          </a:solidFill>
        </p:spPr>
        <p:txBody>
          <a:bodyPr/>
          <a:lstStyle/>
          <a:p>
            <a:r>
              <a:rPr lang="en-US" sz="3600" dirty="0" smtClean="0">
                <a:solidFill>
                  <a:schemeClr val="accent4"/>
                </a:solidFill>
              </a:rPr>
              <a:t>Does this forest need to be restored?</a:t>
            </a:r>
            <a:endParaRPr lang="en-US" sz="36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0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tree-ring samp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2400" y="4343400"/>
            <a:ext cx="5029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495800" y="4800600"/>
            <a:ext cx="4495800" cy="838200"/>
            <a:chOff x="2928" y="3792"/>
            <a:chExt cx="2832" cy="528"/>
          </a:xfrm>
        </p:grpSpPr>
        <p:sp>
          <p:nvSpPr>
            <p:cNvPr id="8203" name="Text Box 4"/>
            <p:cNvSpPr txBox="1">
              <a:spLocks noChangeArrowheads="1"/>
            </p:cNvSpPr>
            <p:nvPr/>
          </p:nvSpPr>
          <p:spPr bwMode="auto">
            <a:xfrm>
              <a:off x="2928" y="4070"/>
              <a:ext cx="283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>
                  <a:latin typeface="Arial Rounded MT Bold" pitchFamily="34" charset="0"/>
                </a:rPr>
                <a:t>Environmentally stressful year</a:t>
              </a:r>
            </a:p>
          </p:txBody>
        </p:sp>
        <p:sp>
          <p:nvSpPr>
            <p:cNvPr id="8204" name="Line 5"/>
            <p:cNvSpPr>
              <a:spLocks noChangeShapeType="1"/>
            </p:cNvSpPr>
            <p:nvPr/>
          </p:nvSpPr>
          <p:spPr bwMode="auto">
            <a:xfrm flipH="1" flipV="1">
              <a:off x="3840" y="3792"/>
              <a:ext cx="0" cy="28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3810000" y="3429000"/>
            <a:ext cx="4495800" cy="838200"/>
            <a:chOff x="2496" y="2928"/>
            <a:chExt cx="2832" cy="528"/>
          </a:xfrm>
        </p:grpSpPr>
        <p:sp>
          <p:nvSpPr>
            <p:cNvPr id="8200" name="Text Box 7"/>
            <p:cNvSpPr txBox="1">
              <a:spLocks noChangeArrowheads="1"/>
            </p:cNvSpPr>
            <p:nvPr/>
          </p:nvSpPr>
          <p:spPr bwMode="auto">
            <a:xfrm>
              <a:off x="2496" y="2928"/>
              <a:ext cx="283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>
                  <a:latin typeface="Arial Rounded MT Bold" pitchFamily="34" charset="0"/>
                </a:rPr>
                <a:t>Environmentally beneficial years</a:t>
              </a:r>
            </a:p>
          </p:txBody>
        </p:sp>
        <p:sp>
          <p:nvSpPr>
            <p:cNvPr id="8201" name="Line 8"/>
            <p:cNvSpPr>
              <a:spLocks noChangeShapeType="1"/>
            </p:cNvSpPr>
            <p:nvPr/>
          </p:nvSpPr>
          <p:spPr bwMode="auto">
            <a:xfrm flipH="1">
              <a:off x="3648" y="3168"/>
              <a:ext cx="0" cy="28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2" name="Line 9"/>
            <p:cNvSpPr>
              <a:spLocks noChangeShapeType="1"/>
            </p:cNvSpPr>
            <p:nvPr/>
          </p:nvSpPr>
          <p:spPr bwMode="auto">
            <a:xfrm flipH="1">
              <a:off x="3456" y="3168"/>
              <a:ext cx="0" cy="28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197" name="Picture 10" descr="x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40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5" name="Picture 11" descr="x-se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800" y="0"/>
            <a:ext cx="57912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783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4000"/>
                    </a14:imgEffect>
                    <a14:imgEffect>
                      <a14:brightnessContrast bright="-39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3953"/>
            <a:ext cx="9144000" cy="705458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But it’s not just counting rings!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 descr="false ring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079" y="2514600"/>
            <a:ext cx="3048000" cy="304800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927279" y="1828800"/>
            <a:ext cx="2971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False rings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24400" y="1828800"/>
            <a:ext cx="3094686" cy="3224727"/>
            <a:chOff x="4191000" y="1423473"/>
            <a:chExt cx="3094686" cy="3224727"/>
          </a:xfrm>
        </p:grpSpPr>
        <p:pic>
          <p:nvPicPr>
            <p:cNvPr id="4" name="Picture 3" descr="absent ring.gif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1000" y="2590800"/>
              <a:ext cx="3086100" cy="2057400"/>
            </a:xfrm>
            <a:prstGeom prst="rect">
              <a:avLst/>
            </a:prstGeom>
          </p:spPr>
        </p:pic>
        <p:sp>
          <p:nvSpPr>
            <p:cNvPr id="9" name="Content Placeholder 2"/>
            <p:cNvSpPr txBox="1">
              <a:spLocks/>
            </p:cNvSpPr>
            <p:nvPr/>
          </p:nvSpPr>
          <p:spPr bwMode="auto">
            <a:xfrm>
              <a:off x="4313886" y="1423473"/>
              <a:ext cx="29718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R="0" lvl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  <a:defRPr/>
              </a:pPr>
              <a:r>
                <a:rPr kumimoji="0" lang="en-US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Missing Rings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020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48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315" y="304800"/>
            <a:ext cx="7772400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False rings are common in the SW because of the monsoon climate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1328CC-E493-41C9-9657-CF9C13C64DE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9" name="Picture 5"/>
          <p:cNvPicPr>
            <a:picLocks noChangeAspect="1"/>
          </p:cNvPicPr>
          <p:nvPr/>
        </p:nvPicPr>
        <p:blipFill>
          <a:blip r:embed="rId2" cstate="screen"/>
          <a:srcRect t="5236" r="61095" b="55492"/>
          <a:stretch>
            <a:fillRect/>
          </a:stretch>
        </p:blipFill>
        <p:spPr bwMode="auto">
          <a:xfrm>
            <a:off x="0" y="2133600"/>
            <a:ext cx="3429000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371600" y="1433840"/>
            <a:ext cx="16642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Pinus</a:t>
            </a:r>
            <a:r>
              <a:rPr lang="en-US" sz="2800" dirty="0" smtClean="0"/>
              <a:t> spp.</a:t>
            </a:r>
            <a:endParaRPr lang="en-US" sz="2800" dirty="0"/>
          </a:p>
        </p:txBody>
      </p:sp>
      <p:grpSp>
        <p:nvGrpSpPr>
          <p:cNvPr id="4" name="Group 3"/>
          <p:cNvGrpSpPr/>
          <p:nvPr/>
        </p:nvGrpSpPr>
        <p:grpSpPr>
          <a:xfrm>
            <a:off x="4114801" y="1441460"/>
            <a:ext cx="4272914" cy="4452927"/>
            <a:chOff x="4114801" y="1441460"/>
            <a:chExt cx="4272914" cy="445292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t="19972"/>
            <a:stretch/>
          </p:blipFill>
          <p:spPr bwMode="auto">
            <a:xfrm>
              <a:off x="4114801" y="2094924"/>
              <a:ext cx="4272914" cy="3799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5114568" y="1441460"/>
              <a:ext cx="22733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 smtClean="0"/>
                <a:t>Juniperus</a:t>
              </a:r>
              <a:r>
                <a:rPr lang="en-US" sz="2800" dirty="0" smtClean="0"/>
                <a:t> spp.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0296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rossdate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8077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8077200" y="320040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A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6477000" y="434340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B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4572000" y="495300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C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7924800" y="1600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A</a:t>
            </a: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4800600" y="1600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B</a:t>
            </a: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2743200" y="1600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C</a:t>
            </a: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4495800" y="4648200"/>
            <a:ext cx="685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 b="1">
                <a:latin typeface="Times New Roman" pitchFamily="18" charset="0"/>
              </a:rPr>
              <a:t>1900</a:t>
            </a: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5181600" y="4648200"/>
            <a:ext cx="609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 b="1">
                <a:latin typeface="Times New Roman" pitchFamily="18" charset="0"/>
              </a:rPr>
              <a:t>1910</a:t>
            </a:r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6324600" y="4038600"/>
            <a:ext cx="685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 b="1">
                <a:latin typeface="Times New Roman" pitchFamily="18" charset="0"/>
              </a:rPr>
              <a:t>1920</a:t>
            </a:r>
          </a:p>
        </p:txBody>
      </p:sp>
      <p:sp>
        <p:nvSpPr>
          <p:cNvPr id="7180" name="Text Box 12"/>
          <p:cNvSpPr txBox="1">
            <a:spLocks noChangeArrowheads="1"/>
          </p:cNvSpPr>
          <p:nvPr/>
        </p:nvSpPr>
        <p:spPr bwMode="auto">
          <a:xfrm>
            <a:off x="7162800" y="4038600"/>
            <a:ext cx="76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 b="1">
                <a:latin typeface="Times New Roman" pitchFamily="18" charset="0"/>
              </a:rPr>
              <a:t>1930</a:t>
            </a:r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3581400" y="5334000"/>
            <a:ext cx="685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 b="1">
                <a:latin typeface="Times New Roman" pitchFamily="18" charset="0"/>
              </a:rPr>
              <a:t>1890</a:t>
            </a:r>
          </a:p>
        </p:txBody>
      </p: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2819400" y="5334000"/>
            <a:ext cx="609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 b="1">
                <a:latin typeface="Times New Roman" pitchFamily="18" charset="0"/>
              </a:rPr>
              <a:t>1880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2133600" y="5334000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 b="1">
                <a:latin typeface="Times New Roman" pitchFamily="18" charset="0"/>
              </a:rPr>
              <a:t>1870</a:t>
            </a:r>
          </a:p>
        </p:txBody>
      </p:sp>
      <p:sp>
        <p:nvSpPr>
          <p:cNvPr id="7184" name="Text Box 16"/>
          <p:cNvSpPr txBox="1">
            <a:spLocks noChangeArrowheads="1"/>
          </p:cNvSpPr>
          <p:nvPr/>
        </p:nvSpPr>
        <p:spPr bwMode="auto">
          <a:xfrm>
            <a:off x="1447800" y="5334000"/>
            <a:ext cx="914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 b="1">
                <a:latin typeface="Times New Roman" pitchFamily="18" charset="0"/>
              </a:rPr>
              <a:t>1860</a:t>
            </a:r>
          </a:p>
        </p:txBody>
      </p:sp>
      <p:sp>
        <p:nvSpPr>
          <p:cNvPr id="7185" name="Text Box 17"/>
          <p:cNvSpPr txBox="1">
            <a:spLocks noChangeArrowheads="1"/>
          </p:cNvSpPr>
          <p:nvPr/>
        </p:nvSpPr>
        <p:spPr bwMode="auto">
          <a:xfrm>
            <a:off x="533400" y="5334000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 b="1">
                <a:latin typeface="Times New Roman" pitchFamily="18" charset="0"/>
              </a:rPr>
              <a:t>1850</a:t>
            </a:r>
          </a:p>
        </p:txBody>
      </p:sp>
      <p:sp>
        <p:nvSpPr>
          <p:cNvPr id="7186" name="Text Box 18"/>
          <p:cNvSpPr txBox="1">
            <a:spLocks noChangeArrowheads="1"/>
          </p:cNvSpPr>
          <p:nvPr/>
        </p:nvSpPr>
        <p:spPr bwMode="auto">
          <a:xfrm>
            <a:off x="381000" y="457200"/>
            <a:ext cx="838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err="1">
                <a:latin typeface="+mj-lt"/>
              </a:rPr>
              <a:t>Crossdating</a:t>
            </a:r>
            <a:r>
              <a:rPr lang="en-US" altLang="en-US" sz="2800" dirty="0">
                <a:latin typeface="+mj-lt"/>
              </a:rPr>
              <a:t>:  The Basic Principle of Dendrochronology</a:t>
            </a:r>
          </a:p>
        </p:txBody>
      </p:sp>
      <p:sp>
        <p:nvSpPr>
          <p:cNvPr id="42003" name="Text Box 19"/>
          <p:cNvSpPr txBox="1">
            <a:spLocks noChangeArrowheads="1"/>
          </p:cNvSpPr>
          <p:nvPr/>
        </p:nvSpPr>
        <p:spPr bwMode="auto">
          <a:xfrm>
            <a:off x="1676400" y="5791200"/>
            <a:ext cx="609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accent2"/>
                </a:solidFill>
                <a:latin typeface="Times New Roman" pitchFamily="18" charset="0"/>
              </a:rPr>
              <a:t>   &lt;&lt;&lt;&lt;&lt;&lt;&lt;“Bridging” back in time&lt;&lt;&lt;&lt;&lt;&lt;&lt;</a:t>
            </a:r>
          </a:p>
        </p:txBody>
      </p:sp>
    </p:spTree>
    <p:extLst>
      <p:ext uri="{BB962C8B-B14F-4D97-AF65-F5344CB8AC3E}">
        <p14:creationId xmlns:p14="http://schemas.microsoft.com/office/powerpoint/2010/main" val="7857624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03" grpId="0" autoUpdateAnimBg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fire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1206</TotalTime>
  <Words>993</Words>
  <Application>Microsoft Office PowerPoint</Application>
  <PresentationFormat>On-screen Show (4:3)</PresentationFormat>
  <Paragraphs>171</Paragraphs>
  <Slides>45</Slides>
  <Notes>23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Office Theme</vt:lpstr>
      <vt:lpstr>1_Office Theme</vt:lpstr>
      <vt:lpstr>Default Design</vt:lpstr>
      <vt:lpstr>Image</vt:lpstr>
      <vt:lpstr>PowerPoint Presentation</vt:lpstr>
      <vt:lpstr>Quiz - whataya know?</vt:lpstr>
      <vt:lpstr>Leonardo da Vinci (1500 AD)</vt:lpstr>
      <vt:lpstr>PowerPoint Presentation</vt:lpstr>
      <vt:lpstr>PowerPoint Presentation</vt:lpstr>
      <vt:lpstr>But it’s not just counting rings!</vt:lpstr>
      <vt:lpstr>PowerPoint Presentation</vt:lpstr>
      <vt:lpstr>False rings are common in the SW because of the monsoon climate</vt:lpstr>
      <vt:lpstr>PowerPoint Presentation</vt:lpstr>
      <vt:lpstr>Shared pattern of ring growth (makes crossdating possible)</vt:lpstr>
      <vt:lpstr>The Secret to Dendrochronology</vt:lpstr>
      <vt:lpstr>PowerPoint Presentation</vt:lpstr>
      <vt:lpstr>Increment cores:   1. tree age  2. climate reconstruction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After we stopped fires the density of the dry conifer forests increased dramatically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Low severity fire needs to be returned to these systems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Are recent large crown fire patches natural occurrences in some forest types?</vt:lpstr>
      <vt:lpstr>PowerPoint Presentation</vt:lpstr>
      <vt:lpstr>How does climate affect fire regimes?</vt:lpstr>
      <vt:lpstr>PowerPoint Presentation</vt:lpstr>
      <vt:lpstr>PowerPoint Presentation</vt:lpstr>
      <vt:lpstr>Old fire-scarred wood!</vt:lpstr>
      <vt:lpstr>PowerPoint Presentation</vt:lpstr>
      <vt:lpstr>PowerPoint Presentation</vt:lpstr>
      <vt:lpstr>Skeleton plots</vt:lpstr>
      <vt:lpstr>Does this forest need to be restored?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ellisqm</dc:creator>
  <cp:lastModifiedBy>ellis margolis</cp:lastModifiedBy>
  <cp:revision>87</cp:revision>
  <dcterms:created xsi:type="dcterms:W3CDTF">2014-04-21T23:30:04Z</dcterms:created>
  <dcterms:modified xsi:type="dcterms:W3CDTF">2014-04-26T14:35:56Z</dcterms:modified>
</cp:coreProperties>
</file>