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6"/>
  </p:notesMasterIdLst>
  <p:sldIdLst>
    <p:sldId id="258" r:id="rId4"/>
    <p:sldId id="317" r:id="rId5"/>
    <p:sldId id="269" r:id="rId6"/>
    <p:sldId id="257" r:id="rId7"/>
    <p:sldId id="261" r:id="rId8"/>
    <p:sldId id="280" r:id="rId9"/>
    <p:sldId id="311" r:id="rId10"/>
    <p:sldId id="260" r:id="rId11"/>
    <p:sldId id="262" r:id="rId12"/>
    <p:sldId id="263" r:id="rId13"/>
    <p:sldId id="265" r:id="rId14"/>
    <p:sldId id="264" r:id="rId15"/>
    <p:sldId id="272" r:id="rId16"/>
    <p:sldId id="288" r:id="rId17"/>
    <p:sldId id="285" r:id="rId18"/>
    <p:sldId id="286" r:id="rId19"/>
    <p:sldId id="287" r:id="rId20"/>
    <p:sldId id="271" r:id="rId21"/>
    <p:sldId id="319" r:id="rId22"/>
    <p:sldId id="303" r:id="rId23"/>
    <p:sldId id="325" r:id="rId24"/>
    <p:sldId id="304" r:id="rId25"/>
    <p:sldId id="306" r:id="rId26"/>
    <p:sldId id="327" r:id="rId27"/>
    <p:sldId id="307" r:id="rId28"/>
    <p:sldId id="309" r:id="rId29"/>
    <p:sldId id="308" r:id="rId30"/>
    <p:sldId id="267" r:id="rId31"/>
    <p:sldId id="294" r:id="rId32"/>
    <p:sldId id="292" r:id="rId33"/>
    <p:sldId id="295" r:id="rId34"/>
    <p:sldId id="297" r:id="rId35"/>
    <p:sldId id="315" r:id="rId36"/>
    <p:sldId id="314" r:id="rId37"/>
    <p:sldId id="316" r:id="rId38"/>
    <p:sldId id="318" r:id="rId39"/>
    <p:sldId id="320" r:id="rId40"/>
    <p:sldId id="326" r:id="rId41"/>
    <p:sldId id="321" r:id="rId42"/>
    <p:sldId id="322" r:id="rId43"/>
    <p:sldId id="323" r:id="rId44"/>
    <p:sldId id="32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3692DE"/>
    <a:srgbClr val="E9F3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392"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3B0B13-E396-4476-82F7-55962E59B192}" type="datetimeFigureOut">
              <a:rPr lang="en-US" smtClean="0"/>
              <a:t>4/25/2014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A00254-86DC-41F4-A72D-AD4B49DD6D90}" type="slidenum">
              <a:rPr lang="en-US" smtClean="0"/>
              <a:t>‹#›</a:t>
            </a:fld>
            <a:endParaRPr lang="en-US"/>
          </a:p>
        </p:txBody>
      </p:sp>
    </p:spTree>
    <p:extLst>
      <p:ext uri="{BB962C8B-B14F-4D97-AF65-F5344CB8AC3E}">
        <p14:creationId xmlns:p14="http://schemas.microsoft.com/office/powerpoint/2010/main" val="3919104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5B69E5EC-360F-46BF-A80D-5598C0C0E0BF}" type="slidenum">
              <a:rPr lang="en-US" altLang="en-US" smtClean="0"/>
              <a:pPr eaLnBrk="1" hangingPunct="1">
                <a:spcBef>
                  <a:spcPct val="0"/>
                </a:spcBef>
              </a:pPr>
              <a:t>1</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Why did</a:t>
            </a:r>
            <a:r>
              <a:rPr lang="en-US" altLang="en-US" baseline="0" dirty="0" smtClean="0">
                <a:ea typeface="ＭＳ Ｐゴシック" pitchFamily="34" charset="-128"/>
              </a:rPr>
              <a:t> they abandon?  Late 1200’s was a bad drought – likely played a role</a:t>
            </a:r>
            <a:endParaRPr lang="en-US" altLang="en-US" dirty="0"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76F0F4-7F77-4030-BE29-6DD3325B6F42}" type="slidenum">
              <a:rPr lang="en-US" smtClean="0"/>
              <a:pPr/>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A706046-90B1-49B4-A513-F024AA4C4BC7}" type="slidenum">
              <a:rPr lang="en-US"/>
              <a:pPr/>
              <a:t>15</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smtClean="0">
                <a:latin typeface="Calibri" pitchFamily="-108" charset="0"/>
              </a:rPr>
              <a:t>Traditionally, planning and management of water systems have been based on an observed (gaged) record, beginning no earlier than the late 1800s. So water managers have had to, in effect, learn from experience.  This “experiential record” was gained year by year, with occasional unexpected extreme flows, upon which “worst-case scenarios” were then based.</a:t>
            </a:r>
          </a:p>
          <a:p>
            <a:endParaRPr lang="en-US" dirty="0" smtClean="0">
              <a:latin typeface="Calibri" pitchFamily="-108" charset="0"/>
            </a:endParaRPr>
          </a:p>
          <a:p>
            <a:r>
              <a:rPr lang="en-US" dirty="0" smtClean="0">
                <a:latin typeface="Calibri" pitchFamily="-108" charset="0"/>
              </a:rPr>
              <a:t>Shown here is the observed naturalized flow record for the Colorado River at Lees Ferry, AZ, with annual flows in light blue, and the 10-year running mean in dark blue. As of 1930, about 25 years of experience with the river indicated a mean flow of about 17.5 million acre-feet (MAF)—a figure which was used as the basis for the Colorado River Compact of 1922. Note also the lack of annual flows lower than 12 MAF.</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58DDD1F-33C4-4EE9-AB4D-B390B0277798}" type="slidenum">
              <a:rPr lang="en-US"/>
              <a:pPr/>
              <a:t>16</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r>
              <a:rPr lang="en-US" smtClean="0">
                <a:latin typeface="Calibri" pitchFamily="-108" charset="0"/>
              </a:rPr>
              <a:t>The experience with the Colorado River from 1931 to 1963, however, gave a much different picture than did the previous three decades. Decadal mean flows dropped below 15 MAF, and several individual years, most prominently 1934, had flows under 10 MAF. Was this period a long excursion away from a higher long-term mean, or was it reflective of a lower long-term mean than assumed in the 1920s? Or, worse, would the declining trend in streamflow continue?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977048C-1F4E-4878-AF17-402F71D3F1E7}" type="slidenum">
              <a:rPr lang="en-US"/>
              <a:pPr/>
              <a:t>17</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r>
              <a:rPr lang="en-US" smtClean="0">
                <a:latin typeface="Calibri" pitchFamily="-108" charset="0"/>
              </a:rPr>
              <a:t>As it turned out, the features of the next 40 years of experience could not have been predicted based on a repeat of the previous 60 years. The period from 1964-2004 included the two lowest annual flows (1977, 2002) and the two highest annual flows (1983, 1984) on record. The latter half of that period saw two multi-year wet periods sandwiching a 5-year drought, followed by the most severe multi-year drought in the entire record (2000-2004). </a:t>
            </a:r>
          </a:p>
          <a:p>
            <a:endParaRPr lang="en-US" smtClean="0">
              <a:latin typeface="Calibri" pitchFamily="-108" charset="0"/>
            </a:endParaRPr>
          </a:p>
          <a:p>
            <a:r>
              <a:rPr lang="en-US" smtClean="0">
                <a:latin typeface="Calibri" pitchFamily="-108" charset="0"/>
              </a:rPr>
              <a:t>The 2000s drought clearly showed that almost 100 years of experience, as captured in the observed flow record, was still an insufficient basis for management. But the only way to get more experience, through only the observed record, is to keep managing the river into an increasingly uncertain future. How can we get more information about hydrologic variability than is contained in the observed record? </a:t>
            </a:r>
          </a:p>
          <a:p>
            <a:endParaRPr lang="en-US" smtClean="0">
              <a:latin typeface="Calibri" pitchFamily="-108" charset="0"/>
            </a:endParaRPr>
          </a:p>
          <a:p>
            <a:endParaRPr lang="en-US" smtClean="0">
              <a:latin typeface="Calibri" pitchFamily="-10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know about historical</a:t>
            </a:r>
            <a:r>
              <a:rPr lang="en-US" baseline="0" dirty="0" smtClean="0"/>
              <a:t> conditions? - historical photos, written accounts, and…..tree-rings   - lots of tree-ring studies in N NM</a:t>
            </a:r>
            <a:endParaRPr lang="en-US" dirty="0"/>
          </a:p>
        </p:txBody>
      </p:sp>
      <p:sp>
        <p:nvSpPr>
          <p:cNvPr id="4" name="Slide Number Placeholder 3"/>
          <p:cNvSpPr>
            <a:spLocks noGrp="1"/>
          </p:cNvSpPr>
          <p:nvPr>
            <p:ph type="sldNum" sz="quarter" idx="10"/>
          </p:nvPr>
        </p:nvSpPr>
        <p:spPr/>
        <p:txBody>
          <a:bodyPr/>
          <a:lstStyle/>
          <a:p>
            <a:fld id="{CBB6D4E3-0553-4771-9E4D-FEF757FF325E}" type="slidenum">
              <a:rPr lang="en-US" smtClean="0"/>
              <a:pPr/>
              <a:t>20</a:t>
            </a:fld>
            <a:endParaRPr lang="en-US"/>
          </a:p>
        </p:txBody>
      </p:sp>
    </p:spTree>
    <p:extLst>
      <p:ext uri="{BB962C8B-B14F-4D97-AF65-F5344CB8AC3E}">
        <p14:creationId xmlns:p14="http://schemas.microsoft.com/office/powerpoint/2010/main" val="355864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7" name="Rectangle 1"/>
          <p:cNvSpPr>
            <a:spLocks noGrp="1" noRot="1" noChangeAspect="1" noChangeArrowheads="1" noTextEdit="1"/>
          </p:cNvSpPr>
          <p:nvPr>
            <p:ph type="sldImg"/>
          </p:nvPr>
        </p:nvSpPr>
        <p:spPr bwMode="auto">
          <a:xfrm>
            <a:off x="1149350" y="587375"/>
            <a:ext cx="3924300" cy="29432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5538" name="Text Box 2"/>
          <p:cNvSpPr txBox="1">
            <a:spLocks noGrp="1" noChangeArrowheads="1"/>
          </p:cNvSpPr>
          <p:nvPr>
            <p:ph type="body" idx="1"/>
          </p:nvPr>
        </p:nvSpPr>
        <p:spPr bwMode="auto">
          <a:xfrm>
            <a:off x="829876" y="3726842"/>
            <a:ext cx="4564316" cy="35313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PJ PIPO</a:t>
            </a:r>
            <a:r>
              <a:rPr lang="en-US" baseline="0" dirty="0" smtClean="0"/>
              <a:t> MC Spruce-fir veg types   - all historically burned with unique fire regimes</a:t>
            </a:r>
            <a:endParaRPr lang="en-US" dirty="0"/>
          </a:p>
        </p:txBody>
      </p:sp>
      <p:sp>
        <p:nvSpPr>
          <p:cNvPr id="4" name="Slide Number Placeholder 3"/>
          <p:cNvSpPr>
            <a:spLocks noGrp="1"/>
          </p:cNvSpPr>
          <p:nvPr>
            <p:ph type="sldNum" sz="quarter" idx="10"/>
          </p:nvPr>
        </p:nvSpPr>
        <p:spPr/>
        <p:txBody>
          <a:bodyPr/>
          <a:lstStyle/>
          <a:p>
            <a:fld id="{CBB6D4E3-0553-4771-9E4D-FEF757FF325E}" type="slidenum">
              <a:rPr lang="en-US" smtClean="0"/>
              <a:pPr/>
              <a:t>22</a:t>
            </a:fld>
            <a:endParaRPr lang="en-US"/>
          </a:p>
        </p:txBody>
      </p:sp>
    </p:spTree>
    <p:extLst>
      <p:ext uri="{BB962C8B-B14F-4D97-AF65-F5344CB8AC3E}">
        <p14:creationId xmlns:p14="http://schemas.microsoft.com/office/powerpoint/2010/main" val="149268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4494AA9-1A9B-4088-B954-ABA9E9B58F6E}" type="slidenum">
              <a:rPr lang="en-US" smtClean="0">
                <a:solidFill>
                  <a:srgbClr val="000000"/>
                </a:solidFill>
              </a:rPr>
              <a:pPr eaLnBrk="1" hangingPunct="1">
                <a:defRPr/>
              </a:pPr>
              <a:t>2</a:t>
            </a:fld>
            <a:endParaRPr 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site has burned multiple times in 20</a:t>
            </a:r>
            <a:r>
              <a:rPr lang="en-US" baseline="30000" dirty="0" smtClean="0"/>
              <a:t>th</a:t>
            </a:r>
            <a:r>
              <a:rPr lang="en-US" dirty="0" smtClean="0"/>
              <a:t> century – Gila </a:t>
            </a:r>
            <a:endParaRPr lang="en-US" dirty="0"/>
          </a:p>
        </p:txBody>
      </p:sp>
      <p:sp>
        <p:nvSpPr>
          <p:cNvPr id="4" name="Slide Number Placeholder 3"/>
          <p:cNvSpPr>
            <a:spLocks noGrp="1"/>
          </p:cNvSpPr>
          <p:nvPr>
            <p:ph type="sldNum" sz="quarter" idx="10"/>
          </p:nvPr>
        </p:nvSpPr>
        <p:spPr/>
        <p:txBody>
          <a:bodyPr/>
          <a:lstStyle/>
          <a:p>
            <a:fld id="{CBB6D4E3-0553-4771-9E4D-FEF757FF325E}" type="slidenum">
              <a:rPr lang="en-US" smtClean="0"/>
              <a:pPr/>
              <a:t>23</a:t>
            </a:fld>
            <a:endParaRPr lang="en-US"/>
          </a:p>
        </p:txBody>
      </p:sp>
    </p:spTree>
    <p:extLst>
      <p:ext uri="{BB962C8B-B14F-4D97-AF65-F5344CB8AC3E}">
        <p14:creationId xmlns:p14="http://schemas.microsoft.com/office/powerpoint/2010/main" val="408497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1E9F303F-4A32-F442-B2BC-14F1DAA20BEB}" type="slidenum">
              <a:rPr lang="en-US" sz="1200">
                <a:latin typeface="Calibri" charset="0"/>
              </a:rPr>
              <a:pPr eaLnBrk="1" hangingPunct="1"/>
              <a:t>24</a:t>
            </a:fld>
            <a:endParaRPr lang="en-US" sz="1200">
              <a:latin typeface="Calibri"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47B44-D6CF-5949-957A-15B3ADEFA69A}" type="slidenum">
              <a:rPr lang="en-US"/>
              <a:pPr/>
              <a:t>27</a:t>
            </a:fld>
            <a:endParaRPr lang="en-US"/>
          </a:p>
        </p:txBody>
      </p:sp>
      <p:sp>
        <p:nvSpPr>
          <p:cNvPr id="2836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36483" name="Rectangle 3"/>
          <p:cNvSpPr>
            <a:spLocks noGrp="1" noChangeArrowheads="1"/>
          </p:cNvSpPr>
          <p:nvPr>
            <p:ph type="body" idx="1"/>
          </p:nvPr>
        </p:nvSpPr>
        <p:spPr>
          <a:xfrm>
            <a:off x="686098" y="4343704"/>
            <a:ext cx="5485805" cy="4113892"/>
          </a:xfrm>
        </p:spPr>
        <p:txBody>
          <a:bodyPr/>
          <a:lstStyle/>
          <a:p>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F08985C-85B2-4E95-878D-3EF9E8479B64}" type="slidenum">
              <a:rPr lang="en-US" altLang="en-US" smtClean="0"/>
              <a:pPr eaLnBrk="1" hangingPunct="1">
                <a:spcBef>
                  <a:spcPct val="0"/>
                </a:spcBef>
              </a:pPr>
              <a:t>28</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PJ PIPO</a:t>
            </a:r>
            <a:r>
              <a:rPr lang="en-US" baseline="0" dirty="0" smtClean="0"/>
              <a:t> MC Spruce-fir veg types   - all historically burned with unique fire regimes</a:t>
            </a:r>
            <a:endParaRPr lang="en-US" dirty="0"/>
          </a:p>
        </p:txBody>
      </p:sp>
      <p:sp>
        <p:nvSpPr>
          <p:cNvPr id="4" name="Slide Number Placeholder 3"/>
          <p:cNvSpPr>
            <a:spLocks noGrp="1"/>
          </p:cNvSpPr>
          <p:nvPr>
            <p:ph type="sldNum" sz="quarter" idx="10"/>
          </p:nvPr>
        </p:nvSpPr>
        <p:spPr/>
        <p:txBody>
          <a:bodyPr/>
          <a:lstStyle/>
          <a:p>
            <a:fld id="{CBB6D4E3-0553-4771-9E4D-FEF757FF325E}" type="slidenum">
              <a:rPr lang="en-US" smtClean="0"/>
              <a:pPr/>
              <a:t>32</a:t>
            </a:fld>
            <a:endParaRPr lang="en-US"/>
          </a:p>
        </p:txBody>
      </p:sp>
    </p:spTree>
    <p:extLst>
      <p:ext uri="{BB962C8B-B14F-4D97-AF65-F5344CB8AC3E}">
        <p14:creationId xmlns:p14="http://schemas.microsoft.com/office/powerpoint/2010/main" val="1492685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Additionally, it’s a high priority location for forest restoration because of the high risk of stand-replacing fire that would jeopardize a major source of water for Santa Fe or potentially even flood historic downtown Santa Fe!  </a:t>
            </a:r>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2F1AC39-57D5-462B-8954-4B9DEE80D7B1}" type="slidenum">
              <a:rPr lang="en-US" smtClean="0"/>
              <a:pPr eaLnBrk="1" hangingPunct="1">
                <a:defRPr/>
              </a:pPr>
              <a:t>34</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severity =</a:t>
            </a:r>
            <a:r>
              <a:rPr lang="en-US" baseline="0" dirty="0" smtClean="0"/>
              <a:t> fire that kills most of the trees, even the big and old ones</a:t>
            </a:r>
            <a:endParaRPr lang="en-US" dirty="0"/>
          </a:p>
        </p:txBody>
      </p:sp>
      <p:sp>
        <p:nvSpPr>
          <p:cNvPr id="4" name="Slide Number Placeholder 3"/>
          <p:cNvSpPr>
            <a:spLocks noGrp="1"/>
          </p:cNvSpPr>
          <p:nvPr>
            <p:ph type="sldNum" sz="quarter" idx="10"/>
          </p:nvPr>
        </p:nvSpPr>
        <p:spPr/>
        <p:txBody>
          <a:bodyPr/>
          <a:lstStyle/>
          <a:p>
            <a:fld id="{2E283419-80C2-4590-8008-BB9ACDAD2A1B}"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BEA2C750-55FB-4762-A182-CCE650D81CB1}" type="slidenum">
              <a:rPr lang="en-US" altLang="en-US" smtClean="0"/>
              <a:pPr eaLnBrk="1" hangingPunct="1">
                <a:spcBef>
                  <a:spcPct val="0"/>
                </a:spcBef>
              </a:pPr>
              <a:t>36</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Walk them through fire chart</a:t>
            </a:r>
            <a:r>
              <a:rPr lang="en-US" baseline="0" dirty="0" smtClean="0"/>
              <a:t> – each horizontal line is a tree, each vertical tick mark is a fire event recorded as a fire scar</a:t>
            </a:r>
            <a:endParaRPr lang="en-US" dirty="0"/>
          </a:p>
        </p:txBody>
      </p:sp>
      <p:sp>
        <p:nvSpPr>
          <p:cNvPr id="4" name="Slide Number Placeholder 3"/>
          <p:cNvSpPr>
            <a:spLocks noGrp="1"/>
          </p:cNvSpPr>
          <p:nvPr>
            <p:ph type="sldNum" sz="quarter" idx="10"/>
          </p:nvPr>
        </p:nvSpPr>
        <p:spPr/>
        <p:txBody>
          <a:bodyPr/>
          <a:lstStyle/>
          <a:p>
            <a:fld id="{CBB6D4E3-0553-4771-9E4D-FEF757FF325E}" type="slidenum">
              <a:rPr lang="en-US" smtClean="0"/>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FC3B41F5-5458-4B45-BBD0-A72136F2B921}" type="slidenum">
              <a:rPr lang="en-US" altLang="en-US" smtClean="0"/>
              <a:pPr eaLnBrk="1" hangingPunct="1">
                <a:spcBef>
                  <a:spcPct val="0"/>
                </a:spcBef>
              </a:pPr>
              <a:t>39</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14400" y="4343992"/>
            <a:ext cx="5029200" cy="41136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AF91D3EE-7F54-413E-A138-55D9F925D86E}" type="slidenum">
              <a:rPr lang="en-US" altLang="en-US" smtClean="0"/>
              <a:pPr eaLnBrk="1" hangingPunct="1">
                <a:spcBef>
                  <a:spcPct val="0"/>
                </a:spcBef>
              </a:pPr>
              <a:t>4</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So what are</a:t>
            </a:r>
            <a:r>
              <a:rPr lang="en-US" altLang="en-US" baseline="0" dirty="0" smtClean="0">
                <a:ea typeface="ＭＳ Ｐゴシック" pitchFamily="34" charset="-128"/>
              </a:rPr>
              <a:t> tree-rings?</a:t>
            </a:r>
            <a:endParaRPr lang="en-US" alt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8048ADF0-D2F1-4E27-8E8F-6EE557912668}" type="slidenum">
              <a:rPr lang="en-US" altLang="en-US" smtClean="0"/>
              <a:pPr eaLnBrk="1" hangingPunct="1">
                <a:spcBef>
                  <a:spcPct val="0"/>
                </a:spcBef>
              </a:pPr>
              <a:t>8</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So because you can’t just ring count</a:t>
            </a:r>
            <a:r>
              <a:rPr lang="en-US" altLang="en-US" baseline="0" dirty="0" smtClean="0">
                <a:ea typeface="ＭＳ Ｐゴシック" pitchFamily="34" charset="-128"/>
              </a:rPr>
              <a:t>, Douglass figured out a system for pattern matching to correct for errors and ensure annual accuracy – </a:t>
            </a:r>
            <a:r>
              <a:rPr lang="en-US" altLang="en-US" baseline="0" dirty="0" err="1" smtClean="0">
                <a:ea typeface="ＭＳ Ｐゴシック" pitchFamily="34" charset="-128"/>
              </a:rPr>
              <a:t>Crossdating</a:t>
            </a:r>
            <a:endParaRPr lang="en-US" altLang="en-US" baseline="0" dirty="0" smtClean="0">
              <a:ea typeface="ＭＳ Ｐゴシック" pitchFamily="34" charset="-128"/>
            </a:endParaRPr>
          </a:p>
          <a:p>
            <a:pPr eaLnBrk="1" hangingPunct="1"/>
            <a:endParaRPr lang="en-US" altLang="en-US" dirty="0"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4BC3CF3-DC39-4E5F-922C-F12BC3EE25C3}" type="slidenum">
              <a:rPr lang="en-US" altLang="en-US" smtClean="0"/>
              <a:pPr eaLnBrk="1" hangingPunct="1">
                <a:spcBef>
                  <a:spcPct val="0"/>
                </a:spcBef>
              </a:pPr>
              <a:t>9</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itchFamily="34" charset="-128"/>
              </a:rPr>
              <a:t>What happened</a:t>
            </a:r>
            <a:r>
              <a:rPr lang="en-US" altLang="en-US" baseline="0" dirty="0" smtClean="0">
                <a:ea typeface="ＭＳ Ｐゴシック" pitchFamily="34" charset="-128"/>
              </a:rPr>
              <a:t> to the ancient great civilizations of the SW?</a:t>
            </a:r>
            <a:endParaRPr lang="en-US" altLang="en-US" dirty="0"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a:p>
            <a:endParaRPr lang="en-US" alt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74C96F-A520-468B-B3A9-7ED6CC18D5BA}" type="datetime1">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357927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DFFF5-AD1B-45D9-94EA-00F85B875A8B}" type="datetime1">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200638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311F44-2336-4CE4-9651-A2738B678098}" type="datetime1">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330537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54CC63A-F527-483C-8CDC-7E0AB1FF879B}" type="datetime1">
              <a:rPr lang="en-US" smtClean="0"/>
              <a:t>4/25/2014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C5D8F3-CCAB-4F3D-A14B-376796AD9686}" type="slidenum">
              <a:rPr lang="en-US"/>
              <a:pPr>
                <a:defRPr/>
              </a:pPr>
              <a:t>‹#›</a:t>
            </a:fld>
            <a:endParaRPr lang="en-US"/>
          </a:p>
        </p:txBody>
      </p:sp>
    </p:spTree>
    <p:extLst>
      <p:ext uri="{BB962C8B-B14F-4D97-AF65-F5344CB8AC3E}">
        <p14:creationId xmlns:p14="http://schemas.microsoft.com/office/powerpoint/2010/main" val="3770713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5537676-217A-4087-9781-E46C91D547D6}" type="datetime1">
              <a:rPr lang="en-US" smtClean="0"/>
              <a:t>4/25/2014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022331-5DF4-43F5-8A12-2ED3E58524B4}" type="slidenum">
              <a:rPr lang="en-US"/>
              <a:pPr>
                <a:defRPr/>
              </a:pPr>
              <a:t>‹#›</a:t>
            </a:fld>
            <a:endParaRPr lang="en-US"/>
          </a:p>
        </p:txBody>
      </p:sp>
    </p:spTree>
    <p:extLst>
      <p:ext uri="{BB962C8B-B14F-4D97-AF65-F5344CB8AC3E}">
        <p14:creationId xmlns:p14="http://schemas.microsoft.com/office/powerpoint/2010/main" val="3648660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C82264D-5F7C-46AE-9522-85A55CFDC706}" type="datetime1">
              <a:rPr lang="en-US" smtClean="0"/>
              <a:t>4/25/2014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44F34F-2879-408D-8F8D-9EF250C3DF3F}" type="slidenum">
              <a:rPr lang="en-US"/>
              <a:pPr>
                <a:defRPr/>
              </a:pPr>
              <a:t>‹#›</a:t>
            </a:fld>
            <a:endParaRPr lang="en-US"/>
          </a:p>
        </p:txBody>
      </p:sp>
    </p:spTree>
    <p:extLst>
      <p:ext uri="{BB962C8B-B14F-4D97-AF65-F5344CB8AC3E}">
        <p14:creationId xmlns:p14="http://schemas.microsoft.com/office/powerpoint/2010/main" val="3539210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3743353-873B-44A9-A6D5-50710D8602CA}" type="datetime1">
              <a:rPr lang="en-US" smtClean="0"/>
              <a:t>4/25/2014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7DDE0A-362E-4375-AF5A-3B183E16DAFB}" type="slidenum">
              <a:rPr lang="en-US"/>
              <a:pPr>
                <a:defRPr/>
              </a:pPr>
              <a:t>‹#›</a:t>
            </a:fld>
            <a:endParaRPr lang="en-US"/>
          </a:p>
        </p:txBody>
      </p:sp>
    </p:spTree>
    <p:extLst>
      <p:ext uri="{BB962C8B-B14F-4D97-AF65-F5344CB8AC3E}">
        <p14:creationId xmlns:p14="http://schemas.microsoft.com/office/powerpoint/2010/main" val="80363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6FDAC4B5-77F9-44A8-A32C-34766F729443}" type="datetime1">
              <a:rPr lang="en-US" smtClean="0"/>
              <a:t>4/25/2014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AC35D3-6D59-47A5-93D3-0D7A366EDD8D}" type="slidenum">
              <a:rPr lang="en-US"/>
              <a:pPr>
                <a:defRPr/>
              </a:pPr>
              <a:t>‹#›</a:t>
            </a:fld>
            <a:endParaRPr lang="en-US"/>
          </a:p>
        </p:txBody>
      </p:sp>
    </p:spTree>
    <p:extLst>
      <p:ext uri="{BB962C8B-B14F-4D97-AF65-F5344CB8AC3E}">
        <p14:creationId xmlns:p14="http://schemas.microsoft.com/office/powerpoint/2010/main" val="1004560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175398C-0F9C-4C8A-8C28-B6B908B16886}" type="datetime1">
              <a:rPr lang="en-US" smtClean="0"/>
              <a:t>4/25/2014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8BB25F-D1E3-4A81-B6DD-3721924AAF66}" type="slidenum">
              <a:rPr lang="en-US"/>
              <a:pPr>
                <a:defRPr/>
              </a:pPr>
              <a:t>‹#›</a:t>
            </a:fld>
            <a:endParaRPr lang="en-US"/>
          </a:p>
        </p:txBody>
      </p:sp>
    </p:spTree>
    <p:extLst>
      <p:ext uri="{BB962C8B-B14F-4D97-AF65-F5344CB8AC3E}">
        <p14:creationId xmlns:p14="http://schemas.microsoft.com/office/powerpoint/2010/main" val="395855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DDA8A4-9A20-487E-9E03-E01DCDE6A4B9}" type="datetime1">
              <a:rPr lang="en-US" smtClean="0"/>
              <a:t>4/25/2014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E6A08C-63EE-467B-B214-72D10601F5DB}" type="slidenum">
              <a:rPr lang="en-US"/>
              <a:pPr>
                <a:defRPr/>
              </a:pPr>
              <a:t>‹#›</a:t>
            </a:fld>
            <a:endParaRPr lang="en-US"/>
          </a:p>
        </p:txBody>
      </p:sp>
    </p:spTree>
    <p:extLst>
      <p:ext uri="{BB962C8B-B14F-4D97-AF65-F5344CB8AC3E}">
        <p14:creationId xmlns:p14="http://schemas.microsoft.com/office/powerpoint/2010/main" val="1405012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64EC7DB-905F-4AAA-B385-3FE5CF19AE6F}" type="datetime1">
              <a:rPr lang="en-US" smtClean="0"/>
              <a:t>4/25/2014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DFA20D-0159-4005-AFC5-6967DD4156B2}" type="slidenum">
              <a:rPr lang="en-US"/>
              <a:pPr>
                <a:defRPr/>
              </a:pPr>
              <a:t>‹#›</a:t>
            </a:fld>
            <a:endParaRPr lang="en-US"/>
          </a:p>
        </p:txBody>
      </p:sp>
    </p:spTree>
    <p:extLst>
      <p:ext uri="{BB962C8B-B14F-4D97-AF65-F5344CB8AC3E}">
        <p14:creationId xmlns:p14="http://schemas.microsoft.com/office/powerpoint/2010/main" val="1716163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3F50DE-E52D-4BD9-BF8E-28D4B297D0F2}" type="datetime1">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1011978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455E843-A370-4504-B666-153C176D8164}" type="datetime1">
              <a:rPr lang="en-US" smtClean="0"/>
              <a:t>4/25/2014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9E98A8-E20E-4256-A487-AAB6BBBBD278}" type="slidenum">
              <a:rPr lang="en-US"/>
              <a:pPr>
                <a:defRPr/>
              </a:pPr>
              <a:t>‹#›</a:t>
            </a:fld>
            <a:endParaRPr lang="en-US"/>
          </a:p>
        </p:txBody>
      </p:sp>
    </p:spTree>
    <p:extLst>
      <p:ext uri="{BB962C8B-B14F-4D97-AF65-F5344CB8AC3E}">
        <p14:creationId xmlns:p14="http://schemas.microsoft.com/office/powerpoint/2010/main" val="149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9F5CD1F-DCFD-46FC-A535-862675284C1B}" type="datetime1">
              <a:rPr lang="en-US" smtClean="0"/>
              <a:t>4/25/2014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8408EF-A442-4475-8789-A341E123EE32}" type="slidenum">
              <a:rPr lang="en-US"/>
              <a:pPr>
                <a:defRPr/>
              </a:pPr>
              <a:t>‹#›</a:t>
            </a:fld>
            <a:endParaRPr lang="en-US"/>
          </a:p>
        </p:txBody>
      </p:sp>
    </p:spTree>
    <p:extLst>
      <p:ext uri="{BB962C8B-B14F-4D97-AF65-F5344CB8AC3E}">
        <p14:creationId xmlns:p14="http://schemas.microsoft.com/office/powerpoint/2010/main" val="2601366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BBBBA5A-C1D4-433A-B1E3-59B15FB50159}" type="datetime1">
              <a:rPr lang="en-US" smtClean="0"/>
              <a:t>4/25/2014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180C0-3E44-48C2-95F8-ED8BD963CF82}" type="slidenum">
              <a:rPr lang="en-US"/>
              <a:pPr>
                <a:defRPr/>
              </a:pPr>
              <a:t>‹#›</a:t>
            </a:fld>
            <a:endParaRPr lang="en-US"/>
          </a:p>
        </p:txBody>
      </p:sp>
    </p:spTree>
    <p:extLst>
      <p:ext uri="{BB962C8B-B14F-4D97-AF65-F5344CB8AC3E}">
        <p14:creationId xmlns:p14="http://schemas.microsoft.com/office/powerpoint/2010/main" val="2168230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86899D-B25F-4BDE-9958-68803783FE6D}" type="datetime1">
              <a:rPr lang="en-US" smtClean="0">
                <a:solidFill>
                  <a:prstClr val="black">
                    <a:tint val="75000"/>
                  </a:prstClr>
                </a:solidFill>
              </a:rPr>
              <a:t>4/25/2014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772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49D4BD-33BF-4D26-841C-9CD0D0E231E9}" type="datetime1">
              <a:rPr lang="en-US" smtClean="0">
                <a:solidFill>
                  <a:prstClr val="black">
                    <a:tint val="75000"/>
                  </a:prstClr>
                </a:solidFill>
              </a:rPr>
              <a:t>4/25/2014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297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F0E52C-74E8-4AA7-83CC-FD3CA21AA5ED}" type="datetime1">
              <a:rPr lang="en-US" smtClean="0">
                <a:solidFill>
                  <a:prstClr val="black">
                    <a:tint val="75000"/>
                  </a:prstClr>
                </a:solidFill>
              </a:rPr>
              <a:t>4/25/2014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4258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E7F1A-977E-40A1-8F67-5266EC417DCB}" type="datetime1">
              <a:rPr lang="en-US" smtClean="0">
                <a:solidFill>
                  <a:prstClr val="black">
                    <a:tint val="75000"/>
                  </a:prstClr>
                </a:solidFill>
              </a:rPr>
              <a:t>4/25/2014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032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3D100C-851B-4A80-8C2C-B6C6909C2051}" type="datetime1">
              <a:rPr lang="en-US" smtClean="0">
                <a:solidFill>
                  <a:prstClr val="black">
                    <a:tint val="75000"/>
                  </a:prstClr>
                </a:solidFill>
              </a:rPr>
              <a:t>4/25/2014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681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89ADC4-6CC2-415C-A3CB-5F6C455623D8}" type="datetime1">
              <a:rPr lang="en-US" smtClean="0">
                <a:solidFill>
                  <a:prstClr val="black">
                    <a:tint val="75000"/>
                  </a:prstClr>
                </a:solidFill>
              </a:rPr>
              <a:t>4/25/2014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649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1CBE7-59DD-4F8F-A415-80451BD39D18}" type="datetime1">
              <a:rPr lang="en-US" smtClean="0">
                <a:solidFill>
                  <a:prstClr val="black">
                    <a:tint val="75000"/>
                  </a:prstClr>
                </a:solidFill>
              </a:rPr>
              <a:t>4/25/2014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129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726B7A-EAC7-4CF2-ABB7-70269B86AD77}" type="datetime1">
              <a:rPr lang="en-US" smtClean="0"/>
              <a:t>4/25/2014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26183371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11817-E9A6-4CA5-A6C3-50BA245B28E0}" type="datetime1">
              <a:rPr lang="en-US" smtClean="0">
                <a:solidFill>
                  <a:prstClr val="black">
                    <a:tint val="75000"/>
                  </a:prstClr>
                </a:solidFill>
              </a:rPr>
              <a:t>4/25/2014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992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50CB61-DC89-476C-A74B-31AF551C53E1}" type="datetime1">
              <a:rPr lang="en-US" smtClean="0">
                <a:solidFill>
                  <a:prstClr val="black">
                    <a:tint val="75000"/>
                  </a:prstClr>
                </a:solidFill>
              </a:rPr>
              <a:t>4/25/2014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969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359844-DD79-4864-B435-7FAF7F0EA17E}" type="datetime1">
              <a:rPr lang="en-US" smtClean="0">
                <a:solidFill>
                  <a:prstClr val="black">
                    <a:tint val="75000"/>
                  </a:prstClr>
                </a:solidFill>
              </a:rPr>
              <a:t>4/25/2014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4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D41FF0-6C34-4C31-9E21-1D41839CFA8E}" type="datetime1">
              <a:rPr lang="en-US" smtClean="0">
                <a:solidFill>
                  <a:prstClr val="black">
                    <a:tint val="75000"/>
                  </a:prstClr>
                </a:solidFill>
              </a:rPr>
              <a:t>4/25/2014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90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EEA8C2-B169-477F-9C81-2A40C43A3475}" type="datetime1">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97327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09C8B9-A651-4B75-9EA4-FDEF82F54B73}" type="datetime1">
              <a:rPr lang="en-US" smtClean="0"/>
              <a:t>4/25/2014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173626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752FDB-7717-4225-8B26-AE4FB1CEC547}" type="datetime1">
              <a:rPr lang="en-US" smtClean="0"/>
              <a:t>4/25/2014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177846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A76E0-712F-40CA-9E75-EFB58BD2F044}" type="datetime1">
              <a:rPr lang="en-US" smtClean="0"/>
              <a:t>4/25/2014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65177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1DF7D-0DE6-42F5-872B-ABA92C5563B2}" type="datetime1">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14867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BEEF9F-B5EE-4613-BB7C-B9F57FB2F742}" type="datetime1">
              <a:rPr lang="en-US" smtClean="0"/>
              <a:t>4/25/2014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19F54-E0BD-40BF-9B67-8BADB429F3AC}" type="slidenum">
              <a:rPr lang="en-US" smtClean="0"/>
              <a:t>‹#›</a:t>
            </a:fld>
            <a:endParaRPr lang="en-US"/>
          </a:p>
        </p:txBody>
      </p:sp>
    </p:spTree>
    <p:extLst>
      <p:ext uri="{BB962C8B-B14F-4D97-AF65-F5344CB8AC3E}">
        <p14:creationId xmlns:p14="http://schemas.microsoft.com/office/powerpoint/2010/main" val="2244342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DC9D7-82CC-44E4-B11F-CDD3C1228ADC}" type="datetime1">
              <a:rPr lang="en-US" smtClean="0"/>
              <a:t>4/25/2014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19F54-E0BD-40BF-9B67-8BADB429F3AC}" type="slidenum">
              <a:rPr lang="en-US" smtClean="0"/>
              <a:t>‹#›</a:t>
            </a:fld>
            <a:endParaRPr lang="en-US"/>
          </a:p>
        </p:txBody>
      </p:sp>
    </p:spTree>
    <p:extLst>
      <p:ext uri="{BB962C8B-B14F-4D97-AF65-F5344CB8AC3E}">
        <p14:creationId xmlns:p14="http://schemas.microsoft.com/office/powerpoint/2010/main" val="3071542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cs typeface="+mn-cs"/>
              </a:defRPr>
            </a:lvl1pPr>
          </a:lstStyle>
          <a:p>
            <a:pPr fontAlgn="base">
              <a:spcBef>
                <a:spcPct val="0"/>
              </a:spcBef>
              <a:spcAft>
                <a:spcPct val="0"/>
              </a:spcAft>
              <a:defRPr/>
            </a:pPr>
            <a:fld id="{C17F7586-7131-456A-9BD1-55C479FCBC25}" type="datetime1">
              <a:rPr lang="en-US" smtClean="0"/>
              <a:t>4/25/2014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pitchFamily="34" charset="0"/>
                <a:cs typeface="+mn-cs"/>
              </a:defRPr>
            </a:lvl1pPr>
          </a:lstStyle>
          <a:p>
            <a:pPr fontAlgn="base">
              <a:spcBef>
                <a:spcPct val="0"/>
              </a:spcBef>
              <a:spcAft>
                <a:spcPct val="0"/>
              </a:spcAft>
              <a:defRPr/>
            </a:pPr>
            <a:fld id="{A7BAB964-DFC4-41CE-9CA8-7F512FF5EB9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72865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ED919-EC6C-4419-86D8-6D973406FC47}" type="datetime1">
              <a:rPr lang="en-US" smtClean="0">
                <a:solidFill>
                  <a:prstClr val="black">
                    <a:tint val="75000"/>
                  </a:prstClr>
                </a:solidFill>
              </a:rPr>
              <a:t>4/25/2014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0EC8D-63CD-449B-B606-B55482CA1A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638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douglass-HH39-2.avi" TargetMode="External"/><Relationship Id="rId1" Type="http://schemas.openxmlformats.org/officeDocument/2006/relationships/video" Target="file:///L:\douglass-HH39-1.avi" TargetMode="Externa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treeflow.info/"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treeflow.info/"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treeflow.info/"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61.wmf"/></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68.jpe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7696200" y="6324600"/>
            <a:ext cx="1219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000">
                <a:solidFill>
                  <a:srgbClr val="FFFF00"/>
                </a:solidFill>
                <a:latin typeface="Times New Roman" pitchFamily="18" charset="0"/>
              </a:rPr>
              <a:t>David Street</a:t>
            </a:r>
          </a:p>
        </p:txBody>
      </p:sp>
      <p:sp>
        <p:nvSpPr>
          <p:cNvPr id="2054" name="Text Box 12"/>
          <p:cNvSpPr txBox="1">
            <a:spLocks noChangeArrowheads="1"/>
          </p:cNvSpPr>
          <p:nvPr/>
        </p:nvSpPr>
        <p:spPr bwMode="auto">
          <a:xfrm>
            <a:off x="228600" y="132496"/>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None/>
            </a:pPr>
            <a:r>
              <a:rPr lang="en-US" sz="2800" dirty="0">
                <a:solidFill>
                  <a:schemeClr val="accent1"/>
                </a:solidFill>
              </a:rPr>
              <a:t>Tree-rings: </a:t>
            </a:r>
            <a:r>
              <a:rPr lang="en-US" sz="2800" dirty="0" smtClean="0">
                <a:solidFill>
                  <a:schemeClr val="accent1"/>
                </a:solidFill>
              </a:rPr>
              <a:t>records </a:t>
            </a:r>
            <a:r>
              <a:rPr lang="en-US" sz="2800" dirty="0">
                <a:solidFill>
                  <a:schemeClr val="accent1"/>
                </a:solidFill>
              </a:rPr>
              <a:t>of the past, insights into the </a:t>
            </a:r>
            <a:r>
              <a:rPr lang="en-US" sz="2800" dirty="0" smtClean="0">
                <a:solidFill>
                  <a:schemeClr val="accent1"/>
                </a:solidFill>
              </a:rPr>
              <a:t>future</a:t>
            </a:r>
            <a:endParaRPr lang="en-US" sz="2800" dirty="0">
              <a:solidFill>
                <a:schemeClr val="accent1"/>
              </a:solidFill>
            </a:endParaRPr>
          </a:p>
        </p:txBody>
      </p:sp>
      <p:pic>
        <p:nvPicPr>
          <p:cNvPr id="2050" name="Picture 2" descr="DStreet3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5169" y="3505200"/>
            <a:ext cx="50292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9" descr="SR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63412" y="657225"/>
            <a:ext cx="3490957"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1" descr="seq-fs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928" y="3405280"/>
            <a:ext cx="3303241" cy="322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4" descr="P929028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1928" y="657225"/>
            <a:ext cx="2458648" cy="300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 descr="bcp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25012" y="657225"/>
            <a:ext cx="24384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7" descr="mannetal"/>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615463" y="2895600"/>
            <a:ext cx="3467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92530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etroKetl_01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28600"/>
            <a:ext cx="8915400" cy="638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3" descr="chaco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0"/>
            <a:ext cx="44481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91834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blinds(horizontal)">
                                      <p:cBhvr>
                                        <p:cTn id="7" dur="500"/>
                                        <p:tgtEl>
                                          <p:spTgt spid="148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2"/>
          <p:cNvSpPr txBox="1">
            <a:spLocks noChangeArrowheads="1"/>
          </p:cNvSpPr>
          <p:nvPr/>
        </p:nvSpPr>
        <p:spPr bwMode="auto">
          <a:xfrm>
            <a:off x="381000" y="228600"/>
            <a:ext cx="7696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b="1">
                <a:latin typeface="Times New Roman" pitchFamily="18" charset="0"/>
              </a:rPr>
              <a:t>Excavating specimen HH-39, which “bridged the gap”  – Show Low, Arizona, July 22, 1929 </a:t>
            </a:r>
          </a:p>
        </p:txBody>
      </p:sp>
      <p:grpSp>
        <p:nvGrpSpPr>
          <p:cNvPr id="2" name="Group 5"/>
          <p:cNvGrpSpPr>
            <a:grpSpLocks/>
          </p:cNvGrpSpPr>
          <p:nvPr/>
        </p:nvGrpSpPr>
        <p:grpSpPr bwMode="auto">
          <a:xfrm>
            <a:off x="838200" y="4419600"/>
            <a:ext cx="7620000" cy="2286000"/>
            <a:chOff x="384" y="1632"/>
            <a:chExt cx="4992" cy="1584"/>
          </a:xfrm>
        </p:grpSpPr>
        <p:sp>
          <p:nvSpPr>
            <p:cNvPr id="15367" name="Rectangle 6"/>
            <p:cNvSpPr>
              <a:spLocks noChangeArrowheads="1"/>
            </p:cNvSpPr>
            <p:nvPr/>
          </p:nvSpPr>
          <p:spPr bwMode="auto">
            <a:xfrm>
              <a:off x="384" y="1632"/>
              <a:ext cx="4944" cy="1584"/>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1800"/>
            </a:p>
          </p:txBody>
        </p:sp>
        <p:sp>
          <p:nvSpPr>
            <p:cNvPr id="15368" name="Rectangle 7"/>
            <p:cNvSpPr>
              <a:spLocks noChangeArrowheads="1"/>
            </p:cNvSpPr>
            <p:nvPr/>
          </p:nvSpPr>
          <p:spPr bwMode="auto">
            <a:xfrm>
              <a:off x="672" y="2400"/>
              <a:ext cx="1248" cy="96"/>
            </a:xfrm>
            <a:prstGeom prst="rect">
              <a:avLst/>
            </a:prstGeom>
            <a:solidFill>
              <a:srgbClr val="CC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1800"/>
            </a:p>
          </p:txBody>
        </p:sp>
        <p:sp>
          <p:nvSpPr>
            <p:cNvPr id="15369" name="Rectangle 8"/>
            <p:cNvSpPr>
              <a:spLocks noChangeArrowheads="1"/>
            </p:cNvSpPr>
            <p:nvPr/>
          </p:nvSpPr>
          <p:spPr bwMode="auto">
            <a:xfrm>
              <a:off x="2352" y="2400"/>
              <a:ext cx="2784" cy="96"/>
            </a:xfrm>
            <a:prstGeom prst="rect">
              <a:avLst/>
            </a:prstGeom>
            <a:solidFill>
              <a:srgbClr val="CC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1800"/>
            </a:p>
          </p:txBody>
        </p:sp>
        <p:sp>
          <p:nvSpPr>
            <p:cNvPr id="15370" name="Rectangle 9"/>
            <p:cNvSpPr>
              <a:spLocks noChangeArrowheads="1"/>
            </p:cNvSpPr>
            <p:nvPr/>
          </p:nvSpPr>
          <p:spPr bwMode="auto">
            <a:xfrm>
              <a:off x="1776" y="2208"/>
              <a:ext cx="672" cy="96"/>
            </a:xfrm>
            <a:prstGeom prst="rect">
              <a:avLst/>
            </a:prstGeom>
            <a:solidFill>
              <a:srgbClr val="CC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1800"/>
            </a:p>
          </p:txBody>
        </p:sp>
        <p:sp>
          <p:nvSpPr>
            <p:cNvPr id="15371" name="Text Box 10"/>
            <p:cNvSpPr txBox="1">
              <a:spLocks noChangeArrowheads="1"/>
            </p:cNvSpPr>
            <p:nvPr/>
          </p:nvSpPr>
          <p:spPr bwMode="auto">
            <a:xfrm>
              <a:off x="2592" y="2112"/>
              <a:ext cx="2400"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endParaRPr lang="en-US" altLang="en-US" sz="2400">
                <a:latin typeface="Times New Roman" pitchFamily="18" charset="0"/>
              </a:endParaRPr>
            </a:p>
          </p:txBody>
        </p:sp>
        <p:sp>
          <p:nvSpPr>
            <p:cNvPr id="15372" name="Text Box 11"/>
            <p:cNvSpPr txBox="1">
              <a:spLocks noChangeArrowheads="1"/>
            </p:cNvSpPr>
            <p:nvPr/>
          </p:nvSpPr>
          <p:spPr bwMode="auto">
            <a:xfrm>
              <a:off x="576" y="1825"/>
              <a:ext cx="1152"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floating chronology</a:t>
              </a:r>
            </a:p>
          </p:txBody>
        </p:sp>
        <p:sp>
          <p:nvSpPr>
            <p:cNvPr id="15373" name="Text Box 12"/>
            <p:cNvSpPr txBox="1">
              <a:spLocks noChangeArrowheads="1"/>
            </p:cNvSpPr>
            <p:nvPr/>
          </p:nvSpPr>
          <p:spPr bwMode="auto">
            <a:xfrm>
              <a:off x="3120" y="1790"/>
              <a:ext cx="1872"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living tree chronology</a:t>
              </a:r>
            </a:p>
          </p:txBody>
        </p:sp>
        <p:sp>
          <p:nvSpPr>
            <p:cNvPr id="15374" name="Text Box 13"/>
            <p:cNvSpPr txBox="1">
              <a:spLocks noChangeArrowheads="1"/>
            </p:cNvSpPr>
            <p:nvPr/>
          </p:nvSpPr>
          <p:spPr bwMode="auto">
            <a:xfrm>
              <a:off x="1776" y="1872"/>
              <a:ext cx="91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HH-39</a:t>
              </a:r>
            </a:p>
          </p:txBody>
        </p:sp>
        <p:sp>
          <p:nvSpPr>
            <p:cNvPr id="15375" name="Text Box 14"/>
            <p:cNvSpPr txBox="1">
              <a:spLocks noChangeArrowheads="1"/>
            </p:cNvSpPr>
            <p:nvPr/>
          </p:nvSpPr>
          <p:spPr bwMode="auto">
            <a:xfrm>
              <a:off x="1440" y="2784"/>
              <a:ext cx="57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1200</a:t>
              </a:r>
            </a:p>
          </p:txBody>
        </p:sp>
        <p:sp>
          <p:nvSpPr>
            <p:cNvPr id="15376" name="Text Box 15"/>
            <p:cNvSpPr txBox="1">
              <a:spLocks noChangeArrowheads="1"/>
            </p:cNvSpPr>
            <p:nvPr/>
          </p:nvSpPr>
          <p:spPr bwMode="auto">
            <a:xfrm>
              <a:off x="480" y="2784"/>
              <a:ext cx="48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700</a:t>
              </a:r>
            </a:p>
          </p:txBody>
        </p:sp>
        <p:sp>
          <p:nvSpPr>
            <p:cNvPr id="15377" name="Text Box 16"/>
            <p:cNvSpPr txBox="1">
              <a:spLocks noChangeArrowheads="1"/>
            </p:cNvSpPr>
            <p:nvPr/>
          </p:nvSpPr>
          <p:spPr bwMode="auto">
            <a:xfrm>
              <a:off x="2496" y="2784"/>
              <a:ext cx="720"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1300</a:t>
              </a:r>
            </a:p>
          </p:txBody>
        </p:sp>
        <p:sp>
          <p:nvSpPr>
            <p:cNvPr id="15378" name="Text Box 17"/>
            <p:cNvSpPr txBox="1">
              <a:spLocks noChangeArrowheads="1"/>
            </p:cNvSpPr>
            <p:nvPr/>
          </p:nvSpPr>
          <p:spPr bwMode="auto">
            <a:xfrm>
              <a:off x="4464" y="2736"/>
              <a:ext cx="91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present</a:t>
              </a:r>
            </a:p>
          </p:txBody>
        </p:sp>
        <p:sp>
          <p:nvSpPr>
            <p:cNvPr id="15379" name="Text Box 18"/>
            <p:cNvSpPr txBox="1">
              <a:spLocks noChangeArrowheads="1"/>
            </p:cNvSpPr>
            <p:nvPr/>
          </p:nvSpPr>
          <p:spPr bwMode="auto">
            <a:xfrm rot="5400000">
              <a:off x="2043" y="2252"/>
              <a:ext cx="265"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6000">
                  <a:latin typeface="Times New Roman" pitchFamily="18" charset="0"/>
                </a:rPr>
                <a:t>}</a:t>
              </a:r>
            </a:p>
          </p:txBody>
        </p:sp>
        <p:sp>
          <p:nvSpPr>
            <p:cNvPr id="15380" name="Text Box 19"/>
            <p:cNvSpPr txBox="1">
              <a:spLocks noChangeArrowheads="1"/>
            </p:cNvSpPr>
            <p:nvPr/>
          </p:nvSpPr>
          <p:spPr bwMode="auto">
            <a:xfrm>
              <a:off x="1872" y="2640"/>
              <a:ext cx="576"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“gap”</a:t>
              </a:r>
            </a:p>
          </p:txBody>
        </p:sp>
      </p:grpSp>
      <p:sp>
        <p:nvSpPr>
          <p:cNvPr id="3" name="Rectangle 2"/>
          <p:cNvSpPr/>
          <p:nvPr/>
        </p:nvSpPr>
        <p:spPr>
          <a:xfrm>
            <a:off x="2819400" y="4765964"/>
            <a:ext cx="1409700" cy="7042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40423" y="5981845"/>
            <a:ext cx="2142392" cy="5873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52400" y="990600"/>
            <a:ext cx="8813800" cy="3276600"/>
            <a:chOff x="152400" y="990600"/>
            <a:chExt cx="8813800" cy="3276600"/>
          </a:xfrm>
        </p:grpSpPr>
        <p:grpSp>
          <p:nvGrpSpPr>
            <p:cNvPr id="4" name="Group 3"/>
            <p:cNvGrpSpPr/>
            <p:nvPr/>
          </p:nvGrpSpPr>
          <p:grpSpPr>
            <a:xfrm>
              <a:off x="152400" y="990600"/>
              <a:ext cx="8813800" cy="3276600"/>
              <a:chOff x="152400" y="990600"/>
              <a:chExt cx="8813800" cy="3276600"/>
            </a:xfrm>
          </p:grpSpPr>
          <p:pic>
            <p:nvPicPr>
              <p:cNvPr id="21" name="douglass-HH39-1.avi">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douglass-HH39-2.avi">
                <a:hlinkClick r:id="" action="ppaction://media"/>
              </p:cNvPr>
              <p:cNvPicPr>
                <a:picLocks noRot="1" noChangeAspect="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4597400" y="9906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 name="Straight Arrow Connector 5"/>
            <p:cNvCxnSpPr/>
            <p:nvPr/>
          </p:nvCxnSpPr>
          <p:spPr>
            <a:xfrm flipH="1">
              <a:off x="1131277" y="1752600"/>
              <a:ext cx="1535723" cy="457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14741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endCondLst>
                    <p:cond evt="onNext" delay="0">
                      <p:tgtEl>
                        <p:sldTgt/>
                      </p:tgtEl>
                    </p:cond>
                    <p:cond evt="onPrev" delay="0">
                      <p:tgtEl>
                        <p:sldTgt/>
                      </p:tgtEl>
                    </p:cond>
                  </p:endCondLst>
                </p:cTn>
                <p:tgtEl>
                  <p:spTgt spid="21"/>
                </p:tgtEl>
              </p:cMediaNode>
            </p:video>
            <p:video>
              <p:cMediaNode>
                <p:cTn id="19" fill="hold" display="0">
                  <p:stCondLst>
                    <p:cond delay="indefinite"/>
                  </p:stCondLst>
                  <p:endCondLst>
                    <p:cond evt="onNext" delay="0">
                      <p:tgtEl>
                        <p:sldTgt/>
                      </p:tgtEl>
                    </p:cond>
                    <p:cond evt="onPrev" delay="0">
                      <p:tgtEl>
                        <p:sldTgt/>
                      </p:tgtEl>
                    </p:cond>
                  </p:endCondLst>
                </p:cTn>
                <p:tgtEl>
                  <p:spTgt spid="22"/>
                </p:tgtEl>
              </p:cMediaNode>
            </p:video>
          </p:childTnLst>
        </p:cTn>
      </p:par>
    </p:tnLst>
    <p:bldLst>
      <p:bldP spid="3"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ouglassNGS1"/>
          <p:cNvPicPr>
            <a:picLocks noGrp="1" noChangeAspect="1" noChangeArrowheads="1"/>
          </p:cNvPicPr>
          <p:nvPr>
            <p:ph type="title"/>
          </p:nvPr>
        </p:nvPicPr>
        <p:blipFill>
          <a:blip r:embed="rId3" cstate="screen">
            <a:extLst>
              <a:ext uri="{28A0092B-C50C-407E-A947-70E740481C1C}">
                <a14:useLocalDpi xmlns:a14="http://schemas.microsoft.com/office/drawing/2010/main"/>
              </a:ext>
            </a:extLst>
          </a:blip>
          <a:srcRect/>
          <a:stretch>
            <a:fillRect/>
          </a:stretch>
        </p:blipFill>
        <p:spPr>
          <a:xfrm>
            <a:off x="2590801" y="1143000"/>
            <a:ext cx="3734344" cy="5486400"/>
          </a:xfrm>
          <a:noFill/>
        </p:spPr>
      </p:pic>
      <p:sp>
        <p:nvSpPr>
          <p:cNvPr id="16387" name="Text Box 3"/>
          <p:cNvSpPr txBox="1">
            <a:spLocks noChangeArrowheads="1"/>
          </p:cNvSpPr>
          <p:nvPr/>
        </p:nvSpPr>
        <p:spPr bwMode="auto">
          <a:xfrm>
            <a:off x="228600" y="2286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50000"/>
              </a:spcBef>
              <a:buFontTx/>
              <a:buNone/>
            </a:pPr>
            <a:r>
              <a:rPr lang="en-US" altLang="en-US" sz="2400" b="1" dirty="0">
                <a:latin typeface="Times New Roman" pitchFamily="18" charset="0"/>
              </a:rPr>
              <a:t>“Secrets of the Southwest Solved by Talkative Tree Rings”, by A. E. Douglass, National Geographic magazine, December 1929</a:t>
            </a:r>
          </a:p>
        </p:txBody>
      </p:sp>
    </p:spTree>
    <p:extLst>
      <p:ext uri="{BB962C8B-B14F-4D97-AF65-F5344CB8AC3E}">
        <p14:creationId xmlns:p14="http://schemas.microsoft.com/office/powerpoint/2010/main" val="34023406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33400" y="228600"/>
            <a:ext cx="8077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b="1">
                <a:latin typeface="Times New Roman" pitchFamily="18" charset="0"/>
              </a:rPr>
              <a:t>Population estimates from tree-ring dated dwellings indicate nearly total abandonment of the Colorado Plateau by AD 1300, while a major influx of people occurred in northern New Mexico at this time.</a:t>
            </a:r>
          </a:p>
        </p:txBody>
      </p:sp>
      <p:sp>
        <p:nvSpPr>
          <p:cNvPr id="18435" name="Text Box 3"/>
          <p:cNvSpPr txBox="1">
            <a:spLocks noChangeArrowheads="1"/>
          </p:cNvSpPr>
          <p:nvPr/>
        </p:nvSpPr>
        <p:spPr bwMode="auto">
          <a:xfrm>
            <a:off x="288925" y="3698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2400">
              <a:latin typeface="Times New Roman" pitchFamily="18" charset="0"/>
            </a:endParaRPr>
          </a:p>
        </p:txBody>
      </p:sp>
      <p:sp>
        <p:nvSpPr>
          <p:cNvPr id="18436" name="Text Box 4"/>
          <p:cNvSpPr txBox="1">
            <a:spLocks noChangeArrowheads="1"/>
          </p:cNvSpPr>
          <p:nvPr/>
        </p:nvSpPr>
        <p:spPr bwMode="auto">
          <a:xfrm>
            <a:off x="685800" y="62484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From Dean, Doelle, &amp; Orcutt 1994</a:t>
            </a:r>
          </a:p>
        </p:txBody>
      </p:sp>
      <p:pic>
        <p:nvPicPr>
          <p:cNvPr id="18438" name="Picture 6" descr="AnasaziPopulati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828800"/>
            <a:ext cx="695166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85832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tafe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124" name="Rectangle 6"/>
          <p:cNvSpPr>
            <a:spLocks noChangeArrowheads="1"/>
          </p:cNvSpPr>
          <p:nvPr/>
        </p:nvSpPr>
        <p:spPr bwMode="auto">
          <a:xfrm>
            <a:off x="762000" y="228600"/>
            <a:ext cx="7696200" cy="1446550"/>
          </a:xfrm>
          <a:prstGeom prst="rect">
            <a:avLst/>
          </a:prstGeom>
          <a:solidFill>
            <a:srgbClr val="E9F3FB">
              <a:alpha val="74902"/>
            </a:srgbClr>
          </a:solidFill>
          <a:ln w="9525">
            <a:noFill/>
            <a:miter lim="800000"/>
            <a:headEnd/>
            <a:tailEnd/>
          </a:ln>
          <a:effectLst>
            <a:softEdge rad="63500"/>
          </a:effectLst>
        </p:spPr>
        <p:txBody>
          <a:bodyPr wrap="square">
            <a:spAutoFit/>
          </a:bodyPr>
          <a:lstStyle/>
          <a:p>
            <a:pPr algn="ctr"/>
            <a:r>
              <a:rPr lang="en-US" sz="4400" dirty="0" smtClean="0"/>
              <a:t>Water: How variable are our water supplies?</a:t>
            </a:r>
            <a:endParaRPr lang="en-US" sz="4400" dirty="0"/>
          </a:p>
        </p:txBody>
      </p:sp>
      <p:sp>
        <p:nvSpPr>
          <p:cNvPr id="4" name="TextBox 3"/>
          <p:cNvSpPr txBox="1"/>
          <p:nvPr/>
        </p:nvSpPr>
        <p:spPr>
          <a:xfrm>
            <a:off x="1143000" y="3124200"/>
            <a:ext cx="6971780" cy="707886"/>
          </a:xfrm>
          <a:prstGeom prst="rect">
            <a:avLst/>
          </a:prstGeom>
          <a:solidFill>
            <a:srgbClr val="E9F3FB">
              <a:alpha val="53000"/>
            </a:srgbClr>
          </a:solidFill>
          <a:effectLst>
            <a:softEdge rad="63500"/>
          </a:effectLst>
        </p:spPr>
        <p:txBody>
          <a:bodyPr wrap="none" rtlCol="0">
            <a:spAutoFit/>
          </a:bodyPr>
          <a:lstStyle/>
          <a:p>
            <a:r>
              <a:rPr lang="en-US" sz="4000" dirty="0" smtClean="0"/>
              <a:t>Ex – Colorado River Compact</a:t>
            </a:r>
            <a:endParaRPr lang="en-US" sz="4000" dirty="0"/>
          </a:p>
        </p:txBody>
      </p:sp>
    </p:spTree>
    <p:extLst>
      <p:ext uri="{BB962C8B-B14F-4D97-AF65-F5344CB8AC3E}">
        <p14:creationId xmlns:p14="http://schemas.microsoft.com/office/powerpoint/2010/main" val="3317382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a:stretch>
        </a:blipFill>
        <a:effectLst/>
      </p:bgPr>
    </p:bg>
    <p:spTree>
      <p:nvGrpSpPr>
        <p:cNvPr id="1" name=""/>
        <p:cNvGrpSpPr/>
        <p:nvPr/>
      </p:nvGrpSpPr>
      <p:grpSpPr>
        <a:xfrm>
          <a:off x="0" y="0"/>
          <a:ext cx="0" cy="0"/>
          <a:chOff x="0" y="0"/>
          <a:chExt cx="0" cy="0"/>
        </a:xfrm>
      </p:grpSpPr>
      <p:sp>
        <p:nvSpPr>
          <p:cNvPr id="22530" name="Rectangle 12"/>
          <p:cNvSpPr>
            <a:spLocks noChangeArrowheads="1"/>
          </p:cNvSpPr>
          <p:nvPr/>
        </p:nvSpPr>
        <p:spPr bwMode="auto">
          <a:xfrm>
            <a:off x="647700" y="265043"/>
            <a:ext cx="7848600" cy="609600"/>
          </a:xfrm>
          <a:prstGeom prst="rect">
            <a:avLst/>
          </a:prstGeom>
          <a:noFill/>
          <a:ln w="9525">
            <a:solidFill>
              <a:srgbClr val="002060"/>
            </a:solidFill>
            <a:miter lim="800000"/>
            <a:headEnd/>
            <a:tailEnd/>
          </a:ln>
        </p:spPr>
        <p:txBody>
          <a:bodyPr anchor="ctr"/>
          <a:lstStyle/>
          <a:p>
            <a:pPr algn="l"/>
            <a:r>
              <a:rPr lang="en-US" sz="4000" b="1" dirty="0" smtClean="0">
                <a:solidFill>
                  <a:srgbClr val="3692DE"/>
                </a:solidFill>
                <a:latin typeface="Calibri" pitchFamily="-108" charset="0"/>
              </a:rPr>
              <a:t>Tree-rings guide water management </a:t>
            </a:r>
            <a:endParaRPr lang="en-US" sz="4000" b="1" dirty="0">
              <a:solidFill>
                <a:srgbClr val="3692DE"/>
              </a:solidFill>
            </a:endParaRPr>
          </a:p>
        </p:txBody>
      </p:sp>
      <p:sp>
        <p:nvSpPr>
          <p:cNvPr id="22531" name="Text Box 13"/>
          <p:cNvSpPr txBox="1">
            <a:spLocks noChangeArrowheads="1"/>
          </p:cNvSpPr>
          <p:nvPr/>
        </p:nvSpPr>
        <p:spPr bwMode="auto">
          <a:xfrm>
            <a:off x="272255" y="1524000"/>
            <a:ext cx="3994945" cy="838200"/>
          </a:xfrm>
          <a:prstGeom prst="rect">
            <a:avLst/>
          </a:prstGeom>
          <a:solidFill>
            <a:schemeClr val="bg1"/>
          </a:solidFill>
          <a:ln w="9525">
            <a:noFill/>
            <a:miter lim="800000"/>
            <a:headEnd/>
            <a:tailEnd/>
          </a:ln>
        </p:spPr>
        <p:txBody>
          <a:bodyPr/>
          <a:lstStyle/>
          <a:p>
            <a:pPr marL="3175" indent="-3175" algn="l">
              <a:spcBef>
                <a:spcPct val="50000"/>
              </a:spcBef>
            </a:pPr>
            <a:r>
              <a:rPr lang="en-US" sz="1800" i="1" dirty="0" smtClean="0">
                <a:solidFill>
                  <a:srgbClr val="3333FF"/>
                </a:solidFill>
                <a:latin typeface="Calibri" pitchFamily="-108" charset="0"/>
              </a:rPr>
              <a:t>Colorado River </a:t>
            </a:r>
            <a:r>
              <a:rPr lang="en-US" sz="1800" i="1" dirty="0">
                <a:solidFill>
                  <a:srgbClr val="3333FF"/>
                </a:solidFill>
                <a:latin typeface="Calibri" pitchFamily="-108" charset="0"/>
              </a:rPr>
              <a:t>at Lees Ferry</a:t>
            </a:r>
            <a:endParaRPr lang="en-US" sz="1800" dirty="0">
              <a:latin typeface="Calibri" pitchFamily="-108" charset="0"/>
            </a:endParaRPr>
          </a:p>
          <a:p>
            <a:pPr marL="3175" indent="-3175" algn="l">
              <a:spcBef>
                <a:spcPct val="50000"/>
              </a:spcBef>
            </a:pPr>
            <a:r>
              <a:rPr lang="en-US" sz="1800" dirty="0">
                <a:latin typeface="Calibri" pitchFamily="-108" charset="0"/>
              </a:rPr>
              <a:t>Gaged (natural flow) record, 1906-1930</a:t>
            </a: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solidFill>
                <a:schemeClr val="accent2"/>
              </a:solidFill>
              <a:latin typeface="Calibri" pitchFamily="-108" charset="0"/>
            </a:endParaRPr>
          </a:p>
          <a:p>
            <a:pPr marL="3175" indent="-3175" algn="l">
              <a:spcBef>
                <a:spcPct val="50000"/>
              </a:spcBef>
            </a:pPr>
            <a:r>
              <a:rPr lang="en-US" sz="1800" dirty="0">
                <a:latin typeface="Calibri" pitchFamily="-108" charset="0"/>
              </a:rPr>
              <a:t>		  </a:t>
            </a:r>
          </a:p>
        </p:txBody>
      </p:sp>
      <p:pic>
        <p:nvPicPr>
          <p:cNvPr id="22532" name="Picture 4" descr="Lees 1906-1930.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2399" y="2606740"/>
            <a:ext cx="4583113" cy="3548063"/>
          </a:xfrm>
          <a:prstGeom prst="rect">
            <a:avLst/>
          </a:prstGeom>
          <a:noFill/>
          <a:ln w="9525">
            <a:noFill/>
            <a:miter lim="800000"/>
            <a:headEnd/>
            <a:tailEnd/>
          </a:ln>
        </p:spPr>
      </p:pic>
      <p:sp>
        <p:nvSpPr>
          <p:cNvPr id="2" name="Rectangle 1"/>
          <p:cNvSpPr/>
          <p:nvPr/>
        </p:nvSpPr>
        <p:spPr>
          <a:xfrm>
            <a:off x="6934200" y="6400800"/>
            <a:ext cx="2057038" cy="369332"/>
          </a:xfrm>
          <a:prstGeom prst="rect">
            <a:avLst/>
          </a:prstGeom>
        </p:spPr>
        <p:txBody>
          <a:bodyPr wrap="none">
            <a:spAutoFit/>
          </a:bodyPr>
          <a:lstStyle/>
          <a:p>
            <a:r>
              <a:rPr lang="en-US" dirty="0">
                <a:hlinkClick r:id="rId5"/>
              </a:rPr>
              <a:t>http://treeflow.info/</a:t>
            </a:r>
            <a:endParaRPr lang="en-US" dirty="0"/>
          </a:p>
        </p:txBody>
      </p:sp>
      <p:cxnSp>
        <p:nvCxnSpPr>
          <p:cNvPr id="4" name="Straight Arrow Connector 3"/>
          <p:cNvCxnSpPr/>
          <p:nvPr/>
        </p:nvCxnSpPr>
        <p:spPr>
          <a:xfrm flipH="1">
            <a:off x="2895600" y="2133600"/>
            <a:ext cx="2667000" cy="1447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562600" y="1600200"/>
            <a:ext cx="2590800" cy="1384995"/>
          </a:xfrm>
          <a:prstGeom prst="rect">
            <a:avLst/>
          </a:prstGeom>
          <a:noFill/>
        </p:spPr>
        <p:txBody>
          <a:bodyPr wrap="square" rtlCol="0">
            <a:spAutoFit/>
          </a:bodyPr>
          <a:lstStyle/>
          <a:p>
            <a:pPr algn="ctr"/>
            <a:r>
              <a:rPr lang="en-US" sz="2800" dirty="0" smtClean="0">
                <a:solidFill>
                  <a:srgbClr val="FF0000"/>
                </a:solidFill>
              </a:rPr>
              <a:t>Colorado River Compact Signed in 1922</a:t>
            </a:r>
            <a:endParaRPr lang="en-US" sz="2800" dirty="0">
              <a:solidFill>
                <a:srgbClr val="FF0000"/>
              </a:solidFill>
            </a:endParaRPr>
          </a:p>
        </p:txBody>
      </p:sp>
    </p:spTree>
    <p:extLst>
      <p:ext uri="{BB962C8B-B14F-4D97-AF65-F5344CB8AC3E}">
        <p14:creationId xmlns:p14="http://schemas.microsoft.com/office/powerpoint/2010/main" val="2670258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a:stretch>
        </a:blipFill>
        <a:effectLst/>
      </p:bgPr>
    </p:bg>
    <p:spTree>
      <p:nvGrpSpPr>
        <p:cNvPr id="1" name=""/>
        <p:cNvGrpSpPr/>
        <p:nvPr/>
      </p:nvGrpSpPr>
      <p:grpSpPr>
        <a:xfrm>
          <a:off x="0" y="0"/>
          <a:ext cx="0" cy="0"/>
          <a:chOff x="0" y="0"/>
          <a:chExt cx="0" cy="0"/>
        </a:xfrm>
      </p:grpSpPr>
      <p:sp>
        <p:nvSpPr>
          <p:cNvPr id="24579" name="Text Box 9"/>
          <p:cNvSpPr txBox="1">
            <a:spLocks noChangeArrowheads="1"/>
          </p:cNvSpPr>
          <p:nvPr/>
        </p:nvSpPr>
        <p:spPr bwMode="auto">
          <a:xfrm>
            <a:off x="215774" y="1524000"/>
            <a:ext cx="3975226" cy="838200"/>
          </a:xfrm>
          <a:prstGeom prst="rect">
            <a:avLst/>
          </a:prstGeom>
          <a:solidFill>
            <a:schemeClr val="bg1"/>
          </a:solidFill>
          <a:ln w="9525">
            <a:noFill/>
            <a:miter lim="800000"/>
            <a:headEnd/>
            <a:tailEnd/>
          </a:ln>
        </p:spPr>
        <p:txBody>
          <a:bodyPr/>
          <a:lstStyle/>
          <a:p>
            <a:pPr marL="3175" indent="-3175" algn="l">
              <a:spcBef>
                <a:spcPct val="50000"/>
              </a:spcBef>
            </a:pPr>
            <a:r>
              <a:rPr lang="en-US" sz="1800" i="1" dirty="0">
                <a:solidFill>
                  <a:srgbClr val="3333FF"/>
                </a:solidFill>
                <a:latin typeface="Calibri" pitchFamily="-108" charset="0"/>
              </a:rPr>
              <a:t>Colorado </a:t>
            </a:r>
            <a:r>
              <a:rPr lang="en-US" sz="1800" i="1" dirty="0" smtClean="0">
                <a:solidFill>
                  <a:srgbClr val="3333FF"/>
                </a:solidFill>
                <a:latin typeface="Calibri" pitchFamily="-108" charset="0"/>
              </a:rPr>
              <a:t>River at </a:t>
            </a:r>
            <a:r>
              <a:rPr lang="en-US" sz="1800" i="1" dirty="0">
                <a:solidFill>
                  <a:srgbClr val="3333FF"/>
                </a:solidFill>
                <a:latin typeface="Calibri" pitchFamily="-108" charset="0"/>
              </a:rPr>
              <a:t>Lees Ferry</a:t>
            </a:r>
            <a:endParaRPr lang="en-US" sz="1800" dirty="0">
              <a:latin typeface="Calibri" pitchFamily="-108" charset="0"/>
            </a:endParaRPr>
          </a:p>
          <a:p>
            <a:pPr marL="3175" indent="-3175" algn="l">
              <a:spcBef>
                <a:spcPct val="50000"/>
              </a:spcBef>
            </a:pPr>
            <a:r>
              <a:rPr lang="en-US" sz="1800" dirty="0">
                <a:latin typeface="Calibri" pitchFamily="-108" charset="0"/>
              </a:rPr>
              <a:t>Gaged (natural flow) record, 1906-1963</a:t>
            </a: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solidFill>
                <a:schemeClr val="accent2"/>
              </a:solidFill>
              <a:latin typeface="Calibri" pitchFamily="-108" charset="0"/>
            </a:endParaRPr>
          </a:p>
          <a:p>
            <a:pPr marL="3175" indent="-3175" algn="l">
              <a:spcBef>
                <a:spcPct val="50000"/>
              </a:spcBef>
            </a:pPr>
            <a:r>
              <a:rPr lang="en-US" sz="1800" dirty="0">
                <a:latin typeface="Calibri" pitchFamily="-108" charset="0"/>
              </a:rPr>
              <a:t>		  </a:t>
            </a:r>
          </a:p>
        </p:txBody>
      </p:sp>
      <p:pic>
        <p:nvPicPr>
          <p:cNvPr id="24580" name="Picture 4" descr="Lees 1906-1963.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9574" y="2590800"/>
            <a:ext cx="6107113" cy="3590925"/>
          </a:xfrm>
          <a:prstGeom prst="rect">
            <a:avLst/>
          </a:prstGeom>
          <a:noFill/>
          <a:ln w="9525">
            <a:noFill/>
            <a:miter lim="800000"/>
            <a:headEnd/>
            <a:tailEnd/>
          </a:ln>
        </p:spPr>
      </p:pic>
      <p:sp>
        <p:nvSpPr>
          <p:cNvPr id="5" name="Rectangle 4"/>
          <p:cNvSpPr/>
          <p:nvPr/>
        </p:nvSpPr>
        <p:spPr>
          <a:xfrm>
            <a:off x="6934200" y="6400800"/>
            <a:ext cx="2057038" cy="369332"/>
          </a:xfrm>
          <a:prstGeom prst="rect">
            <a:avLst/>
          </a:prstGeom>
        </p:spPr>
        <p:txBody>
          <a:bodyPr wrap="none">
            <a:spAutoFit/>
          </a:bodyPr>
          <a:lstStyle/>
          <a:p>
            <a:r>
              <a:rPr lang="en-US" dirty="0">
                <a:hlinkClick r:id="rId5"/>
              </a:rPr>
              <a:t>http://treeflow.info/</a:t>
            </a:r>
            <a:endParaRPr lang="en-US" dirty="0"/>
          </a:p>
        </p:txBody>
      </p:sp>
      <p:sp>
        <p:nvSpPr>
          <p:cNvPr id="6" name="Rectangle 12"/>
          <p:cNvSpPr>
            <a:spLocks noChangeArrowheads="1"/>
          </p:cNvSpPr>
          <p:nvPr/>
        </p:nvSpPr>
        <p:spPr bwMode="auto">
          <a:xfrm>
            <a:off x="647700" y="265043"/>
            <a:ext cx="7848600" cy="609600"/>
          </a:xfrm>
          <a:prstGeom prst="rect">
            <a:avLst/>
          </a:prstGeom>
          <a:noFill/>
          <a:ln w="9525">
            <a:solidFill>
              <a:srgbClr val="002060"/>
            </a:solidFill>
            <a:miter lim="800000"/>
            <a:headEnd/>
            <a:tailEnd/>
          </a:ln>
        </p:spPr>
        <p:txBody>
          <a:bodyPr anchor="ctr"/>
          <a:lstStyle/>
          <a:p>
            <a:pPr algn="l"/>
            <a:r>
              <a:rPr lang="en-US" sz="4000" b="1" dirty="0" smtClean="0">
                <a:solidFill>
                  <a:srgbClr val="3692DE"/>
                </a:solidFill>
                <a:latin typeface="Calibri" pitchFamily="-108" charset="0"/>
              </a:rPr>
              <a:t>Tree-rings guide water management </a:t>
            </a:r>
            <a:endParaRPr lang="en-US" sz="4000" b="1" dirty="0">
              <a:solidFill>
                <a:srgbClr val="3692DE"/>
              </a:solidFill>
            </a:endParaRPr>
          </a:p>
        </p:txBody>
      </p:sp>
    </p:spTree>
    <p:extLst>
      <p:ext uri="{BB962C8B-B14F-4D97-AF65-F5344CB8AC3E}">
        <p14:creationId xmlns:p14="http://schemas.microsoft.com/office/powerpoint/2010/main" val="3353319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26627" name="Text Box 9"/>
          <p:cNvSpPr txBox="1">
            <a:spLocks noChangeArrowheads="1"/>
          </p:cNvSpPr>
          <p:nvPr/>
        </p:nvSpPr>
        <p:spPr bwMode="auto">
          <a:xfrm>
            <a:off x="228600" y="1524000"/>
            <a:ext cx="3886200" cy="838200"/>
          </a:xfrm>
          <a:prstGeom prst="rect">
            <a:avLst/>
          </a:prstGeom>
          <a:solidFill>
            <a:schemeClr val="bg1"/>
          </a:solidFill>
          <a:ln w="9525">
            <a:noFill/>
            <a:miter lim="800000"/>
            <a:headEnd/>
            <a:tailEnd/>
          </a:ln>
        </p:spPr>
        <p:txBody>
          <a:bodyPr/>
          <a:lstStyle/>
          <a:p>
            <a:pPr marL="3175" indent="-3175" algn="l">
              <a:spcBef>
                <a:spcPct val="50000"/>
              </a:spcBef>
            </a:pPr>
            <a:r>
              <a:rPr lang="en-US" sz="1800" i="1" dirty="0">
                <a:solidFill>
                  <a:srgbClr val="3333FF"/>
                </a:solidFill>
                <a:latin typeface="Calibri" pitchFamily="-108" charset="0"/>
              </a:rPr>
              <a:t>Colorado </a:t>
            </a:r>
            <a:r>
              <a:rPr lang="en-US" sz="1800" i="1" dirty="0" smtClean="0">
                <a:solidFill>
                  <a:srgbClr val="3333FF"/>
                </a:solidFill>
                <a:latin typeface="Calibri" pitchFamily="-108" charset="0"/>
              </a:rPr>
              <a:t>River at </a:t>
            </a:r>
            <a:r>
              <a:rPr lang="en-US" sz="1800" i="1" dirty="0">
                <a:solidFill>
                  <a:srgbClr val="3333FF"/>
                </a:solidFill>
                <a:latin typeface="Calibri" pitchFamily="-108" charset="0"/>
              </a:rPr>
              <a:t>Lees Ferry</a:t>
            </a:r>
            <a:endParaRPr lang="en-US" sz="1800" dirty="0">
              <a:latin typeface="Calibri" pitchFamily="-108" charset="0"/>
            </a:endParaRPr>
          </a:p>
          <a:p>
            <a:pPr marL="3175" indent="-3175" algn="l">
              <a:spcBef>
                <a:spcPct val="50000"/>
              </a:spcBef>
            </a:pPr>
            <a:r>
              <a:rPr lang="en-US" sz="1800" dirty="0">
                <a:latin typeface="Calibri" pitchFamily="-108" charset="0"/>
              </a:rPr>
              <a:t>Gaged (natural flow) record, 1906-2004</a:t>
            </a: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latin typeface="Calibri" pitchFamily="-108" charset="0"/>
            </a:endParaRPr>
          </a:p>
          <a:p>
            <a:pPr marL="3175" indent="-3175" algn="l">
              <a:spcBef>
                <a:spcPct val="50000"/>
              </a:spcBef>
            </a:pPr>
            <a:endParaRPr lang="en-US" sz="1800" dirty="0">
              <a:solidFill>
                <a:schemeClr val="accent2"/>
              </a:solidFill>
              <a:latin typeface="Calibri" pitchFamily="-108" charset="0"/>
            </a:endParaRPr>
          </a:p>
          <a:p>
            <a:pPr marL="3175" indent="-3175" algn="l">
              <a:spcBef>
                <a:spcPct val="50000"/>
              </a:spcBef>
            </a:pPr>
            <a:r>
              <a:rPr lang="en-US" sz="1800" dirty="0">
                <a:latin typeface="Calibri" pitchFamily="-108" charset="0"/>
              </a:rPr>
              <a:t>		  </a:t>
            </a:r>
          </a:p>
        </p:txBody>
      </p:sp>
      <p:pic>
        <p:nvPicPr>
          <p:cNvPr id="26628" name="Picture 4" descr="Lees_1906-2004.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4064" y="2593285"/>
            <a:ext cx="9144000" cy="3506788"/>
          </a:xfrm>
          <a:prstGeom prst="rect">
            <a:avLst/>
          </a:prstGeom>
          <a:noFill/>
          <a:ln w="9525">
            <a:noFill/>
            <a:miter lim="800000"/>
            <a:headEnd/>
            <a:tailEnd/>
          </a:ln>
        </p:spPr>
      </p:pic>
      <p:sp>
        <p:nvSpPr>
          <p:cNvPr id="5" name="Rectangle 4"/>
          <p:cNvSpPr/>
          <p:nvPr/>
        </p:nvSpPr>
        <p:spPr>
          <a:xfrm>
            <a:off x="6934200" y="6400800"/>
            <a:ext cx="2057038" cy="369332"/>
          </a:xfrm>
          <a:prstGeom prst="rect">
            <a:avLst/>
          </a:prstGeom>
        </p:spPr>
        <p:txBody>
          <a:bodyPr wrap="none">
            <a:spAutoFit/>
          </a:bodyPr>
          <a:lstStyle/>
          <a:p>
            <a:r>
              <a:rPr lang="en-US" dirty="0">
                <a:hlinkClick r:id="rId5"/>
              </a:rPr>
              <a:t>http://treeflow.info/</a:t>
            </a:r>
            <a:endParaRPr lang="en-US" dirty="0"/>
          </a:p>
        </p:txBody>
      </p:sp>
      <p:cxnSp>
        <p:nvCxnSpPr>
          <p:cNvPr id="6" name="Straight Arrow Connector 5"/>
          <p:cNvCxnSpPr/>
          <p:nvPr/>
        </p:nvCxnSpPr>
        <p:spPr>
          <a:xfrm flipH="1">
            <a:off x="2819400" y="1943100"/>
            <a:ext cx="2380242" cy="1562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52041" y="1208290"/>
            <a:ext cx="2590800" cy="1384995"/>
          </a:xfrm>
          <a:prstGeom prst="rect">
            <a:avLst/>
          </a:prstGeom>
          <a:noFill/>
        </p:spPr>
        <p:txBody>
          <a:bodyPr wrap="square" rtlCol="0">
            <a:spAutoFit/>
          </a:bodyPr>
          <a:lstStyle/>
          <a:p>
            <a:pPr algn="ctr"/>
            <a:r>
              <a:rPr lang="en-US" sz="2800" dirty="0" smtClean="0">
                <a:solidFill>
                  <a:srgbClr val="FF0000"/>
                </a:solidFill>
              </a:rPr>
              <a:t>Colorado River Compact Signed in 1922</a:t>
            </a:r>
            <a:endParaRPr lang="en-US" sz="2800" dirty="0">
              <a:solidFill>
                <a:srgbClr val="FF0000"/>
              </a:solidFill>
            </a:endParaRPr>
          </a:p>
        </p:txBody>
      </p:sp>
      <p:sp>
        <p:nvSpPr>
          <p:cNvPr id="8" name="Rectangle 12"/>
          <p:cNvSpPr>
            <a:spLocks noChangeArrowheads="1"/>
          </p:cNvSpPr>
          <p:nvPr/>
        </p:nvSpPr>
        <p:spPr bwMode="auto">
          <a:xfrm>
            <a:off x="647700" y="265043"/>
            <a:ext cx="7848600" cy="609600"/>
          </a:xfrm>
          <a:prstGeom prst="rect">
            <a:avLst/>
          </a:prstGeom>
          <a:noFill/>
          <a:ln w="9525">
            <a:solidFill>
              <a:srgbClr val="002060"/>
            </a:solidFill>
            <a:miter lim="800000"/>
            <a:headEnd/>
            <a:tailEnd/>
          </a:ln>
        </p:spPr>
        <p:txBody>
          <a:bodyPr anchor="ctr"/>
          <a:lstStyle/>
          <a:p>
            <a:pPr algn="l"/>
            <a:r>
              <a:rPr lang="en-US" sz="4000" b="1" dirty="0" smtClean="0">
                <a:solidFill>
                  <a:srgbClr val="3692DE"/>
                </a:solidFill>
                <a:latin typeface="Calibri" pitchFamily="-108" charset="0"/>
              </a:rPr>
              <a:t>Tree-rings guide water management </a:t>
            </a:r>
            <a:endParaRPr lang="en-US" sz="4000" b="1" dirty="0">
              <a:solidFill>
                <a:srgbClr val="3692DE"/>
              </a:solidFill>
            </a:endParaRPr>
          </a:p>
        </p:txBody>
      </p:sp>
    </p:spTree>
    <p:extLst>
      <p:ext uri="{BB962C8B-B14F-4D97-AF65-F5344CB8AC3E}">
        <p14:creationId xmlns:p14="http://schemas.microsoft.com/office/powerpoint/2010/main" val="124542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R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2784" y="76234"/>
            <a:ext cx="3118547" cy="274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67" y="2935146"/>
            <a:ext cx="9113533" cy="36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457200"/>
            <a:ext cx="5486400" cy="1754326"/>
          </a:xfrm>
          <a:prstGeom prst="rect">
            <a:avLst/>
          </a:prstGeom>
        </p:spPr>
        <p:txBody>
          <a:bodyPr wrap="square">
            <a:spAutoFit/>
          </a:bodyPr>
          <a:lstStyle/>
          <a:p>
            <a:pPr algn="ctr"/>
            <a:r>
              <a:rPr lang="en-US" altLang="en-US" sz="3600" dirty="0"/>
              <a:t>Tree-ring reconstructed </a:t>
            </a:r>
            <a:r>
              <a:rPr lang="en-US" altLang="en-US" sz="3600" dirty="0" smtClean="0"/>
              <a:t>flow</a:t>
            </a:r>
          </a:p>
          <a:p>
            <a:pPr algn="ctr"/>
            <a:r>
              <a:rPr lang="en-US" altLang="en-US" sz="3600" dirty="0" smtClean="0"/>
              <a:t> </a:t>
            </a:r>
            <a:r>
              <a:rPr lang="en-US" altLang="en-US" sz="3600" dirty="0"/>
              <a:t>of the Colorado </a:t>
            </a:r>
            <a:r>
              <a:rPr lang="en-US" altLang="en-US" sz="3600" dirty="0" smtClean="0"/>
              <a:t>River </a:t>
            </a:r>
          </a:p>
          <a:p>
            <a:pPr algn="ctr"/>
            <a:r>
              <a:rPr lang="en-US" altLang="en-US" sz="3600" dirty="0" smtClean="0"/>
              <a:t>(1500 – 2000)</a:t>
            </a:r>
            <a:endParaRPr lang="en-US" sz="3600" dirty="0"/>
          </a:p>
        </p:txBody>
      </p:sp>
    </p:spTree>
    <p:extLst>
      <p:ext uri="{BB962C8B-B14F-4D97-AF65-F5344CB8AC3E}">
        <p14:creationId xmlns:p14="http://schemas.microsoft.com/office/powerpoint/2010/main" val="1656488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ics\ltrr photos\pinalenos_fire_night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205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98747" y="692969"/>
            <a:ext cx="1607702" cy="923330"/>
          </a:xfrm>
          <a:prstGeom prst="rect">
            <a:avLst/>
          </a:prstGeom>
          <a:noFill/>
        </p:spPr>
        <p:txBody>
          <a:bodyPr wrap="square" rtlCol="0">
            <a:spAutoFit/>
          </a:bodyPr>
          <a:lstStyle/>
          <a:p>
            <a:r>
              <a:rPr lang="en-US" sz="5400" dirty="0" smtClean="0">
                <a:solidFill>
                  <a:schemeClr val="bg1"/>
                </a:solidFill>
              </a:rPr>
              <a:t>Fire</a:t>
            </a:r>
            <a:endParaRPr lang="en-US" sz="5400" dirty="0">
              <a:solidFill>
                <a:schemeClr val="bg1"/>
              </a:solidFill>
            </a:endParaRPr>
          </a:p>
        </p:txBody>
      </p:sp>
    </p:spTree>
    <p:extLst>
      <p:ext uri="{BB962C8B-B14F-4D97-AF65-F5344CB8AC3E}">
        <p14:creationId xmlns:p14="http://schemas.microsoft.com/office/powerpoint/2010/main" val="30645944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228600" y="1108261"/>
            <a:ext cx="8233088" cy="4474120"/>
            <a:chOff x="181109" y="1332319"/>
            <a:chExt cx="8233088" cy="4474120"/>
          </a:xfrm>
        </p:grpSpPr>
        <p:pic>
          <p:nvPicPr>
            <p:cNvPr id="6" name="Picture 2" descr="KietSiel_2_s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82592" y="1624707"/>
              <a:ext cx="6031605" cy="4181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81109" y="1332319"/>
              <a:ext cx="1623274" cy="1077218"/>
            </a:xfrm>
            <a:prstGeom prst="rect">
              <a:avLst/>
            </a:prstGeom>
          </p:spPr>
          <p:txBody>
            <a:bodyPr wrap="square">
              <a:spAutoFit/>
            </a:bodyPr>
            <a:lstStyle/>
            <a:p>
              <a:pPr>
                <a:defRPr/>
              </a:pPr>
              <a:r>
                <a:rPr lang="en-US" sz="3200" dirty="0" smtClean="0">
                  <a:solidFill>
                    <a:schemeClr val="accent4"/>
                  </a:solidFill>
                  <a:latin typeface="Calibri" panose="020F0502020204030204" pitchFamily="34" charset="0"/>
                </a:rPr>
                <a:t>Societal change</a:t>
              </a:r>
              <a:endParaRPr lang="en-US" sz="3200" dirty="0">
                <a:solidFill>
                  <a:schemeClr val="accent4"/>
                </a:solidFill>
                <a:latin typeface="Calibri" panose="020F0502020204030204" pitchFamily="34" charset="0"/>
              </a:endParaRPr>
            </a:p>
          </p:txBody>
        </p:sp>
      </p:grpSp>
      <p:sp>
        <p:nvSpPr>
          <p:cNvPr id="4" name="Title 3"/>
          <p:cNvSpPr>
            <a:spLocks noGrp="1"/>
          </p:cNvSpPr>
          <p:nvPr>
            <p:ph type="title"/>
          </p:nvPr>
        </p:nvSpPr>
        <p:spPr>
          <a:xfrm>
            <a:off x="457200" y="304800"/>
            <a:ext cx="8229600" cy="990600"/>
          </a:xfrm>
          <a:ln>
            <a:noFill/>
          </a:ln>
        </p:spPr>
        <p:txBody>
          <a:bodyPr/>
          <a:lstStyle/>
          <a:p>
            <a:pPr>
              <a:defRPr/>
            </a:pPr>
            <a:r>
              <a:rPr lang="en-US" dirty="0" smtClean="0">
                <a:solidFill>
                  <a:schemeClr val="accent4"/>
                </a:solidFill>
              </a:rPr>
              <a:t>Tree rings and….</a:t>
            </a:r>
            <a:endParaRPr lang="en-US" dirty="0">
              <a:solidFill>
                <a:schemeClr val="accent4"/>
              </a:solidFill>
            </a:endParaRPr>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V="1">
            <a:off x="0" y="0"/>
            <a:ext cx="9144000" cy="190047"/>
          </a:xfrm>
          <a:prstGeom prst="rect">
            <a:avLst/>
          </a:prstGeom>
        </p:spPr>
      </p:pic>
      <p:grpSp>
        <p:nvGrpSpPr>
          <p:cNvPr id="14" name="Group 13"/>
          <p:cNvGrpSpPr/>
          <p:nvPr/>
        </p:nvGrpSpPr>
        <p:grpSpPr>
          <a:xfrm>
            <a:off x="228600" y="1267441"/>
            <a:ext cx="8217795" cy="4538998"/>
            <a:chOff x="228600" y="1624707"/>
            <a:chExt cx="8217795" cy="4538998"/>
          </a:xfrm>
        </p:grpSpPr>
        <p:pic>
          <p:nvPicPr>
            <p:cNvPr id="7" name="Picture 6" descr="santafe_r.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4398" y="1624707"/>
              <a:ext cx="6051997" cy="4538998"/>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28600" y="3728683"/>
              <a:ext cx="1526146" cy="584775"/>
            </a:xfrm>
            <a:prstGeom prst="rect">
              <a:avLst/>
            </a:prstGeom>
          </p:spPr>
          <p:txBody>
            <a:bodyPr wrap="square">
              <a:spAutoFit/>
            </a:bodyPr>
            <a:lstStyle/>
            <a:p>
              <a:pPr>
                <a:defRPr/>
              </a:pPr>
              <a:r>
                <a:rPr lang="en-US" sz="3200" dirty="0" smtClean="0">
                  <a:solidFill>
                    <a:schemeClr val="accent4"/>
                  </a:solidFill>
                  <a:latin typeface="Calibri" panose="020F0502020204030204" pitchFamily="34" charset="0"/>
                </a:rPr>
                <a:t>Water</a:t>
              </a:r>
              <a:endParaRPr lang="en-US" sz="3200" dirty="0">
                <a:solidFill>
                  <a:schemeClr val="accent4"/>
                </a:solidFill>
                <a:latin typeface="Calibri" panose="020F0502020204030204" pitchFamily="34" charset="0"/>
              </a:endParaRPr>
            </a:p>
          </p:txBody>
        </p:sp>
      </p:grpSp>
      <p:grpSp>
        <p:nvGrpSpPr>
          <p:cNvPr id="17" name="Group 16"/>
          <p:cNvGrpSpPr/>
          <p:nvPr/>
        </p:nvGrpSpPr>
        <p:grpSpPr>
          <a:xfrm>
            <a:off x="228600" y="1243120"/>
            <a:ext cx="8763000" cy="4910084"/>
            <a:chOff x="228600" y="1243120"/>
            <a:chExt cx="8763000" cy="4910084"/>
          </a:xfrm>
        </p:grpSpPr>
        <p:sp>
          <p:nvSpPr>
            <p:cNvPr id="8" name="Rectangle 7"/>
            <p:cNvSpPr/>
            <p:nvPr/>
          </p:nvSpPr>
          <p:spPr>
            <a:xfrm>
              <a:off x="228600" y="5568429"/>
              <a:ext cx="1169292" cy="584775"/>
            </a:xfrm>
            <a:prstGeom prst="rect">
              <a:avLst/>
            </a:prstGeom>
          </p:spPr>
          <p:txBody>
            <a:bodyPr wrap="square">
              <a:spAutoFit/>
            </a:bodyPr>
            <a:lstStyle/>
            <a:p>
              <a:pPr>
                <a:defRPr/>
              </a:pPr>
              <a:r>
                <a:rPr lang="en-US" sz="3200" dirty="0">
                  <a:solidFill>
                    <a:schemeClr val="accent4"/>
                  </a:solidFill>
                  <a:latin typeface="Calibri" panose="020F0502020204030204" pitchFamily="34" charset="0"/>
                </a:rPr>
                <a:t>Fire</a:t>
              </a:r>
            </a:p>
          </p:txBody>
        </p:sp>
        <p:pic>
          <p:nvPicPr>
            <p:cNvPr id="1027" name="Picture 3" descr="C:\ellis\pics\ltrr photos\pinalenos_fire_night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51874" y="1243120"/>
              <a:ext cx="7139726" cy="4821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9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67200" y="957943"/>
            <a:ext cx="4648200" cy="5697777"/>
            <a:chOff x="-76200" y="0"/>
            <a:chExt cx="5410200" cy="6858000"/>
          </a:xfrm>
        </p:grpSpPr>
        <p:pic>
          <p:nvPicPr>
            <p:cNvPr id="10" name="Picture 7" descr="IMG_1835_sa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410200" cy="6858000"/>
            </a:xfrm>
            <a:prstGeom prst="rect">
              <a:avLst/>
            </a:prstGeom>
            <a:ln>
              <a:noFill/>
            </a:ln>
            <a:effectLst>
              <a:outerShdw blurRad="292100" dist="139700" dir="2700000" algn="tl" rotWithShape="0">
                <a:srgbClr val="333333">
                  <a:alpha val="65000"/>
                </a:srgbClr>
              </a:outerShdw>
            </a:effectLst>
          </p:spPr>
        </p:pic>
        <p:sp>
          <p:nvSpPr>
            <p:cNvPr id="11" name="Line 10"/>
            <p:cNvSpPr>
              <a:spLocks noChangeShapeType="1"/>
            </p:cNvSpPr>
            <p:nvPr/>
          </p:nvSpPr>
          <p:spPr bwMode="auto">
            <a:xfrm>
              <a:off x="685800" y="2667000"/>
              <a:ext cx="1371600" cy="1828800"/>
            </a:xfrm>
            <a:prstGeom prst="line">
              <a:avLst/>
            </a:prstGeom>
            <a:noFill/>
            <a:ln w="63500">
              <a:solidFill>
                <a:srgbClr val="FF0000"/>
              </a:solidFill>
              <a:round/>
              <a:headEnd/>
              <a:tailEnd type="triangle" w="med" len="med"/>
            </a:ln>
          </p:spPr>
          <p:txBody>
            <a:bodyPr/>
            <a:lstStyle/>
            <a:p>
              <a:endParaRPr lang="en-US"/>
            </a:p>
          </p:txBody>
        </p:sp>
        <p:sp>
          <p:nvSpPr>
            <p:cNvPr id="12" name="Line 11"/>
            <p:cNvSpPr>
              <a:spLocks noChangeShapeType="1"/>
            </p:cNvSpPr>
            <p:nvPr/>
          </p:nvSpPr>
          <p:spPr bwMode="auto">
            <a:xfrm>
              <a:off x="1447800" y="2590800"/>
              <a:ext cx="1600200" cy="2057400"/>
            </a:xfrm>
            <a:prstGeom prst="line">
              <a:avLst/>
            </a:prstGeom>
            <a:noFill/>
            <a:ln w="63500">
              <a:solidFill>
                <a:srgbClr val="FF0000"/>
              </a:solidFill>
              <a:round/>
              <a:headEnd/>
              <a:tailEnd type="triangle" w="med" len="med"/>
            </a:ln>
          </p:spPr>
          <p:txBody>
            <a:bodyPr/>
            <a:lstStyle/>
            <a:p>
              <a:endParaRPr lang="en-US"/>
            </a:p>
          </p:txBody>
        </p:sp>
        <p:sp>
          <p:nvSpPr>
            <p:cNvPr id="13" name="Text Box 12"/>
            <p:cNvSpPr txBox="1">
              <a:spLocks noChangeArrowheads="1"/>
            </p:cNvSpPr>
            <p:nvPr/>
          </p:nvSpPr>
          <p:spPr bwMode="auto">
            <a:xfrm>
              <a:off x="228601" y="1600201"/>
              <a:ext cx="2631455" cy="865398"/>
            </a:xfrm>
            <a:prstGeom prst="rect">
              <a:avLst/>
            </a:prstGeom>
            <a:solidFill>
              <a:schemeClr val="bg1">
                <a:alpha val="76000"/>
              </a:schemeClr>
            </a:solidFill>
            <a:ln w="9525">
              <a:noFill/>
              <a:miter lim="800000"/>
              <a:headEnd/>
              <a:tailEnd/>
            </a:ln>
            <a:effectLst>
              <a:softEdge rad="31750"/>
            </a:effectLst>
          </p:spPr>
          <p:txBody>
            <a:bodyPr wrap="square">
              <a:spAutoFit/>
            </a:bodyPr>
            <a:lstStyle/>
            <a:p>
              <a:pPr>
                <a:spcBef>
                  <a:spcPct val="50000"/>
                </a:spcBef>
              </a:pPr>
              <a:r>
                <a:rPr lang="en-US" sz="4000" dirty="0">
                  <a:solidFill>
                    <a:srgbClr val="FF0000"/>
                  </a:solidFill>
                </a:rPr>
                <a:t>Fire scars</a:t>
              </a:r>
            </a:p>
          </p:txBody>
        </p:sp>
      </p:grpSp>
      <p:pic>
        <p:nvPicPr>
          <p:cNvPr id="16" name="Picture 4" descr="Firescar_tre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 y="980453"/>
            <a:ext cx="3772173" cy="5675267"/>
          </a:xfrm>
          <a:prstGeom prst="rect">
            <a:avLst/>
          </a:prstGeom>
          <a:ln>
            <a:noFill/>
          </a:ln>
          <a:effectLst>
            <a:outerShdw blurRad="292100" dist="139700" dir="2700000" algn="tl" rotWithShape="0">
              <a:srgbClr val="333333">
                <a:alpha val="65000"/>
              </a:srgbClr>
            </a:outerShdw>
          </a:effectLst>
        </p:spPr>
      </p:pic>
      <p:pic>
        <p:nvPicPr>
          <p:cNvPr id="4" name="Picture 10" descr="chris saw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599" y="1281876"/>
            <a:ext cx="3772173" cy="502956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28600" y="228600"/>
            <a:ext cx="8686800" cy="523220"/>
          </a:xfrm>
          <a:prstGeom prst="rect">
            <a:avLst/>
          </a:prstGeom>
          <a:noFill/>
          <a:ln>
            <a:solidFill>
              <a:schemeClr val="tx1"/>
            </a:solidFill>
          </a:ln>
        </p:spPr>
        <p:txBody>
          <a:bodyPr wrap="square" rtlCol="0">
            <a:spAutoFit/>
          </a:bodyPr>
          <a:lstStyle/>
          <a:p>
            <a:r>
              <a:rPr lang="en-US" sz="2800" dirty="0" smtClean="0">
                <a:solidFill>
                  <a:srgbClr val="FF0000"/>
                </a:solidFill>
              </a:rPr>
              <a:t>Tree rings provide a remarkable record of historical fires</a:t>
            </a:r>
            <a:endParaRPr lang="en-US" sz="2800" dirty="0">
              <a:solidFill>
                <a:srgbClr val="FF0000"/>
              </a:solidFill>
            </a:endParaRPr>
          </a:p>
        </p:txBody>
      </p:sp>
      <p:pic>
        <p:nvPicPr>
          <p:cNvPr id="15"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52241" y="957942"/>
            <a:ext cx="3842607" cy="5697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76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800" y="990600"/>
            <a:ext cx="8305800" cy="549411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0" name="Picture 9" descr="fig2.tif"/>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8600" y="762000"/>
            <a:ext cx="1995831" cy="149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228600"/>
            <a:ext cx="7543800" cy="381000"/>
          </a:xfrm>
          <a:prstGeom prst="rect">
            <a:avLst/>
          </a:prstGeom>
          <a:noFill/>
        </p:spPr>
        <p:txBody>
          <a:bodyPr wrap="square" rtlCol="0">
            <a:spAutoFit/>
          </a:bodyPr>
          <a:lstStyle/>
          <a:p>
            <a:r>
              <a:rPr lang="en-US" dirty="0" smtClean="0"/>
              <a:t>Monument Canyon Research Natural Area, Fire Scar Fire History (Don Falk)</a:t>
            </a:r>
            <a:endParaRPr lang="en-US" dirty="0"/>
          </a:p>
        </p:txBody>
      </p:sp>
      <p:sp>
        <p:nvSpPr>
          <p:cNvPr id="4" name="Rectangle 3"/>
          <p:cNvSpPr/>
          <p:nvPr/>
        </p:nvSpPr>
        <p:spPr>
          <a:xfrm>
            <a:off x="6248400" y="838200"/>
            <a:ext cx="1371600" cy="5257800"/>
          </a:xfrm>
          <a:prstGeom prst="rect">
            <a:avLst/>
          </a:prstGeom>
          <a:solidFill>
            <a:srgbClr val="008000">
              <a:alpha val="1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6343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5" y="7716"/>
            <a:ext cx="9144000" cy="6858000"/>
          </a:xfrm>
          <a:prstGeom prst="rect">
            <a:avLst/>
          </a:prstGeom>
        </p:spPr>
      </p:pic>
      <p:sp>
        <p:nvSpPr>
          <p:cNvPr id="6" name="TextBox 5"/>
          <p:cNvSpPr txBox="1"/>
          <p:nvPr/>
        </p:nvSpPr>
        <p:spPr>
          <a:xfrm>
            <a:off x="1981200" y="304800"/>
            <a:ext cx="5181600" cy="707886"/>
          </a:xfrm>
          <a:prstGeom prst="rect">
            <a:avLst/>
          </a:prstGeom>
          <a:solidFill>
            <a:srgbClr val="F2F2F2">
              <a:alpha val="80000"/>
            </a:srgbClr>
          </a:solidFill>
        </p:spPr>
        <p:txBody>
          <a:bodyPr wrap="square" rtlCol="0">
            <a:spAutoFit/>
          </a:bodyPr>
          <a:lstStyle/>
          <a:p>
            <a:pPr algn="ctr"/>
            <a:r>
              <a:rPr lang="en-US" sz="4000" dirty="0" smtClean="0"/>
              <a:t>Ponderosa Pine </a:t>
            </a:r>
            <a:endParaRPr lang="en-US" sz="4000" dirty="0"/>
          </a:p>
        </p:txBody>
      </p:sp>
      <p:sp>
        <p:nvSpPr>
          <p:cNvPr id="7" name="TextBox 6"/>
          <p:cNvSpPr txBox="1"/>
          <p:nvPr/>
        </p:nvSpPr>
        <p:spPr>
          <a:xfrm>
            <a:off x="2021711" y="1219200"/>
            <a:ext cx="5181600" cy="1323439"/>
          </a:xfrm>
          <a:prstGeom prst="rect">
            <a:avLst/>
          </a:prstGeom>
          <a:solidFill>
            <a:srgbClr val="F2F2F2">
              <a:alpha val="74118"/>
            </a:srgbClr>
          </a:solidFill>
        </p:spPr>
        <p:txBody>
          <a:bodyPr wrap="square" rtlCol="0">
            <a:spAutoFit/>
          </a:bodyPr>
          <a:lstStyle/>
          <a:p>
            <a:pPr algn="ctr"/>
            <a:r>
              <a:rPr lang="en-US" sz="4000" dirty="0" smtClean="0"/>
              <a:t>Fire Frequency: </a:t>
            </a:r>
            <a:r>
              <a:rPr lang="en-US" sz="4000" b="1" dirty="0" smtClean="0">
                <a:solidFill>
                  <a:srgbClr val="FF0000"/>
                </a:solidFill>
              </a:rPr>
              <a:t>High</a:t>
            </a:r>
          </a:p>
          <a:p>
            <a:pPr algn="ctr"/>
            <a:r>
              <a:rPr lang="en-US" sz="4000" dirty="0" smtClean="0"/>
              <a:t>Fire Severity: </a:t>
            </a:r>
            <a:r>
              <a:rPr lang="en-US" sz="4000" b="1" dirty="0" smtClean="0">
                <a:solidFill>
                  <a:schemeClr val="tx2"/>
                </a:solidFill>
              </a:rPr>
              <a:t>Low</a:t>
            </a:r>
            <a:r>
              <a:rPr lang="en-US" sz="4000" b="1" dirty="0" smtClean="0"/>
              <a:t> </a:t>
            </a:r>
            <a:endParaRPr lang="en-US" sz="4000" b="1" dirty="0"/>
          </a:p>
        </p:txBody>
      </p:sp>
    </p:spTree>
    <p:extLst>
      <p:ext uri="{BB962C8B-B14F-4D97-AF65-F5344CB8AC3E}">
        <p14:creationId xmlns:p14="http://schemas.microsoft.com/office/powerpoint/2010/main" val="10508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1447801" y="228600"/>
            <a:ext cx="6324600" cy="1200329"/>
          </a:xfrm>
          <a:prstGeom prst="rect">
            <a:avLst/>
          </a:prstGeom>
          <a:solidFill>
            <a:srgbClr val="EAEAEA">
              <a:alpha val="85098"/>
            </a:srgbClr>
          </a:solidFill>
          <a:effectLst>
            <a:softEdge rad="63500"/>
          </a:effectLst>
        </p:spPr>
        <p:txBody>
          <a:bodyPr wrap="square" rtlCol="0">
            <a:spAutoFit/>
          </a:bodyPr>
          <a:lstStyle/>
          <a:p>
            <a:pPr algn="ctr"/>
            <a:r>
              <a:rPr lang="en-US" sz="3600" b="1" dirty="0" smtClean="0"/>
              <a:t>Fire “thinned” the small trees </a:t>
            </a:r>
          </a:p>
          <a:p>
            <a:pPr algn="ctr"/>
            <a:r>
              <a:rPr lang="en-US" sz="3600" b="1" dirty="0" smtClean="0"/>
              <a:t>and kept the forest open</a:t>
            </a:r>
            <a:endParaRPr lang="en-US" sz="3600" b="1" dirty="0"/>
          </a:p>
        </p:txBody>
      </p:sp>
    </p:spTree>
    <p:extLst>
      <p:ext uri="{BB962C8B-B14F-4D97-AF65-F5344CB8AC3E}">
        <p14:creationId xmlns:p14="http://schemas.microsoft.com/office/powerpoint/2010/main" val="413257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674" y="914400"/>
            <a:ext cx="944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1800" b="1" u="sng" dirty="0">
                <a:solidFill>
                  <a:srgbClr val="CC0000"/>
                </a:solidFill>
              </a:rPr>
              <a:t>RAILROADS</a:t>
            </a:r>
            <a:r>
              <a:rPr lang="en-US" sz="1800" b="1" dirty="0">
                <a:solidFill>
                  <a:schemeClr val="accent2"/>
                </a:solidFill>
              </a:rPr>
              <a:t> led to &gt; 5 million sheep and 1.5 million cattle in  New Mexico by 1890</a:t>
            </a:r>
          </a:p>
        </p:txBody>
      </p:sp>
      <p:sp>
        <p:nvSpPr>
          <p:cNvPr id="37891" name="Text Box 4"/>
          <p:cNvSpPr txBox="1">
            <a:spLocks noChangeArrowheads="1"/>
          </p:cNvSpPr>
          <p:nvPr/>
        </p:nvSpPr>
        <p:spPr bwMode="auto">
          <a:xfrm>
            <a:off x="76200" y="130314"/>
            <a:ext cx="8915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50000"/>
              </a:spcBef>
            </a:pPr>
            <a:r>
              <a:rPr lang="en-US" sz="2000" b="1" dirty="0" smtClean="0">
                <a:solidFill>
                  <a:srgbClr val="CC0000"/>
                </a:solidFill>
              </a:rPr>
              <a:t>Very clearly, the first reason for reduction of widespread surface fires was the introduction very large numbers of sheep, cows and horses.</a:t>
            </a:r>
            <a:endParaRPr lang="en-US" sz="2000" b="1" dirty="0">
              <a:solidFill>
                <a:srgbClr val="CC0000"/>
              </a:solidFill>
            </a:endParaRP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077200" cy="518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97835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381000"/>
            <a:ext cx="8763000" cy="1143000"/>
          </a:xfrm>
          <a:solidFill>
            <a:srgbClr val="EAEAEA">
              <a:alpha val="76078"/>
            </a:srgbClr>
          </a:solidFill>
        </p:spPr>
        <p:txBody>
          <a:bodyPr>
            <a:noAutofit/>
          </a:bodyPr>
          <a:lstStyle/>
          <a:p>
            <a:r>
              <a:rPr lang="en-US" sz="3600" dirty="0" smtClean="0"/>
              <a:t>After fires stopped the density of the dry conifer forests increased dramatically</a:t>
            </a:r>
            <a:endParaRPr lang="en-US" sz="3600" dirty="0">
              <a:solidFill>
                <a:srgbClr val="FF0000"/>
              </a:solidFill>
            </a:endParaRPr>
          </a:p>
        </p:txBody>
      </p:sp>
    </p:spTree>
    <p:extLst>
      <p:ext uri="{BB962C8B-B14F-4D97-AF65-F5344CB8AC3E}">
        <p14:creationId xmlns:p14="http://schemas.microsoft.com/office/powerpoint/2010/main" val="20040646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09800"/>
            <a:ext cx="9144000" cy="4154277"/>
          </a:xfrm>
          <a:prstGeom prst="rect">
            <a:avLst/>
          </a:prstGeom>
        </p:spPr>
      </p:pic>
      <p:sp>
        <p:nvSpPr>
          <p:cNvPr id="29698" name="Rectangle 5"/>
          <p:cNvSpPr>
            <a:spLocks noChangeArrowheads="1"/>
          </p:cNvSpPr>
          <p:nvPr/>
        </p:nvSpPr>
        <p:spPr bwMode="auto">
          <a:xfrm>
            <a:off x="-4518025" y="1330325"/>
            <a:ext cx="9144000" cy="0"/>
          </a:xfrm>
          <a:prstGeom prst="rect">
            <a:avLst/>
          </a:prstGeom>
          <a:noFill/>
          <a:ln w="9525">
            <a:noFill/>
            <a:miter lim="800000"/>
            <a:headEnd/>
            <a:tailEnd/>
          </a:ln>
        </p:spPr>
        <p:txBody>
          <a:bodyPr wrap="none" lIns="914112" tIns="685584" rIns="914112" bIns="685584" anchor="ctr">
            <a:spAutoFit/>
          </a:bodyPr>
          <a:lstStyle/>
          <a:p>
            <a:endParaRPr lang="en-US"/>
          </a:p>
        </p:txBody>
      </p:sp>
      <p:sp>
        <p:nvSpPr>
          <p:cNvPr id="29700" name="Rectangle 6"/>
          <p:cNvSpPr>
            <a:spLocks noChangeArrowheads="1"/>
          </p:cNvSpPr>
          <p:nvPr/>
        </p:nvSpPr>
        <p:spPr bwMode="auto">
          <a:xfrm>
            <a:off x="228600" y="304800"/>
            <a:ext cx="8763000" cy="1200150"/>
          </a:xfrm>
          <a:prstGeom prst="rect">
            <a:avLst/>
          </a:prstGeom>
          <a:noFill/>
          <a:ln w="9525">
            <a:solidFill>
              <a:srgbClr val="000000"/>
            </a:solidFill>
            <a:miter lim="800000"/>
            <a:headEnd/>
            <a:tailEnd/>
          </a:ln>
        </p:spPr>
        <p:txBody>
          <a:bodyPr anchor="ctr">
            <a:spAutoFit/>
          </a:bodyPr>
          <a:lstStyle/>
          <a:p>
            <a:pPr algn="ctr"/>
            <a:r>
              <a:rPr lang="en-US" sz="3600" dirty="0">
                <a:latin typeface="Times New Roman" pitchFamily="18" charset="0"/>
                <a:ea typeface="MS Mincho" pitchFamily="49" charset="-128"/>
                <a:cs typeface="Times New Roman" pitchFamily="18" charset="0"/>
              </a:rPr>
              <a:t>Increased forest density and </a:t>
            </a:r>
            <a:r>
              <a:rPr lang="en-US" sz="3600" u="sng" dirty="0">
                <a:latin typeface="Times New Roman" pitchFamily="18" charset="0"/>
                <a:ea typeface="MS Mincho" pitchFamily="49" charset="-128"/>
                <a:cs typeface="Times New Roman" pitchFamily="18" charset="0"/>
              </a:rPr>
              <a:t>connectivity</a:t>
            </a:r>
            <a:r>
              <a:rPr lang="en-US" sz="3600" dirty="0">
                <a:latin typeface="Times New Roman" pitchFamily="18" charset="0"/>
                <a:ea typeface="MS Mincho" pitchFamily="49" charset="-128"/>
                <a:cs typeface="Times New Roman" pitchFamily="18" charset="0"/>
              </a:rPr>
              <a:t>:</a:t>
            </a:r>
          </a:p>
          <a:p>
            <a:pPr algn="ctr"/>
            <a:r>
              <a:rPr lang="en-US" sz="3600" dirty="0">
                <a:latin typeface="Times New Roman" pitchFamily="18" charset="0"/>
                <a:ea typeface="MS Mincho" pitchFamily="49" charset="-128"/>
                <a:cs typeface="Times New Roman" pitchFamily="18" charset="0"/>
              </a:rPr>
              <a:t> = greater </a:t>
            </a:r>
            <a:r>
              <a:rPr lang="en-US" sz="3600" dirty="0" smtClean="0">
                <a:latin typeface="Times New Roman" pitchFamily="18" charset="0"/>
                <a:ea typeface="MS Mincho" pitchFamily="49" charset="-128"/>
                <a:cs typeface="Times New Roman" pitchFamily="18" charset="0"/>
              </a:rPr>
              <a:t>risk </a:t>
            </a:r>
            <a:r>
              <a:rPr lang="en-US" sz="3600" dirty="0">
                <a:latin typeface="Times New Roman" pitchFamily="18" charset="0"/>
                <a:ea typeface="MS Mincho" pitchFamily="49" charset="-128"/>
                <a:cs typeface="Times New Roman" pitchFamily="18" charset="0"/>
              </a:rPr>
              <a:t>of </a:t>
            </a:r>
            <a:r>
              <a:rPr lang="en-US" sz="3600" dirty="0" smtClean="0">
                <a:latin typeface="Times New Roman" pitchFamily="18" charset="0"/>
                <a:ea typeface="MS Mincho" pitchFamily="49" charset="-128"/>
                <a:cs typeface="Times New Roman" pitchFamily="18" charset="0"/>
              </a:rPr>
              <a:t>large high severity fires</a:t>
            </a:r>
            <a:endParaRPr lang="en-US" sz="3600" dirty="0">
              <a:ea typeface="MS Mincho" pitchFamily="49" charset="-128"/>
              <a:cs typeface="Times New Roman" pitchFamily="18" charset="0"/>
            </a:endParaRPr>
          </a:p>
        </p:txBody>
      </p:sp>
      <p:cxnSp>
        <p:nvCxnSpPr>
          <p:cNvPr id="12" name="Straight Arrow Connector 11"/>
          <p:cNvCxnSpPr/>
          <p:nvPr/>
        </p:nvCxnSpPr>
        <p:spPr>
          <a:xfrm>
            <a:off x="2438400" y="4191000"/>
            <a:ext cx="441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76400" y="1676401"/>
            <a:ext cx="1066800" cy="533400"/>
          </a:xfrm>
          <a:prstGeom prst="rect">
            <a:avLst/>
          </a:prstGeom>
          <a:noFill/>
        </p:spPr>
        <p:txBody>
          <a:bodyPr wrap="square" rtlCol="0">
            <a:spAutoFit/>
          </a:bodyPr>
          <a:lstStyle/>
          <a:p>
            <a:r>
              <a:rPr lang="en-US" sz="2800" dirty="0" smtClean="0"/>
              <a:t>1935</a:t>
            </a:r>
            <a:endParaRPr lang="en-US" sz="2800" dirty="0"/>
          </a:p>
        </p:txBody>
      </p:sp>
      <p:sp>
        <p:nvSpPr>
          <p:cNvPr id="11" name="TextBox 10"/>
          <p:cNvSpPr txBox="1"/>
          <p:nvPr/>
        </p:nvSpPr>
        <p:spPr>
          <a:xfrm>
            <a:off x="6324600" y="1600200"/>
            <a:ext cx="1066800" cy="533400"/>
          </a:xfrm>
          <a:prstGeom prst="rect">
            <a:avLst/>
          </a:prstGeom>
          <a:noFill/>
        </p:spPr>
        <p:txBody>
          <a:bodyPr wrap="square" rtlCol="0">
            <a:spAutoFit/>
          </a:bodyPr>
          <a:lstStyle/>
          <a:p>
            <a:r>
              <a:rPr lang="en-US" sz="2800" dirty="0" smtClean="0"/>
              <a:t>2005</a:t>
            </a:r>
            <a:endParaRPr lang="en-US" sz="2800" dirty="0"/>
          </a:p>
        </p:txBody>
      </p:sp>
      <p:sp>
        <p:nvSpPr>
          <p:cNvPr id="8" name="Rectangle 7"/>
          <p:cNvSpPr/>
          <p:nvPr/>
        </p:nvSpPr>
        <p:spPr>
          <a:xfrm>
            <a:off x="4572000" y="1600200"/>
            <a:ext cx="45720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03379" y="6483771"/>
            <a:ext cx="3450560" cy="369332"/>
          </a:xfrm>
          <a:prstGeom prst="rect">
            <a:avLst/>
          </a:prstGeom>
        </p:spPr>
        <p:txBody>
          <a:bodyPr wrap="none">
            <a:spAutoFit/>
          </a:bodyPr>
          <a:lstStyle/>
          <a:p>
            <a:r>
              <a:rPr lang="en-US" dirty="0" smtClean="0"/>
              <a:t>Santa Fe Watershed, New Mexico</a:t>
            </a:r>
            <a:endParaRPr lang="en-US" dirty="0"/>
          </a:p>
        </p:txBody>
      </p:sp>
    </p:spTree>
    <p:extLst>
      <p:ext uri="{BB962C8B-B14F-4D97-AF65-F5344CB8AC3E}">
        <p14:creationId xmlns:p14="http://schemas.microsoft.com/office/powerpoint/2010/main" val="378423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5458" name="Picture 2" descr="Dome t-c IMG_04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835459" name="Text Box 3"/>
          <p:cNvSpPr txBox="1">
            <a:spLocks noChangeArrowheads="1"/>
          </p:cNvSpPr>
          <p:nvPr/>
        </p:nvSpPr>
        <p:spPr bwMode="auto">
          <a:xfrm>
            <a:off x="8153400" y="6491288"/>
            <a:ext cx="9969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800">
                <a:latin typeface="Arial" charset="0"/>
              </a:rPr>
              <a:t>Photo:  C.D. Allen</a:t>
            </a:r>
          </a:p>
        </p:txBody>
      </p:sp>
      <p:sp>
        <p:nvSpPr>
          <p:cNvPr id="4" name="Title 1"/>
          <p:cNvSpPr txBox="1">
            <a:spLocks/>
          </p:cNvSpPr>
          <p:nvPr/>
        </p:nvSpPr>
        <p:spPr>
          <a:xfrm>
            <a:off x="228600" y="228600"/>
            <a:ext cx="8763000" cy="609600"/>
          </a:xfrm>
          <a:prstGeom prst="rect">
            <a:avLst/>
          </a:prstGeom>
          <a:solidFill>
            <a:srgbClr val="EAEAEA">
              <a:alpha val="76078"/>
            </a:srgbClr>
          </a:solidFill>
          <a:ln>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No</a:t>
            </a:r>
            <a:r>
              <a:rPr lang="en-US" sz="3200" dirty="0" smtClean="0">
                <a:latin typeface="+mj-lt"/>
                <a:ea typeface="+mj-ea"/>
                <a:cs typeface="+mj-cs"/>
              </a:rPr>
              <a:t>w these dense conifer forests burn high severity</a:t>
            </a:r>
            <a:endParaRPr kumimoji="0" lang="en-US" sz="4000" b="0" i="0" u="none" strike="noStrike" kern="1200" cap="none" spc="0" normalizeH="0" baseline="0" noProof="0" dirty="0">
              <a:ln>
                <a:noFill/>
              </a:ln>
              <a:solidFill>
                <a:srgbClr val="FF0000"/>
              </a:solidFill>
              <a:effectLst/>
              <a:uLnTx/>
              <a:uFillTx/>
              <a:latin typeface="+mj-lt"/>
              <a:ea typeface="+mj-ea"/>
              <a:cs typeface="+mj-cs"/>
            </a:endParaRPr>
          </a:p>
        </p:txBody>
      </p:sp>
      <p:sp>
        <p:nvSpPr>
          <p:cNvPr id="5" name="Title 1"/>
          <p:cNvSpPr txBox="1">
            <a:spLocks/>
          </p:cNvSpPr>
          <p:nvPr/>
        </p:nvSpPr>
        <p:spPr>
          <a:xfrm>
            <a:off x="246707" y="2057400"/>
            <a:ext cx="8763000" cy="1524000"/>
          </a:xfrm>
          <a:prstGeom prst="rect">
            <a:avLst/>
          </a:prstGeom>
          <a:solidFill>
            <a:srgbClr val="EAEAEA">
              <a:alpha val="76078"/>
            </a:srgbClr>
          </a:solidFill>
          <a:ln>
            <a:solidFill>
              <a:schemeClr val="tx1"/>
            </a:solidFill>
          </a:ln>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mj-lt"/>
                <a:ea typeface="+mj-ea"/>
                <a:cs typeface="+mj-cs"/>
              </a:rPr>
              <a:t>Tree-ring fire histories</a:t>
            </a:r>
            <a:r>
              <a:rPr kumimoji="0" lang="en-US" sz="3200" b="0" i="0" u="none" strike="noStrike" kern="1200" cap="none" spc="0" normalizeH="0" noProof="0" dirty="0" smtClean="0">
                <a:ln>
                  <a:noFill/>
                </a:ln>
                <a:solidFill>
                  <a:srgbClr val="FF0000"/>
                </a:solidFill>
                <a:effectLst/>
                <a:uLnTx/>
                <a:uFillTx/>
                <a:latin typeface="+mj-lt"/>
                <a:ea typeface="+mj-ea"/>
                <a:cs typeface="+mj-cs"/>
              </a:rPr>
              <a:t> provide strong evidence in support of reducing forest density and restoring low severity fire regimes</a:t>
            </a:r>
            <a:endParaRPr kumimoji="0" lang="en-US" sz="4000" b="0" i="0" u="none" strike="noStrike" kern="120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3120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bsolut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447800"/>
            <a:ext cx="41830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1981200" y="228600"/>
            <a:ext cx="5638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b="1" i="1">
                <a:latin typeface="Times New Roman" pitchFamily="18" charset="0"/>
              </a:rPr>
              <a:t>“History never repeats itself,</a:t>
            </a:r>
          </a:p>
          <a:p>
            <a:pPr eaLnBrk="1" hangingPunct="1">
              <a:spcBef>
                <a:spcPct val="50000"/>
              </a:spcBef>
              <a:buFontTx/>
              <a:buNone/>
            </a:pPr>
            <a:r>
              <a:rPr lang="en-US" altLang="en-US" sz="2400" b="1" i="1">
                <a:latin typeface="Times New Roman" pitchFamily="18" charset="0"/>
              </a:rPr>
              <a:t>but it does tend to rhyme.”</a:t>
            </a:r>
            <a:r>
              <a:rPr lang="en-US" altLang="en-US" sz="2400" b="1">
                <a:latin typeface="Times New Roman" pitchFamily="18" charset="0"/>
              </a:rPr>
              <a:t>    Mark Twain</a:t>
            </a:r>
            <a:r>
              <a:rPr lang="en-US" altLang="en-US" sz="2400">
                <a:latin typeface="Times New Roman" pitchFamily="18" charset="0"/>
              </a:rPr>
              <a:t>  </a:t>
            </a:r>
          </a:p>
        </p:txBody>
      </p:sp>
    </p:spTree>
    <p:extLst>
      <p:ext uri="{BB962C8B-B14F-4D97-AF65-F5344CB8AC3E}">
        <p14:creationId xmlns:p14="http://schemas.microsoft.com/office/powerpoint/2010/main" val="3700681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additive="base">
                                        <p:cTn id="7" dur="500" fill="hold"/>
                                        <p:tgtEl>
                                          <p:spTgt spid="60419"/>
                                        </p:tgtEl>
                                        <p:attrNameLst>
                                          <p:attrName>ppt_x</p:attrName>
                                        </p:attrNameLst>
                                      </p:cBhvr>
                                      <p:tavLst>
                                        <p:tav tm="0">
                                          <p:val>
                                            <p:strVal val="0-#ppt_w/2"/>
                                          </p:val>
                                        </p:tav>
                                        <p:tav tm="100000">
                                          <p:val>
                                            <p:strVal val="#ppt_x"/>
                                          </p:val>
                                        </p:tav>
                                      </p:tavLst>
                                    </p:anim>
                                    <p:anim calcmode="lin" valueType="num">
                                      <p:cBhvr additive="base">
                                        <p:cTn id="8" dur="500" fill="hold"/>
                                        <p:tgtEl>
                                          <p:spTgt spid="60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K_cori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6867" name="Rectangle 4"/>
          <p:cNvSpPr>
            <a:spLocks noChangeArrowheads="1"/>
          </p:cNvSpPr>
          <p:nvPr/>
        </p:nvSpPr>
        <p:spPr bwMode="auto">
          <a:xfrm>
            <a:off x="1524000" y="228600"/>
            <a:ext cx="6400800" cy="1143000"/>
          </a:xfrm>
          <a:prstGeom prst="rect">
            <a:avLst/>
          </a:prstGeom>
          <a:solidFill>
            <a:schemeClr val="accent4">
              <a:lumMod val="50000"/>
              <a:lumOff val="50000"/>
              <a:alpha val="79000"/>
            </a:schemeClr>
          </a:solidFill>
          <a:ln w="9525">
            <a:noFill/>
            <a:miter lim="800000"/>
            <a:headEnd/>
            <a:tailEnd/>
          </a:ln>
        </p:spPr>
        <p:txBody>
          <a:bodyPr anchor="ctr"/>
          <a:lstStyle/>
          <a:p>
            <a:pPr algn="ctr"/>
            <a:r>
              <a:rPr lang="en-US" sz="5400" dirty="0"/>
              <a:t>Tree-ring sampling</a:t>
            </a:r>
          </a:p>
        </p:txBody>
      </p:sp>
    </p:spTree>
    <p:extLst>
      <p:ext uri="{BB962C8B-B14F-4D97-AF65-F5344CB8AC3E}">
        <p14:creationId xmlns:p14="http://schemas.microsoft.com/office/powerpoint/2010/main" val="2833181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581400" y="228600"/>
            <a:ext cx="5486400" cy="685800"/>
          </a:xfrm>
        </p:spPr>
        <p:txBody>
          <a:bodyPr>
            <a:noAutofit/>
          </a:bodyPr>
          <a:lstStyle/>
          <a:p>
            <a:r>
              <a:rPr lang="en-US" altLang="en-US" sz="3200" dirty="0" smtClean="0"/>
              <a:t>Leonardo da Vinci (1500 AD)</a:t>
            </a:r>
            <a:endParaRPr lang="en-US" altLang="en-US" sz="3200" dirty="0" smtClean="0">
              <a:solidFill>
                <a:srgbClr val="006600"/>
              </a:solidFill>
            </a:endParaRPr>
          </a:p>
        </p:txBody>
      </p:sp>
      <p:pic>
        <p:nvPicPr>
          <p:cNvPr id="4099" name="Picture 3" descr="da Vinci 1"/>
          <p:cNvPicPr>
            <a:picLocks noChangeAspect="1" noChangeArrowheads="1"/>
          </p:cNvPicPr>
          <p:nvPr/>
        </p:nvPicPr>
        <p:blipFill>
          <a:blip r:embed="rId3" cstate="screen">
            <a:extLst>
              <a:ext uri="{28A0092B-C50C-407E-A947-70E740481C1C}">
                <a14:useLocalDpi xmlns:a14="http://schemas.microsoft.com/office/drawing/2010/main"/>
              </a:ext>
            </a:extLst>
          </a:blip>
          <a:srcRect l="22296" t="3954" r="23199" b="24876"/>
          <a:stretch>
            <a:fillRect/>
          </a:stretch>
        </p:blipFill>
        <p:spPr bwMode="auto">
          <a:xfrm>
            <a:off x="4765718" y="1135669"/>
            <a:ext cx="2802170" cy="34390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0" name="Text Box 5"/>
          <p:cNvSpPr txBox="1">
            <a:spLocks noChangeArrowheads="1"/>
          </p:cNvSpPr>
          <p:nvPr/>
        </p:nvSpPr>
        <p:spPr bwMode="auto">
          <a:xfrm>
            <a:off x="609600" y="5257800"/>
            <a:ext cx="8001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just">
              <a:spcBef>
                <a:spcPct val="50000"/>
              </a:spcBef>
              <a:buFontTx/>
              <a:buNone/>
            </a:pPr>
            <a:r>
              <a:rPr lang="en-US" altLang="en-US" sz="2000" dirty="0">
                <a:latin typeface="Helvetica Neue" charset="0"/>
              </a:rPr>
              <a:t>“Rings in the branches of sawed trees show the number of years and, </a:t>
            </a:r>
            <a:r>
              <a:rPr lang="en-US" altLang="en-US" sz="2000" dirty="0">
                <a:solidFill>
                  <a:srgbClr val="FF0000"/>
                </a:solidFill>
                <a:latin typeface="Helvetica Neue" charset="0"/>
              </a:rPr>
              <a:t>according to their thickness, the years which were more or less dry</a:t>
            </a:r>
            <a:r>
              <a:rPr lang="en-US" altLang="en-US" sz="2000" dirty="0">
                <a:latin typeface="Helvetica Neue" charset="0"/>
              </a:rPr>
              <a:t>. Thus, they reflect the individual worlds to which they belong, in the north [of Italy] they are much thicker than in the south.”</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0635" y="1301302"/>
            <a:ext cx="1981200" cy="310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304559"/>
            <a:ext cx="3197670" cy="584775"/>
          </a:xfrm>
          <a:prstGeom prst="rect">
            <a:avLst/>
          </a:prstGeom>
        </p:spPr>
        <p:txBody>
          <a:bodyPr wrap="none">
            <a:spAutoFit/>
          </a:bodyPr>
          <a:lstStyle/>
          <a:p>
            <a:r>
              <a:rPr lang="en-US" altLang="en-US" sz="3200" dirty="0" smtClean="0"/>
              <a:t>Aristotle (350 BC) </a:t>
            </a:r>
            <a:endParaRPr lang="en-US" sz="3200" dirty="0"/>
          </a:p>
        </p:txBody>
      </p:sp>
    </p:spTree>
    <p:extLst>
      <p:ext uri="{BB962C8B-B14F-4D97-AF65-F5344CB8AC3E}">
        <p14:creationId xmlns:p14="http://schemas.microsoft.com/office/powerpoint/2010/main" val="14764187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228600" y="1371600"/>
            <a:ext cx="3733800" cy="2590800"/>
          </a:xfrm>
        </p:spPr>
        <p:txBody>
          <a:bodyPr anchor="t"/>
          <a:lstStyle/>
          <a:p>
            <a:pPr algn="l" eaLnBrk="1" hangingPunct="1"/>
            <a:r>
              <a:rPr lang="en-US" sz="3600" dirty="0" smtClean="0">
                <a:solidFill>
                  <a:schemeClr val="accent4"/>
                </a:solidFill>
              </a:rPr>
              <a:t>Increment cores: </a:t>
            </a:r>
            <a:r>
              <a:rPr lang="en-US" sz="2800" dirty="0" smtClean="0">
                <a:solidFill>
                  <a:schemeClr val="accent4"/>
                </a:solidFill>
              </a:rPr>
              <a:t/>
            </a:r>
            <a:br>
              <a:rPr lang="en-US" sz="2800" dirty="0" smtClean="0">
                <a:solidFill>
                  <a:schemeClr val="accent4"/>
                </a:solidFill>
              </a:rPr>
            </a:br>
            <a:r>
              <a:rPr lang="en-US" sz="2800" dirty="0" smtClean="0">
                <a:solidFill>
                  <a:schemeClr val="accent4"/>
                </a:solidFill>
              </a:rPr>
              <a:t/>
            </a:r>
            <a:br>
              <a:rPr lang="en-US" sz="2800" dirty="0" smtClean="0">
                <a:solidFill>
                  <a:schemeClr val="accent4"/>
                </a:solidFill>
              </a:rPr>
            </a:br>
            <a:r>
              <a:rPr lang="en-US" sz="2400" dirty="0" smtClean="0">
                <a:solidFill>
                  <a:schemeClr val="accent4"/>
                </a:solidFill>
              </a:rPr>
              <a:t>1. tree age</a:t>
            </a:r>
            <a:br>
              <a:rPr lang="en-US" sz="2400" dirty="0" smtClean="0">
                <a:solidFill>
                  <a:schemeClr val="accent4"/>
                </a:solidFill>
              </a:rPr>
            </a:br>
            <a:r>
              <a:rPr lang="en-US" sz="2400" dirty="0" smtClean="0">
                <a:solidFill>
                  <a:schemeClr val="accent4"/>
                </a:solidFill>
              </a:rPr>
              <a:t/>
            </a:r>
            <a:br>
              <a:rPr lang="en-US" sz="2400" dirty="0" smtClean="0">
                <a:solidFill>
                  <a:schemeClr val="accent4"/>
                </a:solidFill>
              </a:rPr>
            </a:br>
            <a:r>
              <a:rPr lang="en-US" sz="2400" dirty="0" smtClean="0">
                <a:solidFill>
                  <a:schemeClr val="accent4"/>
                </a:solidFill>
              </a:rPr>
              <a:t>2. climate reconstruction</a:t>
            </a:r>
          </a:p>
        </p:txBody>
      </p:sp>
      <p:pic>
        <p:nvPicPr>
          <p:cNvPr id="37891" name="Picture 5" descr="core_borer_tre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w="9525">
            <a:noFill/>
            <a:miter lim="800000"/>
            <a:headEnd/>
            <a:tailEnd/>
          </a:ln>
        </p:spPr>
      </p:pic>
    </p:spTree>
    <p:extLst>
      <p:ext uri="{BB962C8B-B14F-4D97-AF65-F5344CB8AC3E}">
        <p14:creationId xmlns:p14="http://schemas.microsoft.com/office/powerpoint/2010/main" val="3224036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fig2.t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85800"/>
            <a:ext cx="9144000" cy="5975350"/>
          </a:xfrm>
          <a:prstGeom prst="rect">
            <a:avLst/>
          </a:prstGeom>
          <a:noFill/>
          <a:ln w="9525">
            <a:noFill/>
            <a:miter lim="800000"/>
            <a:headEnd/>
            <a:tailEnd/>
          </a:ln>
        </p:spPr>
      </p:pic>
      <p:sp>
        <p:nvSpPr>
          <p:cNvPr id="13315" name="TextBox 2"/>
          <p:cNvSpPr txBox="1">
            <a:spLocks noChangeArrowheads="1"/>
          </p:cNvSpPr>
          <p:nvPr/>
        </p:nvSpPr>
        <p:spPr bwMode="auto">
          <a:xfrm>
            <a:off x="1371600" y="152400"/>
            <a:ext cx="6553200" cy="523875"/>
          </a:xfrm>
          <a:prstGeom prst="rect">
            <a:avLst/>
          </a:prstGeom>
          <a:noFill/>
          <a:ln w="9525">
            <a:noFill/>
            <a:miter lim="800000"/>
            <a:headEnd/>
            <a:tailEnd/>
          </a:ln>
        </p:spPr>
        <p:txBody>
          <a:bodyPr>
            <a:spAutoFit/>
          </a:bodyPr>
          <a:lstStyle/>
          <a:p>
            <a:r>
              <a:rPr lang="en-US" sz="2800"/>
              <a:t>Ponderosa pine fire history (1296-2004) </a:t>
            </a:r>
          </a:p>
        </p:txBody>
      </p:sp>
      <p:sp>
        <p:nvSpPr>
          <p:cNvPr id="4" name="Rectangle 3"/>
          <p:cNvSpPr/>
          <p:nvPr/>
        </p:nvSpPr>
        <p:spPr>
          <a:xfrm>
            <a:off x="7010400" y="685800"/>
            <a:ext cx="1905000" cy="541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4"/>
          <p:cNvGrpSpPr>
            <a:grpSpLocks/>
          </p:cNvGrpSpPr>
          <p:nvPr/>
        </p:nvGrpSpPr>
        <p:grpSpPr bwMode="auto">
          <a:xfrm>
            <a:off x="5791200" y="685800"/>
            <a:ext cx="1165225" cy="4648200"/>
            <a:chOff x="5638800" y="914400"/>
            <a:chExt cx="1165860" cy="4648200"/>
          </a:xfrm>
        </p:grpSpPr>
        <p:cxnSp>
          <p:nvCxnSpPr>
            <p:cNvPr id="6" name="Straight Connector 5"/>
            <p:cNvCxnSpPr/>
            <p:nvPr/>
          </p:nvCxnSpPr>
          <p:spPr>
            <a:xfrm rot="5400000">
              <a:off x="4480560" y="3238500"/>
              <a:ext cx="4648200" cy="0"/>
            </a:xfrm>
            <a:prstGeom prst="line">
              <a:avLst/>
            </a:prstGeom>
            <a:ln w="114300">
              <a:solidFill>
                <a:schemeClr val="accent2">
                  <a:lumMod val="60000"/>
                  <a:lumOff val="40000"/>
                  <a:alpha val="46000"/>
                </a:schemeClr>
              </a:solidFill>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5638800" y="2362200"/>
              <a:ext cx="1143623" cy="584200"/>
            </a:xfrm>
            <a:prstGeom prst="rect">
              <a:avLst/>
            </a:prstGeom>
            <a:solidFill>
              <a:schemeClr val="bg2"/>
            </a:solidFill>
            <a:ln>
              <a:solidFill>
                <a:schemeClr val="accent4"/>
              </a:solidFill>
            </a:ln>
          </p:spPr>
          <p:txBody>
            <a:bodyPr>
              <a:spAutoFit/>
            </a:bodyPr>
            <a:lstStyle/>
            <a:p>
              <a:pPr>
                <a:defRPr/>
              </a:pPr>
              <a:r>
                <a:rPr lang="en-US" sz="3200" dirty="0">
                  <a:solidFill>
                    <a:srgbClr val="FF0000"/>
                  </a:solidFill>
                </a:rPr>
                <a:t>1842</a:t>
              </a:r>
            </a:p>
          </p:txBody>
        </p:sp>
      </p:grpSp>
      <p:grpSp>
        <p:nvGrpSpPr>
          <p:cNvPr id="3" name="Group 7"/>
          <p:cNvGrpSpPr>
            <a:grpSpLocks/>
          </p:cNvGrpSpPr>
          <p:nvPr/>
        </p:nvGrpSpPr>
        <p:grpSpPr bwMode="auto">
          <a:xfrm>
            <a:off x="3886200" y="685800"/>
            <a:ext cx="1143000" cy="4648200"/>
            <a:chOff x="5638800" y="914400"/>
            <a:chExt cx="1143000" cy="4648200"/>
          </a:xfrm>
        </p:grpSpPr>
        <p:cxnSp>
          <p:nvCxnSpPr>
            <p:cNvPr id="9" name="Straight Connector 8"/>
            <p:cNvCxnSpPr/>
            <p:nvPr/>
          </p:nvCxnSpPr>
          <p:spPr>
            <a:xfrm rot="5400000">
              <a:off x="4432300" y="3238500"/>
              <a:ext cx="4648200" cy="0"/>
            </a:xfrm>
            <a:prstGeom prst="line">
              <a:avLst/>
            </a:prstGeom>
            <a:ln w="114300">
              <a:solidFill>
                <a:schemeClr val="accent2">
                  <a:lumMod val="60000"/>
                  <a:lumOff val="40000"/>
                  <a:alpha val="46000"/>
                </a:schemeClr>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638800" y="2362200"/>
              <a:ext cx="1143000" cy="584200"/>
            </a:xfrm>
            <a:prstGeom prst="rect">
              <a:avLst/>
            </a:prstGeom>
            <a:solidFill>
              <a:schemeClr val="bg2"/>
            </a:solidFill>
            <a:ln>
              <a:solidFill>
                <a:schemeClr val="accent4"/>
              </a:solidFill>
            </a:ln>
          </p:spPr>
          <p:txBody>
            <a:bodyPr>
              <a:spAutoFit/>
            </a:bodyPr>
            <a:lstStyle/>
            <a:p>
              <a:pPr>
                <a:defRPr/>
              </a:pPr>
              <a:r>
                <a:rPr lang="en-US" sz="3200" dirty="0">
                  <a:solidFill>
                    <a:srgbClr val="FF0000"/>
                  </a:solidFill>
                </a:rPr>
                <a:t>1685</a:t>
              </a:r>
            </a:p>
          </p:txBody>
        </p:sp>
      </p:grpSp>
    </p:spTree>
    <p:extLst>
      <p:ext uri="{BB962C8B-B14F-4D97-AF65-F5344CB8AC3E}">
        <p14:creationId xmlns:p14="http://schemas.microsoft.com/office/powerpoint/2010/main" val="23339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75" y="7716"/>
            <a:ext cx="9144000" cy="6858000"/>
          </a:xfrm>
          <a:prstGeom prst="rect">
            <a:avLst/>
          </a:prstGeom>
        </p:spPr>
      </p:pic>
      <p:sp>
        <p:nvSpPr>
          <p:cNvPr id="6" name="TextBox 5"/>
          <p:cNvSpPr txBox="1"/>
          <p:nvPr/>
        </p:nvSpPr>
        <p:spPr>
          <a:xfrm>
            <a:off x="1981200" y="304800"/>
            <a:ext cx="5181600" cy="707886"/>
          </a:xfrm>
          <a:prstGeom prst="rect">
            <a:avLst/>
          </a:prstGeom>
          <a:solidFill>
            <a:srgbClr val="F2F2F2">
              <a:alpha val="80000"/>
            </a:srgbClr>
          </a:solidFill>
        </p:spPr>
        <p:txBody>
          <a:bodyPr wrap="square" rtlCol="0">
            <a:spAutoFit/>
          </a:bodyPr>
          <a:lstStyle/>
          <a:p>
            <a:pPr algn="ctr"/>
            <a:r>
              <a:rPr lang="en-US" sz="4000" dirty="0" smtClean="0"/>
              <a:t>Ponderosa Pine </a:t>
            </a:r>
            <a:endParaRPr lang="en-US" sz="4000" dirty="0"/>
          </a:p>
        </p:txBody>
      </p:sp>
      <p:sp>
        <p:nvSpPr>
          <p:cNvPr id="7" name="TextBox 6"/>
          <p:cNvSpPr txBox="1"/>
          <p:nvPr/>
        </p:nvSpPr>
        <p:spPr>
          <a:xfrm>
            <a:off x="2021711" y="1219200"/>
            <a:ext cx="5181600" cy="1323439"/>
          </a:xfrm>
          <a:prstGeom prst="rect">
            <a:avLst/>
          </a:prstGeom>
          <a:solidFill>
            <a:srgbClr val="F2F2F2">
              <a:alpha val="74118"/>
            </a:srgbClr>
          </a:solidFill>
        </p:spPr>
        <p:txBody>
          <a:bodyPr wrap="square" rtlCol="0">
            <a:spAutoFit/>
          </a:bodyPr>
          <a:lstStyle/>
          <a:p>
            <a:pPr algn="ctr"/>
            <a:r>
              <a:rPr lang="en-US" sz="4000" dirty="0" smtClean="0"/>
              <a:t>Fire Frequency: </a:t>
            </a:r>
            <a:r>
              <a:rPr lang="en-US" sz="4000" b="1" dirty="0" smtClean="0">
                <a:solidFill>
                  <a:srgbClr val="FF0000"/>
                </a:solidFill>
              </a:rPr>
              <a:t>High</a:t>
            </a:r>
          </a:p>
          <a:p>
            <a:pPr algn="ctr"/>
            <a:r>
              <a:rPr lang="en-US" sz="4000" dirty="0" smtClean="0"/>
              <a:t>Fire Severity: </a:t>
            </a:r>
            <a:r>
              <a:rPr lang="en-US" sz="4000" b="1" dirty="0" smtClean="0">
                <a:solidFill>
                  <a:schemeClr val="tx2"/>
                </a:solidFill>
              </a:rPr>
              <a:t>Low</a:t>
            </a:r>
            <a:r>
              <a:rPr lang="en-US" sz="4000" b="1" dirty="0" smtClean="0"/>
              <a:t> </a:t>
            </a:r>
            <a:endParaRPr lang="en-US" sz="4000" b="1" dirty="0"/>
          </a:p>
        </p:txBody>
      </p:sp>
    </p:spTree>
    <p:extLst>
      <p:ext uri="{BB962C8B-B14F-4D97-AF65-F5344CB8AC3E}">
        <p14:creationId xmlns:p14="http://schemas.microsoft.com/office/powerpoint/2010/main" val="14200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457200" y="228600"/>
            <a:ext cx="8229600" cy="1143000"/>
          </a:xfrm>
        </p:spPr>
        <p:txBody>
          <a:bodyPr/>
          <a:lstStyle/>
          <a:p>
            <a:r>
              <a:rPr lang="en-US" altLang="en-US" smtClean="0"/>
              <a:t>Conclusions</a:t>
            </a:r>
          </a:p>
        </p:txBody>
      </p:sp>
      <p:sp>
        <p:nvSpPr>
          <p:cNvPr id="30723" name="Content Placeholder 2"/>
          <p:cNvSpPr>
            <a:spLocks noGrp="1"/>
          </p:cNvSpPr>
          <p:nvPr>
            <p:ph idx="4294967295"/>
          </p:nvPr>
        </p:nvSpPr>
        <p:spPr>
          <a:xfrm>
            <a:off x="381000" y="1447800"/>
            <a:ext cx="8229600" cy="4678363"/>
          </a:xfrm>
        </p:spPr>
        <p:txBody>
          <a:bodyPr/>
          <a:lstStyle/>
          <a:p>
            <a:r>
              <a:rPr lang="en-US" altLang="en-US" sz="2000" u="sng" smtClean="0"/>
              <a:t>Fire historically burned across gradients</a:t>
            </a:r>
            <a:r>
              <a:rPr lang="en-US" altLang="en-US" sz="2000" smtClean="0"/>
              <a:t> of elevation, forest types and fire severity</a:t>
            </a:r>
            <a:endParaRPr lang="en-US" altLang="en-US" sz="2000" smtClean="0">
              <a:solidFill>
                <a:srgbClr val="FF0000"/>
              </a:solidFill>
            </a:endParaRPr>
          </a:p>
          <a:p>
            <a:r>
              <a:rPr lang="en-US" altLang="en-US" sz="2000" u="sng" smtClean="0"/>
              <a:t>MC/aspen</a:t>
            </a:r>
            <a:r>
              <a:rPr lang="en-US" altLang="en-US" sz="2000" smtClean="0"/>
              <a:t> – mixed severity fire regime with small (&lt;100 ha) stand-replacing patches immediately adjacent to low severity patches</a:t>
            </a:r>
          </a:p>
          <a:p>
            <a:r>
              <a:rPr lang="en-US" altLang="en-US" sz="2000" u="sng" smtClean="0"/>
              <a:t>Spruce</a:t>
            </a:r>
            <a:r>
              <a:rPr lang="en-US" altLang="en-US" sz="2000" smtClean="0"/>
              <a:t> - last fire (1685) was largely stand-replacing (1200 ha, 93% of sampled area), recorded as fire scars throughout the MC and Pipo, and burned during a severe, regional drought (PDSI = - 6.92) </a:t>
            </a:r>
          </a:p>
          <a:p>
            <a:r>
              <a:rPr lang="en-US" altLang="en-US" sz="2000" smtClean="0"/>
              <a:t>The </a:t>
            </a:r>
            <a:r>
              <a:rPr lang="en-US" altLang="en-US" sz="2000" u="sng" smtClean="0"/>
              <a:t>drought-fire relationship </a:t>
            </a:r>
            <a:r>
              <a:rPr lang="en-US" altLang="en-US" sz="2000" smtClean="0"/>
              <a:t>suggests that if droughts become more frequent and severe, as predicted, the probability of large, severe fire occurrence will increase</a:t>
            </a:r>
          </a:p>
        </p:txBody>
      </p:sp>
    </p:spTree>
    <p:extLst>
      <p:ext uri="{BB962C8B-B14F-4D97-AF65-F5344CB8AC3E}">
        <p14:creationId xmlns:p14="http://schemas.microsoft.com/office/powerpoint/2010/main" val="758717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IMG_17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closed_sign_pi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5560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reservoi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4000" y="2286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re_water_sign.jpg"/>
          <p:cNvPicPr>
            <a:picLocks noChangeAspect="1"/>
          </p:cNvPicPr>
          <p:nvPr/>
        </p:nvPicPr>
        <p:blipFill>
          <a:blip r:embed="rId6">
            <a:lum bright="-12000"/>
            <a:extLst>
              <a:ext uri="{28A0092B-C50C-407E-A947-70E740481C1C}">
                <a14:useLocalDpi xmlns:a14="http://schemas.microsoft.com/office/drawing/2010/main"/>
              </a:ext>
            </a:extLst>
          </a:blip>
          <a:srcRect/>
          <a:stretch>
            <a:fillRect/>
          </a:stretch>
        </p:blipFill>
        <p:spPr bwMode="auto">
          <a:xfrm>
            <a:off x="3505200" y="-19050"/>
            <a:ext cx="56388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po mix con infill2.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52400" y="2857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267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0-#ppt_w/2"/>
                                          </p:val>
                                        </p:tav>
                                        <p:tav tm="100000">
                                          <p:val>
                                            <p:strVal val="#ppt_x"/>
                                          </p:val>
                                        </p:tav>
                                      </p:tavLst>
                                    </p:anim>
                                    <p:anim calcmode="lin" valueType="num">
                                      <p:cBhvr additive="base">
                                        <p:cTn id="8"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1143000"/>
          </a:xfrm>
        </p:spPr>
        <p:txBody>
          <a:bodyPr>
            <a:normAutofit fontScale="90000"/>
          </a:bodyPr>
          <a:lstStyle/>
          <a:p>
            <a:r>
              <a:rPr lang="en-US" sz="4000" dirty="0">
                <a:solidFill>
                  <a:schemeClr val="bg1"/>
                </a:solidFill>
              </a:rPr>
              <a:t>Is high severity fire a natural </a:t>
            </a:r>
            <a:r>
              <a:rPr lang="en-US" sz="4000" dirty="0" smtClean="0">
                <a:solidFill>
                  <a:schemeClr val="bg1"/>
                </a:solidFill>
              </a:rPr>
              <a:t>part</a:t>
            </a:r>
            <a:br>
              <a:rPr lang="en-US" sz="4000" dirty="0" smtClean="0">
                <a:solidFill>
                  <a:schemeClr val="bg1"/>
                </a:solidFill>
              </a:rPr>
            </a:br>
            <a:r>
              <a:rPr lang="en-US" sz="4000" dirty="0" smtClean="0">
                <a:solidFill>
                  <a:schemeClr val="bg1"/>
                </a:solidFill>
              </a:rPr>
              <a:t> </a:t>
            </a:r>
            <a:r>
              <a:rPr lang="en-US" sz="4000" dirty="0">
                <a:solidFill>
                  <a:schemeClr val="bg1"/>
                </a:solidFill>
              </a:rPr>
              <a:t>of the Gila Wilderness?</a:t>
            </a:r>
            <a:r>
              <a:rPr lang="en-US" dirty="0"/>
              <a:t>	</a:t>
            </a:r>
          </a:p>
        </p:txBody>
      </p:sp>
      <p:pic>
        <p:nvPicPr>
          <p:cNvPr id="7" name="Picture 6" descr="Gila_fire_Leopold_Vista_8_12_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95400" y="1447800"/>
            <a:ext cx="6553200" cy="3774096"/>
          </a:xfrm>
          <a:prstGeom prst="rect">
            <a:avLst/>
          </a:prstGeom>
        </p:spPr>
      </p:pic>
      <p:grpSp>
        <p:nvGrpSpPr>
          <p:cNvPr id="4" name="Group 6"/>
          <p:cNvGrpSpPr>
            <a:grpSpLocks/>
          </p:cNvGrpSpPr>
          <p:nvPr/>
        </p:nvGrpSpPr>
        <p:grpSpPr bwMode="auto">
          <a:xfrm>
            <a:off x="609600" y="5105400"/>
            <a:ext cx="7924800" cy="1540868"/>
            <a:chOff x="1056954" y="4876863"/>
            <a:chExt cx="6143946" cy="1621863"/>
          </a:xfrm>
        </p:grpSpPr>
        <p:sp>
          <p:nvSpPr>
            <p:cNvPr id="5" name="Text Box 6"/>
            <p:cNvSpPr txBox="1">
              <a:spLocks noChangeArrowheads="1"/>
            </p:cNvSpPr>
            <p:nvPr/>
          </p:nvSpPr>
          <p:spPr bwMode="auto">
            <a:xfrm>
              <a:off x="1056954" y="5105721"/>
              <a:ext cx="6143946" cy="1393005"/>
            </a:xfrm>
            <a:prstGeom prst="rect">
              <a:avLst/>
            </a:prstGeom>
            <a:solidFill>
              <a:schemeClr val="tx1">
                <a:lumMod val="95000"/>
                <a:lumOff val="5000"/>
                <a:alpha val="76000"/>
              </a:schemeClr>
            </a:solidFill>
            <a:ln w="38100">
              <a:solidFill>
                <a:schemeClr val="bg1"/>
              </a:solidFill>
              <a:miter lim="800000"/>
              <a:headEnd/>
              <a:tailEnd/>
            </a:ln>
            <a:effectLst/>
          </p:spPr>
          <p:txBody>
            <a:bodyPr>
              <a:spAutoFit/>
            </a:bodyPr>
            <a:lstStyle/>
            <a:p>
              <a:pPr>
                <a:spcBef>
                  <a:spcPct val="50000"/>
                </a:spcBef>
                <a:defRPr/>
              </a:pPr>
              <a:r>
                <a:rPr lang="en-US" sz="2000" dirty="0">
                  <a:solidFill>
                    <a:prstClr val="black"/>
                  </a:solidFill>
                </a:rPr>
                <a:t>	</a:t>
              </a:r>
              <a:r>
                <a:rPr lang="en-US" sz="2000" dirty="0" smtClean="0">
                  <a:solidFill>
                    <a:prstClr val="black"/>
                  </a:solidFill>
                </a:rPr>
                <a:t>	</a:t>
              </a:r>
              <a:r>
                <a:rPr lang="en-US" sz="2000" dirty="0" smtClean="0">
                  <a:solidFill>
                    <a:prstClr val="white"/>
                  </a:solidFill>
                </a:rPr>
                <a:t>Ellis Margolis</a:t>
              </a:r>
              <a:r>
                <a:rPr lang="en-US" sz="2000" baseline="30000" dirty="0" smtClean="0">
                  <a:solidFill>
                    <a:prstClr val="white"/>
                  </a:solidFill>
                </a:rPr>
                <a:t>  </a:t>
              </a:r>
              <a:endParaRPr lang="en-US" sz="2000" dirty="0">
                <a:solidFill>
                  <a:prstClr val="white"/>
                </a:solidFill>
              </a:endParaRPr>
            </a:p>
            <a:p>
              <a:pPr>
                <a:spcBef>
                  <a:spcPct val="50000"/>
                </a:spcBef>
                <a:defRPr/>
              </a:pPr>
              <a:r>
                <a:rPr lang="en-US" sz="2000" dirty="0">
                  <a:solidFill>
                    <a:prstClr val="white"/>
                  </a:solidFill>
                </a:rPr>
                <a:t>	</a:t>
              </a:r>
              <a:r>
                <a:rPr lang="en-US" sz="2000" dirty="0" smtClean="0">
                  <a:solidFill>
                    <a:prstClr val="white"/>
                  </a:solidFill>
                </a:rPr>
                <a:t>	Laboratory </a:t>
              </a:r>
              <a:r>
                <a:rPr lang="en-US" sz="2000" dirty="0">
                  <a:solidFill>
                    <a:prstClr val="white"/>
                  </a:solidFill>
                </a:rPr>
                <a:t>of Tree-Ring Research, </a:t>
              </a:r>
              <a:r>
                <a:rPr lang="en-US" sz="2000" dirty="0" smtClean="0">
                  <a:solidFill>
                    <a:prstClr val="white"/>
                  </a:solidFill>
                </a:rPr>
                <a:t>University of Arizona</a:t>
              </a:r>
            </a:p>
            <a:p>
              <a:pPr>
                <a:spcBef>
                  <a:spcPct val="50000"/>
                </a:spcBef>
                <a:defRPr/>
              </a:pPr>
              <a:r>
                <a:rPr lang="en-US" sz="2000" dirty="0">
                  <a:solidFill>
                    <a:prstClr val="white"/>
                  </a:solidFill>
                </a:rPr>
                <a:t> </a:t>
              </a:r>
              <a:r>
                <a:rPr lang="en-US" sz="2000" dirty="0" smtClean="0">
                  <a:solidFill>
                    <a:prstClr val="white"/>
                  </a:solidFill>
                </a:rPr>
                <a:t>    		Tucson</a:t>
              </a:r>
              <a:r>
                <a:rPr lang="en-US" sz="2000" dirty="0">
                  <a:solidFill>
                    <a:prstClr val="white"/>
                  </a:solidFill>
                </a:rPr>
                <a:t>, Arizona</a:t>
              </a:r>
            </a:p>
          </p:txBody>
        </p:sp>
        <p:pic>
          <p:nvPicPr>
            <p:cNvPr id="6" name="Picture 5" descr="logo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6954" y="4876863"/>
              <a:ext cx="1517120" cy="1500187"/>
            </a:xfrm>
            <a:prstGeom prst="rect">
              <a:avLst/>
            </a:prstGeom>
            <a:noFill/>
            <a:ln w="9525">
              <a:noFill/>
              <a:miter lim="800000"/>
              <a:headEnd/>
              <a:tailEnd/>
            </a:ln>
          </p:spPr>
        </p:pic>
      </p:grpSp>
      <p:sp>
        <p:nvSpPr>
          <p:cNvPr id="9" name="TextBox 8"/>
          <p:cNvSpPr txBox="1"/>
          <p:nvPr/>
        </p:nvSpPr>
        <p:spPr>
          <a:xfrm>
            <a:off x="5257800" y="1447800"/>
            <a:ext cx="2590800" cy="369332"/>
          </a:xfrm>
          <a:prstGeom prst="rect">
            <a:avLst/>
          </a:prstGeom>
          <a:noFill/>
        </p:spPr>
        <p:txBody>
          <a:bodyPr wrap="square" rtlCol="0">
            <a:spAutoFit/>
          </a:bodyPr>
          <a:lstStyle/>
          <a:p>
            <a:r>
              <a:rPr lang="en-US" i="1" dirty="0" smtClean="0">
                <a:solidFill>
                  <a:prstClr val="black"/>
                </a:solidFill>
              </a:rPr>
              <a:t>Unknown fire, 8/23/2003</a:t>
            </a:r>
            <a:endParaRPr lang="en-US" i="1" dirty="0">
              <a:solidFill>
                <a:prstClr val="black"/>
              </a:solidFill>
            </a:endParaRPr>
          </a:p>
        </p:txBody>
      </p:sp>
    </p:spTree>
    <p:extLst>
      <p:ext uri="{BB962C8B-B14F-4D97-AF65-F5344CB8AC3E}">
        <p14:creationId xmlns:p14="http://schemas.microsoft.com/office/powerpoint/2010/main" val="1565062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p:cNvGrpSpPr>
            <a:grpSpLocks/>
          </p:cNvGrpSpPr>
          <p:nvPr/>
        </p:nvGrpSpPr>
        <p:grpSpPr bwMode="auto">
          <a:xfrm>
            <a:off x="1371600" y="1143000"/>
            <a:ext cx="6477000" cy="5257800"/>
            <a:chOff x="864" y="720"/>
            <a:chExt cx="4080" cy="3312"/>
          </a:xfrm>
        </p:grpSpPr>
        <p:pic>
          <p:nvPicPr>
            <p:cNvPr id="30728" name="Picture 3" descr="UA_Resrch_5_sm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 y="720"/>
              <a:ext cx="4080"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4"/>
            <p:cNvSpPr>
              <a:spLocks noChangeArrowheads="1"/>
            </p:cNvSpPr>
            <p:nvPr/>
          </p:nvSpPr>
          <p:spPr bwMode="auto">
            <a:xfrm>
              <a:off x="864" y="3216"/>
              <a:ext cx="2160" cy="816"/>
            </a:xfrm>
            <a:prstGeom prst="rect">
              <a:avLst/>
            </a:prstGeom>
            <a:solidFill>
              <a:srgbClr val="FF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endParaRPr lang="en-US" altLang="en-US" sz="1800"/>
            </a:p>
          </p:txBody>
        </p:sp>
      </p:grpSp>
      <p:sp>
        <p:nvSpPr>
          <p:cNvPr id="30723" name="Text Box 5"/>
          <p:cNvSpPr txBox="1">
            <a:spLocks noChangeArrowheads="1"/>
          </p:cNvSpPr>
          <p:nvPr/>
        </p:nvSpPr>
        <p:spPr bwMode="auto">
          <a:xfrm>
            <a:off x="1447800" y="5257800"/>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000">
                <a:latin typeface="Times New Roman" pitchFamily="18" charset="0"/>
              </a:rPr>
              <a:t>Professor Malcolm Hughes</a:t>
            </a:r>
          </a:p>
        </p:txBody>
      </p:sp>
      <p:grpSp>
        <p:nvGrpSpPr>
          <p:cNvPr id="3" name="Group 6"/>
          <p:cNvGrpSpPr>
            <a:grpSpLocks/>
          </p:cNvGrpSpPr>
          <p:nvPr/>
        </p:nvGrpSpPr>
        <p:grpSpPr bwMode="auto">
          <a:xfrm>
            <a:off x="381000" y="304800"/>
            <a:ext cx="5791200" cy="4344988"/>
            <a:chOff x="384" y="384"/>
            <a:chExt cx="3504" cy="2545"/>
          </a:xfrm>
        </p:grpSpPr>
        <p:pic>
          <p:nvPicPr>
            <p:cNvPr id="30726" name="Picture 7" descr="mannet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4" y="384"/>
              <a:ext cx="3504" cy="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8"/>
            <p:cNvSpPr txBox="1">
              <a:spLocks noChangeArrowheads="1"/>
            </p:cNvSpPr>
            <p:nvPr/>
          </p:nvSpPr>
          <p:spPr bwMode="auto">
            <a:xfrm>
              <a:off x="864" y="384"/>
              <a:ext cx="28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50000"/>
                </a:spcBef>
                <a:buFontTx/>
                <a:buNone/>
              </a:pPr>
              <a:r>
                <a:rPr lang="en-US" altLang="en-US" sz="2400">
                  <a:latin typeface="Times New Roman" pitchFamily="18" charset="0"/>
                </a:rPr>
                <a:t>Northern Hemisphere Temperature</a:t>
              </a:r>
            </a:p>
          </p:txBody>
        </p:sp>
      </p:grpSp>
    </p:spTree>
    <p:extLst>
      <p:ext uri="{BB962C8B-B14F-4D97-AF65-F5344CB8AC3E}">
        <p14:creationId xmlns:p14="http://schemas.microsoft.com/office/powerpoint/2010/main" val="30715358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219200"/>
            <a:ext cx="8174434"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627" name="TextBox 2"/>
          <p:cNvSpPr txBox="1">
            <a:spLocks noChangeArrowheads="1"/>
          </p:cNvSpPr>
          <p:nvPr/>
        </p:nvSpPr>
        <p:spPr bwMode="auto">
          <a:xfrm>
            <a:off x="1371600" y="304800"/>
            <a:ext cx="678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a:t>Growth release following 1685 fire</a:t>
            </a:r>
          </a:p>
        </p:txBody>
      </p:sp>
    </p:spTree>
    <p:extLst>
      <p:ext uri="{BB962C8B-B14F-4D97-AF65-F5344CB8AC3E}">
        <p14:creationId xmlns:p14="http://schemas.microsoft.com/office/powerpoint/2010/main" val="38384416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618" y="179408"/>
            <a:ext cx="8229600" cy="963592"/>
          </a:xfrm>
        </p:spPr>
        <p:txBody>
          <a:bodyPr>
            <a:normAutofit fontScale="90000"/>
          </a:bodyPr>
          <a:lstStyle/>
          <a:p>
            <a:r>
              <a:rPr lang="en-US" dirty="0"/>
              <a:t>Ponderosa </a:t>
            </a:r>
            <a:r>
              <a:rPr lang="en-US" dirty="0" smtClean="0"/>
              <a:t>pine tree-ring fire history</a:t>
            </a:r>
            <a:endParaRPr lang="en-US" dirty="0"/>
          </a:p>
        </p:txBody>
      </p:sp>
      <p:pic>
        <p:nvPicPr>
          <p:cNvPr id="3" name="Picture 2"/>
          <p:cNvPicPr/>
          <p:nvPr/>
        </p:nvPicPr>
        <p:blipFill>
          <a:blip r:embed="rId3" cstate="screen">
            <a:extLst>
              <a:ext uri="{28A0092B-C50C-407E-A947-70E740481C1C}">
                <a14:useLocalDpi xmlns:a14="http://schemas.microsoft.com/office/drawing/2010/main"/>
              </a:ext>
            </a:extLst>
          </a:blip>
          <a:stretch>
            <a:fillRect/>
          </a:stretch>
        </p:blipFill>
        <p:spPr>
          <a:xfrm>
            <a:off x="152400" y="1143000"/>
            <a:ext cx="8839200" cy="5610225"/>
          </a:xfrm>
          <a:prstGeom prst="rect">
            <a:avLst/>
          </a:prstGeom>
        </p:spPr>
      </p:pic>
      <p:sp>
        <p:nvSpPr>
          <p:cNvPr id="4" name="Rectangle 3"/>
          <p:cNvSpPr/>
          <p:nvPr/>
        </p:nvSpPr>
        <p:spPr>
          <a:xfrm>
            <a:off x="533400" y="6172200"/>
            <a:ext cx="7848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553200" y="2209800"/>
            <a:ext cx="1828800" cy="419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4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eering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52400"/>
            <a:ext cx="40909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IncBore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76600" y="2514600"/>
            <a:ext cx="57150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increment_cor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5600" y="304800"/>
            <a:ext cx="571500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369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ppt_x"/>
                                          </p:val>
                                        </p:tav>
                                        <p:tav tm="100000">
                                          <p:val>
                                            <p:strVal val="#ppt_x"/>
                                          </p:val>
                                        </p:tav>
                                      </p:tavLst>
                                    </p:anim>
                                    <p:anim calcmode="lin" valueType="num">
                                      <p:cBhvr additive="base">
                                        <p:cTn id="8"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9941"/>
                                        </p:tgtEl>
                                        <p:attrNameLst>
                                          <p:attrName>style.visibility</p:attrName>
                                        </p:attrNameLst>
                                      </p:cBhvr>
                                      <p:to>
                                        <p:strVal val="visible"/>
                                      </p:to>
                                    </p:set>
                                    <p:animEffect transition="in" filter="dissolve">
                                      <p:cBhvr>
                                        <p:cTn id="13"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uglass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752600"/>
            <a:ext cx="45116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Douglass-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1752600"/>
            <a:ext cx="28829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685800" y="152400"/>
            <a:ext cx="7620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50000"/>
              </a:spcBef>
              <a:buFontTx/>
              <a:buNone/>
            </a:pPr>
            <a:r>
              <a:rPr lang="en-US" altLang="en-US" sz="2400" b="1">
                <a:latin typeface="Times New Roman" pitchFamily="18" charset="0"/>
              </a:rPr>
              <a:t>Andrew Ellicott Douglass  1867-1962</a:t>
            </a:r>
          </a:p>
          <a:p>
            <a:pPr algn="ctr" eaLnBrk="1" hangingPunct="1">
              <a:spcBef>
                <a:spcPct val="0"/>
              </a:spcBef>
              <a:buFontTx/>
              <a:buNone/>
            </a:pPr>
            <a:r>
              <a:rPr lang="en-US" altLang="en-US" sz="2400" b="1">
                <a:latin typeface="Times New Roman" pitchFamily="18" charset="0"/>
              </a:rPr>
              <a:t>Founder of Modern Dendrochronology</a:t>
            </a:r>
          </a:p>
          <a:p>
            <a:pPr algn="ctr" eaLnBrk="1" hangingPunct="1">
              <a:spcBef>
                <a:spcPct val="0"/>
              </a:spcBef>
              <a:buFontTx/>
              <a:buNone/>
            </a:pPr>
            <a:r>
              <a:rPr lang="en-US" altLang="en-US" sz="2400" b="1">
                <a:latin typeface="Times New Roman" pitchFamily="18" charset="0"/>
              </a:rPr>
              <a:t>&amp; </a:t>
            </a:r>
          </a:p>
          <a:p>
            <a:pPr algn="ctr" eaLnBrk="1" hangingPunct="1">
              <a:spcBef>
                <a:spcPct val="0"/>
              </a:spcBef>
              <a:buFontTx/>
              <a:buNone/>
            </a:pPr>
            <a:r>
              <a:rPr lang="en-US" altLang="en-US" sz="2400" b="1">
                <a:latin typeface="Times New Roman" pitchFamily="18" charset="0"/>
              </a:rPr>
              <a:t>Laboratory of Tree-Ring Research</a:t>
            </a:r>
          </a:p>
        </p:txBody>
      </p:sp>
    </p:spTree>
    <p:extLst>
      <p:ext uri="{BB962C8B-B14F-4D97-AF65-F5344CB8AC3E}">
        <p14:creationId xmlns:p14="http://schemas.microsoft.com/office/powerpoint/2010/main" val="82758354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4"/>
            </a:solidFill>
          </a:ln>
        </p:spPr>
        <p:txBody>
          <a:bodyPr/>
          <a:lstStyle/>
          <a:p>
            <a:r>
              <a:rPr lang="en-US" dirty="0" smtClean="0">
                <a:solidFill>
                  <a:schemeClr val="accent4"/>
                </a:solidFill>
              </a:rPr>
              <a:t>SW US - precipitation sensitivity</a:t>
            </a:r>
            <a:endParaRPr lang="en-US" dirty="0">
              <a:solidFill>
                <a:schemeClr val="accent4"/>
              </a:solidFill>
            </a:endParaRPr>
          </a:p>
        </p:txBody>
      </p:sp>
      <p:sp>
        <p:nvSpPr>
          <p:cNvPr id="3" name="Content Placeholder 2"/>
          <p:cNvSpPr>
            <a:spLocks noGrp="1"/>
          </p:cNvSpPr>
          <p:nvPr>
            <p:ph idx="1"/>
          </p:nvPr>
        </p:nvSpPr>
        <p:spPr>
          <a:xfrm>
            <a:off x="457200" y="1828800"/>
            <a:ext cx="8229600" cy="4525963"/>
          </a:xfrm>
        </p:spPr>
        <p:txBody>
          <a:bodyPr/>
          <a:lstStyle/>
          <a:p>
            <a:r>
              <a:rPr lang="en-US" dirty="0" smtClean="0">
                <a:solidFill>
                  <a:schemeClr val="accent4"/>
                </a:solidFill>
              </a:rPr>
              <a:t>Water is generally a limiting factor</a:t>
            </a:r>
          </a:p>
          <a:p>
            <a:r>
              <a:rPr lang="en-US" dirty="0" smtClean="0">
                <a:solidFill>
                  <a:schemeClr val="accent4"/>
                </a:solidFill>
              </a:rPr>
              <a:t>Narrow ring = less precipitation</a:t>
            </a:r>
          </a:p>
          <a:p>
            <a:r>
              <a:rPr lang="en-US" dirty="0" smtClean="0">
                <a:solidFill>
                  <a:schemeClr val="accent4"/>
                </a:solidFill>
              </a:rPr>
              <a:t>Wide ring = more precipitation</a:t>
            </a:r>
          </a:p>
        </p:txBody>
      </p:sp>
      <p:pic>
        <p:nvPicPr>
          <p:cNvPr id="4" name="Picture 3" descr="psme_rings.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4191000"/>
            <a:ext cx="8357419" cy="914400"/>
          </a:xfrm>
          <a:prstGeom prst="rect">
            <a:avLst/>
          </a:prstGeom>
        </p:spPr>
      </p:pic>
    </p:spTree>
    <p:extLst>
      <p:ext uri="{BB962C8B-B14F-4D97-AF65-F5344CB8AC3E}">
        <p14:creationId xmlns:p14="http://schemas.microsoft.com/office/powerpoint/2010/main" val="2432643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escarred_high_cut_stump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
        <p:nvSpPr>
          <p:cNvPr id="3" name="TextBox 2"/>
          <p:cNvSpPr txBox="1"/>
          <p:nvPr/>
        </p:nvSpPr>
        <p:spPr>
          <a:xfrm>
            <a:off x="304800" y="533400"/>
            <a:ext cx="3181768" cy="707886"/>
          </a:xfrm>
          <a:prstGeom prst="rect">
            <a:avLst/>
          </a:prstGeom>
          <a:noFill/>
        </p:spPr>
        <p:txBody>
          <a:bodyPr wrap="none" rtlCol="0">
            <a:spAutoFit/>
          </a:bodyPr>
          <a:lstStyle/>
          <a:p>
            <a:r>
              <a:rPr lang="en-US" sz="4000" dirty="0" err="1" smtClean="0"/>
              <a:t>Pipo</a:t>
            </a:r>
            <a:r>
              <a:rPr lang="en-US" sz="4000" dirty="0" smtClean="0"/>
              <a:t> Fire Scars</a:t>
            </a:r>
            <a:endParaRPr lang="en-US" sz="4000" dirty="0"/>
          </a:p>
        </p:txBody>
      </p:sp>
      <p:pic>
        <p:nvPicPr>
          <p:cNvPr id="5" name="Picture 4" descr="firescarred_stump_doghai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47800"/>
            <a:ext cx="3901440" cy="5201920"/>
          </a:xfrm>
          <a:prstGeom prst="rect">
            <a:avLst/>
          </a:prstGeom>
        </p:spPr>
      </p:pic>
    </p:spTree>
    <p:extLst>
      <p:ext uri="{BB962C8B-B14F-4D97-AF65-F5344CB8AC3E}">
        <p14:creationId xmlns:p14="http://schemas.microsoft.com/office/powerpoint/2010/main" val="28972408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9906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 typeface="Arial" pitchFamily="34" charset="0"/>
              <a:buChar char="•"/>
            </a:pPr>
            <a:r>
              <a:rPr lang="en-US" altLang="en-US" sz="2400"/>
              <a:t> Recorded by fire scars at 68% of fire scar plots</a:t>
            </a:r>
          </a:p>
          <a:p>
            <a:pPr eaLnBrk="1" hangingPunct="1">
              <a:buFont typeface="Arial" pitchFamily="34" charset="0"/>
              <a:buChar char="•"/>
            </a:pPr>
            <a:r>
              <a:rPr lang="en-US" altLang="en-US" sz="2400"/>
              <a:t> Largely stand-replacing in the spruce-dominated forest</a:t>
            </a:r>
          </a:p>
          <a:p>
            <a:pPr eaLnBrk="1" hangingPunct="1">
              <a:buFont typeface="Arial" pitchFamily="34" charset="0"/>
              <a:buChar char="•"/>
            </a:pPr>
            <a:r>
              <a:rPr lang="en-US" altLang="en-US" sz="2400"/>
              <a:t> Worst drought yr in over 1000 years; PDSI = </a:t>
            </a:r>
            <a:r>
              <a:rPr lang="en-US" altLang="en-US" sz="2400">
                <a:solidFill>
                  <a:srgbClr val="FF0000"/>
                </a:solidFill>
              </a:rPr>
              <a:t>– 6.92! </a:t>
            </a:r>
          </a:p>
        </p:txBody>
      </p:sp>
      <p:grpSp>
        <p:nvGrpSpPr>
          <p:cNvPr id="27651" name="Group 4"/>
          <p:cNvGrpSpPr>
            <a:grpSpLocks/>
          </p:cNvGrpSpPr>
          <p:nvPr/>
        </p:nvGrpSpPr>
        <p:grpSpPr bwMode="auto">
          <a:xfrm>
            <a:off x="1828800" y="2590800"/>
            <a:ext cx="5486400" cy="3733800"/>
            <a:chOff x="2362200" y="3200400"/>
            <a:chExt cx="4572000" cy="3047534"/>
          </a:xfrm>
        </p:grpSpPr>
        <p:pic>
          <p:nvPicPr>
            <p:cNvPr id="27653"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2200" y="3200400"/>
              <a:ext cx="4572000" cy="304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7"/>
            <p:cNvSpPr txBox="1">
              <a:spLocks noChangeArrowheads="1"/>
            </p:cNvSpPr>
            <p:nvPr/>
          </p:nvSpPr>
          <p:spPr bwMode="auto">
            <a:xfrm>
              <a:off x="5181600" y="5715000"/>
              <a:ext cx="1606550" cy="25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ko-KR" sz="1400" b="1">
                  <a:ea typeface="Gulim" pitchFamily="34" charset="-127"/>
                </a:rPr>
                <a:t>(Cook et al 2004)</a:t>
              </a:r>
              <a:endParaRPr lang="en-US" altLang="en-US" sz="1400" b="1"/>
            </a:p>
          </p:txBody>
        </p:sp>
      </p:grpSp>
      <p:sp>
        <p:nvSpPr>
          <p:cNvPr id="27652" name="TextBox 5"/>
          <p:cNvSpPr txBox="1">
            <a:spLocks noChangeArrowheads="1"/>
          </p:cNvSpPr>
          <p:nvPr/>
        </p:nvSpPr>
        <p:spPr bwMode="auto">
          <a:xfrm>
            <a:off x="3657600" y="2286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3200">
                <a:solidFill>
                  <a:srgbClr val="FF0000"/>
                </a:solidFill>
              </a:rPr>
              <a:t>1685 fire</a:t>
            </a:r>
          </a:p>
        </p:txBody>
      </p:sp>
    </p:spTree>
    <p:extLst>
      <p:ext uri="{BB962C8B-B14F-4D97-AF65-F5344CB8AC3E}">
        <p14:creationId xmlns:p14="http://schemas.microsoft.com/office/powerpoint/2010/main" val="1815689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tree-ring sa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4343400"/>
            <a:ext cx="502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495800" y="4800600"/>
            <a:ext cx="4495800" cy="838200"/>
            <a:chOff x="2928" y="3792"/>
            <a:chExt cx="2832" cy="528"/>
          </a:xfrm>
        </p:grpSpPr>
        <p:sp>
          <p:nvSpPr>
            <p:cNvPr id="8203" name="Text Box 4"/>
            <p:cNvSpPr txBox="1">
              <a:spLocks noChangeArrowheads="1"/>
            </p:cNvSpPr>
            <p:nvPr/>
          </p:nvSpPr>
          <p:spPr bwMode="auto">
            <a:xfrm>
              <a:off x="2928" y="4070"/>
              <a:ext cx="28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r" eaLnBrk="1" hangingPunct="1">
                <a:spcBef>
                  <a:spcPct val="50000"/>
                </a:spcBef>
                <a:buFontTx/>
                <a:buNone/>
              </a:pPr>
              <a:r>
                <a:rPr lang="en-US" altLang="en-US" sz="2000">
                  <a:latin typeface="Arial Rounded MT Bold" pitchFamily="34" charset="0"/>
                </a:rPr>
                <a:t>Environmentally stressful year</a:t>
              </a:r>
            </a:p>
          </p:txBody>
        </p:sp>
        <p:sp>
          <p:nvSpPr>
            <p:cNvPr id="8204" name="Line 5"/>
            <p:cNvSpPr>
              <a:spLocks noChangeShapeType="1"/>
            </p:cNvSpPr>
            <p:nvPr/>
          </p:nvSpPr>
          <p:spPr bwMode="auto">
            <a:xfrm flipH="1" flipV="1">
              <a:off x="3840" y="3792"/>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6"/>
          <p:cNvGrpSpPr>
            <a:grpSpLocks/>
          </p:cNvGrpSpPr>
          <p:nvPr/>
        </p:nvGrpSpPr>
        <p:grpSpPr bwMode="auto">
          <a:xfrm>
            <a:off x="3810000" y="3429000"/>
            <a:ext cx="4495800" cy="838200"/>
            <a:chOff x="2496" y="2928"/>
            <a:chExt cx="2832" cy="528"/>
          </a:xfrm>
        </p:grpSpPr>
        <p:sp>
          <p:nvSpPr>
            <p:cNvPr id="8200" name="Text Box 7"/>
            <p:cNvSpPr txBox="1">
              <a:spLocks noChangeArrowheads="1"/>
            </p:cNvSpPr>
            <p:nvPr/>
          </p:nvSpPr>
          <p:spPr bwMode="auto">
            <a:xfrm>
              <a:off x="2496" y="2928"/>
              <a:ext cx="28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000">
                  <a:latin typeface="Arial Rounded MT Bold" pitchFamily="34" charset="0"/>
                </a:rPr>
                <a:t>Environmentally beneficial years</a:t>
              </a:r>
            </a:p>
          </p:txBody>
        </p:sp>
        <p:sp>
          <p:nvSpPr>
            <p:cNvPr id="8201" name="Line 8"/>
            <p:cNvSpPr>
              <a:spLocks noChangeShapeType="1"/>
            </p:cNvSpPr>
            <p:nvPr/>
          </p:nvSpPr>
          <p:spPr bwMode="auto">
            <a:xfrm flipH="1">
              <a:off x="3648" y="3168"/>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2" name="Line 9"/>
            <p:cNvSpPr>
              <a:spLocks noChangeShapeType="1"/>
            </p:cNvSpPr>
            <p:nvPr/>
          </p:nvSpPr>
          <p:spPr bwMode="auto">
            <a:xfrm flipH="1">
              <a:off x="3456" y="3168"/>
              <a:ext cx="0" cy="2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8197" name="Picture 10" descr="x"/>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34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1" descr="x-se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0"/>
            <a:ext cx="57912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831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7355"/>
                                        </p:tgtEl>
                                        <p:attrNameLst>
                                          <p:attrName>style.visibility</p:attrName>
                                        </p:attrNameLst>
                                      </p:cBhvr>
                                      <p:to>
                                        <p:strVal val="visible"/>
                                      </p:to>
                                    </p:set>
                                    <p:anim calcmode="lin" valueType="num">
                                      <p:cBhvr additive="base">
                                        <p:cTn id="7" dur="500" fill="hold"/>
                                        <p:tgtEl>
                                          <p:spTgt spid="57355"/>
                                        </p:tgtEl>
                                        <p:attrNameLst>
                                          <p:attrName>ppt_x</p:attrName>
                                        </p:attrNameLst>
                                      </p:cBhvr>
                                      <p:tavLst>
                                        <p:tav tm="0">
                                          <p:val>
                                            <p:strVal val="0-#ppt_w/2"/>
                                          </p:val>
                                        </p:tav>
                                        <p:tav tm="100000">
                                          <p:val>
                                            <p:strVal val="#ppt_x"/>
                                          </p:val>
                                        </p:tav>
                                      </p:tavLst>
                                    </p:anim>
                                    <p:anim calcmode="lin" valueType="num">
                                      <p:cBhvr additive="base">
                                        <p:cTn id="8" dur="500" fill="hold"/>
                                        <p:tgtEl>
                                          <p:spTgt spid="573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7346"/>
                                        </p:tgtEl>
                                        <p:attrNameLst>
                                          <p:attrName>style.visibility</p:attrName>
                                        </p:attrNameLst>
                                      </p:cBhvr>
                                      <p:to>
                                        <p:strVal val="visible"/>
                                      </p:to>
                                    </p:set>
                                    <p:anim calcmode="lin" valueType="num">
                                      <p:cBhvr>
                                        <p:cTn id="13" dur="500" fill="hold"/>
                                        <p:tgtEl>
                                          <p:spTgt spid="57346"/>
                                        </p:tgtEl>
                                        <p:attrNameLst>
                                          <p:attrName>ppt_w</p:attrName>
                                        </p:attrNameLst>
                                      </p:cBhvr>
                                      <p:tavLst>
                                        <p:tav tm="0">
                                          <p:val>
                                            <p:fltVal val="0"/>
                                          </p:val>
                                        </p:tav>
                                        <p:tav tm="100000">
                                          <p:val>
                                            <p:strVal val="#ppt_w"/>
                                          </p:val>
                                        </p:tav>
                                      </p:tavLst>
                                    </p:anim>
                                    <p:anim calcmode="lin" valueType="num">
                                      <p:cBhvr>
                                        <p:cTn id="14" dur="500" fill="hold"/>
                                        <p:tgtEl>
                                          <p:spTgt spid="57346"/>
                                        </p:tgtEl>
                                        <p:attrNameLst>
                                          <p:attrName>ppt_h</p:attrName>
                                        </p:attrNameLst>
                                      </p:cBhvr>
                                      <p:tavLst>
                                        <p:tav tm="0">
                                          <p:val>
                                            <p:fltVal val="0"/>
                                          </p:val>
                                        </p:tav>
                                        <p:tav tm="100000">
                                          <p:val>
                                            <p:strVal val="#ppt_h"/>
                                          </p:val>
                                        </p:tav>
                                      </p:tavLst>
                                    </p:anim>
                                    <p:anim calcmode="lin" valueType="num">
                                      <p:cBhvr>
                                        <p:cTn id="15" dur="500" fill="hold"/>
                                        <p:tgtEl>
                                          <p:spTgt spid="57346"/>
                                        </p:tgtEl>
                                        <p:attrNameLst>
                                          <p:attrName>ppt_x</p:attrName>
                                        </p:attrNameLst>
                                      </p:cBhvr>
                                      <p:tavLst>
                                        <p:tav tm="0">
                                          <p:val>
                                            <p:fltVal val="0.5"/>
                                          </p:val>
                                        </p:tav>
                                        <p:tav tm="100000">
                                          <p:val>
                                            <p:strVal val="#ppt_x"/>
                                          </p:val>
                                        </p:tav>
                                      </p:tavLst>
                                    </p:anim>
                                    <p:anim calcmode="lin" valueType="num">
                                      <p:cBhvr>
                                        <p:cTn id="16" dur="500" fill="hold"/>
                                        <p:tgtEl>
                                          <p:spTgt spid="57346"/>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34000"/>
                    </a14:imgEffect>
                    <a14:imgEffect>
                      <a14:brightnessContrast bright="-39000" contrast="5000"/>
                    </a14:imgEffect>
                  </a14:imgLayer>
                </a14:imgProps>
              </a:ext>
              <a:ext uri="{28A0092B-C50C-407E-A947-70E740481C1C}">
                <a14:useLocalDpi xmlns:a14="http://schemas.microsoft.com/office/drawing/2010/main"/>
              </a:ext>
            </a:extLst>
          </a:blip>
          <a:stretch>
            <a:fillRect/>
          </a:stretch>
        </p:blipFill>
        <p:spPr>
          <a:xfrm>
            <a:off x="0" y="-13953"/>
            <a:ext cx="9144000" cy="7054585"/>
          </a:xfrm>
          <a:prstGeom prst="rect">
            <a:avLst/>
          </a:prstGeom>
          <a:noFill/>
        </p:spPr>
      </p:pic>
      <p:sp>
        <p:nvSpPr>
          <p:cNvPr id="2" name="Title 1"/>
          <p:cNvSpPr>
            <a:spLocks noGrp="1"/>
          </p:cNvSpPr>
          <p:nvPr>
            <p:ph type="title"/>
          </p:nvPr>
        </p:nvSpPr>
        <p:spPr>
          <a:ln>
            <a:solidFill>
              <a:schemeClr val="bg1"/>
            </a:solidFill>
          </a:ln>
        </p:spPr>
        <p:txBody>
          <a:bodyPr/>
          <a:lstStyle/>
          <a:p>
            <a:r>
              <a:rPr lang="en-US" dirty="0" smtClean="0">
                <a:solidFill>
                  <a:schemeClr val="bg1"/>
                </a:solidFill>
              </a:rPr>
              <a:t>But it’s not just counting rings!</a:t>
            </a:r>
            <a:endParaRPr lang="en-US" dirty="0">
              <a:solidFill>
                <a:schemeClr val="bg1"/>
              </a:solidFill>
            </a:endParaRPr>
          </a:p>
        </p:txBody>
      </p:sp>
      <p:pic>
        <p:nvPicPr>
          <p:cNvPr id="5" name="Picture 4" descr="false ring.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079" y="2514600"/>
            <a:ext cx="3048000" cy="3048000"/>
          </a:xfrm>
          <a:prstGeom prst="rect">
            <a:avLst/>
          </a:prstGeom>
        </p:spPr>
      </p:pic>
      <p:sp>
        <p:nvSpPr>
          <p:cNvPr id="6" name="Content Placeholder 2"/>
          <p:cNvSpPr txBox="1">
            <a:spLocks/>
          </p:cNvSpPr>
          <p:nvPr/>
        </p:nvSpPr>
        <p:spPr bwMode="auto">
          <a:xfrm>
            <a:off x="927279" y="1828800"/>
            <a:ext cx="2971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bg1"/>
                </a:solidFill>
                <a:effectLst/>
                <a:uLnTx/>
                <a:uFillTx/>
                <a:latin typeface="+mn-lt"/>
                <a:ea typeface="+mn-ea"/>
                <a:cs typeface="+mn-cs"/>
              </a:rPr>
              <a:t>False rings</a:t>
            </a:r>
          </a:p>
        </p:txBody>
      </p:sp>
      <p:grpSp>
        <p:nvGrpSpPr>
          <p:cNvPr id="10" name="Group 9"/>
          <p:cNvGrpSpPr/>
          <p:nvPr/>
        </p:nvGrpSpPr>
        <p:grpSpPr>
          <a:xfrm>
            <a:off x="4724400" y="1828800"/>
            <a:ext cx="3094686" cy="3224727"/>
            <a:chOff x="4191000" y="1423473"/>
            <a:chExt cx="3094686" cy="3224727"/>
          </a:xfrm>
        </p:grpSpPr>
        <p:pic>
          <p:nvPicPr>
            <p:cNvPr id="4" name="Picture 3" descr="absent ring.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91000" y="2590800"/>
              <a:ext cx="3086100" cy="2057400"/>
            </a:xfrm>
            <a:prstGeom prst="rect">
              <a:avLst/>
            </a:prstGeom>
          </p:spPr>
        </p:pic>
        <p:sp>
          <p:nvSpPr>
            <p:cNvPr id="9" name="Content Placeholder 2"/>
            <p:cNvSpPr txBox="1">
              <a:spLocks/>
            </p:cNvSpPr>
            <p:nvPr/>
          </p:nvSpPr>
          <p:spPr bwMode="auto">
            <a:xfrm>
              <a:off x="4313886" y="1423473"/>
              <a:ext cx="2971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tabLst/>
                <a:defRPr/>
              </a:pPr>
              <a:r>
                <a:rPr kumimoji="0" lang="en-US" sz="3200" b="0" i="0" u="none" strike="noStrike" kern="0" cap="none" spc="0" normalizeH="0" baseline="0" noProof="0" dirty="0" smtClean="0">
                  <a:ln>
                    <a:noFill/>
                  </a:ln>
                  <a:solidFill>
                    <a:schemeClr val="bg1"/>
                  </a:solidFill>
                  <a:effectLst/>
                  <a:uLnTx/>
                  <a:uFillTx/>
                  <a:latin typeface="+mn-lt"/>
                  <a:ea typeface="+mn-ea"/>
                  <a:cs typeface="+mn-cs"/>
                </a:rPr>
                <a:t>Missing Rings</a:t>
              </a:r>
            </a:p>
          </p:txBody>
        </p:sp>
      </p:grpSp>
    </p:spTree>
    <p:extLst>
      <p:ext uri="{BB962C8B-B14F-4D97-AF65-F5344CB8AC3E}">
        <p14:creationId xmlns:p14="http://schemas.microsoft.com/office/powerpoint/2010/main" val="320020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7483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rossdat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447800"/>
            <a:ext cx="807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8077200" y="3200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A</a:t>
            </a:r>
          </a:p>
        </p:txBody>
      </p:sp>
      <p:sp>
        <p:nvSpPr>
          <p:cNvPr id="7172" name="Text Box 4"/>
          <p:cNvSpPr txBox="1">
            <a:spLocks noChangeArrowheads="1"/>
          </p:cNvSpPr>
          <p:nvPr/>
        </p:nvSpPr>
        <p:spPr bwMode="auto">
          <a:xfrm>
            <a:off x="6477000" y="4343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B</a:t>
            </a:r>
          </a:p>
        </p:txBody>
      </p:sp>
      <p:sp>
        <p:nvSpPr>
          <p:cNvPr id="7173" name="Text Box 5"/>
          <p:cNvSpPr txBox="1">
            <a:spLocks noChangeArrowheads="1"/>
          </p:cNvSpPr>
          <p:nvPr/>
        </p:nvSpPr>
        <p:spPr bwMode="auto">
          <a:xfrm>
            <a:off x="4572000" y="49530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C</a:t>
            </a:r>
          </a:p>
        </p:txBody>
      </p:sp>
      <p:sp>
        <p:nvSpPr>
          <p:cNvPr id="7174" name="Text Box 6"/>
          <p:cNvSpPr txBox="1">
            <a:spLocks noChangeArrowheads="1"/>
          </p:cNvSpPr>
          <p:nvPr/>
        </p:nvSpPr>
        <p:spPr bwMode="auto">
          <a:xfrm>
            <a:off x="7924800" y="160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A</a:t>
            </a:r>
          </a:p>
        </p:txBody>
      </p:sp>
      <p:sp>
        <p:nvSpPr>
          <p:cNvPr id="7175" name="Text Box 7"/>
          <p:cNvSpPr txBox="1">
            <a:spLocks noChangeArrowheads="1"/>
          </p:cNvSpPr>
          <p:nvPr/>
        </p:nvSpPr>
        <p:spPr bwMode="auto">
          <a:xfrm>
            <a:off x="4800600" y="160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B</a:t>
            </a:r>
          </a:p>
        </p:txBody>
      </p:sp>
      <p:sp>
        <p:nvSpPr>
          <p:cNvPr id="7176" name="Text Box 8"/>
          <p:cNvSpPr txBox="1">
            <a:spLocks noChangeArrowheads="1"/>
          </p:cNvSpPr>
          <p:nvPr/>
        </p:nvSpPr>
        <p:spPr bwMode="auto">
          <a:xfrm>
            <a:off x="2743200" y="1600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400">
                <a:latin typeface="Times New Roman" pitchFamily="18" charset="0"/>
              </a:rPr>
              <a:t>C</a:t>
            </a:r>
          </a:p>
        </p:txBody>
      </p:sp>
      <p:sp>
        <p:nvSpPr>
          <p:cNvPr id="7177" name="Text Box 9"/>
          <p:cNvSpPr txBox="1">
            <a:spLocks noChangeArrowheads="1"/>
          </p:cNvSpPr>
          <p:nvPr/>
        </p:nvSpPr>
        <p:spPr bwMode="auto">
          <a:xfrm>
            <a:off x="4495800" y="46482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1900</a:t>
            </a:r>
          </a:p>
        </p:txBody>
      </p:sp>
      <p:sp>
        <p:nvSpPr>
          <p:cNvPr id="7178" name="Text Box 10"/>
          <p:cNvSpPr txBox="1">
            <a:spLocks noChangeArrowheads="1"/>
          </p:cNvSpPr>
          <p:nvPr/>
        </p:nvSpPr>
        <p:spPr bwMode="auto">
          <a:xfrm>
            <a:off x="5181600" y="4648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1910</a:t>
            </a:r>
          </a:p>
        </p:txBody>
      </p:sp>
      <p:sp>
        <p:nvSpPr>
          <p:cNvPr id="7179" name="Text Box 11"/>
          <p:cNvSpPr txBox="1">
            <a:spLocks noChangeArrowheads="1"/>
          </p:cNvSpPr>
          <p:nvPr/>
        </p:nvSpPr>
        <p:spPr bwMode="auto">
          <a:xfrm>
            <a:off x="6324600" y="40386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1920</a:t>
            </a:r>
          </a:p>
        </p:txBody>
      </p:sp>
      <p:sp>
        <p:nvSpPr>
          <p:cNvPr id="7180" name="Text Box 12"/>
          <p:cNvSpPr txBox="1">
            <a:spLocks noChangeArrowheads="1"/>
          </p:cNvSpPr>
          <p:nvPr/>
        </p:nvSpPr>
        <p:spPr bwMode="auto">
          <a:xfrm>
            <a:off x="7162800" y="4038600"/>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1930</a:t>
            </a:r>
          </a:p>
        </p:txBody>
      </p:sp>
      <p:sp>
        <p:nvSpPr>
          <p:cNvPr id="7181" name="Text Box 13"/>
          <p:cNvSpPr txBox="1">
            <a:spLocks noChangeArrowheads="1"/>
          </p:cNvSpPr>
          <p:nvPr/>
        </p:nvSpPr>
        <p:spPr bwMode="auto">
          <a:xfrm>
            <a:off x="3581400" y="53340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1890</a:t>
            </a:r>
          </a:p>
        </p:txBody>
      </p:sp>
      <p:sp>
        <p:nvSpPr>
          <p:cNvPr id="7182" name="Text Box 14"/>
          <p:cNvSpPr txBox="1">
            <a:spLocks noChangeArrowheads="1"/>
          </p:cNvSpPr>
          <p:nvPr/>
        </p:nvSpPr>
        <p:spPr bwMode="auto">
          <a:xfrm>
            <a:off x="2819400" y="53340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1880</a:t>
            </a:r>
          </a:p>
        </p:txBody>
      </p:sp>
      <p:sp>
        <p:nvSpPr>
          <p:cNvPr id="7183" name="Text Box 15"/>
          <p:cNvSpPr txBox="1">
            <a:spLocks noChangeArrowheads="1"/>
          </p:cNvSpPr>
          <p:nvPr/>
        </p:nvSpPr>
        <p:spPr bwMode="auto">
          <a:xfrm>
            <a:off x="2133600" y="53340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1870</a:t>
            </a:r>
          </a:p>
        </p:txBody>
      </p:sp>
      <p:sp>
        <p:nvSpPr>
          <p:cNvPr id="7184" name="Text Box 16"/>
          <p:cNvSpPr txBox="1">
            <a:spLocks noChangeArrowheads="1"/>
          </p:cNvSpPr>
          <p:nvPr/>
        </p:nvSpPr>
        <p:spPr bwMode="auto">
          <a:xfrm>
            <a:off x="1447800" y="5334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1860</a:t>
            </a:r>
          </a:p>
        </p:txBody>
      </p:sp>
      <p:sp>
        <p:nvSpPr>
          <p:cNvPr id="7185" name="Text Box 17"/>
          <p:cNvSpPr txBox="1">
            <a:spLocks noChangeArrowheads="1"/>
          </p:cNvSpPr>
          <p:nvPr/>
        </p:nvSpPr>
        <p:spPr bwMode="auto">
          <a:xfrm>
            <a:off x="533400" y="5334000"/>
            <a:ext cx="83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1400" b="1">
                <a:latin typeface="Times New Roman" pitchFamily="18" charset="0"/>
              </a:rPr>
              <a:t>1850</a:t>
            </a:r>
          </a:p>
        </p:txBody>
      </p:sp>
      <p:sp>
        <p:nvSpPr>
          <p:cNvPr id="7186" name="Text Box 18"/>
          <p:cNvSpPr txBox="1">
            <a:spLocks noChangeArrowheads="1"/>
          </p:cNvSpPr>
          <p:nvPr/>
        </p:nvSpPr>
        <p:spPr bwMode="auto">
          <a:xfrm>
            <a:off x="381000" y="457200"/>
            <a:ext cx="838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50000"/>
              </a:spcBef>
              <a:buFontTx/>
              <a:buNone/>
            </a:pPr>
            <a:r>
              <a:rPr lang="en-US" altLang="en-US" sz="2800" dirty="0" err="1">
                <a:latin typeface="+mj-lt"/>
              </a:rPr>
              <a:t>Crossdating</a:t>
            </a:r>
            <a:r>
              <a:rPr lang="en-US" altLang="en-US" sz="2800" dirty="0">
                <a:latin typeface="+mj-lt"/>
              </a:rPr>
              <a:t>:  The Basic Principle of Dendrochronology</a:t>
            </a:r>
          </a:p>
        </p:txBody>
      </p:sp>
      <p:sp>
        <p:nvSpPr>
          <p:cNvPr id="42003" name="Text Box 19"/>
          <p:cNvSpPr txBox="1">
            <a:spLocks noChangeArrowheads="1"/>
          </p:cNvSpPr>
          <p:nvPr/>
        </p:nvSpPr>
        <p:spPr bwMode="auto">
          <a:xfrm>
            <a:off x="1676400" y="5791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50000"/>
              </a:spcBef>
              <a:buFontTx/>
              <a:buNone/>
            </a:pPr>
            <a:r>
              <a:rPr lang="en-US" altLang="en-US" sz="2400" b="1">
                <a:solidFill>
                  <a:schemeClr val="accent2"/>
                </a:solidFill>
                <a:latin typeface="Times New Roman" pitchFamily="18" charset="0"/>
              </a:rPr>
              <a:t>   &lt;&lt;&lt;&lt;&lt;&lt;&lt;“Bridging” back in time&lt;&lt;&lt;&lt;&lt;&lt;&lt;</a:t>
            </a:r>
          </a:p>
        </p:txBody>
      </p:sp>
    </p:spTree>
    <p:extLst>
      <p:ext uri="{BB962C8B-B14F-4D97-AF65-F5344CB8AC3E}">
        <p14:creationId xmlns:p14="http://schemas.microsoft.com/office/powerpoint/2010/main" val="785762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2003"/>
                                        </p:tgtEl>
                                        <p:attrNameLst>
                                          <p:attrName>style.visibility</p:attrName>
                                        </p:attrNameLst>
                                      </p:cBhvr>
                                      <p:to>
                                        <p:strVal val="visible"/>
                                      </p:to>
                                    </p:set>
                                    <p:anim calcmode="lin" valueType="num">
                                      <p:cBhvr additive="base">
                                        <p:cTn id="7" dur="500" fill="hold"/>
                                        <p:tgtEl>
                                          <p:spTgt spid="42003"/>
                                        </p:tgtEl>
                                        <p:attrNameLst>
                                          <p:attrName>ppt_x</p:attrName>
                                        </p:attrNameLst>
                                      </p:cBhvr>
                                      <p:tavLst>
                                        <p:tav tm="0">
                                          <p:val>
                                            <p:strVal val="1+#ppt_w/2"/>
                                          </p:val>
                                        </p:tav>
                                        <p:tav tm="100000">
                                          <p:val>
                                            <p:strVal val="#ppt_x"/>
                                          </p:val>
                                        </p:tav>
                                      </p:tavLst>
                                    </p:anim>
                                    <p:anim calcmode="lin" valueType="num">
                                      <p:cBhvr additive="base">
                                        <p:cTn id="8" dur="500" fill="hold"/>
                                        <p:tgtEl>
                                          <p:spTgt spid="420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ietSiel_2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143000"/>
            <a:ext cx="77279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cliffpal2"/>
          <p:cNvPicPr>
            <a:picLocks noChangeAspect="1" noChangeArrowheads="1"/>
          </p:cNvPicPr>
          <p:nvPr/>
        </p:nvPicPr>
        <p:blipFill rotWithShape="1">
          <a:blip r:embed="rId4">
            <a:extLst>
              <a:ext uri="{28A0092B-C50C-407E-A947-70E740481C1C}">
                <a14:useLocalDpi xmlns:a14="http://schemas.microsoft.com/office/drawing/2010/main"/>
              </a:ext>
            </a:extLst>
          </a:blip>
          <a:srcRect t="61129"/>
          <a:stretch/>
        </p:blipFill>
        <p:spPr bwMode="auto">
          <a:xfrm>
            <a:off x="598283" y="1594844"/>
            <a:ext cx="7704450" cy="445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04800" y="457200"/>
            <a:ext cx="853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50000"/>
              </a:spcBef>
              <a:buFontTx/>
              <a:buNone/>
            </a:pPr>
            <a:r>
              <a:rPr lang="en-US" altLang="en-US" sz="2000" b="1">
                <a:latin typeface="Times New Roman" pitchFamily="18" charset="0"/>
              </a:rPr>
              <a:t>What happened to the Anasazi?  Why did they leave and where did they go?</a:t>
            </a:r>
          </a:p>
        </p:txBody>
      </p:sp>
    </p:spTree>
    <p:extLst>
      <p:ext uri="{BB962C8B-B14F-4D97-AF65-F5344CB8AC3E}">
        <p14:creationId xmlns:p14="http://schemas.microsoft.com/office/powerpoint/2010/main" val="1477966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dissolve">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fire">
      <a:dk1>
        <a:srgbClr val="FFFFFF"/>
      </a:dk1>
      <a:lt1>
        <a:srgbClr val="FFFFFF"/>
      </a:lt1>
      <a:dk2>
        <a:srgbClr val="FFFFFF"/>
      </a:dk2>
      <a:lt2>
        <a:srgbClr val="FFFFFF"/>
      </a:lt2>
      <a:accent1>
        <a:srgbClr val="FFFFFF"/>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TotalTime>
  <Words>1385</Words>
  <Application>Microsoft Office PowerPoint</Application>
  <PresentationFormat>On-screen Show (4:3)</PresentationFormat>
  <Paragraphs>179</Paragraphs>
  <Slides>42</Slides>
  <Notes>29</Notes>
  <HiddenSlides>0</HiddenSlides>
  <MMClips>2</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1_Default Design</vt:lpstr>
      <vt:lpstr>1_Office Theme</vt:lpstr>
      <vt:lpstr>PowerPoint Presentation</vt:lpstr>
      <vt:lpstr>Tree rings and….</vt:lpstr>
      <vt:lpstr>Leonardo da Vinci (1500 AD)</vt:lpstr>
      <vt:lpstr>PowerPoint Presentation</vt:lpstr>
      <vt:lpstr>PowerPoint Presentation</vt:lpstr>
      <vt:lpstr>But it’s not just counting rings!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fires stopped the density of the dry conifer forests increased dramatically</vt:lpstr>
      <vt:lpstr>PowerPoint Presentation</vt:lpstr>
      <vt:lpstr>PowerPoint Presentation</vt:lpstr>
      <vt:lpstr>PowerPoint Presentation</vt:lpstr>
      <vt:lpstr>PowerPoint Presentation</vt:lpstr>
      <vt:lpstr>Increment cores:   1. tree age  2. climate reconstruction</vt:lpstr>
      <vt:lpstr>PowerPoint Presentation</vt:lpstr>
      <vt:lpstr>PowerPoint Presentation</vt:lpstr>
      <vt:lpstr>Conclusions</vt:lpstr>
      <vt:lpstr>PowerPoint Presentation</vt:lpstr>
      <vt:lpstr>Is high severity fire a natural part  of the Gila Wilderness? </vt:lpstr>
      <vt:lpstr>PowerPoint Presentation</vt:lpstr>
      <vt:lpstr>PowerPoint Presentation</vt:lpstr>
      <vt:lpstr>Ponderosa pine tree-ring fire history</vt:lpstr>
      <vt:lpstr>PowerPoint Presentation</vt:lpstr>
      <vt:lpstr>SW US - precipitation sensitivity</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ellisqm</dc:creator>
  <cp:lastModifiedBy>ellis margolis</cp:lastModifiedBy>
  <cp:revision>64</cp:revision>
  <dcterms:created xsi:type="dcterms:W3CDTF">2014-04-21T23:30:04Z</dcterms:created>
  <dcterms:modified xsi:type="dcterms:W3CDTF">2014-04-25T15:03:03Z</dcterms:modified>
</cp:coreProperties>
</file>