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49"/>
  </p:notesMasterIdLst>
  <p:handoutMasterIdLst>
    <p:handoutMasterId r:id="rId50"/>
  </p:handoutMasterIdLst>
  <p:sldIdLst>
    <p:sldId id="562" r:id="rId2"/>
    <p:sldId id="525" r:id="rId3"/>
    <p:sldId id="262" r:id="rId4"/>
    <p:sldId id="551" r:id="rId5"/>
    <p:sldId id="319" r:id="rId6"/>
    <p:sldId id="257" r:id="rId7"/>
    <p:sldId id="526" r:id="rId8"/>
    <p:sldId id="527" r:id="rId9"/>
    <p:sldId id="263" r:id="rId10"/>
    <p:sldId id="260" r:id="rId11"/>
    <p:sldId id="552" r:id="rId12"/>
    <p:sldId id="528" r:id="rId13"/>
    <p:sldId id="496" r:id="rId14"/>
    <p:sldId id="546" r:id="rId15"/>
    <p:sldId id="532" r:id="rId16"/>
    <p:sldId id="531" r:id="rId17"/>
    <p:sldId id="411" r:id="rId18"/>
    <p:sldId id="481" r:id="rId19"/>
    <p:sldId id="484" r:id="rId20"/>
    <p:sldId id="467" r:id="rId21"/>
    <p:sldId id="533" r:id="rId22"/>
    <p:sldId id="503" r:id="rId23"/>
    <p:sldId id="521" r:id="rId24"/>
    <p:sldId id="460" r:id="rId25"/>
    <p:sldId id="504" r:id="rId26"/>
    <p:sldId id="462" r:id="rId27"/>
    <p:sldId id="534" r:id="rId28"/>
    <p:sldId id="505" r:id="rId29"/>
    <p:sldId id="557" r:id="rId30"/>
    <p:sldId id="558" r:id="rId31"/>
    <p:sldId id="538" r:id="rId32"/>
    <p:sldId id="556" r:id="rId33"/>
    <p:sldId id="561" r:id="rId34"/>
    <p:sldId id="469" r:id="rId35"/>
    <p:sldId id="520" r:id="rId36"/>
    <p:sldId id="560" r:id="rId37"/>
    <p:sldId id="485" r:id="rId38"/>
    <p:sldId id="486" r:id="rId39"/>
    <p:sldId id="540" r:id="rId40"/>
    <p:sldId id="523" r:id="rId41"/>
    <p:sldId id="548" r:id="rId42"/>
    <p:sldId id="549" r:id="rId43"/>
    <p:sldId id="542" r:id="rId44"/>
    <p:sldId id="543" r:id="rId45"/>
    <p:sldId id="544" r:id="rId46"/>
    <p:sldId id="545" r:id="rId47"/>
    <p:sldId id="550" r:id="rId48"/>
  </p:sldIdLst>
  <p:sldSz cx="9144000" cy="6858000" type="screen4x3"/>
  <p:notesSz cx="6881813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42" autoAdjust="0"/>
    <p:restoredTop sz="82524" autoAdjust="0"/>
  </p:normalViewPr>
  <p:slideViewPr>
    <p:cSldViewPr>
      <p:cViewPr varScale="1">
        <p:scale>
          <a:sx n="70" d="100"/>
          <a:sy n="70" d="100"/>
        </p:scale>
        <p:origin x="-132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326"/>
    </p:cViewPr>
  </p:sorterViewPr>
  <p:notesViewPr>
    <p:cSldViewPr>
      <p:cViewPr varScale="1">
        <p:scale>
          <a:sx n="71" d="100"/>
          <a:sy n="71" d="100"/>
        </p:scale>
        <p:origin x="-3462" y="-108"/>
      </p:cViewPr>
      <p:guideLst>
        <p:guide orient="horz" pos="2928"/>
        <p:guide pos="216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132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437" tIns="46219" rIns="92437" bIns="46219" numCol="1" anchor="t" anchorCtr="0" compatLnSpc="1">
            <a:prstTxWarp prst="textNoShape">
              <a:avLst/>
            </a:prstTxWarp>
          </a:bodyPr>
          <a:lstStyle>
            <a:lvl1pPr defTabSz="923925">
              <a:defRPr sz="1200" b="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7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8900" y="0"/>
            <a:ext cx="298132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437" tIns="46219" rIns="92437" bIns="46219" numCol="1" anchor="t" anchorCtr="0" compatLnSpc="1">
            <a:prstTxWarp prst="textNoShape">
              <a:avLst/>
            </a:prstTxWarp>
          </a:bodyPr>
          <a:lstStyle>
            <a:lvl1pPr algn="r" defTabSz="923925">
              <a:defRPr sz="1200" b="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7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298132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437" tIns="46219" rIns="92437" bIns="46219" numCol="1" anchor="b" anchorCtr="0" compatLnSpc="1">
            <a:prstTxWarp prst="textNoShape">
              <a:avLst/>
            </a:prstTxWarp>
          </a:bodyPr>
          <a:lstStyle>
            <a:lvl1pPr defTabSz="923925">
              <a:defRPr sz="1200" b="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7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8900" y="8829675"/>
            <a:ext cx="298132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437" tIns="46219" rIns="92437" bIns="46219" numCol="1" anchor="b" anchorCtr="0" compatLnSpc="1">
            <a:prstTxWarp prst="textNoShape">
              <a:avLst/>
            </a:prstTxWarp>
          </a:bodyPr>
          <a:lstStyle>
            <a:lvl1pPr algn="r" defTabSz="923925">
              <a:defRPr sz="1200" b="0" smtClean="0">
                <a:latin typeface="Arial" charset="0"/>
              </a:defRPr>
            </a:lvl1pPr>
          </a:lstStyle>
          <a:p>
            <a:pPr>
              <a:defRPr/>
            </a:pPr>
            <a:fld id="{596C9E71-B9CE-44B8-A7E8-340AC78052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0233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132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437" tIns="46219" rIns="92437" bIns="46219" numCol="1" anchor="t" anchorCtr="0" compatLnSpc="1">
            <a:prstTxWarp prst="textNoShape">
              <a:avLst/>
            </a:prstTxWarp>
          </a:bodyPr>
          <a:lstStyle>
            <a:lvl1pPr defTabSz="923925">
              <a:defRPr sz="1200" b="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8900" y="0"/>
            <a:ext cx="298132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437" tIns="46219" rIns="92437" bIns="46219" numCol="1" anchor="t" anchorCtr="0" compatLnSpc="1">
            <a:prstTxWarp prst="textNoShape">
              <a:avLst/>
            </a:prstTxWarp>
          </a:bodyPr>
          <a:lstStyle>
            <a:lvl1pPr algn="r" defTabSz="923925">
              <a:defRPr sz="1200" b="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176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7388" y="4414838"/>
            <a:ext cx="5507037" cy="418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437" tIns="46219" rIns="92437" bIns="462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298132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437" tIns="46219" rIns="92437" bIns="46219" numCol="1" anchor="b" anchorCtr="0" compatLnSpc="1">
            <a:prstTxWarp prst="textNoShape">
              <a:avLst/>
            </a:prstTxWarp>
          </a:bodyPr>
          <a:lstStyle>
            <a:lvl1pPr defTabSz="923925">
              <a:defRPr sz="1200" b="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8900" y="8829675"/>
            <a:ext cx="298132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437" tIns="46219" rIns="92437" bIns="46219" numCol="1" anchor="b" anchorCtr="0" compatLnSpc="1">
            <a:prstTxWarp prst="textNoShape">
              <a:avLst/>
            </a:prstTxWarp>
          </a:bodyPr>
          <a:lstStyle>
            <a:lvl1pPr algn="r" defTabSz="923925">
              <a:defRPr sz="1200" b="0" smtClean="0">
                <a:latin typeface="Arial" charset="0"/>
              </a:defRPr>
            </a:lvl1pPr>
          </a:lstStyle>
          <a:p>
            <a:pPr>
              <a:defRPr/>
            </a:pPr>
            <a:fld id="{24085419-416F-48F8-A3A7-48283F0BD1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7621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s.fed.us/database/feis/plants/shrub/adefas/references.html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Fire is an</a:t>
            </a:r>
            <a:r>
              <a:rPr lang="en-US" baseline="0" dirty="0" smtClean="0"/>
              <a:t> ecosystem process that is part of the environment like precipitation, wind, flooding, soil development, erosion, predation, </a:t>
            </a:r>
            <a:r>
              <a:rPr lang="en-US" baseline="0" dirty="0" err="1" smtClean="0"/>
              <a:t>herbivory</a:t>
            </a:r>
            <a:r>
              <a:rPr lang="en-US" baseline="0" dirty="0" smtClean="0"/>
              <a:t>, carbon &amp; nutrient cycling, and energy flow.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85419-416F-48F8-A3A7-48283F0BD1B3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1481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Sugihara et al define</a:t>
            </a:r>
            <a:r>
              <a:rPr lang="en-US" baseline="0" dirty="0" smtClean="0"/>
              <a:t> </a:t>
            </a:r>
            <a:r>
              <a:rPr lang="en-US" u="sng" baseline="0" dirty="0" smtClean="0"/>
              <a:t>7 attributes </a:t>
            </a:r>
            <a:r>
              <a:rPr lang="en-US" baseline="0" dirty="0" smtClean="0"/>
              <a:t>of a fire regime  - we’ll look at the effects of these fire attributes on populations and communities</a:t>
            </a:r>
          </a:p>
          <a:p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85419-416F-48F8-A3A7-48283F0BD1B3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Of course</a:t>
            </a:r>
            <a:r>
              <a:rPr lang="en-US" baseline="0" dirty="0" smtClean="0"/>
              <a:t>, anything containing the word ecology is complex and fire as an ecosystem process is no different – much complexity in a single fire event, but with multiple fires patterns emerge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85419-416F-48F8-A3A7-48283F0BD1B3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5690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Thinking</a:t>
            </a:r>
            <a:r>
              <a:rPr lang="en-US" baseline="0" dirty="0" smtClean="0"/>
              <a:t> about the distribution of fire intervals (instead of just a mean) encompasses the wide range of possible intervals, which as we’ll see later, can greatly affect species populations and communities and promotes diversity.  Three general types – short, medium, and long</a:t>
            </a:r>
          </a:p>
          <a:p>
            <a:endParaRPr lang="en-US" baseline="0" dirty="0" smtClean="0"/>
          </a:p>
          <a:p>
            <a:r>
              <a:rPr lang="en-US" baseline="0" dirty="0" smtClean="0"/>
              <a:t>Also flavors of any one of the types – EX – medium with tails, or truncated  -  Difference between the two can produce very different communities  - E.g., - Truncated – never have fire return intervals &lt; 25 </a:t>
            </a:r>
            <a:r>
              <a:rPr lang="en-US" baseline="0" dirty="0" err="1" smtClean="0"/>
              <a:t>yrs</a:t>
            </a:r>
            <a:r>
              <a:rPr lang="en-US" baseline="0" dirty="0" smtClean="0"/>
              <a:t>   - effect –species that are dependent on fire with a lifespan &lt; 25 </a:t>
            </a:r>
            <a:r>
              <a:rPr lang="en-US" baseline="0" dirty="0" err="1" smtClean="0"/>
              <a:t>yrs</a:t>
            </a:r>
            <a:r>
              <a:rPr lang="en-US" baseline="0" dirty="0" smtClean="0"/>
              <a:t> would be selected against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85419-416F-48F8-A3A7-48283F0BD1B3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85419-416F-48F8-A3A7-48283F0BD1B3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2978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is a review, but it’s the basis</a:t>
            </a:r>
            <a:r>
              <a:rPr lang="en-US" baseline="0" dirty="0" smtClean="0"/>
              <a:t> of population and community responses to fire </a:t>
            </a:r>
            <a:r>
              <a:rPr lang="en-US" dirty="0" smtClean="0"/>
              <a:t> -  </a:t>
            </a:r>
            <a:r>
              <a:rPr lang="en-US" b="1" dirty="0" smtClean="0"/>
              <a:t>Participation –</a:t>
            </a:r>
            <a:r>
              <a:rPr lang="en-US" b="1" baseline="0" dirty="0" smtClean="0"/>
              <a:t> ask if they’ve seen this before? </a:t>
            </a:r>
            <a:r>
              <a:rPr lang="en-US" dirty="0" smtClean="0"/>
              <a:t>– </a:t>
            </a:r>
            <a:r>
              <a:rPr lang="en-US" b="1" dirty="0" smtClean="0"/>
              <a:t>What are two strategie</a:t>
            </a:r>
            <a:r>
              <a:rPr lang="en-US" b="1" baseline="0" dirty="0" smtClean="0"/>
              <a:t>s to survive in a fire environment (1) resistance (2) persistence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85419-416F-48F8-A3A7-48283F0BD1B3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Ex’s   - </a:t>
            </a:r>
            <a:r>
              <a:rPr lang="en-US" b="1" dirty="0" smtClean="0"/>
              <a:t>Participation – resistance or persistence?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85419-416F-48F8-A3A7-48283F0BD1B3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B592152-216B-43C9-A4BE-B27062B4DCE3}" type="slidenum">
              <a:rPr lang="en-US"/>
              <a:pPr/>
              <a:t>17</a:t>
            </a:fld>
            <a:endParaRPr lang="en-U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730250"/>
            <a:ext cx="4598988" cy="3449638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16425"/>
            <a:ext cx="5046663" cy="4156075"/>
          </a:xfrm>
          <a:noFill/>
        </p:spPr>
        <p:txBody>
          <a:bodyPr/>
          <a:lstStyle/>
          <a:p>
            <a:pPr eaLnBrk="1" hangingPunct="1"/>
            <a:r>
              <a:rPr lang="en-US" b="1" dirty="0" smtClean="0"/>
              <a:t>Framework for classifying</a:t>
            </a:r>
            <a:r>
              <a:rPr lang="en-US" b="1" baseline="0" dirty="0" smtClean="0"/>
              <a:t> species fire response and reproductive strategy</a:t>
            </a:r>
            <a:endParaRPr lang="en-US" b="1" dirty="0" smtClean="0"/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Fire stimulated are responses that increase with fire such as sprouting or germination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err="1" smtClean="0"/>
              <a:t>Ceanothus</a:t>
            </a:r>
            <a:r>
              <a:rPr lang="en-US" dirty="0" smtClean="0"/>
              <a:t> </a:t>
            </a:r>
            <a:r>
              <a:rPr lang="en-US" dirty="0" err="1" smtClean="0"/>
              <a:t>megacarpus</a:t>
            </a:r>
            <a:r>
              <a:rPr lang="en-US" dirty="0" smtClean="0"/>
              <a:t> </a:t>
            </a:r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1/3 over – stand up and stretch - should</a:t>
            </a:r>
            <a:r>
              <a:rPr lang="en-US" baseline="0" dirty="0" smtClean="0"/>
              <a:t> be no later than 3:30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85419-416F-48F8-A3A7-48283F0BD1B3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Introduce the concept</a:t>
            </a:r>
            <a:r>
              <a:rPr lang="en-US" baseline="0" dirty="0" smtClean="0"/>
              <a:t> of a population to discuss other components of the fire regime – size, spatial complexity…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85419-416F-48F8-A3A7-48283F0BD1B3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6327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smtClean="0"/>
              <a:t>an organism being "</a:t>
            </a:r>
            <a:r>
              <a:rPr lang="en-US" i="1" dirty="0" smtClean="0"/>
              <a:t>endemic</a:t>
            </a:r>
            <a:r>
              <a:rPr lang="en-US" dirty="0" smtClean="0"/>
              <a:t>" means exclusively native to a place or biota –</a:t>
            </a:r>
            <a:r>
              <a:rPr lang="en-US" dirty="0" err="1" smtClean="0"/>
              <a:t>wikipedia</a:t>
            </a:r>
            <a:endParaRPr lang="en-US" dirty="0" smtClean="0"/>
          </a:p>
          <a:p>
            <a:endParaRPr lang="en-US" dirty="0" smtClean="0"/>
          </a:p>
          <a:p>
            <a:r>
              <a:rPr lang="en-US" u="sng" dirty="0" smtClean="0"/>
              <a:t>EQM</a:t>
            </a:r>
            <a:r>
              <a:rPr lang="en-US" u="none" dirty="0" smtClean="0"/>
              <a:t> – Endemic - only population left in the world!!</a:t>
            </a:r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9D138EF-6B6E-43F9-9B50-3DB1FCDE4B96}" type="slidenum">
              <a:rPr lang="en-US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85419-416F-48F8-A3A7-48283F0BD1B3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9159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85419-416F-48F8-A3A7-48283F0BD1B3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CD84AB4-C51D-40B5-9FD7-15F0E88A4EF1}" type="slidenum">
              <a:rPr lang="en-US"/>
              <a:pPr/>
              <a:t>23</a:t>
            </a:fld>
            <a:endParaRPr 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730250"/>
            <a:ext cx="4598988" cy="3449638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16425"/>
            <a:ext cx="5046663" cy="4156075"/>
          </a:xfrm>
          <a:noFill/>
        </p:spPr>
        <p:txBody>
          <a:bodyPr/>
          <a:lstStyle/>
          <a:p>
            <a:pPr eaLnBrk="1" hangingPunct="1"/>
            <a:r>
              <a:rPr lang="en-US" dirty="0" smtClean="0"/>
              <a:t>Framework to organize the effects</a:t>
            </a:r>
            <a:r>
              <a:rPr lang="en-US" baseline="0" dirty="0" smtClean="0"/>
              <a:t> of spatial distribution and fire response on a population following fire 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FECA5CB-71B2-4D56-B3A8-E3A38F6E7403}" type="slidenum">
              <a:rPr lang="en-US"/>
              <a:pPr/>
              <a:t>24</a:t>
            </a:fld>
            <a:endParaRPr lang="en-US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730250"/>
            <a:ext cx="4598988" cy="3449638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16425"/>
            <a:ext cx="5046663" cy="4156075"/>
          </a:xfrm>
          <a:noFill/>
        </p:spPr>
        <p:txBody>
          <a:bodyPr/>
          <a:lstStyle/>
          <a:p>
            <a:pPr eaLnBrk="1" hangingPunct="1"/>
            <a:r>
              <a:rPr lang="en-US" u="sng" dirty="0" smtClean="0"/>
              <a:t>Fire spatial complexity</a:t>
            </a:r>
            <a:r>
              <a:rPr lang="en-US" dirty="0" smtClean="0"/>
              <a:t> – fire regime attribute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At one extreme, fire with uniform intensity will have uniform effects, either positive or negative</a:t>
            </a:r>
          </a:p>
          <a:p>
            <a:pPr eaLnBrk="1" hangingPunct="1"/>
            <a:r>
              <a:rPr lang="en-US" dirty="0" smtClean="0"/>
              <a:t>Complex fire will have varied effects on a plant population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As long as characteristics</a:t>
            </a:r>
            <a:r>
              <a:rPr lang="en-US" baseline="0" dirty="0" smtClean="0"/>
              <a:t> </a:t>
            </a:r>
            <a:r>
              <a:rPr lang="en-US" dirty="0" smtClean="0"/>
              <a:t>of fire are within the distributions of the suitable fire regime, fire-dependent and fire-enhanced species will have a greater positive population response to a uniform fire than one that is variable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Fire-</a:t>
            </a:r>
            <a:r>
              <a:rPr lang="en-US" dirty="0" err="1" smtClean="0"/>
              <a:t>inibited</a:t>
            </a:r>
            <a:r>
              <a:rPr lang="en-US" dirty="0" smtClean="0"/>
              <a:t>: greater spatial complexity would result in a higher </a:t>
            </a:r>
            <a:r>
              <a:rPr lang="en-US" dirty="0" err="1" smtClean="0"/>
              <a:t>prob</a:t>
            </a:r>
            <a:r>
              <a:rPr lang="en-US" dirty="0" smtClean="0"/>
              <a:t> of survival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 of</a:t>
            </a:r>
            <a:r>
              <a:rPr lang="en-US" baseline="0" dirty="0" smtClean="0"/>
              <a:t> when Carbohydrate storage peaks in roots (dormant) – during growing season – less is in the roots and more in above-ground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85419-416F-48F8-A3A7-48283F0BD1B3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3660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2BC43F8-C0BA-408E-B04A-A869EF8B79CF}" type="slidenum">
              <a:rPr lang="en-US"/>
              <a:pPr/>
              <a:t>27</a:t>
            </a:fld>
            <a:endParaRPr lang="en-US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730250"/>
            <a:ext cx="4598988" cy="3449638"/>
          </a:xfr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16425"/>
            <a:ext cx="5046663" cy="4156075"/>
          </a:xfrm>
          <a:noFill/>
        </p:spPr>
        <p:txBody>
          <a:bodyPr/>
          <a:lstStyle/>
          <a:p>
            <a:pPr eaLnBrk="1" hangingPunct="1"/>
            <a:r>
              <a:rPr lang="en-US" smtClean="0"/>
              <a:t>Fire during flowering or seed development stages result</a:t>
            </a:r>
          </a:p>
          <a:p>
            <a:pPr eaLnBrk="1" hangingPunct="1"/>
            <a:r>
              <a:rPr lang="en-US" smtClean="0"/>
              <a:t>	 in greater mortality due to loss of seed that year</a:t>
            </a:r>
          </a:p>
          <a:p>
            <a:pPr eaLnBrk="1" hangingPunct="1"/>
            <a:r>
              <a:rPr lang="en-US" smtClean="0"/>
              <a:t>	following year reproduction can be low due to using reserves to respond to fire and not into developing seed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Annuals can be harder hit</a:t>
            </a:r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 </a:t>
            </a:r>
            <a:r>
              <a:rPr lang="en-US" dirty="0" err="1" smtClean="0"/>
              <a:t>yrs</a:t>
            </a:r>
            <a:r>
              <a:rPr lang="en-US" dirty="0" smtClean="0"/>
              <a:t> of spring burns can control yellow star thistle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85419-416F-48F8-A3A7-48283F0BD1B3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8042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Of course populations rarely</a:t>
            </a:r>
            <a:r>
              <a:rPr lang="en-US" baseline="0" dirty="0" smtClean="0"/>
              <a:t> exist in isolation, but are part of plant communities.  Each component of the community likely has it’s own response to fire, which results in competition.  So, in communities, fire regime </a:t>
            </a:r>
            <a:r>
              <a:rPr lang="en-US" baseline="0" dirty="0" err="1" smtClean="0"/>
              <a:t>characterists</a:t>
            </a:r>
            <a:r>
              <a:rPr lang="en-US" baseline="0" dirty="0" smtClean="0"/>
              <a:t> can favor some populations over others.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85419-416F-48F8-A3A7-48283F0BD1B3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 txBox="1">
            <a:spLocks noGrp="1" noChangeArrowheads="1"/>
          </p:cNvSpPr>
          <p:nvPr/>
        </p:nvSpPr>
        <p:spPr bwMode="auto">
          <a:xfrm>
            <a:off x="3898900" y="8829675"/>
            <a:ext cx="298132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7" tIns="46219" rIns="92437" bIns="46219" anchor="b"/>
          <a:lstStyle/>
          <a:p>
            <a:pPr algn="r" defTabSz="923925"/>
            <a:fld id="{5F05E3BA-667E-4603-9DEF-4E8584525178}" type="slidenum">
              <a:rPr lang="en-US" sz="1200" b="0">
                <a:latin typeface="Arial" charset="0"/>
              </a:rPr>
              <a:pPr algn="r" defTabSz="923925"/>
              <a:t>30</a:t>
            </a:fld>
            <a:endParaRPr lang="en-US" sz="1200" b="0">
              <a:latin typeface="Arial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730250"/>
            <a:ext cx="4598988" cy="3449638"/>
          </a:xfr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16425"/>
            <a:ext cx="5046663" cy="4156075"/>
          </a:xfrm>
          <a:noFill/>
        </p:spPr>
        <p:txBody>
          <a:bodyPr/>
          <a:lstStyle/>
          <a:p>
            <a:pPr eaLnBrk="1" hangingPunct="1"/>
            <a:r>
              <a:rPr lang="en-US" smtClean="0"/>
              <a:t>Early spring fire more damaging to chamise due to energy being put into flowering.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Both southern CA plant species that co-occur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Red Shank </a:t>
            </a:r>
            <a:r>
              <a:rPr lang="en-US" b="1" smtClean="0"/>
              <a:t>Adenostoma sparsifolium</a:t>
            </a:r>
            <a:r>
              <a:rPr lang="en-US" smtClean="0"/>
              <a:t>  – poor seeder and primarily relies on vegetative regeneration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Chamise - Reproduction by seed: Onset of seed production occurs early in chamise, often by 3 years of age [</a:t>
            </a:r>
            <a:r>
              <a:rPr lang="en-US" smtClean="0">
                <a:hlinkClick r:id="rId3"/>
              </a:rPr>
              <a:t>27</a:t>
            </a:r>
            <a:r>
              <a:rPr lang="en-US" smtClean="0"/>
              <a:t>]. </a:t>
            </a:r>
          </a:p>
          <a:p>
            <a:pPr eaLnBrk="1" hangingPunct="1"/>
            <a:r>
              <a:rPr lang="en-US" smtClean="0"/>
              <a:t>Chamise reproduces sexually and vegetatively. Since chamise seed germinates at high rates only after fire, seedling recruitment and population expansion are fire dependent [</a:t>
            </a:r>
            <a:r>
              <a:rPr lang="en-US" smtClean="0">
                <a:hlinkClick r:id="rId3"/>
              </a:rPr>
              <a:t>68</a:t>
            </a:r>
            <a:r>
              <a:rPr lang="en-US" smtClean="0"/>
              <a:t>,</a:t>
            </a:r>
            <a:r>
              <a:rPr lang="en-US" smtClean="0">
                <a:hlinkClick r:id="rId3"/>
              </a:rPr>
              <a:t>69</a:t>
            </a:r>
            <a:r>
              <a:rPr lang="en-US" smtClean="0"/>
              <a:t>]. Canopy rejuvenation through the production of new basal sprouts occurs with or without the influence of fire [</a:t>
            </a:r>
            <a:r>
              <a:rPr lang="en-US" smtClean="0">
                <a:hlinkClick r:id="rId3"/>
              </a:rPr>
              <a:t>68</a:t>
            </a:r>
            <a:r>
              <a:rPr lang="en-US" smtClean="0"/>
              <a:t>,</a:t>
            </a:r>
            <a:r>
              <a:rPr lang="en-US" smtClean="0">
                <a:hlinkClick r:id="rId3"/>
              </a:rPr>
              <a:t>70</a:t>
            </a:r>
            <a:r>
              <a:rPr lang="en-US" smtClean="0"/>
              <a:t>]. </a:t>
            </a:r>
          </a:p>
          <a:p>
            <a:pPr eaLnBrk="1" hangingPunct="1"/>
            <a:r>
              <a:rPr lang="en-US" smtClean="0"/>
              <a:t>Chamise produces a dimorphic seed population composed of dormant as well as readily germinable seeds 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1B72866-2192-4AE6-A956-FC2950B14073}" type="slidenum">
              <a:rPr lang="en-US"/>
              <a:pPr/>
              <a:t>31</a:t>
            </a:fld>
            <a:endParaRPr lang="en-US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730250"/>
            <a:ext cx="4598988" cy="3449638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16425"/>
            <a:ext cx="5046663" cy="4156075"/>
          </a:xfrm>
          <a:noFill/>
        </p:spPr>
        <p:txBody>
          <a:bodyPr/>
          <a:lstStyle/>
          <a:p>
            <a:pPr eaLnBrk="1" hangingPunct="1"/>
            <a:r>
              <a:rPr lang="en-US" dirty="0" smtClean="0"/>
              <a:t>Senescence - </a:t>
            </a:r>
            <a:r>
              <a:rPr lang="en-US" u="sng" dirty="0" smtClean="0"/>
              <a:t>time intervals between fires exceeds survival time </a:t>
            </a:r>
          </a:p>
          <a:p>
            <a:pPr eaLnBrk="1" hangingPunct="1"/>
            <a:r>
              <a:rPr lang="en-US" dirty="0" smtClean="0"/>
              <a:t>	produce seeds that last a long time (</a:t>
            </a:r>
            <a:r>
              <a:rPr lang="en-US" dirty="0" err="1" smtClean="0"/>
              <a:t>ceanothus</a:t>
            </a:r>
            <a:r>
              <a:rPr lang="en-US" dirty="0" smtClean="0"/>
              <a:t>)</a:t>
            </a:r>
          </a:p>
          <a:p>
            <a:pPr eaLnBrk="1" hangingPunct="1"/>
            <a:r>
              <a:rPr lang="en-US" dirty="0" smtClean="0"/>
              <a:t>	 have reproductive parts last a long time (bulbs)</a:t>
            </a:r>
          </a:p>
          <a:p>
            <a:pPr eaLnBrk="1" hangingPunct="1"/>
            <a:r>
              <a:rPr lang="en-US" dirty="0" smtClean="0"/>
              <a:t>	live a long time (giant sequoia)  </a:t>
            </a:r>
          </a:p>
          <a:p>
            <a:pPr eaLnBrk="1" hangingPunct="1"/>
            <a:r>
              <a:rPr lang="en-US" b="1" dirty="0" smtClean="0"/>
              <a:t>EQM</a:t>
            </a:r>
            <a:r>
              <a:rPr lang="en-US" dirty="0" smtClean="0"/>
              <a:t> – Ex</a:t>
            </a:r>
            <a:r>
              <a:rPr lang="en-US" baseline="0" dirty="0" smtClean="0"/>
              <a:t> – quaking aspen – will they survive long enough to </a:t>
            </a:r>
            <a:r>
              <a:rPr lang="en-US" baseline="0" dirty="0" err="1" smtClean="0"/>
              <a:t>resprout</a:t>
            </a:r>
            <a:r>
              <a:rPr lang="en-US" baseline="0" dirty="0" smtClean="0"/>
              <a:t> following the next fire</a:t>
            </a:r>
            <a:endParaRPr lang="en-US" dirty="0" smtClean="0"/>
          </a:p>
          <a:p>
            <a:pPr eaLnBrk="1" hangingPunct="1"/>
            <a:r>
              <a:rPr lang="en-US" dirty="0" smtClean="0"/>
              <a:t>So if MFI is greater</a:t>
            </a:r>
            <a:r>
              <a:rPr lang="en-US" baseline="0" dirty="0" smtClean="0"/>
              <a:t> than the species lifespan, the population will be selected against.</a:t>
            </a:r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Recruitment- recruitment by seed when the fire-return interval is shorter than the time required for individuals to mature and set seed </a:t>
            </a:r>
          </a:p>
          <a:p>
            <a:pPr eaLnBrk="1" hangingPunct="1"/>
            <a:r>
              <a:rPr lang="en-US" dirty="0" smtClean="0"/>
              <a:t>	mature early  ---- </a:t>
            </a:r>
            <a:r>
              <a:rPr lang="en-US" b="1" dirty="0" smtClean="0"/>
              <a:t>EQM</a:t>
            </a:r>
            <a:r>
              <a:rPr lang="en-US" b="1" baseline="0" dirty="0" smtClean="0"/>
              <a:t> </a:t>
            </a:r>
            <a:r>
              <a:rPr lang="en-US" baseline="0" dirty="0" smtClean="0"/>
              <a:t>– will the population be mature enough to produce seed before the next stand-r fire (e.g., </a:t>
            </a:r>
            <a:r>
              <a:rPr lang="en-US" baseline="0" dirty="0" err="1" smtClean="0"/>
              <a:t>lodgepole</a:t>
            </a:r>
            <a:r>
              <a:rPr lang="en-US" baseline="0" dirty="0" smtClean="0"/>
              <a:t>)? </a:t>
            </a:r>
            <a:endParaRPr lang="en-US" dirty="0" smtClean="0"/>
          </a:p>
          <a:p>
            <a:pPr eaLnBrk="1" hangingPunct="1"/>
            <a:r>
              <a:rPr lang="en-US" dirty="0" smtClean="0"/>
              <a:t>	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Immaturity- fire-return interval is shorter than the time required for individuals to grow to a fire-resistant stage </a:t>
            </a:r>
          </a:p>
          <a:p>
            <a:pPr eaLnBrk="1" hangingPunct="1"/>
            <a:r>
              <a:rPr lang="en-US" dirty="0" smtClean="0"/>
              <a:t>	Long leaf pine – sprouting stage after grass stage  --- </a:t>
            </a:r>
            <a:r>
              <a:rPr lang="en-US" b="1" dirty="0" smtClean="0"/>
              <a:t>EQM</a:t>
            </a:r>
            <a:r>
              <a:rPr lang="en-US" dirty="0" smtClean="0"/>
              <a:t> – will the regeneration</a:t>
            </a:r>
            <a:r>
              <a:rPr lang="en-US" baseline="0" dirty="0" smtClean="0"/>
              <a:t> survive the next fire?</a:t>
            </a:r>
            <a:endParaRPr lang="en-US" dirty="0" smtClean="0"/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smtClean="0"/>
              <a:t>If </a:t>
            </a:r>
            <a:r>
              <a:rPr lang="en-US" dirty="0" err="1" smtClean="0"/>
              <a:t>seral</a:t>
            </a:r>
            <a:r>
              <a:rPr lang="en-US" dirty="0" smtClean="0"/>
              <a:t> quaking</a:t>
            </a:r>
            <a:r>
              <a:rPr lang="en-US" baseline="0" dirty="0" smtClean="0"/>
              <a:t> aspen growing in long return interval conifer system dies before the next fire then the population could die (lifespan &lt; fire interval)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85419-416F-48F8-A3A7-48283F0BD1B3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8583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err="1" smtClean="0"/>
              <a:t>Pipo</a:t>
            </a:r>
            <a:r>
              <a:rPr lang="en-US" dirty="0" smtClean="0"/>
              <a:t> seedling</a:t>
            </a:r>
            <a:r>
              <a:rPr lang="en-US" baseline="0" dirty="0" smtClean="0"/>
              <a:t>s are susceptible to even low intensity fire -  longer fire intervals can provide a window for PIPO to reach an age/size where it can resist fire  - see legacy of this variability of fire intervals (the tails)  in modern forests as age cohorts that recruited when there was less fire (and vice versa)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50B0F5D-8A9E-4295-AE0C-64F63B726FD4}" type="slidenum">
              <a:rPr lang="en-US"/>
              <a:pPr/>
              <a:t>34</a:t>
            </a:fld>
            <a:endParaRPr lang="en-US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/>
              <a:t>Oregon White Oak and Doug Fir – Redwood National Park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See</a:t>
            </a:r>
            <a:r>
              <a:rPr lang="en-US" baseline="0" dirty="0" smtClean="0"/>
              <a:t> CH4 inset</a:t>
            </a:r>
          </a:p>
          <a:p>
            <a:pPr eaLnBrk="1" hangingPunct="1"/>
            <a:endParaRPr lang="en-US" baseline="0" dirty="0" smtClean="0"/>
          </a:p>
          <a:p>
            <a:pPr eaLnBrk="1" hangingPunct="1"/>
            <a:r>
              <a:rPr lang="en-US" baseline="0" dirty="0" smtClean="0"/>
              <a:t>Fire regime changes (lengthening of fire interval and increased severity) resulted in shift from oak woodland to PSME forest</a:t>
            </a:r>
          </a:p>
          <a:p>
            <a:pPr eaLnBrk="1" hangingPunct="1"/>
            <a:r>
              <a:rPr lang="en-US" baseline="0" dirty="0" smtClean="0"/>
              <a:t>Ex of immaturity risk – short fire intervals used to keep PSME from establishing, but fire exclusion lengthened the fire intervals long enough to open a window to allow PSME to establish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mtClean="0"/>
              <a:t>The far left shows 34 year old chaparral last burned during the 1970 Laguna fire. </a:t>
            </a:r>
          </a:p>
          <a:p>
            <a:r>
              <a:rPr lang="en-US" smtClean="0"/>
              <a:t>The middle/left of the picture shows an area recovering from the Viejas fire of January 3, 2001. It is composed primarily of chamise, deerweed, and several other shrub species. </a:t>
            </a:r>
          </a:p>
          <a:p>
            <a:r>
              <a:rPr lang="en-US" smtClean="0"/>
              <a:t>To the right is a portion of the Viejas fire scar reburned in the Cedar fire October, 2003. </a:t>
            </a:r>
          </a:p>
          <a:p>
            <a:r>
              <a:rPr lang="en-US" smtClean="0"/>
              <a:t>Cedar fire scar is now filled with non-native grasses.</a:t>
            </a:r>
          </a:p>
          <a:p>
            <a:r>
              <a:rPr lang="en-US" smtClean="0"/>
              <a:t>The majority of the resprouting shrubs have been killed and no obligate seeding species, such as Ceanothus, are present. </a:t>
            </a:r>
          </a:p>
          <a:p>
            <a:r>
              <a:rPr lang="en-US" smtClean="0"/>
              <a:t>The interval between the two fires was too short, causing the elimination of the chaparral plant community.</a:t>
            </a:r>
          </a:p>
          <a:p>
            <a:endParaRPr lang="en-US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E67A1FE-BA83-4B6F-93F4-E58F46E8E4E4}" type="slidenum">
              <a:rPr lang="en-US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Change</a:t>
            </a:r>
            <a:r>
              <a:rPr lang="en-US" baseline="0" dirty="0" smtClean="0"/>
              <a:t> in fire regime (through introduced cheat grass leading to decreased fire intervals) can lead to community change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85419-416F-48F8-A3A7-48283F0BD1B3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29853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85419-416F-48F8-A3A7-48283F0BD1B3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75180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 of different persistence</a:t>
            </a:r>
            <a:r>
              <a:rPr lang="en-US" baseline="0" dirty="0" smtClean="0"/>
              <a:t> strategies following high severity fire  (aspen – </a:t>
            </a:r>
            <a:r>
              <a:rPr lang="en-US" baseline="0" dirty="0" err="1" smtClean="0"/>
              <a:t>resprout</a:t>
            </a:r>
            <a:r>
              <a:rPr lang="en-US" baseline="0" dirty="0" smtClean="0"/>
              <a:t>;   spruce-fir – seeding)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85419-416F-48F8-A3A7-48283F0BD1B3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90530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78A67A4-91BC-4516-8BD0-279CF3002356}" type="slidenum">
              <a:rPr lang="en-US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9BB17E9-90AD-45DE-B30F-4BE9CD7462A5}" type="slidenum">
              <a:rPr lang="en-US"/>
              <a:pPr/>
              <a:t>46</a:t>
            </a:fld>
            <a:endParaRPr lang="en-US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Bufflegrass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85419-416F-48F8-A3A7-48283F0BD1B3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980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If there’s one take home,</a:t>
            </a:r>
            <a:r>
              <a:rPr lang="en-US" baseline="0" dirty="0" smtClean="0"/>
              <a:t> it’s to think about </a:t>
            </a:r>
            <a:r>
              <a:rPr lang="en-US" b="1" baseline="0" dirty="0" smtClean="0"/>
              <a:t>fire as a process</a:t>
            </a:r>
            <a:r>
              <a:rPr lang="en-US" baseline="0" dirty="0" smtClean="0"/>
              <a:t>, not just an event or something to put out or light</a:t>
            </a:r>
          </a:p>
          <a:p>
            <a:r>
              <a:rPr lang="en-US" baseline="0" dirty="0" smtClean="0"/>
              <a:t>Analogous to stream flow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85419-416F-48F8-A3A7-48283F0BD1B3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BD971F5-9C10-4FC4-A6A8-288848C8B778}" type="slidenum">
              <a:rPr lang="en-US"/>
              <a:pPr/>
              <a:t>6</a:t>
            </a:fld>
            <a:endParaRPr 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14838"/>
            <a:ext cx="5046663" cy="4184650"/>
          </a:xfrm>
          <a:noFill/>
        </p:spPr>
        <p:txBody>
          <a:bodyPr/>
          <a:lstStyle/>
          <a:p>
            <a:pPr eaLnBrk="1" hangingPunct="1"/>
            <a:r>
              <a:rPr lang="en-US" smtClean="0"/>
              <a:t>Blue Fire – Modoc National Forest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Fire regimes encompass the range of variability of all individual fires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85419-416F-48F8-A3A7-48283F0BD1B3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9681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A5CEA62-4567-4FB2-92C9-C34D33B9968A}" type="slidenum">
              <a:rPr lang="en-US"/>
              <a:pPr/>
              <a:t>8</a:t>
            </a:fld>
            <a:endParaRPr lang="en-US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/>
              <a:t>Now what happens if we group all the fire severity data by vegetation type or watershed? – the result is a fire regime</a:t>
            </a:r>
          </a:p>
          <a:p>
            <a:pPr eaLnBrk="1" hangingPunct="1"/>
            <a:r>
              <a:rPr lang="en-US" b="1" dirty="0" smtClean="0"/>
              <a:t>Participation – how many have had areas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reburned</a:t>
            </a:r>
            <a:r>
              <a:rPr lang="en-US" b="1" baseline="0" dirty="0" smtClean="0"/>
              <a:t> where they work? – start to get pattern and range of fire regime components</a:t>
            </a:r>
            <a:endParaRPr lang="en-US" b="1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 this classification there are only </a:t>
            </a:r>
            <a:r>
              <a:rPr lang="en-US" baseline="0" dirty="0" smtClean="0"/>
              <a:t>2 fire regime attributes – </a:t>
            </a:r>
            <a:r>
              <a:rPr lang="en-US" b="1" baseline="0" dirty="0" smtClean="0"/>
              <a:t>Participation - </a:t>
            </a:r>
            <a:r>
              <a:rPr lang="en-US" baseline="0" dirty="0" smtClean="0"/>
              <a:t>what are they?</a:t>
            </a:r>
          </a:p>
          <a:p>
            <a:r>
              <a:rPr lang="en-US" b="1" baseline="0" dirty="0" smtClean="0"/>
              <a:t>Participation – who can name other fire regime attributes??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085419-416F-48F8-A3A7-48283F0BD1B3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274638"/>
            <a:ext cx="2076450" cy="6202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76950" cy="6202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68580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3528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62400" y="1600200"/>
            <a:ext cx="33528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re_outline_black_gradient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305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6858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ambe_10_03_sml"/>
          <p:cNvPicPr>
            <a:picLocks noChangeAspect="1" noChangeArrowheads="1"/>
          </p:cNvPicPr>
          <p:nvPr/>
        </p:nvPicPr>
        <p:blipFill>
          <a:blip r:embed="rId3" cstate="print">
            <a:lum bright="-20000"/>
          </a:blip>
          <a:srcRect/>
          <a:stretch>
            <a:fillRect/>
          </a:stretch>
        </p:blipFill>
        <p:spPr bwMode="auto">
          <a:xfrm>
            <a:off x="-53163" y="0"/>
            <a:ext cx="925032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81000" y="381000"/>
            <a:ext cx="8382000" cy="646331"/>
          </a:xfrm>
          <a:prstGeom prst="rect">
            <a:avLst/>
          </a:prstGeom>
          <a:solidFill>
            <a:schemeClr val="tx1">
              <a:alpha val="45882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 smtClean="0">
                <a:solidFill>
                  <a:srgbClr val="000000"/>
                </a:solidFill>
              </a:rPr>
              <a:t>Fire and Ecosystem Dynamics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133600" y="5029200"/>
            <a:ext cx="4724400" cy="1569660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lnSpc>
                <a:spcPct val="80000"/>
              </a:lnSpc>
            </a:pPr>
            <a:r>
              <a:rPr lang="en-US" sz="2400" dirty="0" smtClean="0">
                <a:solidFill>
                  <a:srgbClr val="000000"/>
                </a:solidFill>
              </a:rPr>
              <a:t>Ellis Margolis</a:t>
            </a:r>
          </a:p>
          <a:p>
            <a:pPr algn="ctr" eaLnBrk="1" hangingPunct="1">
              <a:lnSpc>
                <a:spcPct val="80000"/>
              </a:lnSpc>
            </a:pPr>
            <a:r>
              <a:rPr lang="en-US" sz="2400" dirty="0" smtClean="0">
                <a:solidFill>
                  <a:srgbClr val="000000"/>
                </a:solidFill>
              </a:rPr>
              <a:t>Research Associate</a:t>
            </a:r>
          </a:p>
          <a:p>
            <a:pPr algn="ctr" eaLnBrk="1" hangingPunct="1">
              <a:lnSpc>
                <a:spcPct val="80000"/>
              </a:lnSpc>
            </a:pPr>
            <a:r>
              <a:rPr lang="en-US" sz="2400" dirty="0" smtClean="0">
                <a:solidFill>
                  <a:srgbClr val="000000"/>
                </a:solidFill>
              </a:rPr>
              <a:t>Laboratory of Tree-Ring Research</a:t>
            </a:r>
          </a:p>
          <a:p>
            <a:pPr algn="ctr" eaLnBrk="1" hangingPunct="1">
              <a:lnSpc>
                <a:spcPct val="80000"/>
              </a:lnSpc>
            </a:pPr>
            <a:r>
              <a:rPr lang="en-US" sz="2400" dirty="0" smtClean="0">
                <a:solidFill>
                  <a:srgbClr val="000000"/>
                </a:solidFill>
              </a:rPr>
              <a:t>University of Arizona</a:t>
            </a:r>
          </a:p>
          <a:p>
            <a:pPr algn="ctr" eaLnBrk="1" hangingPunct="1">
              <a:lnSpc>
                <a:spcPct val="80000"/>
              </a:lnSpc>
            </a:pPr>
            <a:r>
              <a:rPr lang="en-US" sz="2400" i="1" dirty="0" smtClean="0">
                <a:solidFill>
                  <a:srgbClr val="000000"/>
                </a:solidFill>
              </a:rPr>
              <a:t>Slides courtesy of </a:t>
            </a:r>
            <a:r>
              <a:rPr lang="en-US" sz="2400" i="1" dirty="0" err="1" smtClean="0">
                <a:solidFill>
                  <a:srgbClr val="000000"/>
                </a:solidFill>
              </a:rPr>
              <a:t>Andi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Thode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304800"/>
            <a:ext cx="7239000" cy="78581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/>
              <a:t>7 Fire Regime Attributes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657600" y="1295400"/>
            <a:ext cx="2743200" cy="41148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0000"/>
                </a:solidFill>
              </a:rPr>
              <a:t>Temporal</a:t>
            </a:r>
          </a:p>
          <a:p>
            <a:pPr lvl="1" eaLnBrk="1" hangingPunct="1"/>
            <a:r>
              <a:rPr lang="en-US" smtClean="0"/>
              <a:t>Seasonality</a:t>
            </a:r>
          </a:p>
          <a:p>
            <a:pPr lvl="1" eaLnBrk="1" hangingPunct="1"/>
            <a:r>
              <a:rPr lang="en-US" smtClean="0"/>
              <a:t>Fire Return Interval</a:t>
            </a:r>
          </a:p>
          <a:p>
            <a:pPr lvl="1" eaLnBrk="1" hangingPunct="1">
              <a:buFontTx/>
              <a:buNone/>
            </a:pPr>
            <a:endParaRPr lang="en-US" smtClean="0"/>
          </a:p>
          <a:p>
            <a:pPr eaLnBrk="1" hangingPunct="1"/>
            <a:r>
              <a:rPr lang="en-US" smtClean="0">
                <a:solidFill>
                  <a:srgbClr val="FF0000"/>
                </a:solidFill>
              </a:rPr>
              <a:t>Spatial</a:t>
            </a:r>
          </a:p>
          <a:p>
            <a:pPr lvl="1" eaLnBrk="1" hangingPunct="1"/>
            <a:r>
              <a:rPr lang="en-US" smtClean="0"/>
              <a:t>Size/extent</a:t>
            </a:r>
          </a:p>
          <a:p>
            <a:pPr lvl="1" eaLnBrk="1" hangingPunct="1"/>
            <a:r>
              <a:rPr lang="en-US" smtClean="0"/>
              <a:t>Spatial complexity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6324600" y="1295400"/>
            <a:ext cx="2667000" cy="35814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0000"/>
                </a:solidFill>
              </a:rPr>
              <a:t>Magnitude</a:t>
            </a:r>
          </a:p>
          <a:p>
            <a:pPr lvl="1" eaLnBrk="1" hangingPunct="1"/>
            <a:r>
              <a:rPr lang="en-US" smtClean="0"/>
              <a:t>Intensity</a:t>
            </a:r>
          </a:p>
          <a:p>
            <a:pPr lvl="1" eaLnBrk="1" hangingPunct="1"/>
            <a:r>
              <a:rPr lang="en-US" smtClean="0"/>
              <a:t>Severity</a:t>
            </a:r>
          </a:p>
          <a:p>
            <a:pPr lvl="1" eaLnBrk="1" hangingPunct="1"/>
            <a:r>
              <a:rPr lang="en-US" smtClean="0"/>
              <a:t>Fire type</a:t>
            </a:r>
          </a:p>
        </p:txBody>
      </p:sp>
      <p:pic>
        <p:nvPicPr>
          <p:cNvPr id="11269" name="Picture 5" descr="firephoto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3236913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0" name="Rectangle 7"/>
          <p:cNvSpPr>
            <a:spLocks noChangeArrowheads="1"/>
          </p:cNvSpPr>
          <p:nvPr/>
        </p:nvSpPr>
        <p:spPr bwMode="auto">
          <a:xfrm>
            <a:off x="152400" y="6019800"/>
            <a:ext cx="73152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000" b="0"/>
              <a:t>Sugihara, N.G., J. W. van Wagtendonk, J. Fites-Kaufman.  in press. Fire as an ecosystem process. </a:t>
            </a:r>
            <a:r>
              <a:rPr lang="en-US" sz="1000" b="0" i="1"/>
              <a:t>in</a:t>
            </a:r>
            <a:r>
              <a:rPr lang="en-US" sz="1000" b="0"/>
              <a:t> N. G. Sugihara, J. W. van Wagtendonk, J. Fites-Kaufman, K. E. Shaffer, and A. E. Thode, editors. Fire in California Ecosystems. University of California Press, Berkeley, CA.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305800" cy="990600"/>
          </a:xfrm>
        </p:spPr>
        <p:txBody>
          <a:bodyPr/>
          <a:lstStyle/>
          <a:p>
            <a:r>
              <a:rPr lang="en-US" dirty="0" smtClean="0"/>
              <a:t>burn severity, size &amp; complexity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183850"/>
            <a:ext cx="8610600" cy="567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76200"/>
            <a:ext cx="5715000" cy="715963"/>
          </a:xfrm>
        </p:spPr>
        <p:txBody>
          <a:bodyPr/>
          <a:lstStyle/>
          <a:p>
            <a:pPr eaLnBrk="1" hangingPunct="1"/>
            <a:r>
              <a:rPr lang="en-US" sz="4000" dirty="0" smtClean="0"/>
              <a:t>Fire Return Interval</a:t>
            </a:r>
          </a:p>
        </p:txBody>
      </p:sp>
      <p:pic>
        <p:nvPicPr>
          <p:cNvPr id="13315" name="Picture 3" descr="chpt04_05_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88" y="990600"/>
            <a:ext cx="442595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4" descr="chpt04_06_f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990600"/>
            <a:ext cx="4456113" cy="491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Rectangle 7"/>
          <p:cNvSpPr>
            <a:spLocks noChangeArrowheads="1"/>
          </p:cNvSpPr>
          <p:nvPr/>
        </p:nvSpPr>
        <p:spPr bwMode="auto">
          <a:xfrm>
            <a:off x="152400" y="6354763"/>
            <a:ext cx="17526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1200"/>
              <a:t>Sugihara et al 2007.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Object 2"/>
          <p:cNvGraphicFramePr>
            <a:graphicFrameLocks noGrp="1" noChangeAspect="1"/>
          </p:cNvGraphicFramePr>
          <p:nvPr>
            <p:ph idx="4294967295"/>
          </p:nvPr>
        </p:nvGraphicFramePr>
        <p:xfrm>
          <a:off x="1981200" y="4191000"/>
          <a:ext cx="2590800" cy="251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4" name="Photo Editor Photo" r:id="rId4" imgW="4877223" imgH="3657917" progId="">
                  <p:embed/>
                </p:oleObj>
              </mc:Choice>
              <mc:Fallback>
                <p:oleObj name="Photo Editor Photo" r:id="rId4" imgW="4877223" imgH="3657917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4191000"/>
                        <a:ext cx="2590800" cy="251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339" name="Picture 3" descr="ystarthistle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81400" y="1066800"/>
            <a:ext cx="3429000" cy="221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4" descr="patchy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34000" y="3429000"/>
            <a:ext cx="3581400" cy="236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5" descr="00057 copy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800" y="1143000"/>
            <a:ext cx="1752600" cy="260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228600" y="3810000"/>
            <a:ext cx="2057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0" u="sng" dirty="0"/>
              <a:t>Individual Plants</a:t>
            </a:r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7010400" y="1524000"/>
            <a:ext cx="1883849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0" u="sng" dirty="0"/>
              <a:t>Populations</a:t>
            </a:r>
          </a:p>
          <a:p>
            <a:r>
              <a:rPr lang="en-US" b="0" dirty="0"/>
              <a:t>- all individuals of</a:t>
            </a:r>
          </a:p>
          <a:p>
            <a:r>
              <a:rPr lang="en-US" b="0" dirty="0"/>
              <a:t> same kind in </a:t>
            </a:r>
          </a:p>
          <a:p>
            <a:r>
              <a:rPr lang="en-US" b="0" dirty="0"/>
              <a:t> area</a:t>
            </a:r>
          </a:p>
        </p:txBody>
      </p:sp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0" y="5638800"/>
            <a:ext cx="20574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0" u="sng" dirty="0"/>
              <a:t>Plant community</a:t>
            </a:r>
          </a:p>
          <a:p>
            <a:r>
              <a:rPr lang="en-US" sz="1600" b="0" dirty="0"/>
              <a:t>  - all plants together</a:t>
            </a:r>
          </a:p>
          <a:p>
            <a:r>
              <a:rPr lang="en-US" sz="1600" b="0" dirty="0"/>
              <a:t>  in an area</a:t>
            </a:r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5334000" y="5791200"/>
            <a:ext cx="2151551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0" u="sng" dirty="0"/>
              <a:t>Landscapes</a:t>
            </a:r>
          </a:p>
          <a:p>
            <a:r>
              <a:rPr lang="en-US" sz="1600" b="0" dirty="0"/>
              <a:t> - mosaic of plant </a:t>
            </a:r>
          </a:p>
          <a:p>
            <a:r>
              <a:rPr lang="en-US" sz="1600" b="0" dirty="0"/>
              <a:t> communities in an area</a:t>
            </a:r>
          </a:p>
        </p:txBody>
      </p:sp>
      <p:sp>
        <p:nvSpPr>
          <p:cNvPr id="14346" name="Text Box 13"/>
          <p:cNvSpPr txBox="1">
            <a:spLocks noChangeArrowheads="1"/>
          </p:cNvSpPr>
          <p:nvPr/>
        </p:nvSpPr>
        <p:spPr bwMode="auto">
          <a:xfrm>
            <a:off x="1752600" y="273050"/>
            <a:ext cx="6165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rgbClr val="FFFF00"/>
                </a:solidFill>
              </a:rPr>
              <a:t>Biological levels of organization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5"/>
          <p:cNvSpPr txBox="1">
            <a:spLocks noChangeArrowheads="1"/>
          </p:cNvSpPr>
          <p:nvPr/>
        </p:nvSpPr>
        <p:spPr bwMode="auto">
          <a:xfrm>
            <a:off x="517525" y="1408113"/>
            <a:ext cx="8169275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0" dirty="0"/>
              <a:t>Plant survival is related to: (1) surviving the fire by avoiding heat damage, and (2) being able to establish and spread in post-fire environments</a:t>
            </a:r>
          </a:p>
          <a:p>
            <a:endParaRPr lang="en-US" sz="2400" b="0" dirty="0"/>
          </a:p>
          <a:p>
            <a:r>
              <a:rPr lang="en-US" sz="2400" b="0" dirty="0"/>
              <a:t>Plants tend to have one of two fire adapted strategies</a:t>
            </a:r>
          </a:p>
          <a:p>
            <a:endParaRPr lang="en-US" sz="2400" b="0" dirty="0"/>
          </a:p>
          <a:p>
            <a:r>
              <a:rPr lang="en-US" sz="2400" dirty="0">
                <a:solidFill>
                  <a:srgbClr val="FFFF00"/>
                </a:solidFill>
              </a:rPr>
              <a:t>Resistance</a:t>
            </a:r>
            <a:r>
              <a:rPr lang="en-US" sz="2400" b="0" dirty="0"/>
              <a:t> – plant tissues are protected from heat allowing the plant to survive fire</a:t>
            </a:r>
          </a:p>
          <a:p>
            <a:endParaRPr lang="en-US" sz="2400" dirty="0"/>
          </a:p>
          <a:p>
            <a:r>
              <a:rPr lang="en-US" sz="2400" dirty="0">
                <a:solidFill>
                  <a:srgbClr val="FFFF00"/>
                </a:solidFill>
              </a:rPr>
              <a:t>Persistence</a:t>
            </a:r>
            <a:r>
              <a:rPr lang="en-US" sz="2400" b="0" dirty="0"/>
              <a:t> – plants are damaged by fire but are able to regenerate after fire</a:t>
            </a:r>
            <a:endParaRPr lang="en-US" sz="2400" dirty="0"/>
          </a:p>
        </p:txBody>
      </p:sp>
      <p:sp>
        <p:nvSpPr>
          <p:cNvPr id="15363" name="Text Box 6"/>
          <p:cNvSpPr txBox="1">
            <a:spLocks noChangeArrowheads="1"/>
          </p:cNvSpPr>
          <p:nvPr/>
        </p:nvSpPr>
        <p:spPr bwMode="auto">
          <a:xfrm>
            <a:off x="1695450" y="349250"/>
            <a:ext cx="5772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rgbClr val="FFFF00"/>
                </a:solidFill>
              </a:rPr>
              <a:t>Fire effects – </a:t>
            </a:r>
            <a:r>
              <a:rPr lang="en-US" sz="3600" b="0" u="sng" dirty="0">
                <a:solidFill>
                  <a:srgbClr val="FFFF00"/>
                </a:solidFill>
              </a:rPr>
              <a:t>individual plants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 descr="chamise basal bur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304800"/>
            <a:ext cx="16256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 Box 4"/>
          <p:cNvSpPr txBox="1">
            <a:spLocks noChangeArrowheads="1"/>
          </p:cNvSpPr>
          <p:nvPr/>
        </p:nvSpPr>
        <p:spPr bwMode="auto">
          <a:xfrm>
            <a:off x="85725" y="228600"/>
            <a:ext cx="47910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0">
                <a:solidFill>
                  <a:srgbClr val="FFFF00"/>
                </a:solidFill>
              </a:rPr>
              <a:t>Avoiding heat damage</a:t>
            </a:r>
          </a:p>
        </p:txBody>
      </p:sp>
      <p:pic>
        <p:nvPicPr>
          <p:cNvPr id="16388" name="Picture 7" descr="Regeneration of Asp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7650" y="1782763"/>
            <a:ext cx="295275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2" name="Text Box 8"/>
          <p:cNvSpPr txBox="1">
            <a:spLocks noChangeArrowheads="1"/>
          </p:cNvSpPr>
          <p:nvPr/>
        </p:nvSpPr>
        <p:spPr bwMode="auto">
          <a:xfrm>
            <a:off x="152400" y="1447800"/>
            <a:ext cx="33416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Arial" charset="0"/>
              </a:rPr>
              <a:t>Aspen resprouting (CO Cooperative extension)</a:t>
            </a:r>
          </a:p>
        </p:txBody>
      </p:sp>
      <p:pic>
        <p:nvPicPr>
          <p:cNvPr id="16390" name="Picture 9" descr="sprout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13325" y="39688"/>
            <a:ext cx="2301875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4" name="Text Box 10"/>
          <p:cNvSpPr txBox="1">
            <a:spLocks noChangeArrowheads="1"/>
          </p:cNvSpPr>
          <p:nvPr/>
        </p:nvSpPr>
        <p:spPr bwMode="auto">
          <a:xfrm>
            <a:off x="4800600" y="2743200"/>
            <a:ext cx="2362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0">
                <a:latin typeface="Arial" charset="0"/>
              </a:rPr>
              <a:t>Chihuahuan pine resprouting (Pete Ful</a:t>
            </a:r>
            <a:r>
              <a:rPr lang="en-US" sz="1200" b="0">
                <a:latin typeface="Arial" charset="0"/>
                <a:cs typeface="Arial" charset="0"/>
              </a:rPr>
              <a:t>é)</a:t>
            </a:r>
          </a:p>
        </p:txBody>
      </p:sp>
      <p:pic>
        <p:nvPicPr>
          <p:cNvPr id="16392" name="Picture 11" descr="PinusPa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10000"/>
            <a:ext cx="2743200" cy="248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6" name="Text Box 12"/>
          <p:cNvSpPr txBox="1">
            <a:spLocks noChangeArrowheads="1"/>
          </p:cNvSpPr>
          <p:nvPr/>
        </p:nvSpPr>
        <p:spPr bwMode="auto">
          <a:xfrm>
            <a:off x="-58738" y="6324600"/>
            <a:ext cx="24971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Arial" charset="0"/>
              </a:rPr>
              <a:t>Longleaf pine grass stage (NCSU)</a:t>
            </a:r>
          </a:p>
        </p:txBody>
      </p:sp>
      <p:pic>
        <p:nvPicPr>
          <p:cNvPr id="16394" name="Picture 13" descr="Resprouted gambel oak.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0" y="3448050"/>
            <a:ext cx="2952750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8" name="Text Box 14"/>
          <p:cNvSpPr txBox="1">
            <a:spLocks noChangeArrowheads="1"/>
          </p:cNvSpPr>
          <p:nvPr/>
        </p:nvSpPr>
        <p:spPr bwMode="auto">
          <a:xfrm>
            <a:off x="6080125" y="5410200"/>
            <a:ext cx="2911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0">
                <a:latin typeface="Arial" charset="0"/>
              </a:rPr>
              <a:t>Gambel oak resprouting (CO Cooperative extension)</a:t>
            </a:r>
          </a:p>
        </p:txBody>
      </p:sp>
      <p:pic>
        <p:nvPicPr>
          <p:cNvPr id="16396" name="Picture 7" descr="giant sequoia_firescar_barbbonefeld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8013" y="1143000"/>
            <a:ext cx="2185987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7" name="Picture 9" descr="Figure2-7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600" y="3276600"/>
            <a:ext cx="20574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5334000" y="6276975"/>
            <a:ext cx="1600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0">
                <a:latin typeface="Arial" charset="0"/>
              </a:rPr>
              <a:t>New rhizome growth</a:t>
            </a:r>
          </a:p>
        </p:txBody>
      </p:sp>
      <p:sp>
        <p:nvSpPr>
          <p:cNvPr id="23" name="Text Box 14"/>
          <p:cNvSpPr txBox="1">
            <a:spLocks noChangeArrowheads="1"/>
          </p:cNvSpPr>
          <p:nvPr/>
        </p:nvSpPr>
        <p:spPr bwMode="auto">
          <a:xfrm>
            <a:off x="7391400" y="609600"/>
            <a:ext cx="1752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0">
                <a:latin typeface="Arial" charset="0"/>
              </a:rPr>
              <a:t>Thick bark on Giant Sequoia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2" grpId="0"/>
      <p:bldP spid="24584" grpId="0"/>
      <p:bldP spid="24586" grpId="0"/>
      <p:bldP spid="24588" grpId="0"/>
      <p:bldP spid="22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7" descr="quercus agrifolia_coast live oak_crownsprout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3581400"/>
            <a:ext cx="2230438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 descr="Yellowstone Fire_LodgepoleRegen1998_nearTuffClif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1371600"/>
            <a:ext cx="3733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52400" y="6199188"/>
            <a:ext cx="3886200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050" dirty="0">
                <a:latin typeface="Arial" charset="0"/>
              </a:rPr>
              <a:t>Armstrong, W.P. 2001. </a:t>
            </a:r>
            <a:r>
              <a:rPr lang="en-US" sz="1050" u="sng" dirty="0">
                <a:latin typeface="Arial" charset="0"/>
              </a:rPr>
              <a:t>Wayne's Word</a:t>
            </a:r>
            <a:r>
              <a:rPr lang="en-US" sz="1050" dirty="0">
                <a:latin typeface="Arial" charset="0"/>
              </a:rPr>
              <a:t>: 9 May 2001. http://waynesword.palomar.edu/wayne.htm. </a:t>
            </a:r>
          </a:p>
        </p:txBody>
      </p:sp>
      <p:pic>
        <p:nvPicPr>
          <p:cNvPr id="17413" name="Picture 4" descr="Yellowstone Fire_BurnedLodgepole Cone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1828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8600" y="0"/>
            <a:ext cx="373380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7" descr="Raking duff from old-growth trees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3048000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7" descr="00049 copy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7000" y="4635500"/>
            <a:ext cx="2667000" cy="222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7" name="Picture 4" descr="Golden eardrops_Dicentra_Chrysantha_10min smoke neede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57800" y="2057400"/>
            <a:ext cx="3657600" cy="248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701675"/>
          </a:xfrm>
        </p:spPr>
        <p:txBody>
          <a:bodyPr/>
          <a:lstStyle/>
          <a:p>
            <a:pPr eaLnBrk="1" hangingPunct="1"/>
            <a:r>
              <a:rPr lang="en-US" sz="3200" dirty="0" smtClean="0"/>
              <a:t>General Species Responses to Fire - </a:t>
            </a:r>
            <a:r>
              <a:rPr lang="en-US" sz="3200" u="sng" dirty="0" smtClean="0"/>
              <a:t>Reproduction</a:t>
            </a: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76200" y="1219200"/>
            <a:ext cx="2057400" cy="30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0">
                <a:solidFill>
                  <a:srgbClr val="FFFF00"/>
                </a:solidFill>
              </a:rPr>
              <a:t>Fire Response Type</a:t>
            </a: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4419600" y="914400"/>
            <a:ext cx="2286000" cy="30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0">
                <a:solidFill>
                  <a:srgbClr val="FFFF00"/>
                </a:solidFill>
              </a:rPr>
              <a:t>Reproductive Strategy</a:t>
            </a: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 rot="-5400000">
            <a:off x="-480218" y="3024981"/>
            <a:ext cx="1447800" cy="2746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20000"/>
              </a:spcBef>
              <a:buClr>
                <a:srgbClr val="CCFF33"/>
              </a:buClr>
              <a:buSzPct val="70000"/>
              <a:buFont typeface="Wingdings" pitchFamily="2" charset="2"/>
              <a:buNone/>
            </a:pPr>
            <a:r>
              <a:rPr lang="en-US" b="0">
                <a:solidFill>
                  <a:srgbClr val="FF9966"/>
                </a:solidFill>
              </a:rPr>
              <a:t>Fire-stimulated</a:t>
            </a: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7086600" y="1600200"/>
            <a:ext cx="1143000" cy="2444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20000"/>
              </a:spcBef>
              <a:buClr>
                <a:srgbClr val="CCFF33"/>
              </a:buClr>
              <a:buSzPct val="70000"/>
              <a:buFont typeface="Wingdings" pitchFamily="2" charset="2"/>
              <a:buNone/>
            </a:pPr>
            <a:r>
              <a:rPr lang="en-US" sz="1600" b="0"/>
              <a:t>Killed by fire</a:t>
            </a:r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4572000" y="1600200"/>
            <a:ext cx="1447800" cy="2444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20000"/>
              </a:spcBef>
              <a:buClr>
                <a:srgbClr val="CCFF33"/>
              </a:buClr>
              <a:buSzPct val="70000"/>
              <a:buFont typeface="Wingdings" pitchFamily="2" charset="2"/>
              <a:buNone/>
            </a:pPr>
            <a:r>
              <a:rPr lang="en-US" sz="1600" b="0"/>
              <a:t>Not killed by fire</a:t>
            </a:r>
          </a:p>
        </p:txBody>
      </p:sp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5715000" y="1325563"/>
            <a:ext cx="1447800" cy="2746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20000"/>
              </a:spcBef>
              <a:buClr>
                <a:srgbClr val="CCFF33"/>
              </a:buClr>
              <a:buSzPct val="70000"/>
              <a:buFont typeface="Wingdings" pitchFamily="2" charset="2"/>
              <a:buNone/>
            </a:pPr>
            <a:r>
              <a:rPr lang="en-US" b="0">
                <a:solidFill>
                  <a:srgbClr val="FF9966"/>
                </a:solidFill>
              </a:rPr>
              <a:t>Non-Sprouters</a:t>
            </a:r>
          </a:p>
        </p:txBody>
      </p:sp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2514600" y="1295400"/>
            <a:ext cx="14478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20000"/>
              </a:spcBef>
              <a:buClr>
                <a:srgbClr val="CCFF33"/>
              </a:buClr>
              <a:buSzPct val="70000"/>
              <a:buFont typeface="Wingdings" pitchFamily="2" charset="2"/>
              <a:buNone/>
            </a:pPr>
            <a:r>
              <a:rPr lang="en-US" b="0">
                <a:solidFill>
                  <a:srgbClr val="FF9966"/>
                </a:solidFill>
              </a:rPr>
              <a:t>Sprouters</a:t>
            </a:r>
          </a:p>
        </p:txBody>
      </p:sp>
      <p:sp>
        <p:nvSpPr>
          <p:cNvPr id="18442" name="Text Box 10"/>
          <p:cNvSpPr txBox="1">
            <a:spLocks noChangeArrowheads="1"/>
          </p:cNvSpPr>
          <p:nvPr/>
        </p:nvSpPr>
        <p:spPr bwMode="auto">
          <a:xfrm>
            <a:off x="609600" y="2392363"/>
            <a:ext cx="1447800" cy="2746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20000"/>
              </a:spcBef>
              <a:buClr>
                <a:srgbClr val="CCFF33"/>
              </a:buClr>
              <a:buSzPct val="70000"/>
              <a:buFont typeface="Wingdings" pitchFamily="2" charset="2"/>
              <a:buNone/>
            </a:pPr>
            <a:r>
              <a:rPr lang="en-US" b="0"/>
              <a:t>Fire-dependent</a:t>
            </a:r>
          </a:p>
        </p:txBody>
      </p:sp>
      <p:sp>
        <p:nvSpPr>
          <p:cNvPr id="18443" name="Text Box 11"/>
          <p:cNvSpPr txBox="1">
            <a:spLocks noChangeArrowheads="1"/>
          </p:cNvSpPr>
          <p:nvPr/>
        </p:nvSpPr>
        <p:spPr bwMode="auto">
          <a:xfrm>
            <a:off x="609600" y="3505200"/>
            <a:ext cx="14478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20000"/>
              </a:spcBef>
              <a:buClr>
                <a:srgbClr val="CCFF33"/>
              </a:buClr>
              <a:buSzPct val="70000"/>
              <a:buFont typeface="Wingdings" pitchFamily="2" charset="2"/>
              <a:buNone/>
            </a:pPr>
            <a:r>
              <a:rPr lang="en-US" b="0"/>
              <a:t>Fire-enhanced</a:t>
            </a:r>
          </a:p>
        </p:txBody>
      </p:sp>
      <p:sp>
        <p:nvSpPr>
          <p:cNvPr id="18444" name="Text Box 12"/>
          <p:cNvSpPr txBox="1">
            <a:spLocks noChangeArrowheads="1"/>
          </p:cNvSpPr>
          <p:nvPr/>
        </p:nvSpPr>
        <p:spPr bwMode="auto">
          <a:xfrm>
            <a:off x="609600" y="4724400"/>
            <a:ext cx="14478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20000"/>
              </a:spcBef>
              <a:buClr>
                <a:srgbClr val="CCFF33"/>
              </a:buClr>
              <a:buSzPct val="70000"/>
              <a:buFont typeface="Wingdings" pitchFamily="2" charset="2"/>
              <a:buNone/>
            </a:pPr>
            <a:r>
              <a:rPr lang="en-US" b="0"/>
              <a:t>Fire-neutral</a:t>
            </a:r>
          </a:p>
        </p:txBody>
      </p:sp>
      <p:sp>
        <p:nvSpPr>
          <p:cNvPr id="18445" name="Text Box 13"/>
          <p:cNvSpPr txBox="1">
            <a:spLocks noChangeArrowheads="1"/>
          </p:cNvSpPr>
          <p:nvPr/>
        </p:nvSpPr>
        <p:spPr bwMode="auto">
          <a:xfrm>
            <a:off x="609600" y="5821363"/>
            <a:ext cx="1447800" cy="2746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20000"/>
              </a:spcBef>
              <a:buClr>
                <a:srgbClr val="CCFF33"/>
              </a:buClr>
              <a:buSzPct val="70000"/>
              <a:buFont typeface="Wingdings" pitchFamily="2" charset="2"/>
              <a:buNone/>
            </a:pPr>
            <a:r>
              <a:rPr lang="en-US" b="0"/>
              <a:t>Fire-inhibited</a:t>
            </a:r>
          </a:p>
        </p:txBody>
      </p:sp>
      <p:sp>
        <p:nvSpPr>
          <p:cNvPr id="18446" name="Text Box 14"/>
          <p:cNvSpPr txBox="1">
            <a:spLocks noChangeArrowheads="1"/>
          </p:cNvSpPr>
          <p:nvPr/>
        </p:nvSpPr>
        <p:spPr bwMode="auto">
          <a:xfrm rot="-5400000">
            <a:off x="-700881" y="5501481"/>
            <a:ext cx="18288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20000"/>
              </a:spcBef>
              <a:buClr>
                <a:srgbClr val="CCFF33"/>
              </a:buClr>
              <a:buSzPct val="70000"/>
              <a:buFont typeface="Wingdings" pitchFamily="2" charset="2"/>
              <a:buNone/>
            </a:pPr>
            <a:r>
              <a:rPr lang="en-US" b="0">
                <a:solidFill>
                  <a:srgbClr val="FF9966"/>
                </a:solidFill>
              </a:rPr>
              <a:t>Not fire-stimulated</a:t>
            </a:r>
          </a:p>
        </p:txBody>
      </p:sp>
      <p:sp>
        <p:nvSpPr>
          <p:cNvPr id="18447" name="Line 15"/>
          <p:cNvSpPr>
            <a:spLocks noChangeShapeType="1"/>
          </p:cNvSpPr>
          <p:nvPr/>
        </p:nvSpPr>
        <p:spPr bwMode="auto">
          <a:xfrm>
            <a:off x="2514600" y="1295400"/>
            <a:ext cx="6019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8448" name="Line 16"/>
          <p:cNvSpPr>
            <a:spLocks noChangeShapeType="1"/>
          </p:cNvSpPr>
          <p:nvPr/>
        </p:nvSpPr>
        <p:spPr bwMode="auto">
          <a:xfrm>
            <a:off x="76200" y="1905000"/>
            <a:ext cx="8915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8449" name="Line 17"/>
          <p:cNvSpPr>
            <a:spLocks noChangeShapeType="1"/>
          </p:cNvSpPr>
          <p:nvPr/>
        </p:nvSpPr>
        <p:spPr bwMode="auto">
          <a:xfrm>
            <a:off x="76200" y="4267200"/>
            <a:ext cx="8915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8450" name="Line 18"/>
          <p:cNvSpPr>
            <a:spLocks noChangeShapeType="1"/>
          </p:cNvSpPr>
          <p:nvPr/>
        </p:nvSpPr>
        <p:spPr bwMode="auto">
          <a:xfrm>
            <a:off x="76200" y="6781800"/>
            <a:ext cx="8915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763" name="Text Box 19"/>
          <p:cNvSpPr txBox="1">
            <a:spLocks noChangeArrowheads="1"/>
          </p:cNvSpPr>
          <p:nvPr/>
        </p:nvSpPr>
        <p:spPr bwMode="auto">
          <a:xfrm>
            <a:off x="2057400" y="2057400"/>
            <a:ext cx="2057400" cy="11922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0">
                <a:solidFill>
                  <a:schemeClr val="tx2"/>
                </a:solidFill>
              </a:rPr>
              <a:t>Flowering only or almost entirely after fire</a:t>
            </a:r>
          </a:p>
          <a:p>
            <a:pPr>
              <a:spcBef>
                <a:spcPct val="50000"/>
              </a:spcBef>
            </a:pPr>
            <a:endParaRPr lang="en-US" sz="1600" b="0">
              <a:solidFill>
                <a:schemeClr val="tx2"/>
              </a:solidFill>
            </a:endParaRPr>
          </a:p>
        </p:txBody>
      </p:sp>
      <p:sp>
        <p:nvSpPr>
          <p:cNvPr id="31764" name="Text Box 20"/>
          <p:cNvSpPr txBox="1">
            <a:spLocks noChangeArrowheads="1"/>
          </p:cNvSpPr>
          <p:nvPr/>
        </p:nvSpPr>
        <p:spPr bwMode="auto">
          <a:xfrm>
            <a:off x="2057400" y="3200400"/>
            <a:ext cx="2362200" cy="11922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0">
                <a:solidFill>
                  <a:schemeClr val="tx2"/>
                </a:solidFill>
              </a:rPr>
              <a:t>Species increase after fire, also establishment in fire-free interval</a:t>
            </a:r>
          </a:p>
          <a:p>
            <a:pPr>
              <a:spcBef>
                <a:spcPct val="50000"/>
              </a:spcBef>
            </a:pPr>
            <a:endParaRPr lang="en-US" sz="1600" b="0">
              <a:solidFill>
                <a:schemeClr val="tx2"/>
              </a:solidFill>
            </a:endParaRPr>
          </a:p>
        </p:txBody>
      </p:sp>
      <p:sp>
        <p:nvSpPr>
          <p:cNvPr id="31765" name="Text Box 21"/>
          <p:cNvSpPr txBox="1">
            <a:spLocks noChangeArrowheads="1"/>
          </p:cNvSpPr>
          <p:nvPr/>
        </p:nvSpPr>
        <p:spPr bwMode="auto">
          <a:xfrm>
            <a:off x="4343400" y="3200400"/>
            <a:ext cx="2057400" cy="8255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0">
                <a:solidFill>
                  <a:schemeClr val="tx2"/>
                </a:solidFill>
              </a:rPr>
              <a:t>Seed release and seedling establishment enhance</a:t>
            </a:r>
          </a:p>
        </p:txBody>
      </p:sp>
      <p:sp>
        <p:nvSpPr>
          <p:cNvPr id="31766" name="Text Box 22"/>
          <p:cNvSpPr txBox="1">
            <a:spLocks noChangeArrowheads="1"/>
          </p:cNvSpPr>
          <p:nvPr/>
        </p:nvSpPr>
        <p:spPr bwMode="auto">
          <a:xfrm>
            <a:off x="4343400" y="2057400"/>
            <a:ext cx="2057400" cy="14366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0" dirty="0">
                <a:solidFill>
                  <a:schemeClr val="tx2"/>
                </a:solidFill>
              </a:rPr>
              <a:t>Fire Stimulated flowering, germination, seed release</a:t>
            </a:r>
          </a:p>
          <a:p>
            <a:pPr>
              <a:spcBef>
                <a:spcPct val="50000"/>
              </a:spcBef>
            </a:pPr>
            <a:endParaRPr lang="en-US" sz="1600" b="0" dirty="0">
              <a:solidFill>
                <a:schemeClr val="tx2"/>
              </a:solidFill>
            </a:endParaRPr>
          </a:p>
        </p:txBody>
      </p:sp>
      <p:sp>
        <p:nvSpPr>
          <p:cNvPr id="31767" name="Text Box 23"/>
          <p:cNvSpPr txBox="1">
            <a:spLocks noChangeArrowheads="1"/>
          </p:cNvSpPr>
          <p:nvPr/>
        </p:nvSpPr>
        <p:spPr bwMode="auto">
          <a:xfrm>
            <a:off x="6705600" y="2057400"/>
            <a:ext cx="2136775" cy="7032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0">
                <a:solidFill>
                  <a:schemeClr val="tx2"/>
                </a:solidFill>
              </a:rPr>
              <a:t>Seed release from heat</a:t>
            </a:r>
          </a:p>
          <a:p>
            <a:pPr>
              <a:spcBef>
                <a:spcPct val="50000"/>
              </a:spcBef>
            </a:pPr>
            <a:endParaRPr lang="en-US" sz="1600" b="0">
              <a:solidFill>
                <a:schemeClr val="tx2"/>
              </a:solidFill>
            </a:endParaRPr>
          </a:p>
        </p:txBody>
      </p:sp>
      <p:sp>
        <p:nvSpPr>
          <p:cNvPr id="31768" name="Text Box 24"/>
          <p:cNvSpPr txBox="1">
            <a:spLocks noChangeArrowheads="1"/>
          </p:cNvSpPr>
          <p:nvPr/>
        </p:nvSpPr>
        <p:spPr bwMode="auto">
          <a:xfrm>
            <a:off x="4343400" y="4267200"/>
            <a:ext cx="2209800" cy="10699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0">
                <a:solidFill>
                  <a:schemeClr val="tx2"/>
                </a:solidFill>
              </a:rPr>
              <a:t>Seed germination same following fire than in fire-free interval; seed producers survive fire</a:t>
            </a:r>
          </a:p>
        </p:txBody>
      </p:sp>
      <p:sp>
        <p:nvSpPr>
          <p:cNvPr id="31769" name="Text Box 25"/>
          <p:cNvSpPr txBox="1">
            <a:spLocks noChangeArrowheads="1"/>
          </p:cNvSpPr>
          <p:nvPr/>
        </p:nvSpPr>
        <p:spPr bwMode="auto">
          <a:xfrm>
            <a:off x="2057400" y="5638800"/>
            <a:ext cx="2295525" cy="11922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0">
                <a:solidFill>
                  <a:schemeClr val="tx2"/>
                </a:solidFill>
              </a:rPr>
              <a:t>Sprouting recruitment less following fire than in fire-free interval</a:t>
            </a:r>
          </a:p>
          <a:p>
            <a:pPr>
              <a:spcBef>
                <a:spcPct val="50000"/>
              </a:spcBef>
            </a:pPr>
            <a:endParaRPr lang="en-US" sz="1600" b="0">
              <a:solidFill>
                <a:schemeClr val="tx2"/>
              </a:solidFill>
            </a:endParaRPr>
          </a:p>
        </p:txBody>
      </p:sp>
      <p:sp>
        <p:nvSpPr>
          <p:cNvPr id="31770" name="Text Box 26"/>
          <p:cNvSpPr txBox="1">
            <a:spLocks noChangeArrowheads="1"/>
          </p:cNvSpPr>
          <p:nvPr/>
        </p:nvSpPr>
        <p:spPr bwMode="auto">
          <a:xfrm>
            <a:off x="6705600" y="3200400"/>
            <a:ext cx="2136775" cy="9477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0">
                <a:solidFill>
                  <a:schemeClr val="tx2"/>
                </a:solidFill>
              </a:rPr>
              <a:t>Seed germination enhanced</a:t>
            </a:r>
          </a:p>
          <a:p>
            <a:pPr>
              <a:spcBef>
                <a:spcPct val="50000"/>
              </a:spcBef>
            </a:pPr>
            <a:endParaRPr lang="en-US" sz="1600" b="0">
              <a:solidFill>
                <a:schemeClr val="tx2"/>
              </a:solidFill>
            </a:endParaRPr>
          </a:p>
        </p:txBody>
      </p:sp>
      <p:sp>
        <p:nvSpPr>
          <p:cNvPr id="31771" name="Text Box 27"/>
          <p:cNvSpPr txBox="1">
            <a:spLocks noChangeArrowheads="1"/>
          </p:cNvSpPr>
          <p:nvPr/>
        </p:nvSpPr>
        <p:spPr bwMode="auto">
          <a:xfrm>
            <a:off x="2057400" y="4267200"/>
            <a:ext cx="2376488" cy="14366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0">
                <a:solidFill>
                  <a:schemeClr val="tx2"/>
                </a:solidFill>
              </a:rPr>
              <a:t>Sprouting recruitment same following fire as in fire-free interval; continuous sprouters</a:t>
            </a:r>
          </a:p>
          <a:p>
            <a:pPr>
              <a:spcBef>
                <a:spcPct val="50000"/>
              </a:spcBef>
            </a:pPr>
            <a:endParaRPr lang="en-US" sz="1600" b="0">
              <a:solidFill>
                <a:schemeClr val="tx2"/>
              </a:solidFill>
            </a:endParaRPr>
          </a:p>
        </p:txBody>
      </p:sp>
      <p:sp>
        <p:nvSpPr>
          <p:cNvPr id="31772" name="Text Box 28"/>
          <p:cNvSpPr txBox="1">
            <a:spLocks noChangeArrowheads="1"/>
          </p:cNvSpPr>
          <p:nvPr/>
        </p:nvSpPr>
        <p:spPr bwMode="auto">
          <a:xfrm>
            <a:off x="4343400" y="5638800"/>
            <a:ext cx="2295525" cy="8255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0">
                <a:solidFill>
                  <a:schemeClr val="tx2"/>
                </a:solidFill>
              </a:rPr>
              <a:t>Seed germination less following fire than in fire-free interval</a:t>
            </a:r>
          </a:p>
        </p:txBody>
      </p:sp>
      <p:sp>
        <p:nvSpPr>
          <p:cNvPr id="31773" name="Text Box 29"/>
          <p:cNvSpPr txBox="1">
            <a:spLocks noChangeArrowheads="1"/>
          </p:cNvSpPr>
          <p:nvPr/>
        </p:nvSpPr>
        <p:spPr bwMode="auto">
          <a:xfrm>
            <a:off x="6705600" y="4267200"/>
            <a:ext cx="2295525" cy="9477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0">
                <a:solidFill>
                  <a:schemeClr val="tx2"/>
                </a:solidFill>
              </a:rPr>
              <a:t>Long-distance seed dispersal</a:t>
            </a:r>
          </a:p>
          <a:p>
            <a:pPr>
              <a:spcBef>
                <a:spcPct val="50000"/>
              </a:spcBef>
            </a:pPr>
            <a:endParaRPr lang="en-US" sz="1600" b="0">
              <a:solidFill>
                <a:schemeClr val="tx2"/>
              </a:solidFill>
            </a:endParaRPr>
          </a:p>
        </p:txBody>
      </p:sp>
      <p:sp>
        <p:nvSpPr>
          <p:cNvPr id="31774" name="Text Box 30"/>
          <p:cNvSpPr txBox="1">
            <a:spLocks noChangeArrowheads="1"/>
          </p:cNvSpPr>
          <p:nvPr/>
        </p:nvSpPr>
        <p:spPr bwMode="auto">
          <a:xfrm>
            <a:off x="6705600" y="5638800"/>
            <a:ext cx="2295525" cy="11922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0">
                <a:solidFill>
                  <a:schemeClr val="tx2"/>
                </a:solidFill>
              </a:rPr>
              <a:t>Mature and seedling individuals killed by fire; post-fire recruitment low</a:t>
            </a:r>
          </a:p>
          <a:p>
            <a:pPr>
              <a:spcBef>
                <a:spcPct val="50000"/>
              </a:spcBef>
            </a:pPr>
            <a:endParaRPr lang="en-US" sz="1600" b="0">
              <a:solidFill>
                <a:schemeClr val="tx2"/>
              </a:solidFill>
            </a:endParaRPr>
          </a:p>
        </p:txBody>
      </p:sp>
      <p:sp>
        <p:nvSpPr>
          <p:cNvPr id="18463" name="Line 31"/>
          <p:cNvSpPr>
            <a:spLocks noChangeShapeType="1"/>
          </p:cNvSpPr>
          <p:nvPr/>
        </p:nvSpPr>
        <p:spPr bwMode="auto">
          <a:xfrm>
            <a:off x="533400" y="3124200"/>
            <a:ext cx="8458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8464" name="Line 32"/>
          <p:cNvSpPr>
            <a:spLocks noChangeShapeType="1"/>
          </p:cNvSpPr>
          <p:nvPr/>
        </p:nvSpPr>
        <p:spPr bwMode="auto">
          <a:xfrm>
            <a:off x="533400" y="5562600"/>
            <a:ext cx="8458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pic>
        <p:nvPicPr>
          <p:cNvPr id="33" name="Picture 3" descr="Yellowstone Fire_LodgepoleRegen1998_nearTuffClif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0800" y="1828800"/>
            <a:ext cx="2514600" cy="1334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63" grpId="0"/>
      <p:bldP spid="31764" grpId="0"/>
      <p:bldP spid="31765" grpId="0"/>
      <p:bldP spid="31766" grpId="0"/>
      <p:bldP spid="31767" grpId="0"/>
      <p:bldP spid="31768" grpId="0"/>
      <p:bldP spid="31769" grpId="0"/>
      <p:bldP spid="31770" grpId="0"/>
      <p:bldP spid="31771" grpId="0"/>
      <p:bldP spid="31772" grpId="0"/>
      <p:bldP spid="31773" grpId="0"/>
      <p:bldP spid="3177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Plant Populations, Communities and Fire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52388"/>
            <a:ext cx="8637588" cy="1431925"/>
          </a:xfrm>
        </p:spPr>
        <p:txBody>
          <a:bodyPr/>
          <a:lstStyle/>
          <a:p>
            <a:pPr eaLnBrk="1" hangingPunct="1"/>
            <a:r>
              <a:rPr lang="en-US" u="sng" dirty="0" smtClean="0"/>
              <a:t>Populations</a:t>
            </a:r>
            <a:r>
              <a:rPr lang="en-US" dirty="0" smtClean="0"/>
              <a:t>-key considerations for determining potential effects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8613" y="1941513"/>
            <a:ext cx="8434387" cy="4916487"/>
          </a:xfrm>
        </p:spPr>
        <p:txBody>
          <a:bodyPr/>
          <a:lstStyle/>
          <a:p>
            <a:pPr eaLnBrk="1" hangingPunct="1"/>
            <a:r>
              <a:rPr lang="en-US" dirty="0" smtClean="0"/>
              <a:t>Is the population </a:t>
            </a:r>
            <a:r>
              <a:rPr lang="en-US" u="sng" dirty="0" smtClean="0"/>
              <a:t>dependent</a:t>
            </a:r>
            <a:r>
              <a:rPr lang="en-US" dirty="0" smtClean="0"/>
              <a:t> or </a:t>
            </a:r>
            <a:r>
              <a:rPr lang="en-US" u="sng" dirty="0" smtClean="0"/>
              <a:t>enhanced</a:t>
            </a:r>
            <a:r>
              <a:rPr lang="en-US" dirty="0" smtClean="0"/>
              <a:t> by fire?</a:t>
            </a:r>
          </a:p>
          <a:p>
            <a:pPr lvl="1" eaLnBrk="1" hangingPunct="1"/>
            <a:r>
              <a:rPr lang="en-US" dirty="0" smtClean="0"/>
              <a:t>Yes? – fire effects generally positive</a:t>
            </a:r>
          </a:p>
          <a:p>
            <a:pPr eaLnBrk="1" hangingPunct="1"/>
            <a:r>
              <a:rPr lang="en-US" u="sng" dirty="0" smtClean="0"/>
              <a:t>Fire-neutral</a:t>
            </a:r>
            <a:r>
              <a:rPr lang="en-US" dirty="0" smtClean="0"/>
              <a:t> or </a:t>
            </a:r>
            <a:r>
              <a:rPr lang="en-US" u="sng" dirty="0" smtClean="0"/>
              <a:t>Fire-inhibited</a:t>
            </a:r>
            <a:r>
              <a:rPr lang="en-US" dirty="0" smtClean="0"/>
              <a:t>?</a:t>
            </a:r>
          </a:p>
          <a:p>
            <a:pPr lvl="1" eaLnBrk="1" hangingPunct="1"/>
            <a:r>
              <a:rPr lang="en-US" dirty="0" smtClean="0"/>
              <a:t>Depends on mosaic of burn and </a:t>
            </a:r>
            <a:r>
              <a:rPr lang="en-US" b="1" i="1" dirty="0" smtClean="0">
                <a:solidFill>
                  <a:srgbClr val="FFFF00"/>
                </a:solidFill>
              </a:rPr>
              <a:t>proportion of population affected</a:t>
            </a:r>
          </a:p>
          <a:p>
            <a:pPr eaLnBrk="1" hangingPunct="1"/>
            <a:r>
              <a:rPr lang="en-US" dirty="0" smtClean="0"/>
              <a:t>Keys to population persistence:</a:t>
            </a:r>
          </a:p>
          <a:p>
            <a:pPr lvl="1" eaLnBrk="1" hangingPunct="1"/>
            <a:r>
              <a:rPr lang="en-US" dirty="0" smtClean="0"/>
              <a:t>Survival</a:t>
            </a:r>
          </a:p>
          <a:p>
            <a:pPr lvl="1" eaLnBrk="1" hangingPunct="1"/>
            <a:r>
              <a:rPr lang="en-US" dirty="0" smtClean="0"/>
              <a:t>Reproduction</a:t>
            </a:r>
            <a:endParaRPr lang="en-US" b="1" i="1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305800" cy="1143000"/>
          </a:xfrm>
        </p:spPr>
        <p:txBody>
          <a:bodyPr/>
          <a:lstStyle/>
          <a:p>
            <a:pPr eaLnBrk="1" hangingPunct="1"/>
            <a:r>
              <a:rPr lang="en-US" smtClean="0"/>
              <a:t>Objectives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295400"/>
            <a:ext cx="7391400" cy="4876800"/>
          </a:xfrm>
        </p:spPr>
        <p:txBody>
          <a:bodyPr/>
          <a:lstStyle/>
          <a:p>
            <a:pPr marL="609600" indent="-609600" eaLnBrk="1" hangingPunct="1">
              <a:spcBef>
                <a:spcPct val="25000"/>
              </a:spcBef>
              <a:spcAft>
                <a:spcPct val="25000"/>
              </a:spcAft>
              <a:buFontTx/>
              <a:buAutoNum type="arabicPeriod"/>
            </a:pPr>
            <a:r>
              <a:rPr lang="en-US" dirty="0" smtClean="0"/>
              <a:t>Review fire regimes</a:t>
            </a:r>
          </a:p>
          <a:p>
            <a:pPr marL="609600" indent="-609600" eaLnBrk="1" hangingPunct="1">
              <a:spcBef>
                <a:spcPct val="25000"/>
              </a:spcBef>
              <a:spcAft>
                <a:spcPct val="25000"/>
              </a:spcAft>
              <a:buFontTx/>
              <a:buAutoNum type="arabicPeriod"/>
            </a:pPr>
            <a:r>
              <a:rPr lang="en-US" dirty="0" smtClean="0"/>
              <a:t>Identify general species responses to fire and their role in predicting post-fire ecosystem changes.</a:t>
            </a:r>
          </a:p>
          <a:p>
            <a:pPr marL="609600" indent="-609600" eaLnBrk="1" hangingPunct="1">
              <a:spcBef>
                <a:spcPct val="25000"/>
              </a:spcBef>
              <a:spcAft>
                <a:spcPct val="25000"/>
              </a:spcAft>
              <a:buFontTx/>
              <a:buAutoNum type="arabicPeriod"/>
            </a:pPr>
            <a:r>
              <a:rPr lang="en-US" dirty="0" smtClean="0"/>
              <a:t>Present a framework for thinking about fire effects on plant populations</a:t>
            </a:r>
          </a:p>
          <a:p>
            <a:pPr marL="609600" indent="-609600" eaLnBrk="1" hangingPunct="1">
              <a:spcBef>
                <a:spcPct val="25000"/>
              </a:spcBef>
              <a:spcAft>
                <a:spcPct val="25000"/>
              </a:spcAft>
              <a:buFontTx/>
              <a:buAutoNum type="arabicPeriod"/>
            </a:pPr>
            <a:r>
              <a:rPr lang="en-US" dirty="0" smtClean="0"/>
              <a:t>Fire regimes and community effects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43434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Fire Size</a:t>
            </a:r>
            <a:br>
              <a:rPr lang="en-US" dirty="0" smtClean="0"/>
            </a:br>
            <a:r>
              <a:rPr lang="en-US" sz="2800" dirty="0" smtClean="0"/>
              <a:t>(relative to population size)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953000" cy="48768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Size </a:t>
            </a:r>
            <a:r>
              <a:rPr lang="en-US" sz="2800" i="1" dirty="0" smtClean="0"/>
              <a:t>relative</a:t>
            </a:r>
            <a:r>
              <a:rPr lang="en-US" sz="2800" dirty="0" smtClean="0"/>
              <a:t> to the plant population determines effects</a:t>
            </a:r>
          </a:p>
          <a:p>
            <a:pPr lvl="1" eaLnBrk="1" hangingPunct="1">
              <a:buFontTx/>
              <a:buNone/>
            </a:pPr>
            <a:endParaRPr lang="en-US" sz="2400" dirty="0" smtClean="0"/>
          </a:p>
          <a:p>
            <a:pPr eaLnBrk="1" hangingPunct="1"/>
            <a:r>
              <a:rPr lang="en-US" sz="2800" dirty="0" smtClean="0"/>
              <a:t>Population distribution patterns compared to fire size</a:t>
            </a:r>
          </a:p>
          <a:p>
            <a:pPr marL="914400" lvl="1" indent="-457200" eaLnBrk="1" hangingPunct="1">
              <a:buFont typeface="+mj-lt"/>
              <a:buAutoNum type="arabicPeriod"/>
            </a:pPr>
            <a:r>
              <a:rPr lang="en-US" sz="2400" dirty="0" smtClean="0"/>
              <a:t>Endemic</a:t>
            </a:r>
          </a:p>
          <a:p>
            <a:pPr marL="914400" lvl="1" indent="-457200" eaLnBrk="1" hangingPunct="1">
              <a:buFont typeface="+mj-lt"/>
              <a:buAutoNum type="arabicPeriod"/>
            </a:pPr>
            <a:r>
              <a:rPr lang="en-US" sz="2400" dirty="0" smtClean="0"/>
              <a:t>Patchy</a:t>
            </a:r>
          </a:p>
          <a:p>
            <a:pPr marL="914400" lvl="1" indent="-457200" eaLnBrk="1" hangingPunct="1">
              <a:buFont typeface="+mj-lt"/>
              <a:buAutoNum type="arabicPeriod"/>
            </a:pPr>
            <a:r>
              <a:rPr lang="en-US" sz="2400" dirty="0" smtClean="0"/>
              <a:t>Continuous</a:t>
            </a:r>
          </a:p>
        </p:txBody>
      </p:sp>
      <p:pic>
        <p:nvPicPr>
          <p:cNvPr id="21508" name="Picture 7" descr="Madrean_sky_island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0" y="1219200"/>
            <a:ext cx="359092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Text Box 8"/>
          <p:cNvSpPr txBox="1">
            <a:spLocks noChangeArrowheads="1"/>
          </p:cNvSpPr>
          <p:nvPr/>
        </p:nvSpPr>
        <p:spPr bwMode="auto">
          <a:xfrm>
            <a:off x="5394325" y="5829300"/>
            <a:ext cx="781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USGS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4000" y="76200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Small populations in Sky Islands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8613" y="1941513"/>
            <a:ext cx="3481387" cy="45354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Aft>
                <a:spcPct val="20000"/>
              </a:spcAft>
            </a:pPr>
            <a:r>
              <a:rPr lang="en-US" sz="2400" dirty="0" smtClean="0"/>
              <a:t>Rare Plant</a:t>
            </a:r>
          </a:p>
          <a:p>
            <a:pPr eaLnBrk="1" hangingPunct="1">
              <a:lnSpc>
                <a:spcPct val="90000"/>
              </a:lnSpc>
              <a:spcAft>
                <a:spcPct val="20000"/>
              </a:spcAft>
            </a:pPr>
            <a:r>
              <a:rPr lang="en-US" sz="2400" dirty="0" smtClean="0"/>
              <a:t>endemic to Marin County, CA </a:t>
            </a:r>
          </a:p>
          <a:p>
            <a:pPr eaLnBrk="1" hangingPunct="1">
              <a:lnSpc>
                <a:spcPct val="90000"/>
              </a:lnSpc>
              <a:spcAft>
                <a:spcPct val="20000"/>
              </a:spcAft>
            </a:pPr>
            <a:r>
              <a:rPr lang="en-US" sz="2400" dirty="0" smtClean="0"/>
              <a:t>require heat from fire to break </a:t>
            </a:r>
            <a:r>
              <a:rPr lang="en-US" sz="2400" dirty="0" err="1" smtClean="0"/>
              <a:t>seedcoats</a:t>
            </a:r>
            <a:r>
              <a:rPr lang="en-US" sz="2400" dirty="0" smtClean="0"/>
              <a:t> and stimulate seed germination</a:t>
            </a:r>
            <a:r>
              <a:rPr lang="en-US" sz="2000" dirty="0" smtClean="0"/>
              <a:t> </a:t>
            </a:r>
          </a:p>
          <a:p>
            <a:pPr eaLnBrk="1" hangingPunct="1">
              <a:lnSpc>
                <a:spcPct val="90000"/>
              </a:lnSpc>
              <a:spcAft>
                <a:spcPct val="20000"/>
              </a:spcAft>
            </a:pPr>
            <a:r>
              <a:rPr lang="en-US" sz="2400" dirty="0" smtClean="0"/>
              <a:t>Responded very well to 1995 Vision Fire in Point Reyes National Seashore</a:t>
            </a:r>
          </a:p>
        </p:txBody>
      </p:sp>
      <p:pic>
        <p:nvPicPr>
          <p:cNvPr id="22531" name="Picture 3" descr="MarinManzanita_PointReyesNationalSeashore_2004copyrigh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0"/>
            <a:ext cx="4549775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Rectangle 4"/>
          <p:cNvSpPr>
            <a:spLocks noGrp="1" noChangeArrowheads="1"/>
          </p:cNvSpPr>
          <p:nvPr>
            <p:ph type="title"/>
          </p:nvPr>
        </p:nvSpPr>
        <p:spPr>
          <a:xfrm>
            <a:off x="-228600" y="0"/>
            <a:ext cx="4787900" cy="1431925"/>
          </a:xfrm>
        </p:spPr>
        <p:txBody>
          <a:bodyPr/>
          <a:lstStyle/>
          <a:p>
            <a:pPr eaLnBrk="1" hangingPunct="1"/>
            <a:r>
              <a:rPr lang="en-US" smtClean="0"/>
              <a:t>Marin Manzanita</a:t>
            </a:r>
            <a:br>
              <a:rPr lang="en-US" smtClean="0"/>
            </a:br>
            <a:r>
              <a:rPr lang="en-US" sz="2800" smtClean="0"/>
              <a:t>(Arctostaphylos virgata)</a:t>
            </a:r>
            <a:r>
              <a:rPr lang="en-US" smtClean="0"/>
              <a:t> </a:t>
            </a: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4343400" y="6019800"/>
            <a:ext cx="32766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chemeClr val="tx2"/>
                </a:solidFill>
              </a:rPr>
              <a:t>Copyright © 2004, Point Reyes National Seashore http://www.nps.gov/pore/fire_photos.htm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8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5"/>
          <p:cNvSpPr txBox="1">
            <a:spLocks noChangeArrowheads="1"/>
          </p:cNvSpPr>
          <p:nvPr/>
        </p:nvSpPr>
        <p:spPr bwMode="auto">
          <a:xfrm>
            <a:off x="0" y="1408113"/>
            <a:ext cx="41148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800" b="0" dirty="0"/>
          </a:p>
          <a:p>
            <a:pPr lvl="1"/>
            <a:r>
              <a:rPr lang="en-US" sz="2800" b="0" u="sng" dirty="0" smtClean="0"/>
              <a:t>Example:</a:t>
            </a:r>
            <a:endParaRPr lang="en-US" sz="2800" b="0" u="sng" dirty="0"/>
          </a:p>
          <a:p>
            <a:pPr lvl="1"/>
            <a:r>
              <a:rPr lang="en-US" sz="2800" b="0" dirty="0" smtClean="0"/>
              <a:t>Fire </a:t>
            </a:r>
            <a:r>
              <a:rPr lang="en-US" sz="2800" b="0" dirty="0"/>
              <a:t>inhibited species (killed by fire)</a:t>
            </a:r>
          </a:p>
          <a:p>
            <a:pPr lvl="1"/>
            <a:endParaRPr lang="en-US" sz="2800" b="0" dirty="0"/>
          </a:p>
        </p:txBody>
      </p:sp>
      <p:sp>
        <p:nvSpPr>
          <p:cNvPr id="23571" name="Oval 22"/>
          <p:cNvSpPr>
            <a:spLocks noChangeArrowheads="1"/>
          </p:cNvSpPr>
          <p:nvPr/>
        </p:nvSpPr>
        <p:spPr bwMode="auto">
          <a:xfrm>
            <a:off x="4876800" y="6019800"/>
            <a:ext cx="533400" cy="3810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0" name="Group 49"/>
          <p:cNvGrpSpPr/>
          <p:nvPr/>
        </p:nvGrpSpPr>
        <p:grpSpPr>
          <a:xfrm>
            <a:off x="4495800" y="1752600"/>
            <a:ext cx="3481113" cy="1676400"/>
            <a:chOff x="4495800" y="1752600"/>
            <a:chExt cx="3481113" cy="1676400"/>
          </a:xfrm>
        </p:grpSpPr>
        <p:sp>
          <p:nvSpPr>
            <p:cNvPr id="23555" name="Oval 6"/>
            <p:cNvSpPr>
              <a:spLocks noChangeArrowheads="1"/>
            </p:cNvSpPr>
            <p:nvPr/>
          </p:nvSpPr>
          <p:spPr bwMode="auto">
            <a:xfrm>
              <a:off x="5105400" y="2895600"/>
              <a:ext cx="76200" cy="76200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56" name="Oval 7"/>
            <p:cNvSpPr>
              <a:spLocks noChangeArrowheads="1"/>
            </p:cNvSpPr>
            <p:nvPr/>
          </p:nvSpPr>
          <p:spPr bwMode="auto">
            <a:xfrm>
              <a:off x="4953000" y="3124200"/>
              <a:ext cx="76200" cy="76200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57" name="Oval 8"/>
            <p:cNvSpPr>
              <a:spLocks noChangeArrowheads="1"/>
            </p:cNvSpPr>
            <p:nvPr/>
          </p:nvSpPr>
          <p:spPr bwMode="auto">
            <a:xfrm>
              <a:off x="5257800" y="3124200"/>
              <a:ext cx="76200" cy="76200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58" name="Oval 9"/>
            <p:cNvSpPr>
              <a:spLocks noChangeArrowheads="1"/>
            </p:cNvSpPr>
            <p:nvPr/>
          </p:nvSpPr>
          <p:spPr bwMode="auto">
            <a:xfrm>
              <a:off x="5334000" y="2895600"/>
              <a:ext cx="76200" cy="76200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59" name="Oval 10"/>
            <p:cNvSpPr>
              <a:spLocks noChangeArrowheads="1"/>
            </p:cNvSpPr>
            <p:nvPr/>
          </p:nvSpPr>
          <p:spPr bwMode="auto">
            <a:xfrm>
              <a:off x="4876800" y="2895600"/>
              <a:ext cx="76200" cy="76200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60" name="Oval 11"/>
            <p:cNvSpPr>
              <a:spLocks noChangeArrowheads="1"/>
            </p:cNvSpPr>
            <p:nvPr/>
          </p:nvSpPr>
          <p:spPr bwMode="auto">
            <a:xfrm>
              <a:off x="5486400" y="3124200"/>
              <a:ext cx="76200" cy="76200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61" name="Oval 12"/>
            <p:cNvSpPr>
              <a:spLocks noChangeArrowheads="1"/>
            </p:cNvSpPr>
            <p:nvPr/>
          </p:nvSpPr>
          <p:spPr bwMode="auto">
            <a:xfrm>
              <a:off x="5562600" y="2895600"/>
              <a:ext cx="76200" cy="76200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b="0">
                <a:latin typeface="Arial" charset="0"/>
              </a:endParaRPr>
            </a:p>
          </p:txBody>
        </p:sp>
        <p:sp>
          <p:nvSpPr>
            <p:cNvPr id="23562" name="Oval 13"/>
            <p:cNvSpPr>
              <a:spLocks noChangeArrowheads="1"/>
            </p:cNvSpPr>
            <p:nvPr/>
          </p:nvSpPr>
          <p:spPr bwMode="auto">
            <a:xfrm>
              <a:off x="4953000" y="2667000"/>
              <a:ext cx="76200" cy="76200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63" name="Oval 14"/>
            <p:cNvSpPr>
              <a:spLocks noChangeArrowheads="1"/>
            </p:cNvSpPr>
            <p:nvPr/>
          </p:nvSpPr>
          <p:spPr bwMode="auto">
            <a:xfrm>
              <a:off x="5181600" y="2667000"/>
              <a:ext cx="76200" cy="76200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64" name="Oval 15"/>
            <p:cNvSpPr>
              <a:spLocks noChangeArrowheads="1"/>
            </p:cNvSpPr>
            <p:nvPr/>
          </p:nvSpPr>
          <p:spPr bwMode="auto">
            <a:xfrm>
              <a:off x="5410200" y="2667000"/>
              <a:ext cx="76200" cy="76200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65" name="Oval 16"/>
            <p:cNvSpPr>
              <a:spLocks noChangeArrowheads="1"/>
            </p:cNvSpPr>
            <p:nvPr/>
          </p:nvSpPr>
          <p:spPr bwMode="auto">
            <a:xfrm>
              <a:off x="5638800" y="2590800"/>
              <a:ext cx="76200" cy="76200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66" name="Oval 17"/>
            <p:cNvSpPr>
              <a:spLocks noChangeArrowheads="1"/>
            </p:cNvSpPr>
            <p:nvPr/>
          </p:nvSpPr>
          <p:spPr bwMode="auto">
            <a:xfrm>
              <a:off x="5410200" y="2438400"/>
              <a:ext cx="76200" cy="76200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67" name="Oval 18"/>
            <p:cNvSpPr>
              <a:spLocks noChangeArrowheads="1"/>
            </p:cNvSpPr>
            <p:nvPr/>
          </p:nvSpPr>
          <p:spPr bwMode="auto">
            <a:xfrm>
              <a:off x="5105400" y="2438400"/>
              <a:ext cx="76200" cy="76200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68" name="Oval 19"/>
            <p:cNvSpPr>
              <a:spLocks noChangeArrowheads="1"/>
            </p:cNvSpPr>
            <p:nvPr/>
          </p:nvSpPr>
          <p:spPr bwMode="auto">
            <a:xfrm>
              <a:off x="4876800" y="2438400"/>
              <a:ext cx="76200" cy="76200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69" name="Oval 20"/>
            <p:cNvSpPr>
              <a:spLocks noChangeArrowheads="1"/>
            </p:cNvSpPr>
            <p:nvPr/>
          </p:nvSpPr>
          <p:spPr bwMode="auto">
            <a:xfrm>
              <a:off x="4724400" y="2667000"/>
              <a:ext cx="76200" cy="76200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0" name="Oval 21"/>
            <p:cNvSpPr>
              <a:spLocks noChangeArrowheads="1"/>
            </p:cNvSpPr>
            <p:nvPr/>
          </p:nvSpPr>
          <p:spPr bwMode="auto">
            <a:xfrm>
              <a:off x="4724400" y="2971800"/>
              <a:ext cx="76200" cy="76200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b="0">
                <a:latin typeface="Arial" charset="0"/>
              </a:endParaRPr>
            </a:p>
          </p:txBody>
        </p:sp>
        <p:sp>
          <p:nvSpPr>
            <p:cNvPr id="23572" name="Text Box 23"/>
            <p:cNvSpPr txBox="1">
              <a:spLocks noChangeArrowheads="1"/>
            </p:cNvSpPr>
            <p:nvPr/>
          </p:nvSpPr>
          <p:spPr bwMode="auto">
            <a:xfrm>
              <a:off x="6232525" y="2601913"/>
              <a:ext cx="174438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0" dirty="0">
                  <a:solidFill>
                    <a:srgbClr val="FFFF00"/>
                  </a:solidFill>
                  <a:latin typeface="Arial" charset="0"/>
                </a:rPr>
                <a:t>Continuous</a:t>
              </a:r>
            </a:p>
          </p:txBody>
        </p:sp>
        <p:sp>
          <p:nvSpPr>
            <p:cNvPr id="23576" name="Oval 27"/>
            <p:cNvSpPr>
              <a:spLocks noChangeArrowheads="1"/>
            </p:cNvSpPr>
            <p:nvPr/>
          </p:nvSpPr>
          <p:spPr bwMode="auto">
            <a:xfrm>
              <a:off x="4648200" y="3200400"/>
              <a:ext cx="76200" cy="76200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7" name="Oval 28"/>
            <p:cNvSpPr>
              <a:spLocks noChangeArrowheads="1"/>
            </p:cNvSpPr>
            <p:nvPr/>
          </p:nvSpPr>
          <p:spPr bwMode="auto">
            <a:xfrm>
              <a:off x="4495800" y="2819400"/>
              <a:ext cx="76200" cy="76200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8" name="Oval 29"/>
            <p:cNvSpPr>
              <a:spLocks noChangeArrowheads="1"/>
            </p:cNvSpPr>
            <p:nvPr/>
          </p:nvSpPr>
          <p:spPr bwMode="auto">
            <a:xfrm>
              <a:off x="4648200" y="2438400"/>
              <a:ext cx="76200" cy="76200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9" name="Oval 30"/>
            <p:cNvSpPr>
              <a:spLocks noChangeArrowheads="1"/>
            </p:cNvSpPr>
            <p:nvPr/>
          </p:nvSpPr>
          <p:spPr bwMode="auto">
            <a:xfrm>
              <a:off x="5105400" y="3352800"/>
              <a:ext cx="76200" cy="76200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0" name="Oval 31"/>
            <p:cNvSpPr>
              <a:spLocks noChangeArrowheads="1"/>
            </p:cNvSpPr>
            <p:nvPr/>
          </p:nvSpPr>
          <p:spPr bwMode="auto">
            <a:xfrm>
              <a:off x="5105400" y="2133600"/>
              <a:ext cx="76200" cy="76200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1" name="Oval 32"/>
            <p:cNvSpPr>
              <a:spLocks noChangeArrowheads="1"/>
            </p:cNvSpPr>
            <p:nvPr/>
          </p:nvSpPr>
          <p:spPr bwMode="auto">
            <a:xfrm>
              <a:off x="5334000" y="2286000"/>
              <a:ext cx="76200" cy="76200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2" name="Oval 33"/>
            <p:cNvSpPr>
              <a:spLocks noChangeArrowheads="1"/>
            </p:cNvSpPr>
            <p:nvPr/>
          </p:nvSpPr>
          <p:spPr bwMode="auto">
            <a:xfrm>
              <a:off x="4876800" y="2209800"/>
              <a:ext cx="76200" cy="76200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3" name="Oval 34"/>
            <p:cNvSpPr>
              <a:spLocks noChangeArrowheads="1"/>
            </p:cNvSpPr>
            <p:nvPr/>
          </p:nvSpPr>
          <p:spPr bwMode="auto">
            <a:xfrm>
              <a:off x="5715000" y="3200400"/>
              <a:ext cx="76200" cy="76200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4" name="Oval 35"/>
            <p:cNvSpPr>
              <a:spLocks noChangeArrowheads="1"/>
            </p:cNvSpPr>
            <p:nvPr/>
          </p:nvSpPr>
          <p:spPr bwMode="auto">
            <a:xfrm>
              <a:off x="5715000" y="2971800"/>
              <a:ext cx="76200" cy="76200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5" name="Oval 36"/>
            <p:cNvSpPr>
              <a:spLocks noChangeArrowheads="1"/>
            </p:cNvSpPr>
            <p:nvPr/>
          </p:nvSpPr>
          <p:spPr bwMode="auto">
            <a:xfrm>
              <a:off x="5486400" y="2133600"/>
              <a:ext cx="76200" cy="76200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6" name="Oval 37"/>
            <p:cNvSpPr>
              <a:spLocks noChangeArrowheads="1"/>
            </p:cNvSpPr>
            <p:nvPr/>
          </p:nvSpPr>
          <p:spPr bwMode="auto">
            <a:xfrm>
              <a:off x="5638800" y="2209800"/>
              <a:ext cx="76200" cy="76200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7" name="Oval 38"/>
            <p:cNvSpPr>
              <a:spLocks noChangeArrowheads="1"/>
            </p:cNvSpPr>
            <p:nvPr/>
          </p:nvSpPr>
          <p:spPr bwMode="auto">
            <a:xfrm>
              <a:off x="5257800" y="1981200"/>
              <a:ext cx="76200" cy="76200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8" name="Oval 39"/>
            <p:cNvSpPr>
              <a:spLocks noChangeArrowheads="1"/>
            </p:cNvSpPr>
            <p:nvPr/>
          </p:nvSpPr>
          <p:spPr bwMode="auto">
            <a:xfrm>
              <a:off x="4648200" y="2209800"/>
              <a:ext cx="76200" cy="76200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9" name="Oval 40"/>
            <p:cNvSpPr>
              <a:spLocks noChangeArrowheads="1"/>
            </p:cNvSpPr>
            <p:nvPr/>
          </p:nvSpPr>
          <p:spPr bwMode="auto">
            <a:xfrm>
              <a:off x="4953000" y="1981200"/>
              <a:ext cx="76200" cy="76200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90" name="Oval 41"/>
            <p:cNvSpPr>
              <a:spLocks noChangeArrowheads="1"/>
            </p:cNvSpPr>
            <p:nvPr/>
          </p:nvSpPr>
          <p:spPr bwMode="auto">
            <a:xfrm>
              <a:off x="5791200" y="2743200"/>
              <a:ext cx="76200" cy="76200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91" name="Oval 42"/>
            <p:cNvSpPr>
              <a:spLocks noChangeArrowheads="1"/>
            </p:cNvSpPr>
            <p:nvPr/>
          </p:nvSpPr>
          <p:spPr bwMode="auto">
            <a:xfrm>
              <a:off x="5715000" y="2438400"/>
              <a:ext cx="76200" cy="76200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92" name="Oval 43"/>
            <p:cNvSpPr>
              <a:spLocks noChangeArrowheads="1"/>
            </p:cNvSpPr>
            <p:nvPr/>
          </p:nvSpPr>
          <p:spPr bwMode="auto">
            <a:xfrm>
              <a:off x="4724400" y="1981200"/>
              <a:ext cx="76200" cy="76200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93" name="Oval 44"/>
            <p:cNvSpPr>
              <a:spLocks noChangeArrowheads="1"/>
            </p:cNvSpPr>
            <p:nvPr/>
          </p:nvSpPr>
          <p:spPr bwMode="auto">
            <a:xfrm>
              <a:off x="5105400" y="1752600"/>
              <a:ext cx="76200" cy="76200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94" name="Oval 45"/>
            <p:cNvSpPr>
              <a:spLocks noChangeArrowheads="1"/>
            </p:cNvSpPr>
            <p:nvPr/>
          </p:nvSpPr>
          <p:spPr bwMode="auto">
            <a:xfrm>
              <a:off x="5562600" y="1981200"/>
              <a:ext cx="76200" cy="76200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4495800" y="4114800"/>
            <a:ext cx="2938554" cy="2133600"/>
            <a:chOff x="4495800" y="4114800"/>
            <a:chExt cx="2938554" cy="2133600"/>
          </a:xfrm>
        </p:grpSpPr>
        <p:sp>
          <p:nvSpPr>
            <p:cNvPr id="23573" name="Oval 24"/>
            <p:cNvSpPr>
              <a:spLocks noChangeArrowheads="1"/>
            </p:cNvSpPr>
            <p:nvPr/>
          </p:nvSpPr>
          <p:spPr bwMode="auto">
            <a:xfrm>
              <a:off x="5105400" y="4876800"/>
              <a:ext cx="76200" cy="76200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4" name="Oval 25"/>
            <p:cNvSpPr>
              <a:spLocks noChangeArrowheads="1"/>
            </p:cNvSpPr>
            <p:nvPr/>
          </p:nvSpPr>
          <p:spPr bwMode="auto">
            <a:xfrm>
              <a:off x="5791200" y="4114800"/>
              <a:ext cx="76200" cy="76200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5" name="Oval 26"/>
            <p:cNvSpPr>
              <a:spLocks noChangeArrowheads="1"/>
            </p:cNvSpPr>
            <p:nvPr/>
          </p:nvSpPr>
          <p:spPr bwMode="auto">
            <a:xfrm>
              <a:off x="4495800" y="4267200"/>
              <a:ext cx="76200" cy="76200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95" name="Oval 46"/>
            <p:cNvSpPr>
              <a:spLocks noChangeArrowheads="1"/>
            </p:cNvSpPr>
            <p:nvPr/>
          </p:nvSpPr>
          <p:spPr bwMode="auto">
            <a:xfrm>
              <a:off x="5105400" y="6172200"/>
              <a:ext cx="76200" cy="76200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96" name="Oval 47"/>
            <p:cNvSpPr>
              <a:spLocks noChangeArrowheads="1"/>
            </p:cNvSpPr>
            <p:nvPr/>
          </p:nvSpPr>
          <p:spPr bwMode="auto">
            <a:xfrm>
              <a:off x="4648200" y="5410200"/>
              <a:ext cx="76200" cy="76200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97" name="Text Box 48"/>
            <p:cNvSpPr txBox="1">
              <a:spLocks noChangeArrowheads="1"/>
            </p:cNvSpPr>
            <p:nvPr/>
          </p:nvSpPr>
          <p:spPr bwMode="auto">
            <a:xfrm>
              <a:off x="6308725" y="5089525"/>
              <a:ext cx="112562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0" dirty="0" smtClean="0">
                  <a:solidFill>
                    <a:srgbClr val="FFFF00"/>
                  </a:solidFill>
                  <a:latin typeface="Arial" charset="0"/>
                </a:rPr>
                <a:t>Patchy</a:t>
              </a:r>
              <a:endParaRPr lang="en-US" sz="2400" b="0" dirty="0">
                <a:solidFill>
                  <a:srgbClr val="FFFF00"/>
                </a:solidFill>
                <a:latin typeface="Arial" charset="0"/>
              </a:endParaRPr>
            </a:p>
          </p:txBody>
        </p:sp>
      </p:grpSp>
      <p:sp>
        <p:nvSpPr>
          <p:cNvPr id="23598" name="Oval 49"/>
          <p:cNvSpPr>
            <a:spLocks noChangeArrowheads="1"/>
          </p:cNvSpPr>
          <p:nvPr/>
        </p:nvSpPr>
        <p:spPr bwMode="auto">
          <a:xfrm>
            <a:off x="4953000" y="2743200"/>
            <a:ext cx="533400" cy="3810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99" name="Text Box 50"/>
          <p:cNvSpPr txBox="1">
            <a:spLocks noChangeArrowheads="1"/>
          </p:cNvSpPr>
          <p:nvPr/>
        </p:nvSpPr>
        <p:spPr bwMode="auto">
          <a:xfrm>
            <a:off x="1219200" y="304800"/>
            <a:ext cx="729719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0" dirty="0">
                <a:solidFill>
                  <a:srgbClr val="FFFF00"/>
                </a:solidFill>
              </a:rPr>
              <a:t>Fire and </a:t>
            </a:r>
            <a:r>
              <a:rPr lang="en-US" sz="3200" b="0" u="sng" dirty="0" smtClean="0">
                <a:solidFill>
                  <a:srgbClr val="FFFF00"/>
                </a:solidFill>
              </a:rPr>
              <a:t>spatial distribution of a population</a:t>
            </a:r>
            <a:endParaRPr lang="en-US" sz="3200" b="0" u="sng" dirty="0">
              <a:solidFill>
                <a:srgbClr val="FFFF00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0" y="3733800"/>
            <a:ext cx="42672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800" b="0" dirty="0" smtClean="0"/>
              <a:t>Ability to re-colonize depends on species’ spatial distribution (continuous vs. patchy)</a:t>
            </a:r>
            <a:endParaRPr lang="en-US" sz="28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3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3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71" grpId="0" animBg="1"/>
      <p:bldP spid="23598" grpId="0" animBg="1"/>
      <p:bldP spid="4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69900" y="0"/>
            <a:ext cx="8293100" cy="701675"/>
          </a:xfrm>
        </p:spPr>
        <p:txBody>
          <a:bodyPr/>
          <a:lstStyle/>
          <a:p>
            <a:pPr eaLnBrk="1" hangingPunct="1"/>
            <a:r>
              <a:rPr lang="en-US" sz="4000" dirty="0" smtClean="0"/>
              <a:t>Potential Population Effects</a:t>
            </a:r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4191000" y="762000"/>
            <a:ext cx="2057400" cy="30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0">
                <a:solidFill>
                  <a:srgbClr val="FFFF00"/>
                </a:solidFill>
              </a:rPr>
              <a:t>Fire Response Type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1524000" y="1295400"/>
            <a:ext cx="14478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20000"/>
              </a:spcBef>
              <a:buClr>
                <a:srgbClr val="CCFF33"/>
              </a:buClr>
              <a:buSzPct val="70000"/>
              <a:buFont typeface="Wingdings" pitchFamily="2" charset="2"/>
              <a:buNone/>
            </a:pPr>
            <a:r>
              <a:rPr lang="en-US" b="0"/>
              <a:t>Fire-dependent</a:t>
            </a: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3429000" y="1295400"/>
            <a:ext cx="14478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20000"/>
              </a:spcBef>
              <a:buClr>
                <a:srgbClr val="CCFF33"/>
              </a:buClr>
              <a:buSzPct val="70000"/>
              <a:buFont typeface="Wingdings" pitchFamily="2" charset="2"/>
              <a:buNone/>
            </a:pPr>
            <a:r>
              <a:rPr lang="en-US" b="0"/>
              <a:t>Fire-enhanced</a:t>
            </a:r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5257800" y="1295400"/>
            <a:ext cx="14478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20000"/>
              </a:spcBef>
              <a:buClr>
                <a:srgbClr val="CCFF33"/>
              </a:buClr>
              <a:buSzPct val="70000"/>
              <a:buFont typeface="Wingdings" pitchFamily="2" charset="2"/>
              <a:buNone/>
            </a:pPr>
            <a:r>
              <a:rPr lang="en-US" b="0"/>
              <a:t>Fire-neutral</a:t>
            </a:r>
          </a:p>
        </p:txBody>
      </p:sp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7315200" y="1295400"/>
            <a:ext cx="14478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20000"/>
              </a:spcBef>
              <a:buClr>
                <a:srgbClr val="CCFF33"/>
              </a:buClr>
              <a:buSzPct val="70000"/>
              <a:buFont typeface="Wingdings" pitchFamily="2" charset="2"/>
              <a:buNone/>
            </a:pPr>
            <a:r>
              <a:rPr lang="en-US" b="0"/>
              <a:t>Fire-inhibited</a:t>
            </a:r>
          </a:p>
        </p:txBody>
      </p:sp>
      <p:sp>
        <p:nvSpPr>
          <p:cNvPr id="24584" name="Line 8"/>
          <p:cNvSpPr>
            <a:spLocks noChangeShapeType="1"/>
          </p:cNvSpPr>
          <p:nvPr/>
        </p:nvSpPr>
        <p:spPr bwMode="auto">
          <a:xfrm>
            <a:off x="76200" y="1676400"/>
            <a:ext cx="8915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4585" name="Line 9"/>
          <p:cNvSpPr>
            <a:spLocks noChangeShapeType="1"/>
          </p:cNvSpPr>
          <p:nvPr/>
        </p:nvSpPr>
        <p:spPr bwMode="auto">
          <a:xfrm>
            <a:off x="76200" y="2895600"/>
            <a:ext cx="8915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4586" name="Line 10"/>
          <p:cNvSpPr>
            <a:spLocks noChangeShapeType="1"/>
          </p:cNvSpPr>
          <p:nvPr/>
        </p:nvSpPr>
        <p:spPr bwMode="auto">
          <a:xfrm>
            <a:off x="76200" y="6781800"/>
            <a:ext cx="8915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418827" name="Text Box 11"/>
          <p:cNvSpPr txBox="1">
            <a:spLocks noChangeArrowheads="1"/>
          </p:cNvSpPr>
          <p:nvPr/>
        </p:nvSpPr>
        <p:spPr bwMode="auto">
          <a:xfrm>
            <a:off x="1447800" y="1752600"/>
            <a:ext cx="1752600" cy="14366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0">
                <a:solidFill>
                  <a:schemeClr val="tx2"/>
                </a:solidFill>
              </a:rPr>
              <a:t>Maintains or increases distribution and abundance</a:t>
            </a:r>
          </a:p>
          <a:p>
            <a:pPr>
              <a:spcBef>
                <a:spcPct val="50000"/>
              </a:spcBef>
            </a:pPr>
            <a:endParaRPr lang="en-US" sz="1600" b="0">
              <a:solidFill>
                <a:schemeClr val="tx2"/>
              </a:solidFill>
            </a:endParaRPr>
          </a:p>
        </p:txBody>
      </p:sp>
      <p:sp>
        <p:nvSpPr>
          <p:cNvPr id="24588" name="Text Box 12"/>
          <p:cNvSpPr txBox="1">
            <a:spLocks noChangeArrowheads="1"/>
          </p:cNvSpPr>
          <p:nvPr/>
        </p:nvSpPr>
        <p:spPr bwMode="auto">
          <a:xfrm>
            <a:off x="152400" y="2239963"/>
            <a:ext cx="1447800" cy="2746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20000"/>
              </a:spcBef>
              <a:buClr>
                <a:srgbClr val="CCFF33"/>
              </a:buClr>
              <a:buSzPct val="70000"/>
              <a:buFont typeface="Wingdings" pitchFamily="2" charset="2"/>
              <a:buNone/>
            </a:pPr>
            <a:r>
              <a:rPr lang="en-US" b="0"/>
              <a:t>Endemic</a:t>
            </a:r>
          </a:p>
        </p:txBody>
      </p:sp>
      <p:sp>
        <p:nvSpPr>
          <p:cNvPr id="24589" name="Text Box 13"/>
          <p:cNvSpPr txBox="1">
            <a:spLocks noChangeArrowheads="1"/>
          </p:cNvSpPr>
          <p:nvPr/>
        </p:nvSpPr>
        <p:spPr bwMode="auto">
          <a:xfrm>
            <a:off x="152400" y="3657600"/>
            <a:ext cx="14478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20000"/>
              </a:spcBef>
              <a:buClr>
                <a:srgbClr val="CCFF33"/>
              </a:buClr>
              <a:buSzPct val="70000"/>
              <a:buFont typeface="Wingdings" pitchFamily="2" charset="2"/>
              <a:buNone/>
            </a:pPr>
            <a:r>
              <a:rPr lang="en-US" b="0"/>
              <a:t>Patchy</a:t>
            </a:r>
          </a:p>
        </p:txBody>
      </p:sp>
      <p:sp>
        <p:nvSpPr>
          <p:cNvPr id="24590" name="Text Box 14"/>
          <p:cNvSpPr txBox="1">
            <a:spLocks noChangeArrowheads="1"/>
          </p:cNvSpPr>
          <p:nvPr/>
        </p:nvSpPr>
        <p:spPr bwMode="auto">
          <a:xfrm>
            <a:off x="152400" y="5029200"/>
            <a:ext cx="14478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20000"/>
              </a:spcBef>
              <a:buClr>
                <a:srgbClr val="CCFF33"/>
              </a:buClr>
              <a:buSzPct val="70000"/>
              <a:buFont typeface="Wingdings" pitchFamily="2" charset="2"/>
              <a:buNone/>
            </a:pPr>
            <a:r>
              <a:rPr lang="en-US" b="0"/>
              <a:t>Continuous</a:t>
            </a:r>
          </a:p>
        </p:txBody>
      </p:sp>
      <p:sp>
        <p:nvSpPr>
          <p:cNvPr id="24591" name="Text Box 15"/>
          <p:cNvSpPr txBox="1">
            <a:spLocks noChangeArrowheads="1"/>
          </p:cNvSpPr>
          <p:nvPr/>
        </p:nvSpPr>
        <p:spPr bwMode="auto">
          <a:xfrm>
            <a:off x="152400" y="609600"/>
            <a:ext cx="1447800" cy="92333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0" dirty="0" smtClean="0">
                <a:solidFill>
                  <a:srgbClr val="FFFF00"/>
                </a:solidFill>
              </a:rPr>
              <a:t>Spatial Distribution </a:t>
            </a:r>
            <a:r>
              <a:rPr lang="en-US" sz="2000" b="0" dirty="0">
                <a:solidFill>
                  <a:srgbClr val="FFFF00"/>
                </a:solidFill>
              </a:rPr>
              <a:t>Pattern</a:t>
            </a:r>
          </a:p>
        </p:txBody>
      </p:sp>
      <p:sp>
        <p:nvSpPr>
          <p:cNvPr id="24592" name="Line 16"/>
          <p:cNvSpPr>
            <a:spLocks noChangeShapeType="1"/>
          </p:cNvSpPr>
          <p:nvPr/>
        </p:nvSpPr>
        <p:spPr bwMode="auto">
          <a:xfrm>
            <a:off x="152400" y="4572000"/>
            <a:ext cx="8915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418833" name="Text Box 17"/>
          <p:cNvSpPr txBox="1">
            <a:spLocks noChangeArrowheads="1"/>
          </p:cNvSpPr>
          <p:nvPr/>
        </p:nvSpPr>
        <p:spPr bwMode="auto">
          <a:xfrm>
            <a:off x="1447800" y="3124200"/>
            <a:ext cx="1752600" cy="10699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0">
                <a:solidFill>
                  <a:schemeClr val="tx2"/>
                </a:solidFill>
              </a:rPr>
              <a:t>Maintains or increases distribution and abundance</a:t>
            </a:r>
          </a:p>
        </p:txBody>
      </p:sp>
      <p:sp>
        <p:nvSpPr>
          <p:cNvPr id="418834" name="Text Box 18"/>
          <p:cNvSpPr txBox="1">
            <a:spLocks noChangeArrowheads="1"/>
          </p:cNvSpPr>
          <p:nvPr/>
        </p:nvSpPr>
        <p:spPr bwMode="auto">
          <a:xfrm>
            <a:off x="1447800" y="4800600"/>
            <a:ext cx="1752600" cy="10699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0">
                <a:solidFill>
                  <a:schemeClr val="tx2"/>
                </a:solidFill>
              </a:rPr>
              <a:t>Maintains or increases distribution and abundance</a:t>
            </a:r>
          </a:p>
        </p:txBody>
      </p:sp>
      <p:sp>
        <p:nvSpPr>
          <p:cNvPr id="418835" name="Text Box 19"/>
          <p:cNvSpPr txBox="1">
            <a:spLocks noChangeArrowheads="1"/>
          </p:cNvSpPr>
          <p:nvPr/>
        </p:nvSpPr>
        <p:spPr bwMode="auto">
          <a:xfrm>
            <a:off x="3352800" y="1752600"/>
            <a:ext cx="1752600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0">
                <a:solidFill>
                  <a:schemeClr val="tx2"/>
                </a:solidFill>
              </a:rPr>
              <a:t>Same as dependent </a:t>
            </a:r>
          </a:p>
        </p:txBody>
      </p:sp>
      <p:sp>
        <p:nvSpPr>
          <p:cNvPr id="418836" name="Text Box 20"/>
          <p:cNvSpPr txBox="1">
            <a:spLocks noChangeArrowheads="1"/>
          </p:cNvSpPr>
          <p:nvPr/>
        </p:nvSpPr>
        <p:spPr bwMode="auto">
          <a:xfrm>
            <a:off x="5181600" y="1752600"/>
            <a:ext cx="1981200" cy="9477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0">
                <a:solidFill>
                  <a:schemeClr val="tx2"/>
                </a:solidFill>
              </a:rPr>
              <a:t>May greatly restrict pop</a:t>
            </a:r>
          </a:p>
          <a:p>
            <a:pPr>
              <a:spcBef>
                <a:spcPct val="50000"/>
              </a:spcBef>
            </a:pPr>
            <a:endParaRPr lang="en-US" sz="1600" b="0">
              <a:solidFill>
                <a:schemeClr val="tx2"/>
              </a:solidFill>
            </a:endParaRPr>
          </a:p>
        </p:txBody>
      </p:sp>
      <p:sp>
        <p:nvSpPr>
          <p:cNvPr id="418837" name="Text Box 21"/>
          <p:cNvSpPr txBox="1">
            <a:spLocks noChangeArrowheads="1"/>
          </p:cNvSpPr>
          <p:nvPr/>
        </p:nvSpPr>
        <p:spPr bwMode="auto">
          <a:xfrm>
            <a:off x="5181600" y="3124200"/>
            <a:ext cx="1981200" cy="1803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0">
                <a:solidFill>
                  <a:schemeClr val="tx2"/>
                </a:solidFill>
              </a:rPr>
              <a:t>May negatively affect portion of distribution</a:t>
            </a:r>
          </a:p>
          <a:p>
            <a:pPr>
              <a:spcBef>
                <a:spcPct val="50000"/>
              </a:spcBef>
            </a:pPr>
            <a:r>
              <a:rPr lang="en-US" sz="1600" b="0">
                <a:solidFill>
                  <a:schemeClr val="tx2"/>
                </a:solidFill>
              </a:rPr>
              <a:t>Recolonization may be limited</a:t>
            </a:r>
          </a:p>
          <a:p>
            <a:pPr>
              <a:spcBef>
                <a:spcPct val="50000"/>
              </a:spcBef>
            </a:pPr>
            <a:endParaRPr lang="en-US" sz="1600" b="0">
              <a:solidFill>
                <a:schemeClr val="tx2"/>
              </a:solidFill>
            </a:endParaRPr>
          </a:p>
        </p:txBody>
      </p:sp>
      <p:sp>
        <p:nvSpPr>
          <p:cNvPr id="418838" name="Text Box 22"/>
          <p:cNvSpPr txBox="1">
            <a:spLocks noChangeArrowheads="1"/>
          </p:cNvSpPr>
          <p:nvPr/>
        </p:nvSpPr>
        <p:spPr bwMode="auto">
          <a:xfrm>
            <a:off x="5181600" y="4648200"/>
            <a:ext cx="1981200" cy="2047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0">
                <a:solidFill>
                  <a:schemeClr val="tx2"/>
                </a:solidFill>
              </a:rPr>
              <a:t>May negatively affect portion of distribution where fire occurs</a:t>
            </a:r>
          </a:p>
          <a:p>
            <a:pPr>
              <a:spcBef>
                <a:spcPct val="50000"/>
              </a:spcBef>
            </a:pPr>
            <a:r>
              <a:rPr lang="en-US" sz="1600" b="0">
                <a:solidFill>
                  <a:schemeClr val="tx2"/>
                </a:solidFill>
              </a:rPr>
              <a:t>Recolonization NOT limited</a:t>
            </a:r>
          </a:p>
          <a:p>
            <a:pPr>
              <a:spcBef>
                <a:spcPct val="50000"/>
              </a:spcBef>
            </a:pPr>
            <a:endParaRPr lang="en-US" sz="1600" b="0">
              <a:solidFill>
                <a:schemeClr val="tx2"/>
              </a:solidFill>
            </a:endParaRPr>
          </a:p>
        </p:txBody>
      </p:sp>
      <p:sp>
        <p:nvSpPr>
          <p:cNvPr id="418839" name="Text Box 23"/>
          <p:cNvSpPr txBox="1">
            <a:spLocks noChangeArrowheads="1"/>
          </p:cNvSpPr>
          <p:nvPr/>
        </p:nvSpPr>
        <p:spPr bwMode="auto">
          <a:xfrm>
            <a:off x="7239000" y="4572000"/>
            <a:ext cx="1752600" cy="1803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0">
                <a:solidFill>
                  <a:schemeClr val="tx2"/>
                </a:solidFill>
              </a:rPr>
              <a:t>Decrease in portion of distribution </a:t>
            </a:r>
          </a:p>
          <a:p>
            <a:pPr>
              <a:spcBef>
                <a:spcPct val="50000"/>
              </a:spcBef>
            </a:pPr>
            <a:r>
              <a:rPr lang="en-US" sz="1600" b="0">
                <a:solidFill>
                  <a:schemeClr val="tx2"/>
                </a:solidFill>
              </a:rPr>
              <a:t>Recolonization NOT limited</a:t>
            </a:r>
          </a:p>
          <a:p>
            <a:pPr>
              <a:spcBef>
                <a:spcPct val="50000"/>
              </a:spcBef>
            </a:pPr>
            <a:endParaRPr lang="en-US" sz="1600" b="0">
              <a:solidFill>
                <a:schemeClr val="tx2"/>
              </a:solidFill>
            </a:endParaRPr>
          </a:p>
        </p:txBody>
      </p:sp>
      <p:sp>
        <p:nvSpPr>
          <p:cNvPr id="418840" name="Text Box 24"/>
          <p:cNvSpPr txBox="1">
            <a:spLocks noChangeArrowheads="1"/>
          </p:cNvSpPr>
          <p:nvPr/>
        </p:nvSpPr>
        <p:spPr bwMode="auto">
          <a:xfrm>
            <a:off x="7239000" y="1752600"/>
            <a:ext cx="1752600" cy="11922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0">
                <a:solidFill>
                  <a:schemeClr val="tx2"/>
                </a:solidFill>
              </a:rPr>
              <a:t>Decrease in distribution and abundance</a:t>
            </a:r>
          </a:p>
          <a:p>
            <a:pPr>
              <a:spcBef>
                <a:spcPct val="50000"/>
              </a:spcBef>
            </a:pPr>
            <a:endParaRPr lang="en-US" sz="1600" b="0">
              <a:solidFill>
                <a:schemeClr val="tx2"/>
              </a:solidFill>
            </a:endParaRPr>
          </a:p>
        </p:txBody>
      </p:sp>
      <p:sp>
        <p:nvSpPr>
          <p:cNvPr id="418841" name="Text Box 25"/>
          <p:cNvSpPr txBox="1">
            <a:spLocks noChangeArrowheads="1"/>
          </p:cNvSpPr>
          <p:nvPr/>
        </p:nvSpPr>
        <p:spPr bwMode="auto">
          <a:xfrm>
            <a:off x="7239000" y="3124200"/>
            <a:ext cx="1752600" cy="1803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0">
                <a:solidFill>
                  <a:schemeClr val="tx2"/>
                </a:solidFill>
              </a:rPr>
              <a:t>Decrease in portion of distribution</a:t>
            </a:r>
          </a:p>
          <a:p>
            <a:pPr>
              <a:spcBef>
                <a:spcPct val="50000"/>
              </a:spcBef>
            </a:pPr>
            <a:r>
              <a:rPr lang="en-US" sz="1600" b="0">
                <a:solidFill>
                  <a:schemeClr val="tx2"/>
                </a:solidFill>
              </a:rPr>
              <a:t>Recolonization may be limited </a:t>
            </a:r>
          </a:p>
          <a:p>
            <a:pPr>
              <a:spcBef>
                <a:spcPct val="50000"/>
              </a:spcBef>
            </a:pPr>
            <a:endParaRPr lang="en-US" sz="1600" b="0">
              <a:solidFill>
                <a:schemeClr val="tx2"/>
              </a:solidFill>
            </a:endParaRPr>
          </a:p>
        </p:txBody>
      </p:sp>
      <p:sp>
        <p:nvSpPr>
          <p:cNvPr id="418842" name="Text Box 26"/>
          <p:cNvSpPr txBox="1">
            <a:spLocks noChangeArrowheads="1"/>
          </p:cNvSpPr>
          <p:nvPr/>
        </p:nvSpPr>
        <p:spPr bwMode="auto">
          <a:xfrm>
            <a:off x="3352800" y="3211513"/>
            <a:ext cx="1752600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0">
                <a:solidFill>
                  <a:schemeClr val="tx2"/>
                </a:solidFill>
              </a:rPr>
              <a:t>Same as dependent </a:t>
            </a:r>
          </a:p>
        </p:txBody>
      </p:sp>
      <p:sp>
        <p:nvSpPr>
          <p:cNvPr id="418843" name="Text Box 27"/>
          <p:cNvSpPr txBox="1">
            <a:spLocks noChangeArrowheads="1"/>
          </p:cNvSpPr>
          <p:nvPr/>
        </p:nvSpPr>
        <p:spPr bwMode="auto">
          <a:xfrm>
            <a:off x="3352800" y="4876800"/>
            <a:ext cx="1752600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0">
                <a:solidFill>
                  <a:schemeClr val="tx2"/>
                </a:solidFill>
              </a:rPr>
              <a:t>Same as dependent </a:t>
            </a:r>
          </a:p>
        </p:txBody>
      </p:sp>
      <p:sp>
        <p:nvSpPr>
          <p:cNvPr id="418844" name="Text Box 28"/>
          <p:cNvSpPr txBox="1">
            <a:spLocks noChangeArrowheads="1"/>
          </p:cNvSpPr>
          <p:nvPr/>
        </p:nvSpPr>
        <p:spPr bwMode="auto">
          <a:xfrm>
            <a:off x="609600" y="6335713"/>
            <a:ext cx="63912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Note: depends on season, spatial complexity, severity, intensity!</a:t>
            </a:r>
          </a:p>
        </p:txBody>
      </p:sp>
      <p:pic>
        <p:nvPicPr>
          <p:cNvPr id="30" name="Picture 3" descr="MarinManzanita_PointReyesNationalSeashore_2004copyright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7800" y="1600200"/>
            <a:ext cx="1447800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8827" grpId="0"/>
      <p:bldP spid="418833" grpId="0"/>
      <p:bldP spid="418834" grpId="0"/>
      <p:bldP spid="418835" grpId="0"/>
      <p:bldP spid="418836" grpId="0"/>
      <p:bldP spid="418837" grpId="0"/>
      <p:bldP spid="418838" grpId="0"/>
      <p:bldP spid="418839" grpId="0"/>
      <p:bldP spid="418840" grpId="0"/>
      <p:bldP spid="418841" grpId="0"/>
      <p:bldP spid="418842" grpId="0"/>
      <p:bldP spid="418843" grpId="0"/>
      <p:bldP spid="41884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17500" y="52388"/>
            <a:ext cx="8637588" cy="1431925"/>
          </a:xfrm>
        </p:spPr>
        <p:txBody>
          <a:bodyPr/>
          <a:lstStyle/>
          <a:p>
            <a:pPr eaLnBrk="1" hangingPunct="1"/>
            <a:r>
              <a:rPr lang="en-US" u="sng" dirty="0" smtClean="0"/>
              <a:t>Fire Spatial Complexity</a:t>
            </a:r>
            <a:r>
              <a:rPr lang="en-US" dirty="0" smtClean="0"/>
              <a:t> and Plant Populations</a:t>
            </a:r>
          </a:p>
        </p:txBody>
      </p:sp>
      <p:pic>
        <p:nvPicPr>
          <p:cNvPr id="25603" name="Picture 3" descr="chpt06_06_f_clipped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1676400"/>
            <a:ext cx="7324725" cy="408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676400"/>
            <a:ext cx="4267200" cy="38465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26627" name="Text Box 6"/>
          <p:cNvSpPr txBox="1">
            <a:spLocks noChangeArrowheads="1"/>
          </p:cNvSpPr>
          <p:nvPr/>
        </p:nvSpPr>
        <p:spPr bwMode="auto">
          <a:xfrm>
            <a:off x="5165725" y="5599113"/>
            <a:ext cx="306387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0">
                <a:latin typeface="Arial" charset="0"/>
              </a:rPr>
              <a:t>Ponderosa pine seedling establishment in high severity burn patches</a:t>
            </a:r>
          </a:p>
        </p:txBody>
      </p:sp>
      <p:sp>
        <p:nvSpPr>
          <p:cNvPr id="26628" name="Text Box 7"/>
          <p:cNvSpPr txBox="1">
            <a:spLocks noChangeArrowheads="1"/>
          </p:cNvSpPr>
          <p:nvPr/>
        </p:nvSpPr>
        <p:spPr bwMode="auto">
          <a:xfrm>
            <a:off x="-228600" y="614363"/>
            <a:ext cx="4648200" cy="3847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/>
            <a:endParaRPr lang="en-US" sz="2800" b="0" dirty="0"/>
          </a:p>
          <a:p>
            <a:pPr lvl="1"/>
            <a:r>
              <a:rPr lang="en-US" sz="2400" b="0" u="sng" dirty="0"/>
              <a:t>Fire persistent </a:t>
            </a:r>
            <a:r>
              <a:rPr lang="en-US" sz="2400" b="0" dirty="0"/>
              <a:t>species can withstand large, uniform patches (</a:t>
            </a:r>
            <a:r>
              <a:rPr lang="en-US" sz="2400" b="0" dirty="0" err="1"/>
              <a:t>resprout</a:t>
            </a:r>
            <a:r>
              <a:rPr lang="en-US" sz="2400" b="0" dirty="0"/>
              <a:t>, seed survives fire)</a:t>
            </a:r>
          </a:p>
          <a:p>
            <a:pPr lvl="1"/>
            <a:endParaRPr lang="en-US" sz="2400" b="0" dirty="0"/>
          </a:p>
          <a:p>
            <a:pPr lvl="1"/>
            <a:r>
              <a:rPr lang="en-US" sz="2400" b="0" u="sng" dirty="0"/>
              <a:t>Fire resistant </a:t>
            </a:r>
            <a:r>
              <a:rPr lang="en-US" sz="2400" b="0" dirty="0"/>
              <a:t>species may not be able to re-colonize large and intense fires, but may re-colonize patchy fires</a:t>
            </a:r>
          </a:p>
          <a:p>
            <a:pPr lvl="1"/>
            <a:endParaRPr lang="en-US" sz="2400" b="0" dirty="0"/>
          </a:p>
        </p:txBody>
      </p:sp>
      <p:pic>
        <p:nvPicPr>
          <p:cNvPr id="26629" name="Picture 8" descr="Yellowstone Fire_LodgepoleRegen1998_nearTuffClif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4114800"/>
            <a:ext cx="3429000" cy="226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0" name="Text Box 9"/>
          <p:cNvSpPr txBox="1">
            <a:spLocks noChangeArrowheads="1"/>
          </p:cNvSpPr>
          <p:nvPr/>
        </p:nvSpPr>
        <p:spPr bwMode="auto">
          <a:xfrm>
            <a:off x="76200" y="6324600"/>
            <a:ext cx="41814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0">
                <a:latin typeface="Arial" charset="0"/>
              </a:rPr>
              <a:t>Lodgepole pine – Yellowstone National Park</a:t>
            </a:r>
          </a:p>
        </p:txBody>
      </p:sp>
      <p:sp>
        <p:nvSpPr>
          <p:cNvPr id="26631" name="Text Box 10"/>
          <p:cNvSpPr txBox="1">
            <a:spLocks noChangeArrowheads="1"/>
          </p:cNvSpPr>
          <p:nvPr/>
        </p:nvSpPr>
        <p:spPr bwMode="auto">
          <a:xfrm>
            <a:off x="214953" y="152400"/>
            <a:ext cx="892904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0" u="sng" dirty="0" smtClean="0">
                <a:solidFill>
                  <a:srgbClr val="FFFF00"/>
                </a:solidFill>
              </a:rPr>
              <a:t>Fire spatial </a:t>
            </a:r>
            <a:r>
              <a:rPr lang="en-US" sz="3200" b="0" u="sng" dirty="0">
                <a:solidFill>
                  <a:srgbClr val="FFFF00"/>
                </a:solidFill>
              </a:rPr>
              <a:t>complexity </a:t>
            </a:r>
            <a:r>
              <a:rPr lang="en-US" sz="3200" b="0" dirty="0">
                <a:solidFill>
                  <a:srgbClr val="FFFF00"/>
                </a:solidFill>
              </a:rPr>
              <a:t>and species adaptation to fire</a:t>
            </a:r>
          </a:p>
          <a:p>
            <a:endParaRPr lang="en-US" sz="3200" b="0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05600" y="5257800"/>
            <a:ext cx="7620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accent2">
                    <a:lumMod val="75000"/>
                  </a:schemeClr>
                </a:solidFill>
              </a:rPr>
              <a:t>164 ft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304800"/>
            <a:ext cx="8637588" cy="762000"/>
          </a:xfrm>
        </p:spPr>
        <p:txBody>
          <a:bodyPr/>
          <a:lstStyle/>
          <a:p>
            <a:pPr eaLnBrk="1" hangingPunct="1"/>
            <a:r>
              <a:rPr lang="en-US" u="sng" dirty="0" smtClean="0"/>
              <a:t>Fire Seasonality</a:t>
            </a:r>
            <a:r>
              <a:rPr lang="en-US" dirty="0" smtClean="0"/>
              <a:t> and Phenology</a:t>
            </a:r>
          </a:p>
        </p:txBody>
      </p:sp>
      <p:sp>
        <p:nvSpPr>
          <p:cNvPr id="27651" name="Text Box 4"/>
          <p:cNvSpPr txBox="1">
            <a:spLocks noChangeArrowheads="1"/>
          </p:cNvSpPr>
          <p:nvPr/>
        </p:nvSpPr>
        <p:spPr bwMode="auto">
          <a:xfrm>
            <a:off x="381000" y="5213350"/>
            <a:ext cx="392286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0" dirty="0"/>
              <a:t>Plants go through different</a:t>
            </a:r>
          </a:p>
          <a:p>
            <a:r>
              <a:rPr lang="en-US" sz="2400" b="0" dirty="0"/>
              <a:t>Stages with the seasons</a:t>
            </a:r>
          </a:p>
          <a:p>
            <a:r>
              <a:rPr lang="en-US" sz="2400" b="0" dirty="0"/>
              <a:t>-</a:t>
            </a:r>
            <a:r>
              <a:rPr lang="en-US" sz="2400" b="0" u="sng" dirty="0"/>
              <a:t>dormant least sensitive to fire</a:t>
            </a:r>
          </a:p>
        </p:txBody>
      </p:sp>
      <p:sp>
        <p:nvSpPr>
          <p:cNvPr id="27652" name="Text Box 5"/>
          <p:cNvSpPr txBox="1">
            <a:spLocks noChangeArrowheads="1"/>
          </p:cNvSpPr>
          <p:nvPr/>
        </p:nvSpPr>
        <p:spPr bwMode="auto">
          <a:xfrm>
            <a:off x="762000" y="1905000"/>
            <a:ext cx="1700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0"/>
              <a:t>New growth</a:t>
            </a:r>
          </a:p>
        </p:txBody>
      </p:sp>
      <p:sp>
        <p:nvSpPr>
          <p:cNvPr id="27653" name="Text Box 6"/>
          <p:cNvSpPr txBox="1">
            <a:spLocks noChangeArrowheads="1"/>
          </p:cNvSpPr>
          <p:nvPr/>
        </p:nvSpPr>
        <p:spPr bwMode="auto">
          <a:xfrm>
            <a:off x="2514600" y="2819400"/>
            <a:ext cx="1368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0"/>
              <a:t>flowering</a:t>
            </a:r>
          </a:p>
        </p:txBody>
      </p:sp>
      <p:sp>
        <p:nvSpPr>
          <p:cNvPr id="27654" name="Text Box 7"/>
          <p:cNvSpPr txBox="1">
            <a:spLocks noChangeArrowheads="1"/>
          </p:cNvSpPr>
          <p:nvPr/>
        </p:nvSpPr>
        <p:spPr bwMode="auto">
          <a:xfrm>
            <a:off x="1600200" y="3962400"/>
            <a:ext cx="1096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0"/>
              <a:t>fruiting</a:t>
            </a:r>
          </a:p>
        </p:txBody>
      </p:sp>
      <p:sp>
        <p:nvSpPr>
          <p:cNvPr id="27655" name="Text Box 8"/>
          <p:cNvSpPr txBox="1">
            <a:spLocks noChangeArrowheads="1"/>
          </p:cNvSpPr>
          <p:nvPr/>
        </p:nvSpPr>
        <p:spPr bwMode="auto">
          <a:xfrm>
            <a:off x="228600" y="3352800"/>
            <a:ext cx="1198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0"/>
              <a:t>dormant</a:t>
            </a:r>
          </a:p>
        </p:txBody>
      </p:sp>
      <p:sp>
        <p:nvSpPr>
          <p:cNvPr id="27656" name="AutoShape 9"/>
          <p:cNvSpPr>
            <a:spLocks noChangeArrowheads="1"/>
          </p:cNvSpPr>
          <p:nvPr/>
        </p:nvSpPr>
        <p:spPr bwMode="auto">
          <a:xfrm rot="6540000">
            <a:off x="762000" y="3581400"/>
            <a:ext cx="381000" cy="1295400"/>
          </a:xfrm>
          <a:prstGeom prst="curvedLeftArrow">
            <a:avLst>
              <a:gd name="adj1" fmla="val 68000"/>
              <a:gd name="adj2" fmla="val 13600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endParaRPr lang="en-US"/>
          </a:p>
        </p:txBody>
      </p:sp>
      <p:sp>
        <p:nvSpPr>
          <p:cNvPr id="27657" name="AutoShape 10"/>
          <p:cNvSpPr>
            <a:spLocks noChangeArrowheads="1"/>
          </p:cNvSpPr>
          <p:nvPr/>
        </p:nvSpPr>
        <p:spPr bwMode="auto">
          <a:xfrm rot="-3900000">
            <a:off x="2952750" y="1619250"/>
            <a:ext cx="427038" cy="1303338"/>
          </a:xfrm>
          <a:prstGeom prst="curvedLeftArrow">
            <a:avLst>
              <a:gd name="adj1" fmla="val 61041"/>
              <a:gd name="adj2" fmla="val 122082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27658" name="AutoShape 11"/>
          <p:cNvSpPr>
            <a:spLocks noChangeArrowheads="1"/>
          </p:cNvSpPr>
          <p:nvPr/>
        </p:nvSpPr>
        <p:spPr bwMode="auto">
          <a:xfrm rot="-9273929">
            <a:off x="228600" y="1981200"/>
            <a:ext cx="381000" cy="1295400"/>
          </a:xfrm>
          <a:prstGeom prst="curvedLeftArrow">
            <a:avLst>
              <a:gd name="adj1" fmla="val 68000"/>
              <a:gd name="adj2" fmla="val 136000"/>
              <a:gd name="adj3" fmla="val 7423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en-US"/>
          </a:p>
        </p:txBody>
      </p:sp>
      <p:sp>
        <p:nvSpPr>
          <p:cNvPr id="27659" name="AutoShape 12"/>
          <p:cNvSpPr>
            <a:spLocks noChangeArrowheads="1"/>
          </p:cNvSpPr>
          <p:nvPr/>
        </p:nvSpPr>
        <p:spPr bwMode="auto">
          <a:xfrm rot="2400000">
            <a:off x="2971800" y="3276600"/>
            <a:ext cx="427038" cy="1303338"/>
          </a:xfrm>
          <a:prstGeom prst="curvedLeftArrow">
            <a:avLst>
              <a:gd name="adj1" fmla="val 61041"/>
              <a:gd name="adj2" fmla="val 122082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7660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07"/>
          <a:stretch>
            <a:fillRect/>
          </a:stretch>
        </p:blipFill>
        <p:spPr bwMode="auto">
          <a:xfrm>
            <a:off x="4381500" y="1295400"/>
            <a:ext cx="4686300" cy="37512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27661" name="TextBox 4"/>
          <p:cNvSpPr txBox="1">
            <a:spLocks noChangeArrowheads="1"/>
          </p:cNvSpPr>
          <p:nvPr/>
        </p:nvSpPr>
        <p:spPr bwMode="auto">
          <a:xfrm rot="-5400000">
            <a:off x="2977357" y="2559843"/>
            <a:ext cx="2286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FFC000"/>
                </a:solidFill>
              </a:rPr>
              <a:t>Carbohydrate Levels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12713" y="228600"/>
            <a:ext cx="8955087" cy="762000"/>
          </a:xfrm>
        </p:spPr>
        <p:txBody>
          <a:bodyPr/>
          <a:lstStyle/>
          <a:p>
            <a:pPr eaLnBrk="1" hangingPunct="1"/>
            <a:r>
              <a:rPr lang="en-US" smtClean="0"/>
              <a:t>Seasonality and Plant Populations</a:t>
            </a:r>
          </a:p>
        </p:txBody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8613" y="1560513"/>
            <a:ext cx="8205787" cy="49164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Can influence population size and age distribution which influences pop growth and reproductive viability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u="sng" dirty="0" smtClean="0"/>
              <a:t>short term </a:t>
            </a:r>
            <a:r>
              <a:rPr lang="en-US" sz="2400" dirty="0" smtClean="0"/>
              <a:t>– destruction of year’s seed or elimination of cohort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u="sng" dirty="0" smtClean="0"/>
              <a:t>long term </a:t>
            </a:r>
            <a:r>
              <a:rPr lang="en-US" sz="2400" dirty="0" smtClean="0"/>
              <a:t>– depressed reproduction, loss of competitive edge</a:t>
            </a:r>
          </a:p>
          <a:p>
            <a:pPr lvl="1" eaLnBrk="1" hangingPunct="1">
              <a:lnSpc>
                <a:spcPct val="90000"/>
              </a:lnSpc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What happens with: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Fire during flowering or seed development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Fire during season with wet soils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Early growing season fires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514600" y="1600200"/>
            <a:ext cx="6477000" cy="2286000"/>
          </a:xfrm>
        </p:spPr>
        <p:txBody>
          <a:bodyPr/>
          <a:lstStyle/>
          <a:p>
            <a:pPr lvl="1" eaLnBrk="1" hangingPunct="1"/>
            <a:r>
              <a:rPr lang="en-US" smtClean="0"/>
              <a:t>Fire during sensitive stages of development can increase mortality</a:t>
            </a:r>
          </a:p>
          <a:p>
            <a:pPr lvl="1" eaLnBrk="1" hangingPunct="1"/>
            <a:r>
              <a:rPr lang="en-US" smtClean="0"/>
              <a:t>Fire can also impact flowering or seed development at different stages</a:t>
            </a:r>
          </a:p>
          <a:p>
            <a:pPr lvl="1" eaLnBrk="1" hangingPunct="1">
              <a:buFontTx/>
              <a:buNone/>
            </a:pPr>
            <a:endParaRPr lang="en-US" smtClean="0"/>
          </a:p>
        </p:txBody>
      </p:sp>
      <p:pic>
        <p:nvPicPr>
          <p:cNvPr id="29699" name="Picture 6" descr="ystarthistl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3962400"/>
            <a:ext cx="400685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Text Box 7"/>
          <p:cNvSpPr txBox="1">
            <a:spLocks noChangeArrowheads="1"/>
          </p:cNvSpPr>
          <p:nvPr/>
        </p:nvSpPr>
        <p:spPr bwMode="auto">
          <a:xfrm>
            <a:off x="5257800" y="4038600"/>
            <a:ext cx="3597275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0" dirty="0"/>
              <a:t>Timing of burning is important in controlling invasive plant populations</a:t>
            </a:r>
          </a:p>
          <a:p>
            <a:endParaRPr lang="en-US" sz="1600" b="0" dirty="0"/>
          </a:p>
          <a:p>
            <a:r>
              <a:rPr lang="en-US" sz="1600" dirty="0">
                <a:solidFill>
                  <a:srgbClr val="FF0000"/>
                </a:solidFill>
              </a:rPr>
              <a:t>3 years of spring/early summer burning can control yellow star thistle</a:t>
            </a:r>
          </a:p>
          <a:p>
            <a:endParaRPr lang="en-US" sz="1600" b="0" dirty="0"/>
          </a:p>
          <a:p>
            <a:r>
              <a:rPr lang="en-US" sz="1600" dirty="0">
                <a:solidFill>
                  <a:srgbClr val="FF0000"/>
                </a:solidFill>
              </a:rPr>
              <a:t>Burns must be during flowering stage</a:t>
            </a:r>
          </a:p>
        </p:txBody>
      </p:sp>
      <p:sp>
        <p:nvSpPr>
          <p:cNvPr id="29701" name="Text Box 8"/>
          <p:cNvSpPr txBox="1">
            <a:spLocks noChangeArrowheads="1"/>
          </p:cNvSpPr>
          <p:nvPr/>
        </p:nvSpPr>
        <p:spPr bwMode="auto">
          <a:xfrm>
            <a:off x="1828800" y="152400"/>
            <a:ext cx="634365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3600" b="0" dirty="0">
                <a:solidFill>
                  <a:srgbClr val="FFFF00"/>
                </a:solidFill>
              </a:rPr>
              <a:t>Seasonality and plant populations </a:t>
            </a:r>
            <a:r>
              <a:rPr lang="en-US" sz="3600" b="0" dirty="0" smtClean="0">
                <a:solidFill>
                  <a:srgbClr val="FFFF00"/>
                </a:solidFill>
              </a:rPr>
              <a:t>  Ex: </a:t>
            </a:r>
            <a:r>
              <a:rPr lang="en-US" sz="3200" b="0" dirty="0" smtClean="0">
                <a:solidFill>
                  <a:srgbClr val="FFFF00"/>
                </a:solidFill>
              </a:rPr>
              <a:t>Yellow </a:t>
            </a:r>
            <a:r>
              <a:rPr lang="en-US" sz="3200" b="0" dirty="0" err="1">
                <a:solidFill>
                  <a:srgbClr val="FFFF00"/>
                </a:solidFill>
              </a:rPr>
              <a:t>Starthistle</a:t>
            </a:r>
            <a:r>
              <a:rPr lang="en-US" sz="3200" b="0" dirty="0">
                <a:solidFill>
                  <a:srgbClr val="FFFF00"/>
                </a:solidFill>
              </a:rPr>
              <a:t> (invasive)</a:t>
            </a:r>
            <a:endParaRPr lang="en-US" sz="3600" b="0" dirty="0">
              <a:solidFill>
                <a:srgbClr val="FFFF00"/>
              </a:solidFill>
            </a:endParaRPr>
          </a:p>
        </p:txBody>
      </p:sp>
      <p:pic>
        <p:nvPicPr>
          <p:cNvPr id="29702" name="Picture 3" descr="ystarthistle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143000"/>
            <a:ext cx="1905000" cy="330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066800"/>
            <a:ext cx="6858000" cy="4876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dirty="0" smtClean="0"/>
              <a:t>Different plant species will respond </a:t>
            </a:r>
            <a:r>
              <a:rPr lang="en-US" u="sng" dirty="0" smtClean="0"/>
              <a:t>differently</a:t>
            </a:r>
            <a:r>
              <a:rPr lang="en-US" dirty="0" smtClean="0"/>
              <a:t> to seasonal patterns of fire</a:t>
            </a:r>
          </a:p>
        </p:txBody>
      </p:sp>
      <p:pic>
        <p:nvPicPr>
          <p:cNvPr id="31747" name="Picture 6" descr="hulett-5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2362200"/>
            <a:ext cx="4762500" cy="318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Text Box 7"/>
          <p:cNvSpPr txBox="1">
            <a:spLocks noChangeArrowheads="1"/>
          </p:cNvSpPr>
          <p:nvPr/>
        </p:nvSpPr>
        <p:spPr bwMode="auto">
          <a:xfrm>
            <a:off x="1812925" y="5638800"/>
            <a:ext cx="49688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0">
                <a:latin typeface="Arial" charset="0"/>
              </a:rPr>
              <a:t>Gambel oak and ponderosa pine have different responses in different seasons</a:t>
            </a:r>
          </a:p>
        </p:txBody>
      </p:sp>
      <p:sp>
        <p:nvSpPr>
          <p:cNvPr id="31749" name="Text Box 8"/>
          <p:cNvSpPr txBox="1">
            <a:spLocks noChangeArrowheads="1"/>
          </p:cNvSpPr>
          <p:nvPr/>
        </p:nvSpPr>
        <p:spPr bwMode="auto">
          <a:xfrm>
            <a:off x="1112838" y="196850"/>
            <a:ext cx="742156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0" dirty="0">
                <a:solidFill>
                  <a:srgbClr val="FFFF00"/>
                </a:solidFill>
              </a:rPr>
              <a:t>Fire effects on populations and </a:t>
            </a:r>
            <a:r>
              <a:rPr lang="en-US" sz="3200" b="0" u="sng" dirty="0">
                <a:solidFill>
                  <a:srgbClr val="FFFF00"/>
                </a:solidFill>
              </a:rPr>
              <a:t>communities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Outline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600200"/>
            <a:ext cx="8686800" cy="4876800"/>
          </a:xfrm>
        </p:spPr>
        <p:txBody>
          <a:bodyPr/>
          <a:lstStyle/>
          <a:p>
            <a:pPr eaLnBrk="1" hangingPunct="1"/>
            <a:r>
              <a:rPr lang="en-US" dirty="0" smtClean="0"/>
              <a:t>Fire regimes (review and additions)</a:t>
            </a:r>
          </a:p>
          <a:p>
            <a:pPr eaLnBrk="1" hangingPunct="1"/>
            <a:r>
              <a:rPr lang="en-US" dirty="0" smtClean="0"/>
              <a:t>Review fire effects on individual plants</a:t>
            </a:r>
          </a:p>
          <a:p>
            <a:pPr eaLnBrk="1" hangingPunct="1"/>
            <a:r>
              <a:rPr lang="en-US" dirty="0" smtClean="0"/>
              <a:t>Fire effects on plant populations and communities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hpt06_07_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76200"/>
            <a:ext cx="6477000" cy="586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990600" y="0"/>
            <a:ext cx="5257800" cy="1189038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0000FF"/>
                </a:solidFill>
              </a:rPr>
              <a:t>Plant Communities</a:t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sz="2800" dirty="0" smtClean="0">
                <a:solidFill>
                  <a:srgbClr val="0000FF"/>
                </a:solidFill>
              </a:rPr>
              <a:t>Species Variation in </a:t>
            </a:r>
            <a:r>
              <a:rPr lang="en-US" sz="2800" dirty="0" err="1" smtClean="0">
                <a:solidFill>
                  <a:srgbClr val="0000FF"/>
                </a:solidFill>
              </a:rPr>
              <a:t>Phenology</a:t>
            </a:r>
            <a:endParaRPr lang="en-US" sz="2800" dirty="0" smtClean="0">
              <a:solidFill>
                <a:srgbClr val="0000FF"/>
              </a:solidFill>
            </a:endParaRPr>
          </a:p>
        </p:txBody>
      </p:sp>
      <p:sp>
        <p:nvSpPr>
          <p:cNvPr id="4" name="Isosceles Triangle 3"/>
          <p:cNvSpPr/>
          <p:nvPr/>
        </p:nvSpPr>
        <p:spPr bwMode="auto">
          <a:xfrm>
            <a:off x="3276600" y="1828800"/>
            <a:ext cx="1295400" cy="1371600"/>
          </a:xfrm>
          <a:prstGeom prst="triangl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685800"/>
            <a:ext cx="8637588" cy="701675"/>
          </a:xfrm>
        </p:spPr>
        <p:txBody>
          <a:bodyPr/>
          <a:lstStyle/>
          <a:p>
            <a:pPr eaLnBrk="1" hangingPunct="1"/>
            <a:r>
              <a:rPr lang="en-US" sz="4000" dirty="0" smtClean="0"/>
              <a:t>Fire Return Interval and Populations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382000" cy="4419600"/>
          </a:xfrm>
        </p:spPr>
        <p:txBody>
          <a:bodyPr/>
          <a:lstStyle/>
          <a:p>
            <a:pPr eaLnBrk="1" hangingPunct="1">
              <a:spcAft>
                <a:spcPct val="25000"/>
              </a:spcAft>
            </a:pPr>
            <a:r>
              <a:rPr lang="en-US" dirty="0" smtClean="0"/>
              <a:t>Three effects of FRI on Fire-dependent or fire-enhanced plants</a:t>
            </a:r>
          </a:p>
          <a:p>
            <a:pPr marL="971550" lvl="1" indent="-514350" eaLnBrk="1" hangingPunct="1">
              <a:spcAft>
                <a:spcPct val="25000"/>
              </a:spcAft>
              <a:buFont typeface="+mj-lt"/>
              <a:buAutoNum type="arabicPeriod"/>
            </a:pPr>
            <a:r>
              <a:rPr lang="en-US" u="sng" dirty="0" smtClean="0"/>
              <a:t>Senescence risk </a:t>
            </a:r>
            <a:r>
              <a:rPr lang="en-US" dirty="0" smtClean="0"/>
              <a:t>– survival time (e.g., subalpine Quaking Aspen lifespan &gt; MFI so it can </a:t>
            </a:r>
            <a:r>
              <a:rPr lang="en-US" dirty="0" err="1" smtClean="0"/>
              <a:t>resprout</a:t>
            </a:r>
            <a:r>
              <a:rPr lang="en-US" dirty="0" smtClean="0"/>
              <a:t>)</a:t>
            </a:r>
          </a:p>
          <a:p>
            <a:pPr marL="971550" lvl="1" indent="-514350" eaLnBrk="1" hangingPunct="1">
              <a:spcAft>
                <a:spcPct val="25000"/>
              </a:spcAft>
              <a:buFont typeface="+mj-lt"/>
              <a:buAutoNum type="arabicPeriod"/>
            </a:pPr>
            <a:r>
              <a:rPr lang="en-US" u="sng" dirty="0" smtClean="0"/>
              <a:t>Recruitment risk </a:t>
            </a:r>
            <a:r>
              <a:rPr lang="en-US" dirty="0" smtClean="0"/>
              <a:t>– maturity for seed production (Bishop Pine, </a:t>
            </a:r>
            <a:r>
              <a:rPr lang="en-US" dirty="0" err="1" smtClean="0"/>
              <a:t>Lodgepole</a:t>
            </a:r>
            <a:r>
              <a:rPr lang="en-US" dirty="0" smtClean="0"/>
              <a:t> pine…etc.)</a:t>
            </a:r>
          </a:p>
          <a:p>
            <a:pPr marL="971550" lvl="1" indent="-514350" eaLnBrk="1" hangingPunct="1">
              <a:spcAft>
                <a:spcPct val="25000"/>
              </a:spcAft>
              <a:buFont typeface="+mj-lt"/>
              <a:buAutoNum type="arabicPeriod"/>
            </a:pPr>
            <a:r>
              <a:rPr lang="en-US" u="sng" dirty="0" smtClean="0"/>
              <a:t>Immaturity risk </a:t>
            </a:r>
            <a:r>
              <a:rPr lang="en-US" dirty="0" smtClean="0"/>
              <a:t>– growth to resistant stage (ponderosa pine)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305800" cy="1143000"/>
          </a:xfrm>
        </p:spPr>
        <p:txBody>
          <a:bodyPr/>
          <a:lstStyle/>
          <a:p>
            <a:r>
              <a:rPr lang="en-US" dirty="0" smtClean="0"/>
              <a:t>Senescence Risk – Quaking Aspen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6" name="Picture 3" descr="chpt04_05_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442595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reeform 6"/>
          <p:cNvSpPr/>
          <p:nvPr/>
        </p:nvSpPr>
        <p:spPr bwMode="auto">
          <a:xfrm>
            <a:off x="404734" y="4556513"/>
            <a:ext cx="3822492" cy="1454733"/>
          </a:xfrm>
          <a:custGeom>
            <a:avLst/>
            <a:gdLst>
              <a:gd name="connsiteX0" fmla="*/ 0 w 3822492"/>
              <a:gd name="connsiteY0" fmla="*/ 1424562 h 1454733"/>
              <a:gd name="connsiteX1" fmla="*/ 914400 w 3822492"/>
              <a:gd name="connsiteY1" fmla="*/ 1424562 h 1454733"/>
              <a:gd name="connsiteX2" fmla="*/ 1064302 w 3822492"/>
              <a:gd name="connsiteY2" fmla="*/ 1394582 h 1454733"/>
              <a:gd name="connsiteX3" fmla="*/ 1229194 w 3822492"/>
              <a:gd name="connsiteY3" fmla="*/ 1364602 h 1454733"/>
              <a:gd name="connsiteX4" fmla="*/ 1319135 w 3822492"/>
              <a:gd name="connsiteY4" fmla="*/ 1334621 h 1454733"/>
              <a:gd name="connsiteX5" fmla="*/ 1588958 w 3822492"/>
              <a:gd name="connsiteY5" fmla="*/ 1319631 h 1454733"/>
              <a:gd name="connsiteX6" fmla="*/ 1648918 w 3822492"/>
              <a:gd name="connsiteY6" fmla="*/ 1304641 h 1454733"/>
              <a:gd name="connsiteX7" fmla="*/ 1738859 w 3822492"/>
              <a:gd name="connsiteY7" fmla="*/ 1259671 h 1454733"/>
              <a:gd name="connsiteX8" fmla="*/ 1963712 w 3822492"/>
              <a:gd name="connsiteY8" fmla="*/ 1244680 h 1454733"/>
              <a:gd name="connsiteX9" fmla="*/ 2053653 w 3822492"/>
              <a:gd name="connsiteY9" fmla="*/ 1139749 h 1454733"/>
              <a:gd name="connsiteX10" fmla="*/ 2098623 w 3822492"/>
              <a:gd name="connsiteY10" fmla="*/ 1124759 h 1454733"/>
              <a:gd name="connsiteX11" fmla="*/ 2143594 w 3822492"/>
              <a:gd name="connsiteY11" fmla="*/ 1094779 h 1454733"/>
              <a:gd name="connsiteX12" fmla="*/ 2203555 w 3822492"/>
              <a:gd name="connsiteY12" fmla="*/ 1079789 h 1454733"/>
              <a:gd name="connsiteX13" fmla="*/ 2248525 w 3822492"/>
              <a:gd name="connsiteY13" fmla="*/ 1064798 h 1454733"/>
              <a:gd name="connsiteX14" fmla="*/ 2278505 w 3822492"/>
              <a:gd name="connsiteY14" fmla="*/ 1019828 h 1454733"/>
              <a:gd name="connsiteX15" fmla="*/ 2353456 w 3822492"/>
              <a:gd name="connsiteY15" fmla="*/ 944877 h 1454733"/>
              <a:gd name="connsiteX16" fmla="*/ 2383436 w 3822492"/>
              <a:gd name="connsiteY16" fmla="*/ 899907 h 1454733"/>
              <a:gd name="connsiteX17" fmla="*/ 2503358 w 3822492"/>
              <a:gd name="connsiteY17" fmla="*/ 809966 h 1454733"/>
              <a:gd name="connsiteX18" fmla="*/ 2593299 w 3822492"/>
              <a:gd name="connsiteY18" fmla="*/ 764995 h 1454733"/>
              <a:gd name="connsiteX19" fmla="*/ 2623279 w 3822492"/>
              <a:gd name="connsiteY19" fmla="*/ 720025 h 1454733"/>
              <a:gd name="connsiteX20" fmla="*/ 2683240 w 3822492"/>
              <a:gd name="connsiteY20" fmla="*/ 660064 h 1454733"/>
              <a:gd name="connsiteX21" fmla="*/ 2773181 w 3822492"/>
              <a:gd name="connsiteY21" fmla="*/ 540143 h 1454733"/>
              <a:gd name="connsiteX22" fmla="*/ 2818151 w 3822492"/>
              <a:gd name="connsiteY22" fmla="*/ 510162 h 1454733"/>
              <a:gd name="connsiteX23" fmla="*/ 2893102 w 3822492"/>
              <a:gd name="connsiteY23" fmla="*/ 465192 h 1454733"/>
              <a:gd name="connsiteX24" fmla="*/ 2983043 w 3822492"/>
              <a:gd name="connsiteY24" fmla="*/ 405231 h 1454733"/>
              <a:gd name="connsiteX25" fmla="*/ 3028014 w 3822492"/>
              <a:gd name="connsiteY25" fmla="*/ 375251 h 1454733"/>
              <a:gd name="connsiteX26" fmla="*/ 3117955 w 3822492"/>
              <a:gd name="connsiteY26" fmla="*/ 345271 h 1454733"/>
              <a:gd name="connsiteX27" fmla="*/ 3162925 w 3822492"/>
              <a:gd name="connsiteY27" fmla="*/ 315290 h 1454733"/>
              <a:gd name="connsiteX28" fmla="*/ 3252866 w 3822492"/>
              <a:gd name="connsiteY28" fmla="*/ 270320 h 1454733"/>
              <a:gd name="connsiteX29" fmla="*/ 3312827 w 3822492"/>
              <a:gd name="connsiteY29" fmla="*/ 210359 h 1454733"/>
              <a:gd name="connsiteX30" fmla="*/ 3342807 w 3822492"/>
              <a:gd name="connsiteY30" fmla="*/ 165389 h 1454733"/>
              <a:gd name="connsiteX31" fmla="*/ 3402768 w 3822492"/>
              <a:gd name="connsiteY31" fmla="*/ 135408 h 1454733"/>
              <a:gd name="connsiteX32" fmla="*/ 3492709 w 3822492"/>
              <a:gd name="connsiteY32" fmla="*/ 105428 h 1454733"/>
              <a:gd name="connsiteX33" fmla="*/ 3522689 w 3822492"/>
              <a:gd name="connsiteY33" fmla="*/ 60457 h 1454733"/>
              <a:gd name="connsiteX34" fmla="*/ 3612630 w 3822492"/>
              <a:gd name="connsiteY34" fmla="*/ 30477 h 1454733"/>
              <a:gd name="connsiteX35" fmla="*/ 3657600 w 3822492"/>
              <a:gd name="connsiteY35" fmla="*/ 15487 h 1454733"/>
              <a:gd name="connsiteX36" fmla="*/ 3822492 w 3822492"/>
              <a:gd name="connsiteY36" fmla="*/ 497 h 1454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822492" h="1454733">
                <a:moveTo>
                  <a:pt x="0" y="1424562"/>
                </a:moveTo>
                <a:cubicBezTo>
                  <a:pt x="299347" y="1431864"/>
                  <a:pt x="612694" y="1454733"/>
                  <a:pt x="914400" y="1424562"/>
                </a:cubicBezTo>
                <a:cubicBezTo>
                  <a:pt x="965104" y="1419492"/>
                  <a:pt x="1013857" y="1401788"/>
                  <a:pt x="1064302" y="1394582"/>
                </a:cubicBezTo>
                <a:cubicBezTo>
                  <a:pt x="1138199" y="1384025"/>
                  <a:pt x="1164944" y="1383877"/>
                  <a:pt x="1229194" y="1364602"/>
                </a:cubicBezTo>
                <a:cubicBezTo>
                  <a:pt x="1259463" y="1355521"/>
                  <a:pt x="1287582" y="1336374"/>
                  <a:pt x="1319135" y="1334621"/>
                </a:cubicBezTo>
                <a:lnTo>
                  <a:pt x="1588958" y="1319631"/>
                </a:lnTo>
                <a:cubicBezTo>
                  <a:pt x="1608945" y="1314634"/>
                  <a:pt x="1629982" y="1312756"/>
                  <a:pt x="1648918" y="1304641"/>
                </a:cubicBezTo>
                <a:cubicBezTo>
                  <a:pt x="1701090" y="1282282"/>
                  <a:pt x="1682013" y="1265987"/>
                  <a:pt x="1738859" y="1259671"/>
                </a:cubicBezTo>
                <a:cubicBezTo>
                  <a:pt x="1813517" y="1251375"/>
                  <a:pt x="1888761" y="1249677"/>
                  <a:pt x="1963712" y="1244680"/>
                </a:cubicBezTo>
                <a:cubicBezTo>
                  <a:pt x="1982893" y="1215908"/>
                  <a:pt x="2022496" y="1150135"/>
                  <a:pt x="2053653" y="1139749"/>
                </a:cubicBezTo>
                <a:cubicBezTo>
                  <a:pt x="2068643" y="1134752"/>
                  <a:pt x="2084490" y="1131825"/>
                  <a:pt x="2098623" y="1124759"/>
                </a:cubicBezTo>
                <a:cubicBezTo>
                  <a:pt x="2114737" y="1116702"/>
                  <a:pt x="2127035" y="1101876"/>
                  <a:pt x="2143594" y="1094779"/>
                </a:cubicBezTo>
                <a:cubicBezTo>
                  <a:pt x="2162530" y="1086664"/>
                  <a:pt x="2183746" y="1085449"/>
                  <a:pt x="2203555" y="1079789"/>
                </a:cubicBezTo>
                <a:cubicBezTo>
                  <a:pt x="2218748" y="1075448"/>
                  <a:pt x="2233535" y="1069795"/>
                  <a:pt x="2248525" y="1064798"/>
                </a:cubicBezTo>
                <a:cubicBezTo>
                  <a:pt x="2258518" y="1049808"/>
                  <a:pt x="2266642" y="1033386"/>
                  <a:pt x="2278505" y="1019828"/>
                </a:cubicBezTo>
                <a:cubicBezTo>
                  <a:pt x="2301771" y="993238"/>
                  <a:pt x="2333857" y="974275"/>
                  <a:pt x="2353456" y="944877"/>
                </a:cubicBezTo>
                <a:cubicBezTo>
                  <a:pt x="2363449" y="929887"/>
                  <a:pt x="2372182" y="913975"/>
                  <a:pt x="2383436" y="899907"/>
                </a:cubicBezTo>
                <a:cubicBezTo>
                  <a:pt x="2415128" y="860292"/>
                  <a:pt x="2462251" y="837371"/>
                  <a:pt x="2503358" y="809966"/>
                </a:cubicBezTo>
                <a:cubicBezTo>
                  <a:pt x="2561479" y="771219"/>
                  <a:pt x="2531234" y="785683"/>
                  <a:pt x="2593299" y="764995"/>
                </a:cubicBezTo>
                <a:cubicBezTo>
                  <a:pt x="2603292" y="750005"/>
                  <a:pt x="2611555" y="733704"/>
                  <a:pt x="2623279" y="720025"/>
                </a:cubicBezTo>
                <a:cubicBezTo>
                  <a:pt x="2641674" y="698564"/>
                  <a:pt x="2667561" y="683583"/>
                  <a:pt x="2683240" y="660064"/>
                </a:cubicBezTo>
                <a:cubicBezTo>
                  <a:pt x="2710649" y="618950"/>
                  <a:pt x="2733564" y="571837"/>
                  <a:pt x="2773181" y="540143"/>
                </a:cubicBezTo>
                <a:cubicBezTo>
                  <a:pt x="2787249" y="528889"/>
                  <a:pt x="2804083" y="521416"/>
                  <a:pt x="2818151" y="510162"/>
                </a:cubicBezTo>
                <a:cubicBezTo>
                  <a:pt x="2876939" y="463131"/>
                  <a:pt x="2815009" y="491223"/>
                  <a:pt x="2893102" y="465192"/>
                </a:cubicBezTo>
                <a:cubicBezTo>
                  <a:pt x="2978351" y="379943"/>
                  <a:pt x="2896268" y="448618"/>
                  <a:pt x="2983043" y="405231"/>
                </a:cubicBezTo>
                <a:cubicBezTo>
                  <a:pt x="2999157" y="397174"/>
                  <a:pt x="3011551" y="382568"/>
                  <a:pt x="3028014" y="375251"/>
                </a:cubicBezTo>
                <a:cubicBezTo>
                  <a:pt x="3056892" y="362416"/>
                  <a:pt x="3117955" y="345271"/>
                  <a:pt x="3117955" y="345271"/>
                </a:cubicBezTo>
                <a:cubicBezTo>
                  <a:pt x="3132945" y="335277"/>
                  <a:pt x="3146811" y="323347"/>
                  <a:pt x="3162925" y="315290"/>
                </a:cubicBezTo>
                <a:cubicBezTo>
                  <a:pt x="3226766" y="283369"/>
                  <a:pt x="3192721" y="321873"/>
                  <a:pt x="3252866" y="270320"/>
                </a:cubicBezTo>
                <a:cubicBezTo>
                  <a:pt x="3274327" y="251925"/>
                  <a:pt x="3297148" y="233878"/>
                  <a:pt x="3312827" y="210359"/>
                </a:cubicBezTo>
                <a:cubicBezTo>
                  <a:pt x="3322820" y="195369"/>
                  <a:pt x="3328967" y="176922"/>
                  <a:pt x="3342807" y="165389"/>
                </a:cubicBezTo>
                <a:cubicBezTo>
                  <a:pt x="3359974" y="151083"/>
                  <a:pt x="3382020" y="143707"/>
                  <a:pt x="3402768" y="135408"/>
                </a:cubicBezTo>
                <a:cubicBezTo>
                  <a:pt x="3432110" y="123671"/>
                  <a:pt x="3492709" y="105428"/>
                  <a:pt x="3492709" y="105428"/>
                </a:cubicBezTo>
                <a:cubicBezTo>
                  <a:pt x="3502702" y="90438"/>
                  <a:pt x="3507411" y="70006"/>
                  <a:pt x="3522689" y="60457"/>
                </a:cubicBezTo>
                <a:cubicBezTo>
                  <a:pt x="3549487" y="43708"/>
                  <a:pt x="3582650" y="40470"/>
                  <a:pt x="3612630" y="30477"/>
                </a:cubicBezTo>
                <a:cubicBezTo>
                  <a:pt x="3627620" y="25480"/>
                  <a:pt x="3641878" y="17059"/>
                  <a:pt x="3657600" y="15487"/>
                </a:cubicBezTo>
                <a:cubicBezTo>
                  <a:pt x="3812474" y="0"/>
                  <a:pt x="3757285" y="497"/>
                  <a:pt x="3822492" y="497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" name="Picture 7" descr="SOLO_POTR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5800" y="1219200"/>
            <a:ext cx="3505200" cy="52753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305800" cy="1143000"/>
          </a:xfrm>
        </p:spPr>
        <p:txBody>
          <a:bodyPr/>
          <a:lstStyle/>
          <a:p>
            <a:r>
              <a:rPr lang="en-US" dirty="0" smtClean="0"/>
              <a:t>Immaturity Risk – Ponderosa Pine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447800"/>
            <a:ext cx="25146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514600" y="1143000"/>
            <a:ext cx="6572250" cy="4644904"/>
            <a:chOff x="2495550" y="1143000"/>
            <a:chExt cx="6572250" cy="464490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95550" y="1143000"/>
              <a:ext cx="6572250" cy="4644904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 bwMode="auto">
            <a:xfrm>
              <a:off x="5562600" y="1600200"/>
              <a:ext cx="2667000" cy="3886200"/>
            </a:xfrm>
            <a:prstGeom prst="rect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 descr="IMG_0285_edited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2286000"/>
            <a:ext cx="5562600" cy="417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1524000"/>
            <a:ext cx="7162800" cy="822325"/>
          </a:xfrm>
        </p:spPr>
        <p:txBody>
          <a:bodyPr/>
          <a:lstStyle/>
          <a:p>
            <a:pPr eaLnBrk="1" hangingPunct="1"/>
            <a:r>
              <a:rPr lang="en-US" sz="2400" dirty="0" smtClean="0"/>
              <a:t>Oregon White Oak Woodlands/Doug Fir</a:t>
            </a:r>
            <a:br>
              <a:rPr lang="en-US" sz="2400" dirty="0" smtClean="0"/>
            </a:br>
            <a:r>
              <a:rPr lang="en-US" sz="2400" dirty="0" smtClean="0">
                <a:solidFill>
                  <a:srgbClr val="FF0000"/>
                </a:solidFill>
              </a:rPr>
              <a:t>Increased fire intervals favored Doug Fir</a:t>
            </a:r>
          </a:p>
        </p:txBody>
      </p:sp>
      <p:sp>
        <p:nvSpPr>
          <p:cNvPr id="35844" name="Rectangle 5"/>
          <p:cNvSpPr>
            <a:spLocks noChangeArrowheads="1"/>
          </p:cNvSpPr>
          <p:nvPr/>
        </p:nvSpPr>
        <p:spPr bwMode="auto">
          <a:xfrm>
            <a:off x="317500" y="457200"/>
            <a:ext cx="86375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000" b="0">
                <a:solidFill>
                  <a:srgbClr val="FFFF00"/>
                </a:solidFill>
              </a:rPr>
              <a:t>Fire Return Interval and Communities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685800"/>
            <a:ext cx="8229600" cy="2895600"/>
          </a:xfrm>
        </p:spPr>
        <p:txBody>
          <a:bodyPr/>
          <a:lstStyle/>
          <a:p>
            <a:pPr lvl="1" eaLnBrk="1" hangingPunct="1"/>
            <a:endParaRPr lang="en-US" smtClean="0"/>
          </a:p>
          <a:p>
            <a:pPr lvl="1" eaLnBrk="1" hangingPunct="1"/>
            <a:r>
              <a:rPr lang="en-US" smtClean="0"/>
              <a:t>Fire return interval shorter than what plants are adapted to </a:t>
            </a:r>
          </a:p>
          <a:p>
            <a:pPr lvl="2" eaLnBrk="1" hangingPunct="1"/>
            <a:r>
              <a:rPr lang="en-US" smtClean="0"/>
              <a:t>Species do not have a chance to grow into a fire resistant stage</a:t>
            </a:r>
          </a:p>
          <a:p>
            <a:pPr lvl="2" eaLnBrk="1" hangingPunct="1"/>
            <a:r>
              <a:rPr lang="en-US" smtClean="0"/>
              <a:t>Species do not have a chance to recruit new individuals</a:t>
            </a:r>
          </a:p>
        </p:txBody>
      </p:sp>
      <p:pic>
        <p:nvPicPr>
          <p:cNvPr id="36867" name="Picture 9" descr="C:\Documents and Settings\at234\My Documents\Classes\FOR551- Fire Ecology and Mngt\Lectures\Chaparral\493_Viejas_Cedar_Burn_w_Jon_II_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3505200"/>
            <a:ext cx="4695825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Text Box 11"/>
          <p:cNvSpPr txBox="1">
            <a:spLocks noChangeArrowheads="1"/>
          </p:cNvSpPr>
          <p:nvPr/>
        </p:nvSpPr>
        <p:spPr bwMode="auto">
          <a:xfrm>
            <a:off x="0" y="6172200"/>
            <a:ext cx="2590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0">
                <a:latin typeface="Arial" charset="0"/>
              </a:rPr>
              <a:t>http://www.californiachaparral.com/pages/7/index.htm</a:t>
            </a:r>
            <a:endParaRPr lang="en-US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971800" y="3962400"/>
            <a:ext cx="2057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1970 Laguna Fire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124200" y="5116513"/>
            <a:ext cx="2057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2001Viejas Fire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410200" y="5726113"/>
            <a:ext cx="2057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2003Cedar Fire</a:t>
            </a:r>
          </a:p>
        </p:txBody>
      </p:sp>
      <p:sp>
        <p:nvSpPr>
          <p:cNvPr id="36872" name="Rectangle 5"/>
          <p:cNvSpPr>
            <a:spLocks noChangeArrowheads="1"/>
          </p:cNvSpPr>
          <p:nvPr/>
        </p:nvSpPr>
        <p:spPr bwMode="auto">
          <a:xfrm>
            <a:off x="317500" y="228600"/>
            <a:ext cx="86375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000" b="0">
                <a:solidFill>
                  <a:srgbClr val="FFFF00"/>
                </a:solidFill>
              </a:rPr>
              <a:t>Fire Return Interval and Communities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48200" y="0"/>
            <a:ext cx="3657600" cy="1706563"/>
          </a:xfrm>
        </p:spPr>
        <p:txBody>
          <a:bodyPr/>
          <a:lstStyle/>
          <a:p>
            <a:pPr eaLnBrk="1" hangingPunct="1"/>
            <a:r>
              <a:rPr lang="en-US" smtClean="0"/>
              <a:t>Zion National Park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7892" name="Picture 4" descr="DSCN021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1752600"/>
            <a:ext cx="4419600" cy="331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5" descr="IMG_169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3714750"/>
            <a:ext cx="41910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7" descr="IMG_162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960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234950"/>
            <a:ext cx="8637588" cy="1249363"/>
          </a:xfrm>
        </p:spPr>
        <p:txBody>
          <a:bodyPr/>
          <a:lstStyle/>
          <a:p>
            <a:pPr eaLnBrk="1" hangingPunct="1"/>
            <a:r>
              <a:rPr lang="en-US" smtClean="0"/>
              <a:t>Populations and Fire Magnitude</a:t>
            </a:r>
            <a:br>
              <a:rPr lang="en-US" smtClean="0"/>
            </a:br>
            <a:r>
              <a:rPr lang="en-US" sz="3200" smtClean="0"/>
              <a:t>(intensity, severity, and fire type)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382000" cy="4652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Aft>
                <a:spcPct val="20000"/>
              </a:spcAft>
            </a:pPr>
            <a:r>
              <a:rPr lang="en-US" sz="2800" dirty="0" smtClean="0"/>
              <a:t>Fire magnitude affects the size and extent of populations through:</a:t>
            </a:r>
          </a:p>
          <a:p>
            <a:pPr lvl="1" eaLnBrk="1" hangingPunct="1">
              <a:lnSpc>
                <a:spcPct val="90000"/>
              </a:lnSpc>
              <a:spcAft>
                <a:spcPct val="20000"/>
              </a:spcAft>
            </a:pPr>
            <a:r>
              <a:rPr lang="en-US" u="sng" dirty="0" smtClean="0"/>
              <a:t>Direct mortality</a:t>
            </a:r>
          </a:p>
          <a:p>
            <a:pPr lvl="1" eaLnBrk="1" hangingPunct="1">
              <a:lnSpc>
                <a:spcPct val="90000"/>
              </a:lnSpc>
              <a:spcAft>
                <a:spcPct val="20000"/>
              </a:spcAft>
            </a:pPr>
            <a:r>
              <a:rPr lang="en-US" u="sng" dirty="0" smtClean="0"/>
              <a:t>Indirect effects on</a:t>
            </a:r>
            <a:r>
              <a:rPr lang="en-US" dirty="0" smtClean="0"/>
              <a:t>:</a:t>
            </a:r>
          </a:p>
          <a:p>
            <a:pPr lvl="2" eaLnBrk="1" hangingPunct="1">
              <a:lnSpc>
                <a:spcPct val="90000"/>
              </a:lnSpc>
              <a:spcAft>
                <a:spcPct val="20000"/>
              </a:spcAft>
            </a:pPr>
            <a:r>
              <a:rPr lang="en-US" dirty="0" smtClean="0"/>
              <a:t>Survival</a:t>
            </a:r>
          </a:p>
          <a:p>
            <a:pPr lvl="2" eaLnBrk="1" hangingPunct="1">
              <a:lnSpc>
                <a:spcPct val="90000"/>
              </a:lnSpc>
              <a:spcAft>
                <a:spcPct val="20000"/>
              </a:spcAft>
            </a:pPr>
            <a:r>
              <a:rPr lang="en-US" dirty="0" smtClean="0"/>
              <a:t>Reproduction</a:t>
            </a:r>
          </a:p>
          <a:p>
            <a:pPr lvl="2" eaLnBrk="1" hangingPunct="1">
              <a:lnSpc>
                <a:spcPct val="90000"/>
              </a:lnSpc>
              <a:spcAft>
                <a:spcPct val="20000"/>
              </a:spcAft>
            </a:pPr>
            <a:r>
              <a:rPr lang="en-US" dirty="0" smtClean="0"/>
              <a:t>Recruitment</a:t>
            </a:r>
          </a:p>
          <a:p>
            <a:pPr marL="457200" lvl="1" indent="0" eaLnBrk="1" hangingPunct="1">
              <a:lnSpc>
                <a:spcPct val="90000"/>
              </a:lnSpc>
              <a:spcAft>
                <a:spcPct val="20000"/>
              </a:spcAft>
              <a:buNone/>
            </a:pPr>
            <a:r>
              <a:rPr lang="en-US" dirty="0" smtClean="0"/>
              <a:t>*</a:t>
            </a:r>
            <a:r>
              <a:rPr lang="en-US" u="sng" dirty="0" smtClean="0"/>
              <a:t>Mixed Severity (by species)</a:t>
            </a:r>
            <a:r>
              <a:rPr lang="en-US" dirty="0" smtClean="0"/>
              <a:t> Fire Type and Intensity interact with plant characteristics to produce a variety of fire severities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Intensity and Fire Type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305800" cy="4876800"/>
          </a:xfrm>
        </p:spPr>
        <p:txBody>
          <a:bodyPr/>
          <a:lstStyle/>
          <a:p>
            <a:pPr eaLnBrk="1" hangingPunct="1"/>
            <a:r>
              <a:rPr lang="en-US" dirty="0" smtClean="0"/>
              <a:t>Crown fires – high intensity</a:t>
            </a:r>
          </a:p>
          <a:p>
            <a:pPr lvl="1" eaLnBrk="1" hangingPunct="1"/>
            <a:r>
              <a:rPr lang="en-US" dirty="0" smtClean="0"/>
              <a:t>Populations that </a:t>
            </a:r>
            <a:r>
              <a:rPr lang="en-US" u="sng" dirty="0" smtClean="0"/>
              <a:t>persist</a:t>
            </a:r>
            <a:r>
              <a:rPr lang="en-US" dirty="0" smtClean="0"/>
              <a:t> regenerate via sprouting, seeds or colonization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Surface fires - low or moderate intensities</a:t>
            </a:r>
          </a:p>
          <a:p>
            <a:pPr lvl="1" eaLnBrk="1" hangingPunct="1"/>
            <a:r>
              <a:rPr lang="en-US" dirty="0" smtClean="0"/>
              <a:t>Lower mortality - </a:t>
            </a:r>
            <a:r>
              <a:rPr lang="en-US" u="sng" dirty="0" smtClean="0"/>
              <a:t>resistors</a:t>
            </a:r>
          </a:p>
          <a:p>
            <a:pPr lvl="1" eaLnBrk="1" hangingPunct="1"/>
            <a:r>
              <a:rPr lang="en-US" dirty="0" smtClean="0"/>
              <a:t>More varied responses within the population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Intensity and Resisters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u="sng" dirty="0" smtClean="0"/>
              <a:t>Resisters</a:t>
            </a:r>
            <a:r>
              <a:rPr lang="en-US" sz="2800" dirty="0" smtClean="0"/>
              <a:t> (often fire-neutral or fire-enhanced) </a:t>
            </a:r>
          </a:p>
          <a:p>
            <a:pPr lvl="1" eaLnBrk="1" hangingPunct="1"/>
            <a:r>
              <a:rPr lang="en-US" sz="2400" dirty="0" smtClean="0"/>
              <a:t>do well with low or moderate intensity but generally have significant mortality with high severity (Ponderosa Pine and Douglas Fir)</a:t>
            </a:r>
          </a:p>
          <a:p>
            <a:pPr lvl="1" eaLnBrk="1" hangingPunct="1"/>
            <a:r>
              <a:rPr lang="en-US" sz="2400" u="sng" dirty="0" smtClean="0"/>
              <a:t>Age</a:t>
            </a:r>
            <a:r>
              <a:rPr lang="en-US" sz="2400" dirty="0" smtClean="0"/>
              <a:t> of cohorts will affect mortality even with low intensity fire</a:t>
            </a:r>
          </a:p>
          <a:p>
            <a:pPr lvl="2" eaLnBrk="1" hangingPunct="1"/>
            <a:r>
              <a:rPr lang="en-US" sz="2000" dirty="0" smtClean="0">
                <a:solidFill>
                  <a:srgbClr val="FF0000"/>
                </a:solidFill>
              </a:rPr>
              <a:t>Can affect overall tree population for centuries</a:t>
            </a:r>
          </a:p>
          <a:p>
            <a:pPr eaLnBrk="1" hangingPunct="1"/>
            <a:r>
              <a:rPr lang="en-US" sz="2800" dirty="0" smtClean="0"/>
              <a:t>Fire-inhibited</a:t>
            </a:r>
          </a:p>
          <a:p>
            <a:pPr lvl="1" eaLnBrk="1" hangingPunct="1"/>
            <a:r>
              <a:rPr lang="en-US" sz="2400" dirty="0" smtClean="0"/>
              <a:t>Fire of any intensity can cause significant mortality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eaLnBrk="1" hangingPunct="1"/>
            <a:r>
              <a:rPr lang="en-US" sz="4800" smtClean="0"/>
              <a:t>Fire Regimes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732838" cy="792163"/>
          </a:xfrm>
        </p:spPr>
        <p:txBody>
          <a:bodyPr/>
          <a:lstStyle/>
          <a:p>
            <a:pPr eaLnBrk="1" hangingPunct="1"/>
            <a:r>
              <a:rPr lang="en-US" sz="4000" dirty="0" smtClean="0"/>
              <a:t>2 types of persistence - high intensity fire</a:t>
            </a:r>
            <a:br>
              <a:rPr lang="en-US" sz="4000" dirty="0" smtClean="0"/>
            </a:br>
            <a:r>
              <a:rPr lang="en-US" sz="4000" dirty="0" smtClean="0"/>
              <a:t>San Francisco Peaks, AZ</a:t>
            </a:r>
          </a:p>
        </p:txBody>
      </p:sp>
      <p:pic>
        <p:nvPicPr>
          <p:cNvPr id="41987" name="Picture 3" descr="90929 - 1910 Inner Basin, A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18" r="1784" b="3381"/>
          <a:stretch>
            <a:fillRect/>
          </a:stretch>
        </p:blipFill>
        <p:spPr bwMode="auto">
          <a:xfrm>
            <a:off x="152400" y="3124200"/>
            <a:ext cx="5173663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1447800"/>
            <a:ext cx="47625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9" name="TextBox 5"/>
          <p:cNvSpPr txBox="1">
            <a:spLocks noChangeArrowheads="1"/>
          </p:cNvSpPr>
          <p:nvPr/>
        </p:nvSpPr>
        <p:spPr bwMode="auto">
          <a:xfrm>
            <a:off x="228600" y="2514600"/>
            <a:ext cx="1905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FFC000"/>
                </a:solidFill>
              </a:rPr>
              <a:t>1910 Photo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7315200" y="990600"/>
            <a:ext cx="16462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C000"/>
                </a:solidFill>
              </a:rPr>
              <a:t>2007 Photo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305800" cy="868363"/>
          </a:xfrm>
        </p:spPr>
        <p:txBody>
          <a:bodyPr/>
          <a:lstStyle/>
          <a:p>
            <a:r>
              <a:rPr lang="en-US" smtClean="0"/>
              <a:t>Summary</a:t>
            </a:r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153400" cy="4876800"/>
          </a:xfrm>
        </p:spPr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 smtClean="0"/>
              <a:t>Seven components of a fire regimes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 smtClean="0"/>
              <a:t>Thinking of fire regimes as distributions allows us to understand varying effects within fire regime types.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305800" cy="868363"/>
          </a:xfrm>
        </p:spPr>
        <p:txBody>
          <a:bodyPr/>
          <a:lstStyle/>
          <a:p>
            <a:r>
              <a:rPr lang="en-US" smtClean="0"/>
              <a:t>Summary (cont.)</a:t>
            </a:r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153400" cy="4876800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dirty="0" smtClean="0"/>
              <a:t>Understanding individual plant responses to fire helps us to frame population and community responses to fire</a:t>
            </a:r>
          </a:p>
          <a:p>
            <a:r>
              <a:rPr lang="en-US" dirty="0" smtClean="0"/>
              <a:t>Relating fire regime attributes to plant populations and communities can help us understand the possible implications of our management actions.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457200"/>
            <a:ext cx="8637588" cy="701675"/>
          </a:xfrm>
        </p:spPr>
        <p:txBody>
          <a:bodyPr/>
          <a:lstStyle/>
          <a:p>
            <a:pPr eaLnBrk="1" hangingPunct="1"/>
            <a:r>
              <a:rPr lang="en-US" sz="4000" dirty="0" smtClean="0"/>
              <a:t>Plant Communities and </a:t>
            </a:r>
            <a:r>
              <a:rPr lang="en-US" sz="4000" dirty="0" err="1" smtClean="0"/>
              <a:t>Invasives</a:t>
            </a:r>
            <a:endParaRPr lang="en-US" sz="4000" dirty="0" smtClean="0"/>
          </a:p>
        </p:txBody>
      </p:sp>
      <p:pic>
        <p:nvPicPr>
          <p:cNvPr id="46083" name="Picture 3" descr="cheatgrassInvas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2209800"/>
            <a:ext cx="5562600" cy="330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4" descr="cheatgrasshea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304925"/>
            <a:ext cx="2971800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5486400" y="5562600"/>
            <a:ext cx="3505200" cy="2444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>
                <a:solidFill>
                  <a:schemeClr val="tx2"/>
                </a:solidFill>
              </a:rPr>
              <a:t>http://www.rangenet.org/projects/wplgalbum/page3/page3c.html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228600" y="3429000"/>
            <a:ext cx="3481388" cy="3200400"/>
          </a:xfrm>
        </p:spPr>
        <p:txBody>
          <a:bodyPr/>
          <a:lstStyle/>
          <a:p>
            <a:pPr eaLnBrk="1" hangingPunct="1"/>
            <a:r>
              <a:rPr lang="en-US" sz="2800" smtClean="0"/>
              <a:t>Cheatgrass</a:t>
            </a:r>
          </a:p>
          <a:p>
            <a:pPr lvl="1" eaLnBrk="1" hangingPunct="1"/>
            <a:r>
              <a:rPr lang="en-US" sz="2400" smtClean="0"/>
              <a:t>Seasonality</a:t>
            </a:r>
          </a:p>
          <a:p>
            <a:pPr lvl="1" eaLnBrk="1" hangingPunct="1"/>
            <a:r>
              <a:rPr lang="en-US" sz="2400" smtClean="0"/>
              <a:t>Frequency</a:t>
            </a:r>
          </a:p>
          <a:p>
            <a:pPr lvl="1" eaLnBrk="1" hangingPunct="1"/>
            <a:r>
              <a:rPr lang="en-US" sz="2400" smtClean="0"/>
              <a:t>Intensity</a:t>
            </a:r>
          </a:p>
          <a:p>
            <a:pPr lvl="1" eaLnBrk="1" hangingPunct="1"/>
            <a:r>
              <a:rPr lang="en-US" sz="2400" smtClean="0"/>
              <a:t>Severity</a:t>
            </a:r>
          </a:p>
          <a:p>
            <a:pPr lvl="1" eaLnBrk="1" hangingPunct="1"/>
            <a:r>
              <a:rPr lang="en-US" sz="2400" smtClean="0"/>
              <a:t>Size</a:t>
            </a:r>
          </a:p>
          <a:p>
            <a:pPr lvl="1" eaLnBrk="1" hangingPunct="1"/>
            <a:r>
              <a:rPr lang="en-US" sz="2400" smtClean="0"/>
              <a:t>Spatial Complexity</a:t>
            </a:r>
          </a:p>
          <a:p>
            <a:pPr lvl="1" eaLnBrk="1" hangingPunct="1"/>
            <a:endParaRPr lang="en-US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648200" y="0"/>
            <a:ext cx="3657600" cy="1706563"/>
          </a:xfrm>
        </p:spPr>
        <p:txBody>
          <a:bodyPr/>
          <a:lstStyle/>
          <a:p>
            <a:pPr eaLnBrk="1" hangingPunct="1"/>
            <a:r>
              <a:rPr lang="en-US" smtClean="0"/>
              <a:t>Zion National Park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7108" name="Picture 4" descr="DSCN021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1752600"/>
            <a:ext cx="4419600" cy="331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5" descr="IMG_169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3714750"/>
            <a:ext cx="41910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Picture 7" descr="IMG_162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960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228600"/>
            <a:ext cx="8637588" cy="762000"/>
          </a:xfrm>
        </p:spPr>
        <p:txBody>
          <a:bodyPr/>
          <a:lstStyle/>
          <a:p>
            <a:pPr eaLnBrk="1" hangingPunct="1"/>
            <a:r>
              <a:rPr lang="en-US" smtClean="0"/>
              <a:t>Plant Communities and Invasives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3162300" cy="4876800"/>
          </a:xfrm>
        </p:spPr>
        <p:txBody>
          <a:bodyPr/>
          <a:lstStyle/>
          <a:p>
            <a:pPr eaLnBrk="1" hangingPunct="1"/>
            <a:r>
              <a:rPr lang="en-US" smtClean="0"/>
              <a:t>Bufflegrass</a:t>
            </a:r>
          </a:p>
          <a:p>
            <a:pPr lvl="1" eaLnBrk="1" hangingPunct="1"/>
            <a:r>
              <a:rPr lang="en-US" smtClean="0"/>
              <a:t>Seasonality</a:t>
            </a:r>
          </a:p>
          <a:p>
            <a:pPr lvl="1" eaLnBrk="1" hangingPunct="1"/>
            <a:r>
              <a:rPr lang="en-US" smtClean="0"/>
              <a:t>Frequency</a:t>
            </a:r>
          </a:p>
          <a:p>
            <a:pPr lvl="1" eaLnBrk="1" hangingPunct="1"/>
            <a:r>
              <a:rPr lang="en-US" smtClean="0"/>
              <a:t>Intensity</a:t>
            </a:r>
          </a:p>
          <a:p>
            <a:pPr lvl="1" eaLnBrk="1" hangingPunct="1"/>
            <a:r>
              <a:rPr lang="en-US" smtClean="0"/>
              <a:t>Severity</a:t>
            </a:r>
          </a:p>
          <a:p>
            <a:pPr lvl="1" eaLnBrk="1" hangingPunct="1"/>
            <a:r>
              <a:rPr lang="en-US" smtClean="0"/>
              <a:t>Size</a:t>
            </a:r>
          </a:p>
          <a:p>
            <a:pPr lvl="1" eaLnBrk="1" hangingPunct="1"/>
            <a:r>
              <a:rPr lang="en-US" smtClean="0"/>
              <a:t>Spatial Complexity</a:t>
            </a:r>
          </a:p>
          <a:p>
            <a:pPr lvl="1" eaLnBrk="1" hangingPunct="1"/>
            <a:endParaRPr lang="en-US" smtClean="0"/>
          </a:p>
        </p:txBody>
      </p:sp>
      <p:pic>
        <p:nvPicPr>
          <p:cNvPr id="48132" name="Picture 4" descr="BufflegrassInvasion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990600"/>
            <a:ext cx="4130675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4953000" y="6613525"/>
            <a:ext cx="4114800" cy="2444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>
                <a:solidFill>
                  <a:schemeClr val="tx2"/>
                </a:solidFill>
              </a:rPr>
              <a:t>http://www.desertmuseum.org/invaders/invaders_buffelgrass.htm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4953000" y="6613525"/>
            <a:ext cx="4114800" cy="2444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>
                <a:solidFill>
                  <a:schemeClr val="tx2"/>
                </a:solidFill>
              </a:rPr>
              <a:t>http://www.desertmuseum.org/invaders/invaders_buffelgrass.htm</a:t>
            </a:r>
          </a:p>
        </p:txBody>
      </p:sp>
      <p:pic>
        <p:nvPicPr>
          <p:cNvPr id="49157" name="Picture 5" descr="burned sonoran deser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" y="0"/>
            <a:ext cx="8801100" cy="656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3"/>
          <p:cNvSpPr>
            <a:spLocks noGrp="1"/>
          </p:cNvSpPr>
          <p:nvPr>
            <p:ph type="ctrTitle"/>
          </p:nvPr>
        </p:nvSpPr>
        <p:spPr>
          <a:xfrm>
            <a:off x="1981200" y="914400"/>
            <a:ext cx="4191000" cy="1069975"/>
          </a:xfrm>
        </p:spPr>
        <p:txBody>
          <a:bodyPr/>
          <a:lstStyle/>
          <a:p>
            <a:r>
              <a:rPr lang="en-US" smtClean="0"/>
              <a:t>Questions?</a:t>
            </a:r>
          </a:p>
        </p:txBody>
      </p:sp>
      <p:sp>
        <p:nvSpPr>
          <p:cNvPr id="50179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0180" name="Picture 6" descr="C:\Documents and Settings\at234\Local Settings\Temporary Internet Files\Content.IE5\XUBAQ216\MCj04257900000[1].wm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1533525" cy="139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8" descr="C:\Documents and Settings\at234\Local Settings\Temporary Internet Files\Content.IE5\KZCYO89Z\MPj04331650000[1]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4838" y="2590800"/>
            <a:ext cx="3276600" cy="245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Picture 9" descr="C:\Documents and Settings\at234\Local Settings\Temporary Internet Files\Content.IE5\8SV2C51Y\MCj04244840000[1].wmf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3600" y="152400"/>
            <a:ext cx="195580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3" name="Picture 5" descr="C:\Documents and Settings\at234\Local Settings\Temporary Internet Files\Content.IE5\KZCYO89Z\MPj04222240000[1]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0438" y="3733800"/>
            <a:ext cx="1554162" cy="233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 descr="open_pip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solidFill>
            <a:schemeClr val="bg2">
              <a:alpha val="52940"/>
            </a:schemeClr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228600"/>
            <a:ext cx="67818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Fire as an Ecosystem </a:t>
            </a:r>
            <a:r>
              <a:rPr lang="en-US" sz="4000" u="sng" dirty="0" smtClean="0"/>
              <a:t>Process</a:t>
            </a:r>
            <a:endParaRPr lang="en-US" sz="5400" u="sng" dirty="0" smtClean="0"/>
          </a:p>
        </p:txBody>
      </p:sp>
      <p:pic>
        <p:nvPicPr>
          <p:cNvPr id="6147" name="Picture 3" descr="valleycomplex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95400"/>
            <a:ext cx="3429000" cy="519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581400" y="1600200"/>
            <a:ext cx="5562600" cy="4800600"/>
          </a:xfrm>
        </p:spPr>
        <p:txBody>
          <a:bodyPr/>
          <a:lstStyle/>
          <a:p>
            <a:pPr marL="533400" indent="-533400" eaLnBrk="1" hangingPunct="1">
              <a:spcAft>
                <a:spcPct val="25000"/>
              </a:spcAft>
              <a:buFont typeface="Wingdings" pitchFamily="2" charset="2"/>
              <a:buAutoNum type="arabicPeriod"/>
            </a:pPr>
            <a:r>
              <a:rPr lang="en-US" sz="2800" dirty="0" smtClean="0"/>
              <a:t>Fire is interdependent with other ecosystem components (e.g., vegetation structure, species composition, moisture)  </a:t>
            </a:r>
          </a:p>
          <a:p>
            <a:pPr marL="533400" indent="-533400" eaLnBrk="1" hangingPunct="1">
              <a:spcAft>
                <a:spcPct val="25000"/>
              </a:spcAft>
              <a:buFont typeface="Wingdings" pitchFamily="2" charset="2"/>
              <a:buAutoNum type="arabicPeriod"/>
            </a:pPr>
            <a:r>
              <a:rPr lang="en-US" sz="2800" dirty="0" smtClean="0"/>
              <a:t>Changes in one component results in significant changes to the ecosystem</a:t>
            </a:r>
          </a:p>
          <a:p>
            <a:pPr marL="533400" indent="-533400" eaLnBrk="1" hangingPunct="1">
              <a:spcAft>
                <a:spcPct val="25000"/>
              </a:spcAft>
              <a:buFont typeface="Wingdings" pitchFamily="2" charset="2"/>
              <a:buAutoNum type="arabicPeriod"/>
            </a:pPr>
            <a:r>
              <a:rPr lang="en-US" sz="2800" dirty="0" smtClean="0"/>
              <a:t>Fire as a variable process maintains landscape diversity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-76200" y="-76200"/>
            <a:ext cx="3581400" cy="838200"/>
          </a:xfrm>
        </p:spPr>
        <p:txBody>
          <a:bodyPr/>
          <a:lstStyle/>
          <a:p>
            <a:pPr eaLnBrk="1" hangingPunct="1"/>
            <a:r>
              <a:rPr lang="en-US" smtClean="0"/>
              <a:t>Fire Regimes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5257800"/>
            <a:ext cx="6248400" cy="1447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smtClean="0"/>
              <a:t>The “generalized description of the role fire plays in an ecosystem”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smtClean="0"/>
              <a:t>					 (Agee 1993)</a:t>
            </a:r>
          </a:p>
        </p:txBody>
      </p:sp>
      <p:pic>
        <p:nvPicPr>
          <p:cNvPr id="7172" name="Picture 4" descr="blue_lak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676400"/>
            <a:ext cx="4800600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 descr="roasted_nuked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000" y="2133600"/>
            <a:ext cx="4724400" cy="311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3276600" y="762000"/>
            <a:ext cx="59436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2800" b="0"/>
              <a:t>A summary of the “kind of fire history that characterized an ecosystem”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2800" b="0"/>
              <a:t>				(Heinselman 1981)</a:t>
            </a:r>
            <a:endParaRPr lang="en-US" sz="1200" b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00200" y="457200"/>
            <a:ext cx="5791200" cy="914400"/>
          </a:xfrm>
        </p:spPr>
        <p:txBody>
          <a:bodyPr/>
          <a:lstStyle/>
          <a:p>
            <a:pPr eaLnBrk="1" hangingPunct="1"/>
            <a:r>
              <a:rPr lang="en-US" b="1" smtClean="0"/>
              <a:t>Two Views of Fire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3400" y="2133600"/>
            <a:ext cx="8077200" cy="3733800"/>
          </a:xfrm>
        </p:spPr>
        <p:txBody>
          <a:bodyPr/>
          <a:lstStyle/>
          <a:p>
            <a:pPr eaLnBrk="1" hangingPunct="1"/>
            <a:r>
              <a:rPr lang="en-US" sz="3600" smtClean="0"/>
              <a:t>Individual fires </a:t>
            </a:r>
          </a:p>
          <a:p>
            <a:pPr eaLnBrk="1" hangingPunct="1"/>
            <a:r>
              <a:rPr lang="en-US" sz="3600" smtClean="0"/>
              <a:t>(single fires in isolation)</a:t>
            </a:r>
          </a:p>
          <a:p>
            <a:pPr eaLnBrk="1" hangingPunct="1"/>
            <a:endParaRPr lang="en-US" sz="1800" smtClean="0"/>
          </a:p>
          <a:p>
            <a:pPr eaLnBrk="1" hangingPunct="1"/>
            <a:r>
              <a:rPr lang="en-US" sz="2400" smtClean="0"/>
              <a:t>Vs</a:t>
            </a:r>
          </a:p>
          <a:p>
            <a:pPr eaLnBrk="1" hangingPunct="1"/>
            <a:endParaRPr lang="en-US" sz="900" smtClean="0"/>
          </a:p>
          <a:p>
            <a:pPr eaLnBrk="1" hangingPunct="1"/>
            <a:r>
              <a:rPr lang="en-US" sz="3600" smtClean="0"/>
              <a:t>Repeated patterns of fire over time </a:t>
            </a:r>
          </a:p>
          <a:p>
            <a:pPr eaLnBrk="1" hangingPunct="1"/>
            <a:r>
              <a:rPr lang="en-US" sz="3600" smtClean="0"/>
              <a:t>(fire regimes)</a:t>
            </a:r>
            <a:endParaRPr lang="en-US" smtClean="0"/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304800" y="6096000"/>
            <a:ext cx="1447800" cy="366713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(Agee 1993)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Yosemite fire atlas_de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2163" y="685800"/>
            <a:ext cx="4872037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Rectangle 3"/>
          <p:cNvSpPr>
            <a:spLocks noGrp="1" noChangeArrowheads="1"/>
          </p:cNvSpPr>
          <p:nvPr>
            <p:ph type="title"/>
          </p:nvPr>
        </p:nvSpPr>
        <p:spPr>
          <a:xfrm>
            <a:off x="1752600" y="0"/>
            <a:ext cx="5791200" cy="762000"/>
          </a:xfrm>
        </p:spPr>
        <p:txBody>
          <a:bodyPr/>
          <a:lstStyle/>
          <a:p>
            <a:pPr eaLnBrk="1" hangingPunct="1"/>
            <a:r>
              <a:rPr lang="en-US" sz="4000" smtClean="0"/>
              <a:t>Yosemite N.P. Fire Atlas</a:t>
            </a:r>
          </a:p>
        </p:txBody>
      </p:sp>
      <p:pic>
        <p:nvPicPr>
          <p:cNvPr id="9220" name="Picture 4" descr="Yosemite fire atlas_lege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72375" y="838200"/>
            <a:ext cx="962025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2057400" y="6248400"/>
            <a:ext cx="4876800" cy="3048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9222" name="Picture 6" descr="Yosemite fire atlas_scale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5200" y="6210300"/>
            <a:ext cx="2667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7" descr="Blue_fire_locatormap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400" y="5105400"/>
            <a:ext cx="1354138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8" name="AutoShape 8"/>
          <p:cNvSpPr>
            <a:spLocks noChangeAspect="1" noChangeArrowheads="1"/>
          </p:cNvSpPr>
          <p:nvPr/>
        </p:nvSpPr>
        <p:spPr bwMode="auto">
          <a:xfrm>
            <a:off x="2574925" y="5638800"/>
            <a:ext cx="109538" cy="109538"/>
          </a:xfrm>
          <a:prstGeom prst="star5">
            <a:avLst/>
          </a:prstGeom>
          <a:solidFill>
            <a:srgbClr val="FF3399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838200"/>
          </a:xfrm>
        </p:spPr>
        <p:txBody>
          <a:bodyPr/>
          <a:lstStyle/>
          <a:p>
            <a:pPr eaLnBrk="1" hangingPunct="1">
              <a:buClr>
                <a:srgbClr val="FFFF00"/>
              </a:buClr>
              <a:buFont typeface="Wingdings" pitchFamily="2" charset="2"/>
              <a:buNone/>
            </a:pPr>
            <a:r>
              <a:rPr lang="en-US" smtClean="0"/>
              <a:t>5 National Fire Regime Categories</a:t>
            </a:r>
          </a:p>
        </p:txBody>
      </p:sp>
      <p:graphicFrame>
        <p:nvGraphicFramePr>
          <p:cNvPr id="15363" name="Group 3"/>
          <p:cNvGraphicFramePr>
            <a:graphicFrameLocks noGrp="1"/>
          </p:cNvGraphicFramePr>
          <p:nvPr/>
        </p:nvGraphicFramePr>
        <p:xfrm>
          <a:off x="381000" y="1219200"/>
          <a:ext cx="7772400" cy="4975342"/>
        </p:xfrm>
        <a:graphic>
          <a:graphicData uri="http://schemas.openxmlformats.org/drawingml/2006/table">
            <a:tbl>
              <a:tblPr/>
              <a:tblGrid>
                <a:gridCol w="962025"/>
                <a:gridCol w="6810375"/>
              </a:tblGrid>
              <a:tr h="12032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Times New Roman" pitchFamily="18" charset="0"/>
                        </a:rPr>
                        <a:t>0-35 year frequency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and 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Times New Roman" pitchFamily="18" charset="0"/>
                        </a:rPr>
                        <a:t>low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(surface fires most common) 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Times New Roman" pitchFamily="18" charset="0"/>
                        </a:rPr>
                        <a:t>to mixed severity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(less than 75% of the dominant overstory vegetation replaced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886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II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Times New Roman" pitchFamily="18" charset="0"/>
                        </a:rPr>
                        <a:t>0-35 year frequency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and 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Times New Roman" pitchFamily="18" charset="0"/>
                        </a:rPr>
                        <a:t>high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(stand replacement) 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Times New Roman" pitchFamily="18" charset="0"/>
                        </a:rPr>
                        <a:t>severity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(greater than 75% of the dominant overstory vegetation replaced)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810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III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Times New Roman" pitchFamily="18" charset="0"/>
                        </a:rPr>
                        <a:t>35-100+ year frequency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and 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Times New Roman" pitchFamily="18" charset="0"/>
                        </a:rPr>
                        <a:t>mixed severity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(less than 75% of the dominant overstory vegetation replaced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794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IV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Times New Roman" pitchFamily="18" charset="0"/>
                        </a:rPr>
                        <a:t>35-100+ year frequency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and 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Times New Roman" pitchFamily="18" charset="0"/>
                        </a:rPr>
                        <a:t>high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(stand replacement) 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Times New Roman" pitchFamily="18" charset="0"/>
                        </a:rPr>
                        <a:t>severity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29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Times New Roman" pitchFamily="18" charset="0"/>
                        </a:rPr>
                        <a:t>200+ year frequency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and 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Times New Roman" pitchFamily="18" charset="0"/>
                        </a:rPr>
                        <a:t>high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(stand replacement) 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Times New Roman" pitchFamily="18" charset="0"/>
                        </a:rPr>
                        <a:t>severity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263" name="Text Box 23"/>
          <p:cNvSpPr txBox="1">
            <a:spLocks noChangeArrowheads="1"/>
          </p:cNvSpPr>
          <p:nvPr/>
        </p:nvSpPr>
        <p:spPr bwMode="auto">
          <a:xfrm>
            <a:off x="457200" y="6248400"/>
            <a:ext cx="3429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0"/>
              <a:t>Hardy </a:t>
            </a:r>
            <a:r>
              <a:rPr lang="en-US" sz="1200" b="0" i="1"/>
              <a:t>et al</a:t>
            </a:r>
            <a:r>
              <a:rPr lang="en-US" sz="1200" b="0"/>
              <a:t> 2001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eched Flames">
  <a:themeElements>
    <a:clrScheme name="Streched Flames 6">
      <a:dk1>
        <a:srgbClr val="005A58"/>
      </a:dk1>
      <a:lt1>
        <a:srgbClr val="FFFFFF"/>
      </a:lt1>
      <a:dk2>
        <a:srgbClr val="008080"/>
      </a:dk2>
      <a:lt2>
        <a:srgbClr val="FFFF99"/>
      </a:lt2>
      <a:accent1>
        <a:srgbClr val="006462"/>
      </a:accent1>
      <a:accent2>
        <a:srgbClr val="6D6FC7"/>
      </a:accent2>
      <a:accent3>
        <a:srgbClr val="AAC0C0"/>
      </a:accent3>
      <a:accent4>
        <a:srgbClr val="DADADA"/>
      </a:accent4>
      <a:accent5>
        <a:srgbClr val="AAB8B7"/>
      </a:accent5>
      <a:accent6>
        <a:srgbClr val="6264B4"/>
      </a:accent6>
      <a:hlink>
        <a:srgbClr val="00FFFF"/>
      </a:hlink>
      <a:folHlink>
        <a:srgbClr val="00FF00"/>
      </a:folHlink>
    </a:clrScheme>
    <a:fontScheme name="Streched Flame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reched Flam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ched Flam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ched Flam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ched Flam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ched Flam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ched Flam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ched Flam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ched Flam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ched Flam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ched Flam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ched Flam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ched Flam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Streched Flames</Template>
  <TotalTime>2688</TotalTime>
  <Words>2691</Words>
  <Application>Microsoft Office PowerPoint</Application>
  <PresentationFormat>On-screen Show (4:3)</PresentationFormat>
  <Paragraphs>403</Paragraphs>
  <Slides>47</Slides>
  <Notes>37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9" baseType="lpstr">
      <vt:lpstr>Streched Flames</vt:lpstr>
      <vt:lpstr>Photo Editor Photo</vt:lpstr>
      <vt:lpstr>PowerPoint Presentation</vt:lpstr>
      <vt:lpstr>Objectives</vt:lpstr>
      <vt:lpstr>Outline</vt:lpstr>
      <vt:lpstr>Fire Regimes</vt:lpstr>
      <vt:lpstr>Fire as an Ecosystem Process</vt:lpstr>
      <vt:lpstr>Fire Regimes</vt:lpstr>
      <vt:lpstr>Two Views of Fire</vt:lpstr>
      <vt:lpstr>Yosemite N.P. Fire Atlas</vt:lpstr>
      <vt:lpstr>5 National Fire Regime Categories</vt:lpstr>
      <vt:lpstr>7 Fire Regime Attributes</vt:lpstr>
      <vt:lpstr>burn severity, size &amp; complexity</vt:lpstr>
      <vt:lpstr>Fire Return Interval</vt:lpstr>
      <vt:lpstr>PowerPoint Presentation</vt:lpstr>
      <vt:lpstr>PowerPoint Presentation</vt:lpstr>
      <vt:lpstr>PowerPoint Presentation</vt:lpstr>
      <vt:lpstr>PowerPoint Presentation</vt:lpstr>
      <vt:lpstr>General Species Responses to Fire - Reproduction</vt:lpstr>
      <vt:lpstr>Plant Populations, Communities and Fire</vt:lpstr>
      <vt:lpstr>Populations-key considerations for determining potential effects</vt:lpstr>
      <vt:lpstr>Fire Size (relative to population size)</vt:lpstr>
      <vt:lpstr>Marin Manzanita (Arctostaphylos virgata) </vt:lpstr>
      <vt:lpstr>PowerPoint Presentation</vt:lpstr>
      <vt:lpstr>Potential Population Effects</vt:lpstr>
      <vt:lpstr>Fire Spatial Complexity and Plant Populations</vt:lpstr>
      <vt:lpstr>PowerPoint Presentation</vt:lpstr>
      <vt:lpstr>Fire Seasonality and Phenology</vt:lpstr>
      <vt:lpstr>Seasonality and Plant Populations</vt:lpstr>
      <vt:lpstr>PowerPoint Presentation</vt:lpstr>
      <vt:lpstr>PowerPoint Presentation</vt:lpstr>
      <vt:lpstr>Plant Communities Species Variation in Phenology</vt:lpstr>
      <vt:lpstr>Fire Return Interval and Populations</vt:lpstr>
      <vt:lpstr>Senescence Risk – Quaking Aspen</vt:lpstr>
      <vt:lpstr>Immaturity Risk – Ponderosa Pine</vt:lpstr>
      <vt:lpstr>Oregon White Oak Woodlands/Doug Fir Increased fire intervals favored Doug Fir</vt:lpstr>
      <vt:lpstr>PowerPoint Presentation</vt:lpstr>
      <vt:lpstr>Zion National Park</vt:lpstr>
      <vt:lpstr>Populations and Fire Magnitude (intensity, severity, and fire type)</vt:lpstr>
      <vt:lpstr>Intensity and Fire Type</vt:lpstr>
      <vt:lpstr>Intensity and Resisters</vt:lpstr>
      <vt:lpstr>2 types of persistence - high intensity fire San Francisco Peaks, AZ</vt:lpstr>
      <vt:lpstr>Summary</vt:lpstr>
      <vt:lpstr>Summary (cont.)</vt:lpstr>
      <vt:lpstr>Plant Communities and Invasives</vt:lpstr>
      <vt:lpstr>Zion National Park</vt:lpstr>
      <vt:lpstr>Plant Communities and Invasives</vt:lpstr>
      <vt:lpstr>PowerPoint Presentation</vt:lpstr>
      <vt:lpstr>Questions?</vt:lpstr>
    </vt:vector>
  </TitlesOfParts>
  <Company>Northern Arizona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Ecosystem Dynamics</dc:title>
  <dc:creator>at234</dc:creator>
  <cp:lastModifiedBy>ellisqm</cp:lastModifiedBy>
  <cp:revision>155</cp:revision>
  <dcterms:created xsi:type="dcterms:W3CDTF">2006-02-22T00:09:53Z</dcterms:created>
  <dcterms:modified xsi:type="dcterms:W3CDTF">2012-07-30T18:26:23Z</dcterms:modified>
</cp:coreProperties>
</file>