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0" r:id="rId3"/>
    <p:sldMasterId id="2147483744" r:id="rId4"/>
    <p:sldMasterId id="2147483756" r:id="rId5"/>
    <p:sldMasterId id="2147483768" r:id="rId6"/>
    <p:sldMasterId id="2147483781" r:id="rId7"/>
    <p:sldMasterId id="2147483793" r:id="rId8"/>
  </p:sldMasterIdLst>
  <p:notesMasterIdLst>
    <p:notesMasterId r:id="rId77"/>
  </p:notesMasterIdLst>
  <p:sldIdLst>
    <p:sldId id="257" r:id="rId9"/>
    <p:sldId id="295" r:id="rId10"/>
    <p:sldId id="288" r:id="rId11"/>
    <p:sldId id="285" r:id="rId12"/>
    <p:sldId id="286" r:id="rId13"/>
    <p:sldId id="296" r:id="rId14"/>
    <p:sldId id="297" r:id="rId15"/>
    <p:sldId id="287" r:id="rId16"/>
    <p:sldId id="275" r:id="rId17"/>
    <p:sldId id="283" r:id="rId18"/>
    <p:sldId id="292" r:id="rId19"/>
    <p:sldId id="293" r:id="rId20"/>
    <p:sldId id="302" r:id="rId21"/>
    <p:sldId id="271" r:id="rId22"/>
    <p:sldId id="304" r:id="rId23"/>
    <p:sldId id="305" r:id="rId24"/>
    <p:sldId id="306" r:id="rId25"/>
    <p:sldId id="341" r:id="rId26"/>
    <p:sldId id="298" r:id="rId27"/>
    <p:sldId id="266" r:id="rId28"/>
    <p:sldId id="272" r:id="rId29"/>
    <p:sldId id="299" r:id="rId30"/>
    <p:sldId id="273" r:id="rId31"/>
    <p:sldId id="303" r:id="rId32"/>
    <p:sldId id="324" r:id="rId33"/>
    <p:sldId id="300" r:id="rId34"/>
    <p:sldId id="327" r:id="rId35"/>
    <p:sldId id="325" r:id="rId36"/>
    <p:sldId id="311" r:id="rId37"/>
    <p:sldId id="312" r:id="rId38"/>
    <p:sldId id="313" r:id="rId39"/>
    <p:sldId id="315" r:id="rId40"/>
    <p:sldId id="316" r:id="rId41"/>
    <p:sldId id="317" r:id="rId42"/>
    <p:sldId id="318" r:id="rId43"/>
    <p:sldId id="319" r:id="rId44"/>
    <p:sldId id="320" r:id="rId45"/>
    <p:sldId id="321" r:id="rId46"/>
    <p:sldId id="322" r:id="rId47"/>
    <p:sldId id="323" r:id="rId48"/>
    <p:sldId id="329" r:id="rId49"/>
    <p:sldId id="342" r:id="rId50"/>
    <p:sldId id="343" r:id="rId51"/>
    <p:sldId id="344" r:id="rId52"/>
    <p:sldId id="345" r:id="rId53"/>
    <p:sldId id="346" r:id="rId54"/>
    <p:sldId id="347" r:id="rId55"/>
    <p:sldId id="348" r:id="rId56"/>
    <p:sldId id="349" r:id="rId57"/>
    <p:sldId id="350" r:id="rId58"/>
    <p:sldId id="333" r:id="rId59"/>
    <p:sldId id="334" r:id="rId60"/>
    <p:sldId id="332" r:id="rId61"/>
    <p:sldId id="294" r:id="rId62"/>
    <p:sldId id="268" r:id="rId63"/>
    <p:sldId id="270" r:id="rId64"/>
    <p:sldId id="280" r:id="rId65"/>
    <p:sldId id="281" r:id="rId66"/>
    <p:sldId id="282" r:id="rId67"/>
    <p:sldId id="290" r:id="rId68"/>
    <p:sldId id="291" r:id="rId69"/>
    <p:sldId id="328" r:id="rId70"/>
    <p:sldId id="331" r:id="rId71"/>
    <p:sldId id="335" r:id="rId72"/>
    <p:sldId id="336" r:id="rId73"/>
    <p:sldId id="337" r:id="rId74"/>
    <p:sldId id="338" r:id="rId75"/>
    <p:sldId id="340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05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90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3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1B8C15-FCE2-4516-8341-9C66DB180556}" type="datetimeFigureOut">
              <a:rPr lang="en-US" smtClean="0"/>
              <a:t>6/9/2015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C7F75D-7B69-4214-B376-ACD4280513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297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04494AA9-1A9B-4088-B954-ABA9E9B58F6E}" type="slidenum">
              <a:rPr lang="en-US" smtClean="0">
                <a:solidFill>
                  <a:srgbClr val="000000"/>
                </a:solidFill>
              </a:rPr>
              <a:pPr eaLnBrk="1" hangingPunct="1">
                <a:defRPr/>
              </a:pPr>
              <a:t>1</a:t>
            </a:fld>
            <a:endParaRPr 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SPEI pools</a:t>
            </a:r>
          </a:p>
          <a:p>
            <a:r>
              <a:rPr lang="en-US" dirty="0" smtClean="0"/>
              <a:t>Oct-April  – all EW passed split correlation</a:t>
            </a:r>
          </a:p>
          <a:p>
            <a:r>
              <a:rPr lang="en-US" dirty="0" smtClean="0"/>
              <a:t>Jul-Aug –</a:t>
            </a:r>
            <a:r>
              <a:rPr lang="en-US" baseline="0" dirty="0" smtClean="0"/>
              <a:t> 10 LW; </a:t>
            </a:r>
          </a:p>
          <a:p>
            <a:r>
              <a:rPr lang="en-US" baseline="0" dirty="0" smtClean="0"/>
              <a:t>May- Jun – all EW but TSM, LW </a:t>
            </a:r>
            <a:r>
              <a:rPr lang="en-US" baseline="0" dirty="0" err="1" smtClean="0"/>
              <a:t>chron</a:t>
            </a:r>
            <a:r>
              <a:rPr lang="en-US" baseline="0" dirty="0" smtClean="0"/>
              <a:t> DCU, FMM, MVM, PCM, RPU, SMM, SSM</a:t>
            </a:r>
          </a:p>
          <a:p>
            <a:r>
              <a:rPr lang="en-US" baseline="0" dirty="0" smtClean="0"/>
              <a:t>CDP was added after, into May-Jun pool (EW)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D1E1-CE8D-4702-8497-66C1AFE27251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342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High severity =</a:t>
            </a:r>
            <a:r>
              <a:rPr lang="en-US" baseline="0" dirty="0" smtClean="0"/>
              <a:t> fire that kills most of the trees, even the big and old 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283419-80C2-4590-8008-BB9ACDAD2A1B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 how do we know about historical</a:t>
            </a:r>
            <a:r>
              <a:rPr lang="en-US" baseline="0" dirty="0" smtClean="0"/>
              <a:t> conditions? - historical photos, written accounts, and…..tree-rings   - lots of tree-ring studies in N NM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64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87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87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873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B6D4E3-0553-4771-9E4D-FEF757FF325E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6873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1752 (ME</a:t>
            </a:r>
            <a:r>
              <a:rPr lang="en-US" baseline="0" dirty="0" smtClean="0"/>
              <a:t> – LE), 1737 (L), 1664-1668 (L-LE);  Large fire </a:t>
            </a:r>
            <a:r>
              <a:rPr lang="en-US" baseline="0" dirty="0" err="1" smtClean="0"/>
              <a:t>yrs</a:t>
            </a:r>
            <a:r>
              <a:rPr lang="en-US" baseline="0" dirty="0" smtClean="0"/>
              <a:t> w/ diff seasonality (1847 – D, EE  vs 1851 – D, EE, ME, LE, L); shift to D &amp; EE in 1800’s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7F75D-7B69-4214-B376-ACD4280513B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996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Min </a:t>
            </a:r>
            <a:r>
              <a:rPr lang="en-US" smtClean="0"/>
              <a:t>2 </a:t>
            </a:r>
            <a:r>
              <a:rPr lang="en-US" dirty="0" smtClean="0"/>
              <a:t>trees scarred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7F75D-7B69-4214-B376-ACD4280513B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63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SPEI pools</a:t>
            </a:r>
          </a:p>
          <a:p>
            <a:r>
              <a:rPr lang="en-US" dirty="0" smtClean="0"/>
              <a:t>Oct-April  – all EW passed split correlation</a:t>
            </a:r>
          </a:p>
          <a:p>
            <a:r>
              <a:rPr lang="en-US" dirty="0" smtClean="0"/>
              <a:t>Jul-Aug –</a:t>
            </a:r>
            <a:r>
              <a:rPr lang="en-US" baseline="0" dirty="0" smtClean="0"/>
              <a:t> 10 LW; </a:t>
            </a:r>
          </a:p>
          <a:p>
            <a:r>
              <a:rPr lang="en-US" baseline="0" dirty="0" smtClean="0"/>
              <a:t>May- Jun – all EW but TSM, LW </a:t>
            </a:r>
            <a:r>
              <a:rPr lang="en-US" baseline="0" dirty="0" err="1" smtClean="0"/>
              <a:t>chron</a:t>
            </a:r>
            <a:r>
              <a:rPr lang="en-US" baseline="0" dirty="0" smtClean="0"/>
              <a:t> DCU, FMM, MVM, PCM, RPU, SMM, SSM</a:t>
            </a:r>
          </a:p>
          <a:p>
            <a:r>
              <a:rPr lang="en-US" baseline="0" dirty="0" smtClean="0"/>
              <a:t>CDP was added after, into May-Jun pool (EW)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FDD1E1-CE8D-4702-8497-66C1AFE27251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334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CC63A-F527-483C-8CDC-7E0AB1FF879B}" type="datetime1">
              <a:rPr lang="en-US" smtClean="0"/>
              <a:pPr>
                <a:defRPr/>
              </a:pPr>
              <a:t>6/9/2015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5D8F3-CCAB-4F3D-A14B-376796AD9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196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5CD1F-DCFD-46FC-A535-862675284C1B}" type="datetime1">
              <a:rPr lang="en-US" smtClean="0"/>
              <a:pPr>
                <a:defRPr/>
              </a:pPr>
              <a:t>6/9/2015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8408EF-A442-4475-8789-A341E123EE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600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BBA5A-C1D4-433A-B1E3-59B15FB50159}" type="datetime1">
              <a:rPr lang="en-US" smtClean="0"/>
              <a:pPr>
                <a:defRPr/>
              </a:pPr>
              <a:t>6/9/2015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180C0-3E44-48C2-95F8-ED8BD963CF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290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6899D-B25F-4BDE-9958-68803783FE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557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D4BD-33BF-4D26-841C-9CD0D0E231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2217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F0E52C-74E8-4AA7-83CC-FD3CA21AA5E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48916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FE7F1A-977E-40A1-8F67-5266EC417DC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6111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D100C-851B-4A80-8C2C-B6C6909C205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6784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89ADC4-6CC2-415C-A3CB-5F6C455623D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5483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1CBE7-59DD-4F8F-A415-80451BD39D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00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711817-E9A6-4CA5-A6C3-50BA245B28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33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537676-217A-4087-9781-E46C91D547D6}" type="datetime1">
              <a:rPr lang="en-US" smtClean="0"/>
              <a:pPr>
                <a:defRPr/>
              </a:pPr>
              <a:t>6/9/2015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022331-5DF4-43F5-8A12-2ED3E5852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5255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0CB61-DC89-476C-A74B-31AF551C53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24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359844-DD79-4864-B435-7FAF7F0EA17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715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41FF0-6C34-4C31-9E21-1D41839CFA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01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847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2981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470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130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2516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4315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404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2264D-5F7C-46AE-9522-85A55CFDC706}" type="datetime1">
              <a:rPr lang="en-US" smtClean="0"/>
              <a:pPr>
                <a:defRPr/>
              </a:pPr>
              <a:t>6/9/2015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44F34F-2879-408D-8F8D-9EF250C3DF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3167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3007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4335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39344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393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2878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407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108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7335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62994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864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43353-873B-44A9-A6D5-50710D8602CA}" type="datetime1">
              <a:rPr lang="en-US" smtClean="0"/>
              <a:pPr>
                <a:defRPr/>
              </a:pPr>
              <a:t>6/9/2015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7DDE0A-362E-4375-AF5A-3B183E16DA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1398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0382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102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3267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8786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84763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6173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8779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2959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7938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579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DAC4B5-77F9-44A8-A32C-34766F729443}" type="datetime1">
              <a:rPr lang="en-US" smtClean="0"/>
              <a:pPr>
                <a:defRPr/>
              </a:pPr>
              <a:t>6/9/2015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AC35D3-6D59-47A5-93D3-0D7A366EDD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0381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5681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39478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4920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4911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87120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08796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reeform 2"/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163 w 4128"/>
              <a:gd name="T1" fmla="*/ 200 h 479"/>
              <a:gd name="T2" fmla="*/ 4128 w 4128"/>
              <a:gd name="T3" fmla="*/ 200 h 479"/>
              <a:gd name="T4" fmla="*/ 4128 w 4128"/>
              <a:gd name="T5" fmla="*/ 429 h 479"/>
              <a:gd name="T6" fmla="*/ 0 w 4128"/>
              <a:gd name="T7" fmla="*/ 441 h 479"/>
              <a:gd name="T8" fmla="*/ 163 w 4128"/>
              <a:gd name="T9" fmla="*/ 20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333333"/>
              </a:solidFill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 smtClean="0"/>
              <a:t>Click to edit Master title style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 smtClean="0"/>
              <a:t>Click to edit Master subtitle style</a:t>
            </a: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452A1276-DA35-462A-A6DD-E2895F6ADA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7223914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8C5B5-BE92-4D0B-9CF7-FF7C59E2A29B}" type="slidenum">
              <a:rPr lang="en-US" altLang="en-US">
                <a:solidFill>
                  <a:srgbClr val="578963"/>
                </a:solidFill>
              </a:rPr>
              <a:pPr/>
              <a:t>‹#›</a:t>
            </a:fld>
            <a:endParaRPr lang="en-US" altLang="en-US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084061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0952BA-1A18-495F-ACDB-87F99FC048A8}" type="slidenum">
              <a:rPr lang="en-US" altLang="en-US">
                <a:solidFill>
                  <a:srgbClr val="578963"/>
                </a:solidFill>
              </a:rPr>
              <a:pPr/>
              <a:t>‹#›</a:t>
            </a:fld>
            <a:endParaRPr lang="en-US" altLang="en-US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467750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2D2ACD-B11B-4857-B6CA-00C0AE470F05}" type="slidenum">
              <a:rPr lang="en-US" altLang="en-US">
                <a:solidFill>
                  <a:srgbClr val="578963"/>
                </a:solidFill>
              </a:rPr>
              <a:pPr/>
              <a:t>‹#›</a:t>
            </a:fld>
            <a:endParaRPr lang="en-US" altLang="en-US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20405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75398C-0F9C-4C8A-8C28-B6B908B16886}" type="datetime1">
              <a:rPr lang="en-US" smtClean="0"/>
              <a:pPr>
                <a:defRPr/>
              </a:pPr>
              <a:t>6/9/2015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8BB25F-D1E3-4A81-B6DD-3721924AA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2365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0A009D-5A25-4AF5-92D0-61713C8ED4E3}" type="slidenum">
              <a:rPr lang="en-US" altLang="en-US">
                <a:solidFill>
                  <a:srgbClr val="578963"/>
                </a:solidFill>
              </a:rPr>
              <a:pPr/>
              <a:t>‹#›</a:t>
            </a:fld>
            <a:endParaRPr lang="en-US" altLang="en-US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605036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2749FF5-62DF-446D-AFC4-199A9CF63A87}" type="slidenum">
              <a:rPr lang="en-US" altLang="en-US">
                <a:solidFill>
                  <a:srgbClr val="578963"/>
                </a:solidFill>
              </a:rPr>
              <a:pPr/>
              <a:t>‹#›</a:t>
            </a:fld>
            <a:endParaRPr lang="en-US" altLang="en-US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650573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EE84AA-9FEB-4F57-A1B9-890B7E25DEC9}" type="slidenum">
              <a:rPr lang="en-US" altLang="en-US">
                <a:solidFill>
                  <a:srgbClr val="578963"/>
                </a:solidFill>
              </a:rPr>
              <a:pPr/>
              <a:t>‹#›</a:t>
            </a:fld>
            <a:endParaRPr lang="en-US" altLang="en-US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36402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A869E8-C755-4CDD-939F-914A25130CBE}" type="slidenum">
              <a:rPr lang="en-US" altLang="en-US">
                <a:solidFill>
                  <a:srgbClr val="578963"/>
                </a:solidFill>
              </a:rPr>
              <a:pPr/>
              <a:t>‹#›</a:t>
            </a:fld>
            <a:endParaRPr lang="en-US" altLang="en-US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36961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346261-E97D-4E22-B170-F1A65D005087}" type="slidenum">
              <a:rPr lang="en-US" altLang="en-US">
                <a:solidFill>
                  <a:srgbClr val="578963"/>
                </a:solidFill>
              </a:rPr>
              <a:pPr/>
              <a:t>‹#›</a:t>
            </a:fld>
            <a:endParaRPr lang="en-US" altLang="en-US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788753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85E13E-7917-42C5-A783-57A29A71D17D}" type="slidenum">
              <a:rPr lang="en-US" altLang="en-US">
                <a:solidFill>
                  <a:srgbClr val="578963"/>
                </a:solidFill>
              </a:rPr>
              <a:pPr/>
              <a:t>‹#›</a:t>
            </a:fld>
            <a:endParaRPr lang="en-US" altLang="en-US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996208"/>
      </p:ext>
    </p:extLst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81A66B-786A-4B00-B1A0-85A85528D5E7}" type="slidenum">
              <a:rPr lang="en-US" altLang="en-US">
                <a:solidFill>
                  <a:srgbClr val="578963"/>
                </a:solidFill>
              </a:rPr>
              <a:pPr/>
              <a:t>‹#›</a:t>
            </a:fld>
            <a:endParaRPr lang="en-US" altLang="en-US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216522"/>
      </p:ext>
    </p:extLst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457200"/>
            <a:ext cx="7772400" cy="563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41B7FB2-2F87-4525-88AF-1632507D3650}" type="slidenum">
              <a:rPr lang="en-US" altLang="en-US">
                <a:solidFill>
                  <a:srgbClr val="578963"/>
                </a:solidFill>
              </a:rPr>
              <a:pPr/>
              <a:t>‹#›</a:t>
            </a:fld>
            <a:endParaRPr lang="en-US" altLang="en-US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7701632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4854-92D6-4EC7-9D36-42C484F0F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7E8D-5FDA-4B75-9190-3A92D22CC1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38350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4854-92D6-4EC7-9D36-42C484F0F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7E8D-5FDA-4B75-9190-3A92D22CC1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5376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DDA8A4-9A20-487E-9E03-E01DCDE6A4B9}" type="datetime1">
              <a:rPr lang="en-US" smtClean="0"/>
              <a:pPr>
                <a:defRPr/>
              </a:pPr>
              <a:t>6/9/2015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E6A08C-63EE-467B-B214-72D10601F5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36072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4854-92D6-4EC7-9D36-42C484F0F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7E8D-5FDA-4B75-9190-3A92D22CC1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2111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4854-92D6-4EC7-9D36-42C484F0F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7E8D-5FDA-4B75-9190-3A92D22CC1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8109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4854-92D6-4EC7-9D36-42C484F0F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7E8D-5FDA-4B75-9190-3A92D22CC1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613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4854-92D6-4EC7-9D36-42C484F0F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7E8D-5FDA-4B75-9190-3A92D22CC1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0612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4854-92D6-4EC7-9D36-42C484F0F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7E8D-5FDA-4B75-9190-3A92D22CC1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19539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4854-92D6-4EC7-9D36-42C484F0F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7E8D-5FDA-4B75-9190-3A92D22CC1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5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4854-92D6-4EC7-9D36-42C484F0F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7E8D-5FDA-4B75-9190-3A92D22CC1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3836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4854-92D6-4EC7-9D36-42C484F0F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7E8D-5FDA-4B75-9190-3A92D22CC1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5828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24854-92D6-4EC7-9D36-42C484F0F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27E8D-5FDA-4B75-9190-3A92D22CC1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49666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42B4-B2EF-4E24-AC2F-3CE654E0B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F84-7900-4BE4-880A-A53C33A916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861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EC7DB-905F-4AAA-B385-3FE5CF19AE6F}" type="datetime1">
              <a:rPr lang="en-US" smtClean="0"/>
              <a:pPr>
                <a:defRPr/>
              </a:pPr>
              <a:t>6/9/2015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FA20D-0159-4005-AFC5-6967DD4156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0787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42B4-B2EF-4E24-AC2F-3CE654E0B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F84-7900-4BE4-880A-A53C33A916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112510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42B4-B2EF-4E24-AC2F-3CE654E0B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F84-7900-4BE4-880A-A53C33A916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6077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42B4-B2EF-4E24-AC2F-3CE654E0B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F84-7900-4BE4-880A-A53C33A916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05101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42B4-B2EF-4E24-AC2F-3CE654E0B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F84-7900-4BE4-880A-A53C33A916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23345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42B4-B2EF-4E24-AC2F-3CE654E0B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F84-7900-4BE4-880A-A53C33A916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12064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42B4-B2EF-4E24-AC2F-3CE654E0B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F84-7900-4BE4-880A-A53C33A916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0351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42B4-B2EF-4E24-AC2F-3CE654E0B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F84-7900-4BE4-880A-A53C33A916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2420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42B4-B2EF-4E24-AC2F-3CE654E0B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F84-7900-4BE4-880A-A53C33A916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65609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42B4-B2EF-4E24-AC2F-3CE654E0B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F84-7900-4BE4-880A-A53C33A916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9477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5E42B4-B2EF-4E24-AC2F-3CE654E0B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A16F84-7900-4BE4-880A-A53C33A916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316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55E843-A370-4504-B666-153C176D8164}" type="datetime1">
              <a:rPr lang="en-US" smtClean="0"/>
              <a:pPr>
                <a:defRPr/>
              </a:pPr>
              <a:t>6/9/2015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E98A8-E20E-4256-A487-AAB6BBBBD2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97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FFFF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17F7586-7131-456A-9BD1-55C479FCBC25}" type="datetime1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6/9/2015</a:t>
            </a:fld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FFFFFF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FFFFFF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7BAB964-DFC4-41CE-9CA8-7F512FF5EB9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38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9ED919-EC6C-4419-86D8-6D973406FC4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0EC8D-63CD-449B-B606-B55482CA1A7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2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6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23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E33C8-8882-469D-901E-FBAF119C2C4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FB8F1-E883-4CA7-BD48-16D60F00C4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4818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endParaRPr lang="en-US" altLang="en-US">
              <a:solidFill>
                <a:srgbClr val="578963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pPr eaLnBrk="0" fontAlgn="base" hangingPunct="0">
              <a:spcAft>
                <a:spcPct val="0"/>
              </a:spcAft>
            </a:pPr>
            <a:fld id="{A74CD6A1-D7C3-4281-B243-9D05DE9BE162}" type="slidenum">
              <a:rPr lang="en-US" altLang="en-US">
                <a:solidFill>
                  <a:srgbClr val="578963"/>
                </a:solidFill>
              </a:rPr>
              <a:pPr eaLnBrk="0" fontAlgn="base" hangingPunct="0"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57896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5940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itchFamily="2" charset="2"/>
        <a:buChar char="§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B24854-92D6-4EC7-9D36-42C484F0F36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27E8D-5FDA-4B75-9190-3A92D22CC16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95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5E42B4-B2EF-4E24-AC2F-3CE654E0B31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6/9/2015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16F84-7900-4BE4-880A-A53C33A916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096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png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.bin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sac.csic.es/spei/index.html" TargetMode="External"/><Relationship Id="rId2" Type="http://schemas.openxmlformats.org/officeDocument/2006/relationships/hyperlink" Target="http://www.wrcc.dri.edu/wwdt/about.html" TargetMode="External"/><Relationship Id="rId1" Type="http://schemas.openxmlformats.org/officeDocument/2006/relationships/slideLayout" Target="../slideLayouts/slideLayout79.xml"/><Relationship Id="rId5" Type="http://schemas.openxmlformats.org/officeDocument/2006/relationships/hyperlink" Target="http://sac.csic.es/spei/map/" TargetMode="External"/><Relationship Id="rId4" Type="http://schemas.openxmlformats.org/officeDocument/2006/relationships/hyperlink" Target="http://badc.nerc.ac.uk/browse/badc/cru/data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1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openxmlformats.org/officeDocument/2006/relationships/slideLayout" Target="../slideLayouts/slideLayout79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5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9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5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4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64.wmf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tiff"/><Relationship Id="rId1" Type="http://schemas.openxmlformats.org/officeDocument/2006/relationships/slideLayout" Target="../slideLayouts/slideLayout6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tiff"/><Relationship Id="rId1" Type="http://schemas.openxmlformats.org/officeDocument/2006/relationships/slideLayout" Target="../slideLayouts/slideLayout6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71.png"/><Relationship Id="rId4" Type="http://schemas.openxmlformats.org/officeDocument/2006/relationships/image" Target="../media/image72.wm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alphaModFix amt="2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ellis\pics\ltrr photos\pinalenos_fire_night3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"/>
            <a:ext cx="9157324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3862" y="609600"/>
            <a:ext cx="8229600" cy="990600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</a:rPr>
              <a:t>Tree rings, fire and the North American Monsoon</a:t>
            </a:r>
            <a:endParaRPr lang="en-US" sz="3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1962" y="6096000"/>
            <a:ext cx="815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Ellis Margolis, Kyle Miller, Connie Woodhouse, Tom </a:t>
            </a:r>
            <a:r>
              <a:rPr lang="en-US" dirty="0" err="1" smtClean="0">
                <a:solidFill>
                  <a:schemeClr val="bg1"/>
                </a:solidFill>
              </a:rPr>
              <a:t>Swetnam</a:t>
            </a:r>
            <a:r>
              <a:rPr lang="en-US" dirty="0" smtClean="0">
                <a:solidFill>
                  <a:schemeClr val="bg1"/>
                </a:solidFill>
              </a:rPr>
              <a:t>, and Don Falk +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781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0605" y="304800"/>
            <a:ext cx="8229600" cy="990600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50000"/>
                      </a14:imgEffect>
                      <a14:imgEffect>
                        <a14:brightnessContrast bright="22000" contrast="-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Fire seasonality hypotheses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arenBoth"/>
            </a:pPr>
            <a:r>
              <a:rPr lang="en-US" dirty="0" smtClean="0"/>
              <a:t>Decreased </a:t>
            </a:r>
            <a:r>
              <a:rPr lang="en-US" dirty="0"/>
              <a:t>summer NAM precipitation (weak, </a:t>
            </a:r>
            <a:r>
              <a:rPr lang="en-US" dirty="0" smtClean="0"/>
              <a:t>late </a:t>
            </a:r>
            <a:r>
              <a:rPr lang="en-US" dirty="0"/>
              <a:t>monsoon) would extend the fire season into </a:t>
            </a:r>
            <a:r>
              <a:rPr lang="en-US" dirty="0" smtClean="0"/>
              <a:t>mid- and late-summer</a:t>
            </a:r>
            <a:r>
              <a:rPr lang="en-US" dirty="0"/>
              <a:t>, producing more late </a:t>
            </a:r>
            <a:r>
              <a:rPr lang="en-US" dirty="0" err="1"/>
              <a:t>earlywood</a:t>
            </a:r>
            <a:r>
              <a:rPr lang="en-US" dirty="0"/>
              <a:t> </a:t>
            </a:r>
            <a:r>
              <a:rPr lang="en-US" dirty="0" smtClean="0"/>
              <a:t>and latewood </a:t>
            </a:r>
            <a:r>
              <a:rPr lang="en-US" dirty="0"/>
              <a:t>fire scars</a:t>
            </a:r>
            <a:r>
              <a:rPr lang="en-US" dirty="0" smtClean="0"/>
              <a:t>.</a:t>
            </a:r>
          </a:p>
          <a:p>
            <a:pPr marL="514350" indent="-514350">
              <a:buFont typeface="Arial" pitchFamily="34" charset="0"/>
              <a:buAutoNum type="arabicParenBoth"/>
            </a:pPr>
            <a:r>
              <a:rPr lang="en-US" dirty="0" smtClean="0"/>
              <a:t>Increased summer NAM precipitation (strong, early monsoon) </a:t>
            </a:r>
            <a:r>
              <a:rPr lang="en-US" dirty="0"/>
              <a:t>would limit the fire </a:t>
            </a:r>
            <a:r>
              <a:rPr lang="en-US" dirty="0" smtClean="0"/>
              <a:t>season </a:t>
            </a:r>
            <a:r>
              <a:rPr lang="en-US" dirty="0"/>
              <a:t>to the dry pre-monsoon period in late spring-early summer (i.e., </a:t>
            </a:r>
            <a:r>
              <a:rPr lang="en-US" dirty="0" smtClean="0"/>
              <a:t>dormant or early </a:t>
            </a:r>
            <a:r>
              <a:rPr lang="en-US" dirty="0" err="1" smtClean="0"/>
              <a:t>earlywood</a:t>
            </a:r>
            <a:r>
              <a:rPr lang="en-US" dirty="0" smtClean="0"/>
              <a:t> fire </a:t>
            </a:r>
            <a:r>
              <a:rPr lang="en-US" dirty="0"/>
              <a:t>scars</a:t>
            </a:r>
            <a:r>
              <a:rPr lang="en-US" dirty="0" smtClean="0"/>
              <a:t>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1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Effect of monsoon rain on fuels &amp;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2133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Late spring photograph from a PJ/</a:t>
            </a:r>
            <a:r>
              <a:rPr lang="en-US" sz="2800" dirty="0" err="1" smtClean="0"/>
              <a:t>Pipo</a:t>
            </a:r>
            <a:r>
              <a:rPr lang="en-US" sz="2800" dirty="0" smtClean="0"/>
              <a:t> savanna in north central New Mexico.  </a:t>
            </a:r>
          </a:p>
          <a:p>
            <a:r>
              <a:rPr lang="en-US" sz="2800" dirty="0" smtClean="0"/>
              <a:t>Fine fuels are cured and it’s windy. </a:t>
            </a:r>
          </a:p>
          <a:p>
            <a:r>
              <a:rPr lang="en-US" sz="2800" dirty="0" smtClean="0">
                <a:solidFill>
                  <a:srgbClr val="FF0000"/>
                </a:solidFill>
              </a:rPr>
              <a:t>This is ready to burn!!!!!!</a:t>
            </a:r>
          </a:p>
        </p:txBody>
      </p:sp>
      <p:pic>
        <p:nvPicPr>
          <p:cNvPr id="4" name="Picture 3" descr="row_lscp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505200"/>
            <a:ext cx="9144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6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ellisqm\Pictures\2014\6_2014\Rowe_Mesa6_10-15_14\DSC_088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6128"/>
            <a:ext cx="9144000" cy="60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809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Pre-monsoon or Monsoon Rain = </a:t>
            </a:r>
            <a:br>
              <a:rPr lang="en-US" dirty="0" smtClean="0"/>
            </a:br>
            <a:r>
              <a:rPr lang="en-US" dirty="0" smtClean="0"/>
              <a:t>green up = no fire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ellisqm\Pictures\2014\6_2014\Rowe_Mesa6_10-15_14\DSC_0839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643" y="1426128"/>
            <a:ext cx="9140505" cy="5431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774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ellis\research\fire and monsoon\maps\Sky Islands\Jemez_Sky_Islands_fire_scar_samples5_8_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88750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947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447800"/>
            <a:ext cx="8610600" cy="4419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u="sng" dirty="0" err="1" smtClean="0"/>
              <a:t>Dendropyro</a:t>
            </a:r>
            <a:r>
              <a:rPr lang="en-US" sz="2800" u="sng" dirty="0" smtClean="0"/>
              <a:t> reconstructions</a:t>
            </a:r>
            <a:r>
              <a:rPr lang="en-US" sz="2800" dirty="0" smtClean="0"/>
              <a:t>:</a:t>
            </a:r>
          </a:p>
          <a:p>
            <a:pPr lvl="1">
              <a:buNone/>
            </a:pPr>
            <a:r>
              <a:rPr lang="en-US" sz="2400" dirty="0" smtClean="0"/>
              <a:t>Fire </a:t>
            </a:r>
            <a:r>
              <a:rPr lang="en-US" sz="2400" dirty="0"/>
              <a:t>scar </a:t>
            </a:r>
            <a:r>
              <a:rPr lang="en-US" sz="2400" dirty="0" smtClean="0"/>
              <a:t>seasonality - intra-ring position of fire scars in a year</a:t>
            </a:r>
          </a:p>
          <a:p>
            <a:pPr lvl="1">
              <a:buNone/>
            </a:pPr>
            <a:r>
              <a:rPr lang="en-US" sz="2400" dirty="0"/>
              <a:t>Fire scar synchrony </a:t>
            </a:r>
            <a:r>
              <a:rPr lang="en-US" sz="2400" dirty="0" smtClean="0"/>
              <a:t>- number </a:t>
            </a:r>
            <a:r>
              <a:rPr lang="en-US" sz="2400" dirty="0"/>
              <a:t>of trees </a:t>
            </a:r>
            <a:r>
              <a:rPr lang="en-US" sz="2400" dirty="0" smtClean="0"/>
              <a:t>recording </a:t>
            </a:r>
            <a:r>
              <a:rPr lang="en-US" sz="2400" dirty="0"/>
              <a:t>fire in a </a:t>
            </a:r>
            <a:r>
              <a:rPr lang="en-US" sz="2400" dirty="0" smtClean="0"/>
              <a:t>year</a:t>
            </a:r>
            <a:endParaRPr lang="en-US" sz="2400" dirty="0"/>
          </a:p>
          <a:p>
            <a:pPr>
              <a:buNone/>
            </a:pPr>
            <a:r>
              <a:rPr lang="en-US" sz="2800" u="sng" dirty="0" err="1" smtClean="0"/>
              <a:t>Dendroclimatic</a:t>
            </a:r>
            <a:r>
              <a:rPr lang="en-US" sz="2800" u="sng" dirty="0" smtClean="0"/>
              <a:t> SPEI reconstructions :</a:t>
            </a:r>
            <a:endParaRPr lang="en-US" sz="2800" u="sng" dirty="0"/>
          </a:p>
          <a:p>
            <a:pPr lvl="1">
              <a:buNone/>
            </a:pPr>
            <a:r>
              <a:rPr lang="en-US" sz="2400" dirty="0" smtClean="0"/>
              <a:t>Cool Season (prior Oct – current April)</a:t>
            </a:r>
          </a:p>
          <a:p>
            <a:pPr lvl="1">
              <a:buNone/>
            </a:pPr>
            <a:r>
              <a:rPr lang="en-US" sz="2400" dirty="0" smtClean="0">
                <a:solidFill>
                  <a:srgbClr val="FF0000"/>
                </a:solidFill>
              </a:rPr>
              <a:t>Pre-monsoon (May – June)</a:t>
            </a:r>
          </a:p>
          <a:p>
            <a:pPr lvl="1">
              <a:buNone/>
            </a:pPr>
            <a:r>
              <a:rPr lang="en-US" sz="2400" dirty="0" smtClean="0"/>
              <a:t>Monsoon (July – August)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0605" y="304800"/>
            <a:ext cx="8229600" cy="990600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50000"/>
                      </a14:imgEffect>
                      <a14:imgEffect>
                        <a14:brightnessContrast bright="22000" contrast="-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Data</a:t>
            </a:r>
            <a:endParaRPr lang="en-US" sz="4000" dirty="0">
              <a:solidFill>
                <a:prstClr val="black"/>
              </a:solidFill>
            </a:endParaRPr>
          </a:p>
        </p:txBody>
      </p:sp>
      <p:pic>
        <p:nvPicPr>
          <p:cNvPr id="7" name="Picture 6" descr="firescarred_high_cut_stump1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2642" y="3429000"/>
            <a:ext cx="257175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6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ellis\research\fire and monsoon\data\SkyIslands\maps\sky_islands over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280014"/>
            <a:ext cx="8338101" cy="645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608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ellis\research\fire and monsoon\data\SkyIslands\maps\catalinas intermediate sc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52399"/>
            <a:ext cx="8534400" cy="659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7442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ellis\research\fire and monsoon\data\SkyIslands\maps\Rinc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7541" y="24685"/>
            <a:ext cx="8563945" cy="6617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610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ellis\research\fire and monsoon\data\SkyIslands\maps\sierra ajos intermediate sc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217846"/>
            <a:ext cx="8386763" cy="647100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23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ellis\research\fire and monsoon\maps\Jemez\tree-level\full jemez\Jemez_all_fire_scar_trees5_8_1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560221" cy="655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563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Dendroclimatology + </a:t>
            </a:r>
            <a:r>
              <a:rPr lang="en-US" dirty="0" err="1" smtClean="0"/>
              <a:t>Dendropyrology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Instrumental records show a positive relationship between prior year summer precipitation and current year fire occurrence.</a:t>
            </a:r>
          </a:p>
          <a:p>
            <a:r>
              <a:rPr lang="en-US" dirty="0" smtClean="0"/>
              <a:t>However, the current fire regime has been highly altered by over a century of fire suppression and invasive species.</a:t>
            </a:r>
          </a:p>
          <a:p>
            <a:r>
              <a:rPr lang="en-US" dirty="0" smtClean="0"/>
              <a:t>Until recently, there were no tree-ring reconstructions of summer </a:t>
            </a:r>
            <a:r>
              <a:rPr lang="en-US" dirty="0" err="1" smtClean="0"/>
              <a:t>precip</a:t>
            </a:r>
            <a:r>
              <a:rPr lang="en-US" dirty="0" smtClean="0"/>
              <a:t> to test for historical fire-monsoon relationships.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78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212" y="1524000"/>
            <a:ext cx="8229600" cy="47244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800" u="sng" dirty="0" smtClean="0"/>
          </a:p>
          <a:p>
            <a:pPr>
              <a:buNone/>
            </a:pPr>
            <a:r>
              <a:rPr lang="en-US" sz="2800" u="sng" dirty="0" smtClean="0"/>
              <a:t>Fire seasonality</a:t>
            </a:r>
            <a:r>
              <a:rPr lang="en-US" sz="2800" dirty="0" smtClean="0"/>
              <a:t>: </a:t>
            </a:r>
          </a:p>
          <a:p>
            <a:r>
              <a:rPr lang="en-US" sz="2800" dirty="0" smtClean="0"/>
              <a:t>Annual fire scar seasonality proportion visual “time series”</a:t>
            </a:r>
          </a:p>
          <a:p>
            <a:r>
              <a:rPr lang="en-US" sz="2800" dirty="0" smtClean="0"/>
              <a:t>Annual time series of fire scar occurrence for each of six fire scar </a:t>
            </a:r>
            <a:r>
              <a:rPr lang="en-US" sz="2800" dirty="0" err="1" smtClean="0"/>
              <a:t>seasonalities</a:t>
            </a:r>
            <a:endParaRPr lang="en-US" sz="2800" dirty="0" smtClean="0"/>
          </a:p>
          <a:p>
            <a:endParaRPr lang="en-US" sz="2800" dirty="0" smtClean="0"/>
          </a:p>
          <a:p>
            <a:r>
              <a:rPr lang="en-US" sz="2800" dirty="0" smtClean="0">
                <a:solidFill>
                  <a:schemeClr val="bg1">
                    <a:lumMod val="50000"/>
                  </a:schemeClr>
                </a:solidFill>
              </a:rPr>
              <a:t>Analyses – SEA, correlation, &amp; regression with climate time series</a:t>
            </a:r>
          </a:p>
          <a:p>
            <a:pPr>
              <a:buNone/>
            </a:pPr>
            <a:endParaRPr lang="en-US" sz="2800" u="sng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00605" y="304800"/>
            <a:ext cx="8229600" cy="990600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50000"/>
                      </a14:imgEffect>
                      <a14:imgEffect>
                        <a14:brightnessContrast bright="22000" contrast="-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Data &amp; Analysis</a:t>
            </a:r>
            <a:endParaRPr lang="en-US" sz="4000" dirty="0">
              <a:solidFill>
                <a:prstClr val="black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292772"/>
            <a:ext cx="240982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88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Preliminary Results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229600" cy="4678363"/>
          </a:xfrm>
        </p:spPr>
        <p:txBody>
          <a:bodyPr/>
          <a:lstStyle/>
          <a:p>
            <a:r>
              <a:rPr lang="en-US" altLang="en-US" sz="2800" dirty="0" smtClean="0">
                <a:solidFill>
                  <a:schemeClr val="bg1">
                    <a:lumMod val="95000"/>
                  </a:schemeClr>
                </a:solidFill>
              </a:rPr>
              <a:t>Fire scar seasonality time series</a:t>
            </a:r>
          </a:p>
          <a:p>
            <a:r>
              <a:rPr lang="en-US" altLang="en-US" sz="2800" dirty="0" smtClean="0">
                <a:solidFill>
                  <a:schemeClr val="bg1">
                    <a:lumMod val="95000"/>
                  </a:schemeClr>
                </a:solidFill>
              </a:rPr>
              <a:t>Fire scar seasonality maps</a:t>
            </a:r>
          </a:p>
          <a:p>
            <a:r>
              <a:rPr lang="en-US" altLang="en-US" sz="2800" dirty="0" smtClean="0">
                <a:solidFill>
                  <a:schemeClr val="bg1">
                    <a:lumMod val="95000"/>
                  </a:schemeClr>
                </a:solidFill>
              </a:rPr>
              <a:t>SPEI reconstructions</a:t>
            </a:r>
          </a:p>
          <a:p>
            <a:r>
              <a:rPr lang="en-US" altLang="en-US" sz="2800" dirty="0" smtClean="0">
                <a:solidFill>
                  <a:schemeClr val="bg1">
                    <a:lumMod val="95000"/>
                  </a:schemeClr>
                </a:solidFill>
              </a:rPr>
              <a:t>Very preliminary SEA results</a:t>
            </a:r>
          </a:p>
        </p:txBody>
      </p:sp>
    </p:spTree>
    <p:extLst>
      <p:ext uri="{BB962C8B-B14F-4D97-AF65-F5344CB8AC3E}">
        <p14:creationId xmlns:p14="http://schemas.microsoft.com/office/powerpoint/2010/main" val="343862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ellis\research\fire and monsoon\data\R\fhxR-master\jemez\figs\jemez.all.fs.season.totals.bar.color.tif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4400" y="990600"/>
            <a:ext cx="73152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sz="3200" dirty="0" smtClean="0"/>
              <a:t>Jemez – seasonal distribution of fire scars</a:t>
            </a:r>
            <a:endParaRPr lang="en-US" sz="3200" dirty="0"/>
          </a:p>
        </p:txBody>
      </p:sp>
      <p:sp>
        <p:nvSpPr>
          <p:cNvPr id="3" name="Rectangle 2"/>
          <p:cNvSpPr/>
          <p:nvPr/>
        </p:nvSpPr>
        <p:spPr>
          <a:xfrm>
            <a:off x="5943600" y="1371600"/>
            <a:ext cx="2209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chemeClr val="accent4"/>
                </a:solidFill>
              </a:rPr>
              <a:t>n = 7918 </a:t>
            </a:r>
            <a:r>
              <a:rPr lang="en-US" dirty="0">
                <a:solidFill>
                  <a:schemeClr val="accent4"/>
                </a:solidFill>
              </a:rPr>
              <a:t>fire </a:t>
            </a:r>
            <a:r>
              <a:rPr lang="en-US" dirty="0" smtClean="0">
                <a:solidFill>
                  <a:schemeClr val="accent4"/>
                </a:solidFill>
              </a:rPr>
              <a:t>scars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total </a:t>
            </a:r>
            <a:r>
              <a:rPr lang="en-US" dirty="0">
                <a:solidFill>
                  <a:schemeClr val="accent4"/>
                </a:solidFill>
              </a:rPr>
              <a:t>trees = </a:t>
            </a:r>
            <a:r>
              <a:rPr lang="en-US" dirty="0" smtClean="0">
                <a:solidFill>
                  <a:schemeClr val="accent4"/>
                </a:solidFill>
              </a:rPr>
              <a:t>1165</a:t>
            </a:r>
          </a:p>
          <a:p>
            <a:r>
              <a:rPr lang="en-US" dirty="0" smtClean="0">
                <a:solidFill>
                  <a:schemeClr val="accent4"/>
                </a:solidFill>
              </a:rPr>
              <a:t>(</a:t>
            </a:r>
            <a:r>
              <a:rPr lang="en-US" dirty="0">
                <a:solidFill>
                  <a:schemeClr val="accent4"/>
                </a:solidFill>
              </a:rPr>
              <a:t>1248 – </a:t>
            </a:r>
            <a:r>
              <a:rPr lang="en-US" dirty="0" smtClean="0">
                <a:solidFill>
                  <a:schemeClr val="accent4"/>
                </a:solidFill>
              </a:rPr>
              <a:t>1993)</a:t>
            </a:r>
            <a:endParaRPr lang="en-US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56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56934" y="2776540"/>
            <a:ext cx="2710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chemeClr val="bg1"/>
                </a:solidFill>
              </a:rPr>
              <a:t>Pie radius scaled by padded log of number of trees recording fire </a:t>
            </a:r>
            <a:endParaRPr lang="en-US" sz="1400" i="1" dirty="0">
              <a:solidFill>
                <a:schemeClr val="bg1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03316"/>
              </p:ext>
            </p:extLst>
          </p:nvPr>
        </p:nvGraphicFramePr>
        <p:xfrm>
          <a:off x="3032612" y="1058919"/>
          <a:ext cx="2959110" cy="17176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Acrobat Document" r:id="rId4" imgW="7543800" imgH="5829480" progId="AcroExch.Document.11">
                  <p:embed/>
                </p:oleObj>
              </mc:Choice>
              <mc:Fallback>
                <p:oleObj name="Acrobat Document" r:id="rId4" imgW="7543800" imgH="58294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32612" y="1058919"/>
                        <a:ext cx="2959110" cy="1717621"/>
                      </a:xfrm>
                      <a:prstGeom prst="rect">
                        <a:avLst/>
                      </a:prstGeom>
                      <a:blipFill dpi="0" rotWithShape="1">
                        <a:blip r:embed="rId6"/>
                        <a:srcRect/>
                        <a:stretch>
                          <a:fillRect/>
                        </a:stretch>
                      </a:blip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89934" y="304800"/>
            <a:ext cx="8044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“Time series” of annual fire seasonality proportion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5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3505200" cy="4800600"/>
          </a:xfrm>
        </p:spPr>
        <p:txBody>
          <a:bodyPr/>
          <a:lstStyle/>
          <a:p>
            <a:r>
              <a:rPr lang="en-US" sz="3200" dirty="0" smtClean="0"/>
              <a:t>Traditional time series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Number of trees scarred annually for each fire scar season</a:t>
            </a:r>
            <a:br>
              <a:rPr lang="en-US" sz="3200" dirty="0" smtClean="0"/>
            </a:br>
            <a:r>
              <a:rPr lang="en-US" sz="2400" i="1" dirty="0" smtClean="0">
                <a:solidFill>
                  <a:schemeClr val="bg1">
                    <a:lumMod val="65000"/>
                  </a:schemeClr>
                </a:solidFill>
              </a:rPr>
              <a:t>changing sample size issue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 </a:t>
            </a:r>
            <a:endParaRPr lang="en-US" sz="3200" dirty="0"/>
          </a:p>
        </p:txBody>
      </p:sp>
      <p:pic>
        <p:nvPicPr>
          <p:cNvPr id="4" name="Picture 3" descr="C:\ellis\research\fire and monsoon\data\R\fhxR-master\jemez\figs\jemez.all.fs.season.timeseries.color1550.2010.tiff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0" y="0"/>
            <a:ext cx="5344510" cy="686062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28600" y="6483413"/>
            <a:ext cx="31918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1550-1993, </a:t>
            </a:r>
            <a:r>
              <a:rPr lang="en-US" i="1" dirty="0"/>
              <a:t>n=</a:t>
            </a:r>
            <a:r>
              <a:rPr lang="en-US" dirty="0"/>
              <a:t>7844 fire scars</a:t>
            </a:r>
          </a:p>
        </p:txBody>
      </p:sp>
    </p:spTree>
    <p:extLst>
      <p:ext uri="{BB962C8B-B14F-4D97-AF65-F5344CB8AC3E}">
        <p14:creationId xmlns:p14="http://schemas.microsoft.com/office/powerpoint/2010/main" val="2299263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ellis\research\fire and monsoon\data\R\fhxR-master\jemez\figs\jemez.all.fs.ts.ss.1400.tif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071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8927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57200"/>
            <a:ext cx="3505200" cy="2544762"/>
          </a:xfrm>
        </p:spPr>
        <p:txBody>
          <a:bodyPr/>
          <a:lstStyle/>
          <a:p>
            <a:r>
              <a:rPr lang="en-US" sz="3200" u="sng" dirty="0" smtClean="0"/>
              <a:t>Proportion</a:t>
            </a:r>
            <a:r>
              <a:rPr lang="en-US" sz="3200" dirty="0" smtClean="0"/>
              <a:t> of recording trees scarred annually for each fire scar season </a:t>
            </a:r>
            <a:endParaRPr lang="en-US" sz="3200" dirty="0"/>
          </a:p>
        </p:txBody>
      </p:sp>
      <p:pic>
        <p:nvPicPr>
          <p:cNvPr id="5" name="Picture 4" descr="C:\ellis\research\fire and monsoon\data\R\fhxR-master\jemez\figs\jemez.all.fs.season.timeseries.color.proportion.recording.1550.2010.tiff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86200" y="0"/>
            <a:ext cx="5257800" cy="68579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4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ellis\research\fire and monsoon\data\R\fhxR-master\jemez\figs\jemez.all.fs.stack.bar.prcnt.1550.2000.2.tree.min.tif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54886" cy="686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2942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ellis\research\fire and monsoon\maps\Jemez\tree-level\full jemez\Jemez_all_fire_scar_treesLasConchas5_8_1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657"/>
            <a:ext cx="8734186" cy="674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950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1" name="Picture 3" descr="C:\ellis\research\fire and monsoon\data\R\fhxR-master\jemez\figs\maps\jemez.core.184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42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267200" y="957943"/>
            <a:ext cx="4648200" cy="5697777"/>
            <a:chOff x="-76200" y="0"/>
            <a:chExt cx="5410200" cy="6858000"/>
          </a:xfrm>
        </p:grpSpPr>
        <p:pic>
          <p:nvPicPr>
            <p:cNvPr id="10" name="Picture 7" descr="IMG_1835_sample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" y="0"/>
              <a:ext cx="5410200" cy="6858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1" name="Line 10"/>
            <p:cNvSpPr>
              <a:spLocks noChangeShapeType="1"/>
            </p:cNvSpPr>
            <p:nvPr/>
          </p:nvSpPr>
          <p:spPr bwMode="auto">
            <a:xfrm>
              <a:off x="685800" y="2667000"/>
              <a:ext cx="1371600" cy="182880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Line 11"/>
            <p:cNvSpPr>
              <a:spLocks noChangeShapeType="1"/>
            </p:cNvSpPr>
            <p:nvPr/>
          </p:nvSpPr>
          <p:spPr bwMode="auto">
            <a:xfrm>
              <a:off x="1447800" y="2590800"/>
              <a:ext cx="1600200" cy="2057400"/>
            </a:xfrm>
            <a:prstGeom prst="line">
              <a:avLst/>
            </a:prstGeom>
            <a:noFill/>
            <a:ln w="635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228601" y="1600201"/>
              <a:ext cx="2631455" cy="865398"/>
            </a:xfrm>
            <a:prstGeom prst="rect">
              <a:avLst/>
            </a:prstGeom>
            <a:solidFill>
              <a:schemeClr val="bg1">
                <a:alpha val="76000"/>
              </a:schemeClr>
            </a:solidFill>
            <a:ln w="9525">
              <a:noFill/>
              <a:miter lim="800000"/>
              <a:headEnd/>
              <a:tailEnd/>
            </a:ln>
            <a:effectLst>
              <a:softEdge rad="31750"/>
            </a:effec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4000" dirty="0">
                  <a:solidFill>
                    <a:srgbClr val="FF0000"/>
                  </a:solidFill>
                </a:rPr>
                <a:t>Fire scars</a:t>
              </a:r>
            </a:p>
          </p:txBody>
        </p:sp>
      </p:grpSp>
      <p:pic>
        <p:nvPicPr>
          <p:cNvPr id="16" name="Picture 4" descr="Firescar_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980453"/>
            <a:ext cx="3772173" cy="5675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0" descr="chris sawi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599" y="1281876"/>
            <a:ext cx="3772173" cy="50295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52400" y="228600"/>
            <a:ext cx="8839200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Tree </a:t>
            </a:r>
            <a:r>
              <a:rPr lang="en-US" sz="2800" dirty="0" smtClean="0">
                <a:solidFill>
                  <a:srgbClr val="FF0000"/>
                </a:solidFill>
              </a:rPr>
              <a:t>ring fire scars: sub-annual precision of fire occurrence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15" name="Picture 16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52241" y="957942"/>
            <a:ext cx="3842607" cy="5697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7749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ellis\research\fire and monsoon\data\R\fhxR-master\jemez\figs\maps\jemez.core\annual\jemez.core.17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3226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ellis\research\fire and monsoon\data\R\fhxR-master\jemez\figs\maps\jemez.core\1727.1752.maps.animatio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228600"/>
            <a:ext cx="6400799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1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ellis\research\fire and monsoon\data\R\fhxR-master\jemez\figs\maps\jemez.core.17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838200"/>
            <a:ext cx="5486400" cy="548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ellis\research\fire and monsoon\data\R\fhxR-master\jemez\figs\maps\jemez.core.17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47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ellis\research\fire and monsoon\data\R\fhxR-master\jemez\figs\maps\jemez.core.17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515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ellis\research\fire and monsoon\data\R\fhxR-master\jemez\figs\maps\jemez.core.173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432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ellis\research\fire and monsoon\data\R\fhxR-master\jemez\figs\maps\jemez.core.17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378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C:\ellis\research\fire and monsoon\data\R\fhxR-master\jemez\figs\maps\jemez.core.173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11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C:\ellis\research\fire and monsoon\data\R\fhxR-master\jemez\figs\maps\jemez.core.17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8102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ellis\research\fire and monsoon\data\R\fhxR-master\jemez\figs\maps\jemez.core.17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323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C:\ellis\research\fire and monsoon\data\R\fhxR-master\jemez\figs\maps\jemez.core.17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029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-9660" y="0"/>
            <a:ext cx="9153659" cy="6934200"/>
            <a:chOff x="2209800" y="0"/>
            <a:chExt cx="9144000" cy="6858000"/>
          </a:xfrm>
        </p:grpSpPr>
        <p:pic>
          <p:nvPicPr>
            <p:cNvPr id="3" name="Picture 2" descr="Firescar01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9800" y="0"/>
              <a:ext cx="9144000" cy="685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3"/>
            <p:cNvSpPr txBox="1">
              <a:spLocks noChangeArrowheads="1"/>
            </p:cNvSpPr>
            <p:nvPr/>
          </p:nvSpPr>
          <p:spPr bwMode="auto">
            <a:xfrm>
              <a:off x="2514600" y="1293813"/>
              <a:ext cx="1084263" cy="4238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tx2"/>
                  </a:solidFill>
                  <a:latin typeface="Comic Sans MS" pitchFamily="66" charset="0"/>
                </a:rPr>
                <a:t>L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tx2"/>
                  </a:solidFill>
                  <a:latin typeface="Comic Sans MS" pitchFamily="66" charset="0"/>
                </a:rPr>
                <a:t>LE</a:t>
              </a:r>
            </a:p>
            <a:p>
              <a:pPr algn="ctr">
                <a:spcBef>
                  <a:spcPct val="50000"/>
                </a:spcBef>
              </a:pPr>
              <a:endParaRPr lang="en-US" altLang="en-US" sz="3200" b="1" dirty="0">
                <a:solidFill>
                  <a:schemeClr val="tx2"/>
                </a:solidFill>
                <a:latin typeface="Comic Sans MS" pitchFamily="66" charset="0"/>
              </a:endParaRPr>
            </a:p>
            <a:p>
              <a:pPr algn="ctr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tx2"/>
                  </a:solidFill>
                  <a:latin typeface="Comic Sans MS" pitchFamily="66" charset="0"/>
                </a:rPr>
                <a:t>ME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tx2"/>
                  </a:solidFill>
                  <a:latin typeface="Comic Sans MS" pitchFamily="66" charset="0"/>
                </a:rPr>
                <a:t>EE</a:t>
              </a:r>
            </a:p>
            <a:p>
              <a:pPr algn="ctr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tx2"/>
                  </a:solidFill>
                  <a:latin typeface="Comic Sans MS" pitchFamily="66" charset="0"/>
                </a:rPr>
                <a:t>D</a:t>
              </a:r>
            </a:p>
          </p:txBody>
        </p:sp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6516688" y="4495800"/>
              <a:ext cx="1712912" cy="5191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FFFF00"/>
                  </a:solidFill>
                  <a:latin typeface="Comic Sans MS" pitchFamily="66" charset="0"/>
                </a:rPr>
                <a:t>fire scar</a:t>
              </a: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 flipV="1">
              <a:off x="7467600" y="2667000"/>
              <a:ext cx="609600" cy="1828800"/>
            </a:xfrm>
            <a:prstGeom prst="line">
              <a:avLst/>
            </a:prstGeom>
            <a:noFill/>
            <a:ln w="6350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5638800" y="6400800"/>
              <a:ext cx="3222625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200" b="1" dirty="0">
                  <a:latin typeface="Arial" charset="0"/>
                </a:rPr>
                <a:t>Credit:  Laboratory of Tree-Ring Research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1087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ellis\research\fire and monsoon\data\R\fhxR-master\jemez\figs\maps\jemez.core.17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71600" y="228600"/>
            <a:ext cx="64008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43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43200" y="2286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Self-limiting behavior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76199" y="1143000"/>
            <a:ext cx="9067801" cy="4572000"/>
            <a:chOff x="76199" y="1143000"/>
            <a:chExt cx="9067801" cy="4572000"/>
          </a:xfrm>
        </p:grpSpPr>
        <p:pic>
          <p:nvPicPr>
            <p:cNvPr id="15362" name="Picture 2" descr="C:\ellis\research\fire and monsoon\data\R\fhxR-master\jemez\figs\maps\jemez.core\annual\jemez.core.1860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99" y="1143000"/>
              <a:ext cx="4572001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363" name="Picture 3" descr="C:\ellis\research\fire and monsoon\data\R\fhxR-master\jemez\figs\maps\jemez.core\annual\jemez.core.186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1143000"/>
              <a:ext cx="4572000" cy="457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079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533400"/>
            <a:ext cx="739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prstClr val="black"/>
                </a:solidFill>
              </a:rPr>
              <a:t>Jemez Region Reconstructions of Cool Season, Pre-monsoon, and Monsoon Standard Precipitation and Evapotranspiration Index (SPEI)</a:t>
            </a: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3854" y="6374854"/>
            <a:ext cx="70086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hlinkClick r:id="rId2"/>
              </a:rPr>
              <a:t>http://www.wrcc.dri.edu/wwdt/about.html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800" y="6070149"/>
            <a:ext cx="54904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hlinkClick r:id="rId3"/>
              </a:rPr>
              <a:t>http://sac.csic.es/spei/index.html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104" y="2590800"/>
            <a:ext cx="83820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SPEI from The Global SPEI Database (</a:t>
            </a:r>
            <a:r>
              <a:rPr lang="en-US" dirty="0" err="1" smtClean="0">
                <a:solidFill>
                  <a:prstClr val="black"/>
                </a:solidFill>
              </a:rPr>
              <a:t>SPEIbase</a:t>
            </a:r>
            <a:r>
              <a:rPr lang="en-US" dirty="0" smtClean="0">
                <a:solidFill>
                  <a:prstClr val="black"/>
                </a:solidFill>
              </a:rPr>
              <a:t>)</a:t>
            </a:r>
          </a:p>
          <a:p>
            <a:endParaRPr lang="en-US" dirty="0" smtClean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SPEI is base is based on monthly precipitation and potential evapotranspiration from the Climatic Research Unit of the University of East Anglia. Currently the </a:t>
            </a:r>
            <a:r>
              <a:rPr lang="en-US" dirty="0" smtClean="0">
                <a:solidFill>
                  <a:prstClr val="black"/>
                </a:solidFill>
                <a:hlinkClick r:id="rId4"/>
              </a:rPr>
              <a:t>version 3.22 of the CRU TS dataset</a:t>
            </a:r>
            <a:r>
              <a:rPr lang="en-US" dirty="0" smtClean="0">
                <a:solidFill>
                  <a:prstClr val="black"/>
                </a:solidFill>
              </a:rPr>
              <a:t> has been used. </a:t>
            </a:r>
          </a:p>
          <a:p>
            <a:endParaRPr lang="en-US" dirty="0">
              <a:solidFill>
                <a:prstClr val="black"/>
              </a:solidFill>
            </a:endParaRPr>
          </a:p>
          <a:p>
            <a:r>
              <a:rPr lang="en-US" dirty="0" smtClean="0">
                <a:solidFill>
                  <a:prstClr val="black"/>
                </a:solidFill>
              </a:rPr>
              <a:t>The </a:t>
            </a:r>
            <a:r>
              <a:rPr lang="en-US" dirty="0" err="1" smtClean="0">
                <a:solidFill>
                  <a:prstClr val="black"/>
                </a:solidFill>
              </a:rPr>
              <a:t>SPEIbase</a:t>
            </a:r>
            <a:r>
              <a:rPr lang="en-US" dirty="0" smtClean="0">
                <a:solidFill>
                  <a:prstClr val="black"/>
                </a:solidFill>
              </a:rPr>
              <a:t> is based on the FAO-56 Penman-</a:t>
            </a:r>
            <a:r>
              <a:rPr lang="en-US" dirty="0" err="1" smtClean="0">
                <a:solidFill>
                  <a:prstClr val="black"/>
                </a:solidFill>
              </a:rPr>
              <a:t>Monteith</a:t>
            </a:r>
            <a:r>
              <a:rPr lang="en-US" dirty="0" smtClean="0">
                <a:solidFill>
                  <a:prstClr val="black"/>
                </a:solidFill>
              </a:rPr>
              <a:t> estimation of potential evapotranspiration. This is a major difference with respect to the </a:t>
            </a:r>
            <a:r>
              <a:rPr lang="en-US" dirty="0" smtClean="0">
                <a:solidFill>
                  <a:prstClr val="black"/>
                </a:solidFill>
                <a:hlinkClick r:id="rId5"/>
              </a:rPr>
              <a:t>SPEI Global Drought Monitor</a:t>
            </a:r>
            <a:r>
              <a:rPr lang="en-US" dirty="0" smtClean="0">
                <a:solidFill>
                  <a:prstClr val="black"/>
                </a:solidFill>
              </a:rPr>
              <a:t>, that uses the Thornthwaite PET estimation. The Penman-</a:t>
            </a:r>
            <a:r>
              <a:rPr lang="en-US" dirty="0" err="1" smtClean="0">
                <a:solidFill>
                  <a:prstClr val="black"/>
                </a:solidFill>
              </a:rPr>
              <a:t>Montheith</a:t>
            </a:r>
            <a:r>
              <a:rPr lang="en-US" dirty="0" smtClean="0">
                <a:solidFill>
                  <a:prstClr val="black"/>
                </a:solidFill>
              </a:rPr>
              <a:t> method is considered a superior method, so the </a:t>
            </a:r>
            <a:r>
              <a:rPr lang="en-US" dirty="0" err="1" smtClean="0">
                <a:solidFill>
                  <a:prstClr val="black"/>
                </a:solidFill>
              </a:rPr>
              <a:t>SPEIbase</a:t>
            </a:r>
            <a:r>
              <a:rPr lang="en-US" dirty="0" smtClean="0">
                <a:solidFill>
                  <a:prstClr val="black"/>
                </a:solidFill>
              </a:rPr>
              <a:t> is recommended for most uses including long-term climatological analysis.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332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542" y="347701"/>
            <a:ext cx="5949058" cy="6165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4648200" y="4893519"/>
            <a:ext cx="4038600" cy="127868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583" y="5105400"/>
            <a:ext cx="3595834" cy="801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667500" y="533400"/>
            <a:ext cx="23241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SPEI data average across 20 grid points for: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Oct-April,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May-June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prstClr val="black"/>
                </a:solidFill>
              </a:rPr>
              <a:t>July-Aug</a:t>
            </a:r>
          </a:p>
          <a:p>
            <a:endParaRPr lang="en-US" sz="2000" dirty="0" smtClean="0">
              <a:solidFill>
                <a:prstClr val="black"/>
              </a:solidFill>
            </a:endParaRPr>
          </a:p>
          <a:p>
            <a:r>
              <a:rPr lang="en-US" sz="2000" dirty="0">
                <a:solidFill>
                  <a:prstClr val="black"/>
                </a:solidFill>
              </a:rPr>
              <a:t>M</a:t>
            </a:r>
            <a:r>
              <a:rPr lang="en-US" sz="2000" dirty="0" smtClean="0">
                <a:solidFill>
                  <a:prstClr val="black"/>
                </a:solidFill>
              </a:rPr>
              <a:t>onthly SPEI, is averaged across these months</a:t>
            </a:r>
          </a:p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528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50567" y="228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Chronologies used in screening process for climate reconstruction models (EW and LW)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19200" y="1219200"/>
            <a:ext cx="6895077" cy="4914900"/>
            <a:chOff x="1219200" y="762000"/>
            <a:chExt cx="6895077" cy="4914900"/>
          </a:xfrm>
        </p:grpSpPr>
        <p:pic>
          <p:nvPicPr>
            <p:cNvPr id="2050" name="Picture 2" descr="http://monsoon.ltrr.arizona.edu/images/griffin_figure01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762000"/>
              <a:ext cx="6895077" cy="4914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4953000" y="762000"/>
              <a:ext cx="2286000" cy="3886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5486400" y="2659117"/>
              <a:ext cx="304800" cy="160283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ectangle 6"/>
            <p:cNvSpPr/>
            <p:nvPr/>
          </p:nvSpPr>
          <p:spPr>
            <a:xfrm>
              <a:off x="5402317" y="3886200"/>
              <a:ext cx="304800" cy="160283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09745" y="2073927"/>
              <a:ext cx="7673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CDP-new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96000" y="2209800"/>
              <a:ext cx="7882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SFW-new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039710" y="3218793"/>
              <a:ext cx="304800" cy="160283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762116" y="6442787"/>
            <a:ext cx="304800" cy="160283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7426" y="6329065"/>
            <a:ext cx="5833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= too short (1669 cut off) or ended before 2007, so not used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017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681585"/>
              </p:ext>
            </p:extLst>
          </p:nvPr>
        </p:nvGraphicFramePr>
        <p:xfrm>
          <a:off x="1371600" y="1371600"/>
          <a:ext cx="5940752" cy="4247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1" name="Worksheet" r:id="rId3" imgW="4276745" imgH="3057480" progId="Excel.Sheet.12">
                  <p:embed/>
                </p:oleObj>
              </mc:Choice>
              <mc:Fallback>
                <p:oleObj name="Worksheet" r:id="rId3" imgW="4276745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1600" y="1371600"/>
                        <a:ext cx="5940752" cy="42471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34108" y="76200"/>
            <a:ext cx="78192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Oct-</a:t>
            </a:r>
            <a:r>
              <a:rPr lang="en-US" sz="2400" dirty="0">
                <a:solidFill>
                  <a:prstClr val="black"/>
                </a:solidFill>
              </a:rPr>
              <a:t>A</a:t>
            </a:r>
            <a:r>
              <a:rPr lang="en-US" sz="2400" dirty="0" smtClean="0">
                <a:solidFill>
                  <a:prstClr val="black"/>
                </a:solidFill>
              </a:rPr>
              <a:t>pril SPEI model</a:t>
            </a:r>
          </a:p>
          <a:p>
            <a:endParaRPr lang="en-US" sz="1200" dirty="0" smtClean="0">
              <a:solidFill>
                <a:prstClr val="black"/>
              </a:solidFill>
            </a:endParaRPr>
          </a:p>
          <a:p>
            <a:r>
              <a:rPr lang="en-US" sz="1600" dirty="0" smtClean="0">
                <a:solidFill>
                  <a:prstClr val="black"/>
                </a:solidFill>
              </a:rPr>
              <a:t>Pool of candidate predictors for stepwise regression is based on significant (p&lt; 0.05) over full and half periods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975866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Full reconstruction: 1612-2008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8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5761903"/>
              </p:ext>
            </p:extLst>
          </p:nvPr>
        </p:nvGraphicFramePr>
        <p:xfrm>
          <a:off x="1371600" y="1066800"/>
          <a:ext cx="6037675" cy="4585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Worksheet" r:id="rId3" imgW="4276745" imgH="3248100" progId="Excel.Sheet.12">
                  <p:embed/>
                </p:oleObj>
              </mc:Choice>
              <mc:Fallback>
                <p:oleObj name="Worksheet" r:id="rId3" imgW="4276745" imgH="32481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71600" y="1066800"/>
                        <a:ext cx="6037675" cy="4585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4108" y="222738"/>
            <a:ext cx="3780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May-June SPEI model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34047" y="3253562"/>
            <a:ext cx="4953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</a:rPr>
              <a:t>*negative trend in residuals, r = -0.266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2000" y="5975866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Full reconstruction: 1664-2007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88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2952113"/>
              </p:ext>
            </p:extLst>
          </p:nvPr>
        </p:nvGraphicFramePr>
        <p:xfrm>
          <a:off x="1600200" y="1143000"/>
          <a:ext cx="6024563" cy="43070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Worksheet" r:id="rId3" imgW="4276745" imgH="3057480" progId="Excel.Sheet.12">
                  <p:embed/>
                </p:oleObj>
              </mc:Choice>
              <mc:Fallback>
                <p:oleObj name="Worksheet" r:id="rId3" imgW="4276745" imgH="30574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600200" y="1143000"/>
                        <a:ext cx="6024563" cy="43070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34108" y="222738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July-Aug SPEI model</a:t>
            </a: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5819553"/>
            <a:ext cx="388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Full reconstruction: 1599-2008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62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550567" y="228600"/>
            <a:ext cx="655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prstClr val="black"/>
                </a:solidFill>
              </a:rPr>
              <a:t>Chronologies used in screening process for climate reconstruction models (EW and LW)</a:t>
            </a:r>
            <a:endParaRPr lang="en-US" sz="2400" dirty="0">
              <a:solidFill>
                <a:prstClr val="black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219200" y="1219200"/>
            <a:ext cx="6895077" cy="4914900"/>
            <a:chOff x="1219200" y="762000"/>
            <a:chExt cx="6895077" cy="4914900"/>
          </a:xfrm>
        </p:grpSpPr>
        <p:pic>
          <p:nvPicPr>
            <p:cNvPr id="2050" name="Picture 2" descr="http://monsoon.ltrr.arizona.edu/images/griffin_figure01b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9200" y="762000"/>
              <a:ext cx="6895077" cy="49149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3"/>
            <p:cNvSpPr/>
            <p:nvPr/>
          </p:nvSpPr>
          <p:spPr>
            <a:xfrm>
              <a:off x="4953000" y="762000"/>
              <a:ext cx="2286000" cy="3886200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09745" y="2073927"/>
              <a:ext cx="44595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CDP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96000" y="2209800"/>
              <a:ext cx="4667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rgbClr val="FF0000"/>
                  </a:solidFill>
                </a:rPr>
                <a:t>SFW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5800838" y="2579077"/>
            <a:ext cx="263769" cy="1758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5257800" y="3474427"/>
            <a:ext cx="263769" cy="1758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5577860" y="1905000"/>
            <a:ext cx="263769" cy="1758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515169" y="2354873"/>
            <a:ext cx="263769" cy="17584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286500" y="1590675"/>
            <a:ext cx="263769" cy="17584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Oval 17"/>
          <p:cNvSpPr/>
          <p:nvPr/>
        </p:nvSpPr>
        <p:spPr>
          <a:xfrm>
            <a:off x="6191250" y="2724150"/>
            <a:ext cx="263769" cy="17584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6505575" y="4324350"/>
            <a:ext cx="263769" cy="17584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6562794" y="2355281"/>
            <a:ext cx="263769" cy="17584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Oval 20"/>
          <p:cNvSpPr/>
          <p:nvPr/>
        </p:nvSpPr>
        <p:spPr>
          <a:xfrm>
            <a:off x="5399942" y="3696432"/>
            <a:ext cx="263769" cy="17584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Oval 21"/>
          <p:cNvSpPr/>
          <p:nvPr/>
        </p:nvSpPr>
        <p:spPr>
          <a:xfrm>
            <a:off x="5295041" y="3458307"/>
            <a:ext cx="263769" cy="17584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05600" y="2433271"/>
            <a:ext cx="381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504D">
                    <a:lumMod val="75000"/>
                  </a:srgbClr>
                </a:solidFill>
              </a:rPr>
              <a:t>LW</a:t>
            </a:r>
            <a:endParaRPr lang="en-US" sz="1200" b="1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38775" y="3261946"/>
            <a:ext cx="381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504D">
                    <a:lumMod val="75000"/>
                  </a:srgbClr>
                </a:solidFill>
              </a:rPr>
              <a:t>LW</a:t>
            </a:r>
            <a:endParaRPr lang="en-US" sz="1200" b="1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600700" y="3690571"/>
            <a:ext cx="381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C0504D">
                    <a:lumMod val="75000"/>
                  </a:srgbClr>
                </a:solidFill>
              </a:rPr>
              <a:t>LW</a:t>
            </a:r>
            <a:endParaRPr lang="en-US" sz="1200" b="1" dirty="0">
              <a:solidFill>
                <a:srgbClr val="C0504D">
                  <a:lumMod val="75000"/>
                </a:srgb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619875" y="4135274"/>
            <a:ext cx="381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00B050"/>
                </a:solidFill>
              </a:rPr>
              <a:t>LW</a:t>
            </a:r>
            <a:endParaRPr lang="en-US" sz="1200" b="1" dirty="0">
              <a:solidFill>
                <a:srgbClr val="00B050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1771602" y="1968744"/>
            <a:ext cx="263769" cy="17584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1771603" y="1690321"/>
            <a:ext cx="263769" cy="175846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Oval 28"/>
          <p:cNvSpPr/>
          <p:nvPr/>
        </p:nvSpPr>
        <p:spPr>
          <a:xfrm>
            <a:off x="1770618" y="1397368"/>
            <a:ext cx="263769" cy="17584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15337" y="1328316"/>
            <a:ext cx="980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Oct-Apr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May-Jun</a:t>
            </a:r>
          </a:p>
          <a:p>
            <a:r>
              <a:rPr lang="en-US" dirty="0" smtClean="0">
                <a:solidFill>
                  <a:prstClr val="black"/>
                </a:solidFill>
              </a:rPr>
              <a:t>July-Aug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13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077" y="4781497"/>
            <a:ext cx="6196500" cy="19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35" y="546174"/>
            <a:ext cx="6196500" cy="1981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355" y="2644021"/>
            <a:ext cx="6196500" cy="1986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53162"/>
            <a:ext cx="49382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prstClr val="black"/>
                </a:solidFill>
              </a:rPr>
              <a:t>Observed vs reconstructed SPEI, 1896-2007/8</a:t>
            </a:r>
            <a:endParaRPr lang="en-US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3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IG11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200400" y="5638800"/>
            <a:ext cx="2057400" cy="533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200400" y="5588823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EE   ME   LE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24800" y="6019800"/>
            <a:ext cx="114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bg1"/>
                </a:solidFill>
              </a:rPr>
              <a:t>C.D. Allen</a:t>
            </a:r>
            <a:endParaRPr lang="en-US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6107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038600"/>
            <a:ext cx="8593138" cy="2327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5" y="1143000"/>
            <a:ext cx="2861266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6496051" y="1143000"/>
            <a:ext cx="1962150" cy="5222852"/>
          </a:xfrm>
          <a:prstGeom prst="rect">
            <a:avLst/>
          </a:prstGeom>
          <a:noFill/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848" y="381000"/>
            <a:ext cx="5169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Observed and Reconstructed Jemez Climate, 20-year moving average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44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ellis\research\fire and monsoon\data\Jemez\Climate.reconstructions\sea\O_a_10pct_2mi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8"/>
          <a:stretch/>
        </p:blipFill>
        <p:spPr bwMode="auto">
          <a:xfrm>
            <a:off x="1279525" y="859971"/>
            <a:ext cx="6324600" cy="545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228600"/>
            <a:ext cx="3778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pOct</a:t>
            </a:r>
            <a:r>
              <a:rPr lang="en-US" dirty="0" smtClean="0"/>
              <a:t>-April SPEI:  10 </a:t>
            </a:r>
            <a:r>
              <a:rPr lang="en-US" dirty="0" err="1" smtClean="0"/>
              <a:t>pct</a:t>
            </a:r>
            <a:r>
              <a:rPr lang="en-US" dirty="0" smtClean="0"/>
              <a:t> scarred 2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4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ellis\research\fire and monsoon\data\Jemez\Climate.reconstructions\sea\MJ_10pct_2mi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3"/>
          <a:stretch/>
        </p:blipFill>
        <p:spPr bwMode="auto">
          <a:xfrm>
            <a:off x="1409700" y="794657"/>
            <a:ext cx="6324600" cy="547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24200" y="228600"/>
            <a:ext cx="3620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May-June SPEI:  10 </a:t>
            </a:r>
            <a:r>
              <a:rPr lang="en-US" dirty="0" err="1" smtClean="0"/>
              <a:t>pct</a:t>
            </a:r>
            <a:r>
              <a:rPr lang="en-US" dirty="0" smtClean="0"/>
              <a:t> scarred 2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20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ellis\research\fire and monsoon\data\Jemez\Climate.reconstructions\sea\JA_10pct_2mi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2"/>
          <a:stretch/>
        </p:blipFill>
        <p:spPr bwMode="auto">
          <a:xfrm>
            <a:off x="1143000" y="914400"/>
            <a:ext cx="6324600" cy="523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24200" y="228600"/>
            <a:ext cx="3496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July-Aug SPEI:  10 </a:t>
            </a:r>
            <a:r>
              <a:rPr lang="en-US" dirty="0" err="1" smtClean="0"/>
              <a:t>pct</a:t>
            </a:r>
            <a:r>
              <a:rPr lang="en-US" dirty="0" smtClean="0"/>
              <a:t> scarred 2 min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94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altLang="en-US" dirty="0" smtClean="0"/>
              <a:t>What’s next?</a:t>
            </a:r>
          </a:p>
        </p:txBody>
      </p:sp>
      <p:sp>
        <p:nvSpPr>
          <p:cNvPr id="30723" name="Content Placeholder 2"/>
          <p:cNvSpPr>
            <a:spLocks noGrp="1"/>
          </p:cNvSpPr>
          <p:nvPr>
            <p:ph idx="4294967295"/>
          </p:nvPr>
        </p:nvSpPr>
        <p:spPr>
          <a:xfrm>
            <a:off x="381000" y="1447800"/>
            <a:ext cx="8229600" cy="4678363"/>
          </a:xfrm>
        </p:spPr>
        <p:txBody>
          <a:bodyPr/>
          <a:lstStyle/>
          <a:p>
            <a:r>
              <a:rPr lang="en-US" sz="2000" u="sng" dirty="0"/>
              <a:t>Correlation analysis</a:t>
            </a:r>
            <a:r>
              <a:rPr lang="en-US" sz="2000" dirty="0"/>
              <a:t>: correlations between reconstructed fire seasonality and reconstructed seasonal climate variables</a:t>
            </a:r>
            <a:r>
              <a:rPr lang="en-US" sz="2000" dirty="0" smtClean="0"/>
              <a:t>.</a:t>
            </a:r>
          </a:p>
          <a:p>
            <a:r>
              <a:rPr lang="en-US" sz="2000" u="sng" dirty="0" smtClean="0"/>
              <a:t>Superposed </a:t>
            </a:r>
            <a:r>
              <a:rPr lang="en-US" sz="2000" u="sng" dirty="0"/>
              <a:t>epoch analysis</a:t>
            </a:r>
            <a:r>
              <a:rPr lang="en-US" sz="2000" dirty="0"/>
              <a:t>: testing for consistent patterns (including lagging relationships) of reconstructed seasonal climate variables with </a:t>
            </a:r>
            <a:r>
              <a:rPr lang="en-US" sz="2000" dirty="0" smtClean="0"/>
              <a:t>the time </a:t>
            </a:r>
            <a:r>
              <a:rPr lang="en-US" sz="2000" dirty="0"/>
              <a:t>series of annual proportion of sites (or trees) </a:t>
            </a:r>
            <a:r>
              <a:rPr lang="en-US" sz="2000" dirty="0" smtClean="0"/>
              <a:t>scarred</a:t>
            </a:r>
          </a:p>
          <a:p>
            <a:r>
              <a:rPr lang="en-US" sz="2000" u="sng" dirty="0" smtClean="0"/>
              <a:t>Regression </a:t>
            </a:r>
            <a:r>
              <a:rPr lang="en-US" sz="2000" u="sng" dirty="0"/>
              <a:t>analysis</a:t>
            </a:r>
            <a:r>
              <a:rPr lang="en-US" sz="2000" dirty="0"/>
              <a:t>: modeling variability in annual proportion of sites (or trees) recording fire as a function of reconstructed summer, winter, and pre-monsoon SPEI</a:t>
            </a:r>
            <a:r>
              <a:rPr lang="en-US" sz="2000" dirty="0" smtClean="0"/>
              <a:t>.</a:t>
            </a:r>
          </a:p>
          <a:p>
            <a:r>
              <a:rPr lang="en-US" sz="2000" dirty="0"/>
              <a:t>Clustering of fire </a:t>
            </a:r>
            <a:r>
              <a:rPr lang="en-US" sz="2000" dirty="0" smtClean="0"/>
              <a:t>year by </a:t>
            </a:r>
            <a:r>
              <a:rPr lang="en-US" sz="2000" dirty="0"/>
              <a:t>seasonality</a:t>
            </a:r>
          </a:p>
          <a:p>
            <a:endParaRPr lang="en-US" sz="2000" dirty="0" smtClean="0"/>
          </a:p>
          <a:p>
            <a:endParaRPr lang="en-US" altLang="en-US" sz="2000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96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rowe_sunse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1400" y="381000"/>
            <a:ext cx="1981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</a:rPr>
              <a:t>Thanks!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1828800"/>
            <a:ext cx="640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</a:rPr>
              <a:t>Funding from </a:t>
            </a:r>
            <a:r>
              <a:rPr lang="en-US" sz="2400" dirty="0" smtClean="0">
                <a:solidFill>
                  <a:prstClr val="black"/>
                </a:solidFill>
              </a:rPr>
              <a:t>NSF </a:t>
            </a:r>
            <a:r>
              <a:rPr lang="en-US" sz="2400" dirty="0" err="1" smtClean="0">
                <a:solidFill>
                  <a:prstClr val="black"/>
                </a:solidFill>
              </a:rPr>
              <a:t>Macrosystems</a:t>
            </a:r>
            <a:r>
              <a:rPr lang="en-US" sz="2400" dirty="0" smtClean="0">
                <a:solidFill>
                  <a:prstClr val="black"/>
                </a:solidFill>
              </a:rPr>
              <a:t> program (P.I.’s - R. Monson, C. Woodhouse, T. </a:t>
            </a:r>
            <a:r>
              <a:rPr lang="en-US" sz="2400" dirty="0" err="1" smtClean="0">
                <a:solidFill>
                  <a:prstClr val="black"/>
                </a:solidFill>
              </a:rPr>
              <a:t>Swetnam</a:t>
            </a:r>
            <a:r>
              <a:rPr lang="en-US" sz="2400" dirty="0" smtClean="0">
                <a:solidFill>
                  <a:prstClr val="black"/>
                </a:solidFill>
              </a:rPr>
              <a:t>); Assistance with </a:t>
            </a:r>
            <a:r>
              <a:rPr lang="en-US" sz="2400" dirty="0" err="1" smtClean="0">
                <a:solidFill>
                  <a:prstClr val="black"/>
                </a:solidFill>
              </a:rPr>
              <a:t>FhxR</a:t>
            </a:r>
            <a:r>
              <a:rPr lang="en-US" sz="2400" dirty="0" smtClean="0">
                <a:solidFill>
                  <a:prstClr val="black"/>
                </a:solidFill>
              </a:rPr>
              <a:t> from B. Malevich and C. </a:t>
            </a:r>
            <a:r>
              <a:rPr lang="en-US" sz="2400" dirty="0" err="1" smtClean="0">
                <a:solidFill>
                  <a:prstClr val="black"/>
                </a:solidFill>
              </a:rPr>
              <a:t>Guiterman</a:t>
            </a:r>
            <a:r>
              <a:rPr lang="en-US" sz="2400" dirty="0" smtClean="0">
                <a:solidFill>
                  <a:prstClr val="black"/>
                </a:solidFill>
              </a:rPr>
              <a:t>; Additional support </a:t>
            </a:r>
            <a:r>
              <a:rPr lang="en-US" sz="2400" dirty="0">
                <a:solidFill>
                  <a:prstClr val="black"/>
                </a:solidFill>
              </a:rPr>
              <a:t>from the </a:t>
            </a:r>
            <a:r>
              <a:rPr lang="en-US" sz="2400" dirty="0" err="1">
                <a:solidFill>
                  <a:prstClr val="black"/>
                </a:solidFill>
              </a:rPr>
              <a:t>UofA</a:t>
            </a:r>
            <a:r>
              <a:rPr lang="en-US" sz="2400" dirty="0">
                <a:solidFill>
                  <a:prstClr val="black"/>
                </a:solidFill>
              </a:rPr>
              <a:t> Tree-Ring </a:t>
            </a:r>
            <a:r>
              <a:rPr lang="en-US" sz="2400" dirty="0" smtClean="0">
                <a:solidFill>
                  <a:prstClr val="black"/>
                </a:solidFill>
              </a:rPr>
              <a:t>Lab. 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27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543800" cy="1143000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Is high severity fire a natural </a:t>
            </a:r>
            <a:r>
              <a:rPr lang="en-US" sz="4000" dirty="0" smtClean="0">
                <a:solidFill>
                  <a:schemeClr val="bg1"/>
                </a:solidFill>
              </a:rPr>
              <a:t>part</a:t>
            </a:r>
            <a:br>
              <a:rPr lang="en-US" sz="4000" dirty="0" smtClean="0">
                <a:solidFill>
                  <a:schemeClr val="bg1"/>
                </a:solidFill>
              </a:rPr>
            </a:br>
            <a:r>
              <a:rPr lang="en-US" sz="4000" dirty="0" smtClean="0">
                <a:solidFill>
                  <a:schemeClr val="bg1"/>
                </a:solidFill>
              </a:rPr>
              <a:t> </a:t>
            </a:r>
            <a:r>
              <a:rPr lang="en-US" sz="4000" dirty="0">
                <a:solidFill>
                  <a:schemeClr val="bg1"/>
                </a:solidFill>
              </a:rPr>
              <a:t>of the Gila Wilderness?</a:t>
            </a:r>
            <a:r>
              <a:rPr lang="en-US" dirty="0"/>
              <a:t>	</a:t>
            </a:r>
          </a:p>
        </p:txBody>
      </p:sp>
      <p:pic>
        <p:nvPicPr>
          <p:cNvPr id="7" name="Picture 6" descr="Gila_fire_Leopold_Vista_8_12_03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95400" y="1447800"/>
            <a:ext cx="6553200" cy="3774096"/>
          </a:xfrm>
          <a:prstGeom prst="rect">
            <a:avLst/>
          </a:prstGeom>
        </p:spPr>
      </p:pic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609600" y="5105400"/>
            <a:ext cx="7924800" cy="1540868"/>
            <a:chOff x="1056954" y="4876863"/>
            <a:chExt cx="6143946" cy="1621863"/>
          </a:xfrm>
        </p:grpSpPr>
        <p:sp>
          <p:nvSpPr>
            <p:cNvPr id="5" name="Text Box 6"/>
            <p:cNvSpPr txBox="1">
              <a:spLocks noChangeArrowheads="1"/>
            </p:cNvSpPr>
            <p:nvPr/>
          </p:nvSpPr>
          <p:spPr bwMode="auto">
            <a:xfrm>
              <a:off x="1056954" y="5105721"/>
              <a:ext cx="6143946" cy="1393005"/>
            </a:xfrm>
            <a:prstGeom prst="rect">
              <a:avLst/>
            </a:prstGeom>
            <a:solidFill>
              <a:schemeClr val="tx1">
                <a:lumMod val="95000"/>
                <a:lumOff val="5000"/>
                <a:alpha val="76000"/>
              </a:schemeClr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prstClr val="black"/>
                  </a:solidFill>
                </a:rPr>
                <a:t>		</a:t>
              </a:r>
              <a:r>
                <a:rPr lang="en-US" sz="2000" dirty="0">
                  <a:solidFill>
                    <a:prstClr val="white"/>
                  </a:solidFill>
                </a:rPr>
                <a:t>Ellis Margolis</a:t>
              </a:r>
              <a:r>
                <a:rPr lang="en-US" sz="2000" baseline="30000" dirty="0">
                  <a:solidFill>
                    <a:prstClr val="white"/>
                  </a:solidFill>
                </a:rPr>
                <a:t>  </a:t>
              </a:r>
              <a:endParaRPr lang="en-US" sz="2000" dirty="0">
                <a:solidFill>
                  <a:prstClr val="white"/>
                </a:solidFill>
              </a:endParaRPr>
            </a:p>
            <a:p>
              <a:pPr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prstClr val="white"/>
                  </a:solidFill>
                </a:rPr>
                <a:t>		Laboratory of Tree-Ring Research, University of Arizona</a:t>
              </a:r>
            </a:p>
            <a:p>
              <a:pPr>
                <a:spcBef>
                  <a:spcPct val="50000"/>
                </a:spcBef>
                <a:defRPr/>
              </a:pPr>
              <a:r>
                <a:rPr lang="en-US" sz="2000" dirty="0">
                  <a:solidFill>
                    <a:prstClr val="white"/>
                  </a:solidFill>
                </a:rPr>
                <a:t>     		Tucson, Arizona</a:t>
              </a:r>
            </a:p>
          </p:txBody>
        </p:sp>
        <p:pic>
          <p:nvPicPr>
            <p:cNvPr id="6" name="Picture 5" descr="logo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954" y="4876863"/>
              <a:ext cx="1517120" cy="1500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8"/>
          <p:cNvSpPr txBox="1"/>
          <p:nvPr/>
        </p:nvSpPr>
        <p:spPr>
          <a:xfrm>
            <a:off x="5257800" y="14478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prstClr val="black"/>
                </a:solidFill>
              </a:rPr>
              <a:t>Unknown fire, 8/23/2003</a:t>
            </a:r>
          </a:p>
        </p:txBody>
      </p:sp>
    </p:spTree>
    <p:extLst>
      <p:ext uri="{BB962C8B-B14F-4D97-AF65-F5344CB8AC3E}">
        <p14:creationId xmlns:p14="http://schemas.microsoft.com/office/powerpoint/2010/main" val="146166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2" name="Picture 4" descr="A 92-96 graph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3505200" y="242888"/>
            <a:ext cx="21415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00"/>
                </a:solidFill>
                <a:latin typeface="Comic Sans MS" pitchFamily="66" charset="0"/>
              </a:rPr>
              <a:t>Low Site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00"/>
                </a:solidFill>
                <a:latin typeface="Comic Sans MS" pitchFamily="66" charset="0"/>
              </a:rPr>
              <a:t>1992-1996</a:t>
            </a:r>
          </a:p>
        </p:txBody>
      </p:sp>
    </p:spTree>
    <p:extLst>
      <p:ext uri="{BB962C8B-B14F-4D97-AF65-F5344CB8AC3E}">
        <p14:creationId xmlns:p14="http://schemas.microsoft.com/office/powerpoint/2010/main" val="3906760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5" name="Picture 9" descr="C 92-96 graph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3486150" y="242888"/>
            <a:ext cx="21796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00"/>
                </a:solidFill>
                <a:latin typeface="Comic Sans MS" pitchFamily="66" charset="0"/>
              </a:rPr>
              <a:t>Middle Site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00"/>
                </a:solidFill>
                <a:latin typeface="Comic Sans MS" pitchFamily="66" charset="0"/>
              </a:rPr>
              <a:t>1992-1996</a:t>
            </a:r>
          </a:p>
        </p:txBody>
      </p:sp>
    </p:spTree>
    <p:extLst>
      <p:ext uri="{BB962C8B-B14F-4D97-AF65-F5344CB8AC3E}">
        <p14:creationId xmlns:p14="http://schemas.microsoft.com/office/powerpoint/2010/main" val="3234402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71" name="Picture 7" descr="B 92-96 graph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0" name="Text Box 6"/>
          <p:cNvSpPr txBox="1">
            <a:spLocks noChangeArrowheads="1"/>
          </p:cNvSpPr>
          <p:nvPr/>
        </p:nvSpPr>
        <p:spPr bwMode="auto">
          <a:xfrm>
            <a:off x="3505200" y="242888"/>
            <a:ext cx="21415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00"/>
                </a:solidFill>
                <a:latin typeface="Comic Sans MS" pitchFamily="66" charset="0"/>
              </a:rPr>
              <a:t>Upper Site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FF00"/>
                </a:solidFill>
                <a:latin typeface="Comic Sans MS" pitchFamily="66" charset="0"/>
              </a:rPr>
              <a:t>1992-1996</a:t>
            </a:r>
          </a:p>
        </p:txBody>
      </p:sp>
    </p:spTree>
    <p:extLst>
      <p:ext uri="{BB962C8B-B14F-4D97-AF65-F5344CB8AC3E}">
        <p14:creationId xmlns:p14="http://schemas.microsoft.com/office/powerpoint/2010/main" val="18185742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Fire scar seasonality defined (Farris et al. 2010)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sz="2400" dirty="0" smtClean="0"/>
              <a:t>Rincon </a:t>
            </a:r>
            <a:r>
              <a:rPr lang="en-US" sz="2400" dirty="0" err="1" smtClean="0"/>
              <a:t>Mtns</a:t>
            </a:r>
            <a:r>
              <a:rPr lang="en-US" sz="2400" dirty="0" smtClean="0"/>
              <a:t>, AZ – 20</a:t>
            </a:r>
            <a:r>
              <a:rPr lang="en-US" sz="2400" baseline="30000" dirty="0" smtClean="0"/>
              <a:t>th</a:t>
            </a:r>
            <a:r>
              <a:rPr lang="en-US" sz="2400" dirty="0" smtClean="0"/>
              <a:t> century fire scars vs fire atlas</a:t>
            </a:r>
          </a:p>
          <a:p>
            <a:pPr lvl="1"/>
            <a:r>
              <a:rPr lang="en-US" sz="2000" dirty="0" smtClean="0"/>
              <a:t>Dormant – before mid-May</a:t>
            </a:r>
          </a:p>
          <a:p>
            <a:pPr lvl="1"/>
            <a:r>
              <a:rPr lang="en-US" sz="2000" dirty="0" smtClean="0"/>
              <a:t>Early </a:t>
            </a:r>
            <a:r>
              <a:rPr lang="en-US" sz="2000" dirty="0" err="1" smtClean="0"/>
              <a:t>earlywood</a:t>
            </a:r>
            <a:r>
              <a:rPr lang="en-US" sz="2000" dirty="0" smtClean="0"/>
              <a:t> – mid-May to early June</a:t>
            </a:r>
          </a:p>
          <a:p>
            <a:pPr lvl="1"/>
            <a:r>
              <a:rPr lang="en-US" sz="2000" dirty="0" smtClean="0"/>
              <a:t>Middle </a:t>
            </a:r>
            <a:r>
              <a:rPr lang="en-US" sz="2000" dirty="0" err="1" smtClean="0"/>
              <a:t>earlywood</a:t>
            </a:r>
            <a:r>
              <a:rPr lang="en-US" sz="2000" dirty="0" smtClean="0"/>
              <a:t> – June</a:t>
            </a:r>
          </a:p>
          <a:p>
            <a:pPr lvl="1"/>
            <a:r>
              <a:rPr lang="en-US" sz="2000" dirty="0" smtClean="0"/>
              <a:t>Late </a:t>
            </a:r>
            <a:r>
              <a:rPr lang="en-US" sz="2000" dirty="0" err="1" smtClean="0"/>
              <a:t>earlywood</a:t>
            </a:r>
            <a:r>
              <a:rPr lang="en-US" sz="2000" dirty="0" smtClean="0"/>
              <a:t> – late June or July</a:t>
            </a:r>
          </a:p>
          <a:p>
            <a:pPr lvl="1"/>
            <a:r>
              <a:rPr lang="en-US" sz="2000" dirty="0" smtClean="0"/>
              <a:t>Latewood – August to mid-October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0265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ellisqm\Pictures\2014\6_2014\Rowe_Mesa6_10-15_14\DSC_088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77822"/>
            <a:ext cx="9144000" cy="60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ellisqm\Pictures\2014\6_2014\Rowe_Mesa6_10-15_14\DSC_088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030222"/>
            <a:ext cx="9144000" cy="605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2505849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ellisqm\Pictures\2014\6_2014\Rowe_Mesa6_10-15_14\DSC_097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25" y="829112"/>
            <a:ext cx="9088775" cy="601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286396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ellis\research\fire and monsoon\data\R\fhxR-master\jemez\figs\jemez.all.fs.per.tree.color.mean.median.tif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69400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0555130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ellis\research\fire and monsoon\data\R\fhxR-master\jemez\figs\jemez.all.fs.stack.bar.prcnt.1550.2000.tif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817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6568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5428609"/>
              </p:ext>
            </p:extLst>
          </p:nvPr>
        </p:nvGraphicFramePr>
        <p:xfrm>
          <a:off x="1143000" y="533400"/>
          <a:ext cx="6591300" cy="582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2" name="Acrobat Document" r:id="rId3" imgW="7543800" imgH="5829480" progId="AcroExch.Document.11">
                  <p:embed/>
                </p:oleObj>
              </mc:Choice>
              <mc:Fallback>
                <p:oleObj name="Acrobat Document" r:id="rId3" imgW="7543800" imgH="582948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43000" y="533400"/>
                        <a:ext cx="6591300" cy="5829300"/>
                      </a:xfrm>
                      <a:prstGeom prst="rect">
                        <a:avLst/>
                      </a:prstGeom>
                      <a:blipFill>
                        <a:blip r:embed="rId5"/>
                        <a:stretch>
                          <a:fillRect/>
                        </a:stretch>
                      </a:blip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7474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ellis\research\fire and monsoon\data\R\fhxR-master\jemez\figs\maps\jemez.core.178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6675" y="193675"/>
            <a:ext cx="6470650" cy="6470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3728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ellis\research\fire and monsoon\data\SkyIslands\maps\josephine saddle intermediate sc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76" y="381000"/>
            <a:ext cx="808616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657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ellis\research\fire and monsoon\data\SkyIslands\maps\Huachucas intermediate sc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78694"/>
            <a:ext cx="8579223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6627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ellis\research\fire and monsoon\data\SkyIslands\maps\pinalen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152400"/>
            <a:ext cx="8410763" cy="649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6189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/>
          <a:lstStyle/>
          <a:p>
            <a:r>
              <a:rPr lang="en-US" sz="2800" dirty="0"/>
              <a:t>Fire scar seasonality </a:t>
            </a:r>
            <a:r>
              <a:rPr lang="en-US" sz="2800" dirty="0" smtClean="0"/>
              <a:t>corroboration </a:t>
            </a:r>
            <a:r>
              <a:rPr lang="en-US" sz="2800" dirty="0"/>
              <a:t>(Farris et al. 2010)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874" y="1265050"/>
            <a:ext cx="8364126" cy="528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8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Latewood and false rings have a summer moisture signal</a:t>
            </a:r>
            <a:endParaRPr lang="en-US" dirty="0"/>
          </a:p>
        </p:txBody>
      </p:sp>
      <p:pic>
        <p:nvPicPr>
          <p:cNvPr id="3074" name="Picture 2" descr="C:\ellis\research\fire and monsoon\figs\Seasonality_FireScarMicro0006TW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1657740"/>
            <a:ext cx="4695825" cy="469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81600" y="2076839"/>
            <a:ext cx="3429000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328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0605" y="304800"/>
            <a:ext cx="8229600" cy="990600"/>
          </a:xfrm>
          <a:prstGeom prst="rect">
            <a:avLst/>
          </a:prstGeom>
          <a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aturation sat="150000"/>
                      </a14:imgEffect>
                      <a14:imgEffect>
                        <a14:brightnessContrast bright="22000" contrast="-1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solidFill>
                  <a:prstClr val="black"/>
                </a:solidFill>
              </a:rPr>
              <a:t>Research Questions</a:t>
            </a:r>
            <a:endParaRPr lang="en-US" sz="4000" dirty="0">
              <a:solidFill>
                <a:prstClr val="black"/>
              </a:solidFill>
            </a:endParaRPr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marL="514350" indent="-514350">
              <a:buAutoNum type="arabicParenBoth"/>
            </a:pPr>
            <a:r>
              <a:rPr lang="en-US" dirty="0" smtClean="0"/>
              <a:t>How </a:t>
            </a:r>
            <a:r>
              <a:rPr lang="en-US" dirty="0"/>
              <a:t>did the North American Monsoon, in combination with other seasonal climate variables, affect historical wildfire </a:t>
            </a:r>
            <a:r>
              <a:rPr lang="en-US" dirty="0">
                <a:solidFill>
                  <a:srgbClr val="FF0000"/>
                </a:solidFill>
              </a:rPr>
              <a:t>seasonality</a:t>
            </a:r>
            <a:r>
              <a:rPr lang="en-US" dirty="0" smtClean="0"/>
              <a:t>?</a:t>
            </a:r>
          </a:p>
          <a:p>
            <a:pPr marL="514350" indent="-514350">
              <a:buAutoNum type="arabicParenBoth"/>
            </a:pPr>
            <a:r>
              <a:rPr lang="en-US" dirty="0"/>
              <a:t>How did the North American Monsoon, in combination with other seasonal climate variables, affect historical wildfire</a:t>
            </a:r>
            <a:r>
              <a:rPr lang="en-US" dirty="0">
                <a:solidFill>
                  <a:srgbClr val="FF0000"/>
                </a:solidFill>
              </a:rPr>
              <a:t> synchrony</a:t>
            </a:r>
            <a:r>
              <a:rPr lang="en-US" dirty="0"/>
              <a:t>?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6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1_Default Design">
  <a:themeElements>
    <a:clrScheme name="fire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FFFFFF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SERENE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E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ERENE.POT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.POT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E.POT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1255</TotalTime>
  <Words>1151</Words>
  <Application>Microsoft Office PowerPoint</Application>
  <PresentationFormat>On-screen Show (4:3)</PresentationFormat>
  <Paragraphs>153</Paragraphs>
  <Slides>68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68</vt:i4>
      </vt:variant>
    </vt:vector>
  </HeadingPairs>
  <TitlesOfParts>
    <vt:vector size="78" baseType="lpstr">
      <vt:lpstr>1_Default Design</vt:lpstr>
      <vt:lpstr>1_Office Theme</vt:lpstr>
      <vt:lpstr>4_Office Theme</vt:lpstr>
      <vt:lpstr>6_Office Theme</vt:lpstr>
      <vt:lpstr>7_Office Theme</vt:lpstr>
      <vt:lpstr>SERENE</vt:lpstr>
      <vt:lpstr>Office Theme</vt:lpstr>
      <vt:lpstr>2_Office Theme</vt:lpstr>
      <vt:lpstr>Acrobat Document</vt:lpstr>
      <vt:lpstr>Worksheet</vt:lpstr>
      <vt:lpstr>Tree rings, fire and the North American Monsoon</vt:lpstr>
      <vt:lpstr>Dendroclimatology + Dendropyrology</vt:lpstr>
      <vt:lpstr>PowerPoint Presentation</vt:lpstr>
      <vt:lpstr>PowerPoint Presentation</vt:lpstr>
      <vt:lpstr>PowerPoint Presentation</vt:lpstr>
      <vt:lpstr>Fire scar seasonality defined (Farris et al. 2010)</vt:lpstr>
      <vt:lpstr>Fire scar seasonality corroboration (Farris et al. 2010)</vt:lpstr>
      <vt:lpstr>Latewood and false rings have a summer moisture signal</vt:lpstr>
      <vt:lpstr>PowerPoint Presentation</vt:lpstr>
      <vt:lpstr>PowerPoint Presentation</vt:lpstr>
      <vt:lpstr>Effect of monsoon rain on fuels &amp; fire</vt:lpstr>
      <vt:lpstr>Pre-monsoon or Monsoon Rain =  green up = no fire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Preliminary Results</vt:lpstr>
      <vt:lpstr>Jemez – seasonal distribution of fire scars</vt:lpstr>
      <vt:lpstr>PowerPoint Presentation</vt:lpstr>
      <vt:lpstr>Traditional time series  Number of trees scarred annually for each fire scar season changing sample size issue  </vt:lpstr>
      <vt:lpstr>PowerPoint Presentation</vt:lpstr>
      <vt:lpstr>Proportion of recording trees scarred annually for each fire scar season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What’s next?</vt:lpstr>
      <vt:lpstr>PowerPoint Presentation</vt:lpstr>
      <vt:lpstr>Is high severity fire a natural part  of the Gila Wilderness?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Tree rings, fire and the North American Monsoon</dc:title>
  <dc:creator>ellisqm</dc:creator>
  <cp:lastModifiedBy>ellisqm</cp:lastModifiedBy>
  <cp:revision>85</cp:revision>
  <dcterms:created xsi:type="dcterms:W3CDTF">2015-03-11T18:03:53Z</dcterms:created>
  <dcterms:modified xsi:type="dcterms:W3CDTF">2015-06-09T22:09:04Z</dcterms:modified>
</cp:coreProperties>
</file>