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9" autoAdjust="0"/>
  </p:normalViewPr>
  <p:slideViewPr>
    <p:cSldViewPr>
      <p:cViewPr varScale="1">
        <p:scale>
          <a:sx n="73" d="100"/>
          <a:sy n="73" d="100"/>
        </p:scale>
        <p:origin x="-4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EBEC58F-BCD7-42F2-8A00-E98FEE24A946}" type="datetimeFigureOut">
              <a:rPr lang="en-US" smtClean="0"/>
              <a:t>8/24/2014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6A970CF-DAFD-4E19-AE1A-F8DF83D1250D}" type="slidenum">
              <a:rPr lang="en-US" smtClean="0"/>
              <a:t>‹#›</a:t>
            </a:fld>
            <a:endParaRPr lang="en-US"/>
          </a:p>
        </p:txBody>
      </p:sp>
    </p:spTree>
    <p:extLst>
      <p:ext uri="{BB962C8B-B14F-4D97-AF65-F5344CB8AC3E}">
        <p14:creationId xmlns:p14="http://schemas.microsoft.com/office/powerpoint/2010/main" val="180761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map shows the locations of tree-ring chronologies recently developed that have bee used to reconstruct winter (from </a:t>
            </a:r>
            <a:r>
              <a:rPr lang="en-US" baseline="0" dirty="0" err="1" smtClean="0"/>
              <a:t>earlywood</a:t>
            </a:r>
            <a:r>
              <a:rPr lang="en-US" baseline="0" dirty="0" smtClean="0"/>
              <a:t>, EW, chronologies) and monsoon (from latewood, LW, chronologies) precipitation. We’ve reconstructed both Oct-April and June-Aug </a:t>
            </a:r>
            <a:r>
              <a:rPr lang="en-US" baseline="0" dirty="0" err="1" smtClean="0"/>
              <a:t>precip</a:t>
            </a:r>
            <a:r>
              <a:rPr lang="en-US" baseline="0" dirty="0" smtClean="0"/>
              <a:t> for both boxes, but focus here on the AZ box and the fire history data circled. Fire history data from </a:t>
            </a:r>
            <a:r>
              <a:rPr lang="en-US" baseline="0" dirty="0" err="1" smtClean="0"/>
              <a:t>Swetnam</a:t>
            </a:r>
            <a:r>
              <a:rPr lang="en-US" baseline="0" dirty="0" smtClean="0"/>
              <a:t>, Falk, and a host of others.  The questions we’re asking is 1) does the monsoon play a role in wildfire occurrence and 2) can we use information about moisture in both seasons to define sequences that most commonly lead to big fire years? Of course, fire suppression has wrecked havoc with the natural fire regime, but understanding the underlying antecedent conditions that lead to fire could </a:t>
            </a:r>
            <a:r>
              <a:rPr lang="en-US" baseline="0" smtClean="0"/>
              <a:t>be useful….</a:t>
            </a:r>
            <a:endParaRPr lang="en-US" dirty="0"/>
          </a:p>
        </p:txBody>
      </p:sp>
      <p:sp>
        <p:nvSpPr>
          <p:cNvPr id="4" name="Slide Number Placeholder 3"/>
          <p:cNvSpPr>
            <a:spLocks noGrp="1"/>
          </p:cNvSpPr>
          <p:nvPr>
            <p:ph type="sldNum" sz="quarter" idx="10"/>
          </p:nvPr>
        </p:nvSpPr>
        <p:spPr/>
        <p:txBody>
          <a:bodyPr/>
          <a:lstStyle/>
          <a:p>
            <a:fld id="{86A970CF-DAFD-4E19-AE1A-F8DF83D1250D}" type="slidenum">
              <a:rPr lang="en-US" smtClean="0"/>
              <a:t>1</a:t>
            </a:fld>
            <a:endParaRPr lang="en-US"/>
          </a:p>
        </p:txBody>
      </p:sp>
    </p:spTree>
    <p:extLst>
      <p:ext uri="{BB962C8B-B14F-4D97-AF65-F5344CB8AC3E}">
        <p14:creationId xmlns:p14="http://schemas.microsoft.com/office/powerpoint/2010/main" val="312842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 preliminary</a:t>
            </a:r>
            <a:r>
              <a:rPr lang="en-US" baseline="0" dirty="0" smtClean="0"/>
              <a:t> result.  These are </a:t>
            </a:r>
            <a:r>
              <a:rPr lang="en-US" dirty="0" smtClean="0"/>
              <a:t>the years with fire scars recorded at the greatest number of sites in the southeastern part of Arizona; so the most widespread fire years for this region.</a:t>
            </a:r>
          </a:p>
          <a:p>
            <a:endParaRPr lang="en-US" dirty="0"/>
          </a:p>
        </p:txBody>
      </p:sp>
      <p:sp>
        <p:nvSpPr>
          <p:cNvPr id="4" name="Slide Number Placeholder 3"/>
          <p:cNvSpPr>
            <a:spLocks noGrp="1"/>
          </p:cNvSpPr>
          <p:nvPr>
            <p:ph type="sldNum" sz="quarter" idx="10"/>
          </p:nvPr>
        </p:nvSpPr>
        <p:spPr/>
        <p:txBody>
          <a:bodyPr/>
          <a:lstStyle/>
          <a:p>
            <a:fld id="{86A970CF-DAFD-4E19-AE1A-F8DF83D1250D}" type="slidenum">
              <a:rPr lang="en-US" smtClean="0"/>
              <a:t>2</a:t>
            </a:fld>
            <a:endParaRPr lang="en-US"/>
          </a:p>
        </p:txBody>
      </p:sp>
    </p:spTree>
    <p:extLst>
      <p:ext uri="{BB962C8B-B14F-4D97-AF65-F5344CB8AC3E}">
        <p14:creationId xmlns:p14="http://schemas.microsoft.com/office/powerpoint/2010/main" val="243296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86639-7140-4E9C-9F69-98BD149DBD4B}"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101468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86639-7140-4E9C-9F69-98BD149DBD4B}"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211634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86639-7140-4E9C-9F69-98BD149DBD4B}"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207429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86639-7140-4E9C-9F69-98BD149DBD4B}"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2619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86639-7140-4E9C-9F69-98BD149DBD4B}"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383728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86639-7140-4E9C-9F69-98BD149DBD4B}"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199568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86639-7140-4E9C-9F69-98BD149DBD4B}" type="datetimeFigureOut">
              <a:rPr lang="en-US" smtClean="0"/>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329760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86639-7140-4E9C-9F69-98BD149DBD4B}" type="datetimeFigureOut">
              <a:rPr lang="en-US" smtClean="0"/>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384659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86639-7140-4E9C-9F69-98BD149DBD4B}" type="datetimeFigureOut">
              <a:rPr lang="en-US" smtClean="0"/>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144221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86639-7140-4E9C-9F69-98BD149DBD4B}"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4044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86639-7140-4E9C-9F69-98BD149DBD4B}"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D5280-24F8-44BA-8A1A-FCC39F68F80C}" type="slidenum">
              <a:rPr lang="en-US" smtClean="0"/>
              <a:t>‹#›</a:t>
            </a:fld>
            <a:endParaRPr lang="en-US"/>
          </a:p>
        </p:txBody>
      </p:sp>
    </p:spTree>
    <p:extLst>
      <p:ext uri="{BB962C8B-B14F-4D97-AF65-F5344CB8AC3E}">
        <p14:creationId xmlns:p14="http://schemas.microsoft.com/office/powerpoint/2010/main" val="325485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86639-7140-4E9C-9F69-98BD149DBD4B}" type="datetimeFigureOut">
              <a:rPr lang="en-US" smtClean="0"/>
              <a:t>8/24/2014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D5280-24F8-44BA-8A1A-FCC39F68F80C}" type="slidenum">
              <a:rPr lang="en-US" smtClean="0"/>
              <a:t>‹#›</a:t>
            </a:fld>
            <a:endParaRPr lang="en-US"/>
          </a:p>
        </p:txBody>
      </p:sp>
    </p:spTree>
    <p:extLst>
      <p:ext uri="{BB962C8B-B14F-4D97-AF65-F5344CB8AC3E}">
        <p14:creationId xmlns:p14="http://schemas.microsoft.com/office/powerpoint/2010/main" val="409609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239713"/>
            <a:ext cx="7175500" cy="6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657600" y="3276600"/>
            <a:ext cx="990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7038" y="4267199"/>
            <a:ext cx="1752600" cy="461665"/>
          </a:xfrm>
          <a:prstGeom prst="rect">
            <a:avLst/>
          </a:prstGeom>
          <a:noFill/>
        </p:spPr>
        <p:txBody>
          <a:bodyPr wrap="square" rtlCol="0">
            <a:spAutoFit/>
          </a:bodyPr>
          <a:lstStyle/>
          <a:p>
            <a:r>
              <a:rPr lang="en-US" sz="2400" b="1" i="1" dirty="0" smtClean="0"/>
              <a:t>SE Arizona</a:t>
            </a:r>
            <a:endParaRPr lang="en-US" sz="2400" b="1" i="1" dirty="0"/>
          </a:p>
        </p:txBody>
      </p:sp>
    </p:spTree>
    <p:extLst>
      <p:ext uri="{BB962C8B-B14F-4D97-AF65-F5344CB8AC3E}">
        <p14:creationId xmlns:p14="http://schemas.microsoft.com/office/powerpoint/2010/main" val="428880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0" y="2209800"/>
            <a:ext cx="4776787"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7554" y="381000"/>
            <a:ext cx="5357446" cy="1200329"/>
          </a:xfrm>
          <a:prstGeom prst="rect">
            <a:avLst/>
          </a:prstGeom>
          <a:noFill/>
        </p:spPr>
        <p:txBody>
          <a:bodyPr wrap="square" rtlCol="0">
            <a:spAutoFit/>
          </a:bodyPr>
          <a:lstStyle/>
          <a:p>
            <a:r>
              <a:rPr lang="en-US" sz="2400" dirty="0" smtClean="0"/>
              <a:t>Most widespread fire years (top 20</a:t>
            </a:r>
            <a:r>
              <a:rPr lang="en-US" sz="2400" baseline="30000" dirty="0" smtClean="0"/>
              <a:t>th</a:t>
            </a:r>
            <a:r>
              <a:rPr lang="en-US" sz="2400" dirty="0" smtClean="0"/>
              <a:t> percentile, 1600-1899, 50 total) and their associations with seasonal precipitation</a:t>
            </a:r>
            <a:endParaRPr lang="en-US" sz="2400" dirty="0"/>
          </a:p>
        </p:txBody>
      </p:sp>
      <p:sp>
        <p:nvSpPr>
          <p:cNvPr id="6" name="TextBox 5"/>
          <p:cNvSpPr txBox="1"/>
          <p:nvPr/>
        </p:nvSpPr>
        <p:spPr>
          <a:xfrm>
            <a:off x="6096000" y="1295400"/>
            <a:ext cx="2883877" cy="5078313"/>
          </a:xfrm>
          <a:prstGeom prst="rect">
            <a:avLst/>
          </a:prstGeom>
          <a:noFill/>
        </p:spPr>
        <p:txBody>
          <a:bodyPr wrap="square" rtlCol="0">
            <a:spAutoFit/>
          </a:bodyPr>
          <a:lstStyle/>
          <a:p>
            <a:r>
              <a:rPr lang="en-US" dirty="0" smtClean="0"/>
              <a:t>OA = cool season precipitation</a:t>
            </a:r>
          </a:p>
          <a:p>
            <a:r>
              <a:rPr lang="en-US" dirty="0" smtClean="0"/>
              <a:t>JJA = monsoon precipitation</a:t>
            </a:r>
          </a:p>
          <a:p>
            <a:endParaRPr lang="en-US" dirty="0" smtClean="0"/>
          </a:p>
          <a:p>
            <a:r>
              <a:rPr lang="en-US" dirty="0" smtClean="0"/>
              <a:t>OA is the winter preceding the fire season;  OA-1 is the previous year, OA-2 is 2 years before the fire year. </a:t>
            </a:r>
          </a:p>
          <a:p>
            <a:endParaRPr lang="en-US" dirty="0"/>
          </a:p>
          <a:p>
            <a:endParaRPr lang="en-US" dirty="0"/>
          </a:p>
          <a:p>
            <a:r>
              <a:rPr lang="en-US" dirty="0"/>
              <a:t>A</a:t>
            </a:r>
            <a:r>
              <a:rPr lang="en-US" dirty="0" smtClean="0"/>
              <a:t> very dry cool winter immediately preceding the fire season is the strongest relationship, but these largest fire years also appear to be associated with wet conditions in the prior seasons as well. </a:t>
            </a:r>
            <a:endParaRPr lang="en-US" dirty="0"/>
          </a:p>
        </p:txBody>
      </p:sp>
      <p:sp>
        <p:nvSpPr>
          <p:cNvPr id="7" name="TextBox 6"/>
          <p:cNvSpPr txBox="1"/>
          <p:nvPr/>
        </p:nvSpPr>
        <p:spPr>
          <a:xfrm rot="16200000">
            <a:off x="4203343" y="3478311"/>
            <a:ext cx="2191947" cy="307777"/>
          </a:xfrm>
          <a:prstGeom prst="rect">
            <a:avLst/>
          </a:prstGeom>
          <a:noFill/>
        </p:spPr>
        <p:txBody>
          <a:bodyPr wrap="none" rtlCol="0">
            <a:spAutoFit/>
          </a:bodyPr>
          <a:lstStyle/>
          <a:p>
            <a:r>
              <a:rPr lang="en-US" sz="1400" b="1" dirty="0" smtClean="0"/>
              <a:t>Percentiles of precipitation</a:t>
            </a:r>
            <a:endParaRPr lang="en-US" sz="1400" b="1" dirty="0"/>
          </a:p>
        </p:txBody>
      </p:sp>
      <p:sp>
        <p:nvSpPr>
          <p:cNvPr id="8" name="TextBox 7"/>
          <p:cNvSpPr txBox="1"/>
          <p:nvPr/>
        </p:nvSpPr>
        <p:spPr>
          <a:xfrm>
            <a:off x="2133600" y="2362200"/>
            <a:ext cx="1828800" cy="707886"/>
          </a:xfrm>
          <a:prstGeom prst="rect">
            <a:avLst/>
          </a:prstGeom>
          <a:solidFill>
            <a:schemeClr val="bg1"/>
          </a:solidFill>
        </p:spPr>
        <p:txBody>
          <a:bodyPr wrap="square" rtlCol="0">
            <a:spAutoFit/>
          </a:bodyPr>
          <a:lstStyle/>
          <a:p>
            <a:r>
              <a:rPr lang="en-US" sz="2000" dirty="0">
                <a:solidFill>
                  <a:prstClr val="black"/>
                </a:solidFill>
              </a:rPr>
              <a:t>Southeastern region</a:t>
            </a:r>
            <a:endParaRPr lang="en-US" dirty="0"/>
          </a:p>
        </p:txBody>
      </p:sp>
    </p:spTree>
    <p:extLst>
      <p:ext uri="{BB962C8B-B14F-4D97-AF65-F5344CB8AC3E}">
        <p14:creationId xmlns:p14="http://schemas.microsoft.com/office/powerpoint/2010/main" val="36109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239713"/>
            <a:ext cx="7175500" cy="6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98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20" y="1371600"/>
            <a:ext cx="736968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79457"/>
            <a:ext cx="8305800" cy="1200329"/>
          </a:xfrm>
          <a:prstGeom prst="rect">
            <a:avLst/>
          </a:prstGeom>
          <a:noFill/>
        </p:spPr>
        <p:txBody>
          <a:bodyPr wrap="square" rtlCol="0">
            <a:spAutoFit/>
          </a:bodyPr>
          <a:lstStyle/>
          <a:p>
            <a:r>
              <a:rPr lang="en-US" sz="2400" dirty="0"/>
              <a:t>Reconstructed cool season (Oct-Apr) and monsoon (June-Aug) precipitation (standardized) for the NAM2 and CEB regions, </a:t>
            </a:r>
            <a:r>
              <a:rPr lang="en-US" sz="2400" dirty="0" smtClean="0"/>
              <a:t>1650-1900</a:t>
            </a:r>
            <a:endParaRPr lang="en-US" sz="2400" dirty="0"/>
          </a:p>
        </p:txBody>
      </p:sp>
    </p:spTree>
    <p:extLst>
      <p:ext uri="{BB962C8B-B14F-4D97-AF65-F5344CB8AC3E}">
        <p14:creationId xmlns:p14="http://schemas.microsoft.com/office/powerpoint/2010/main" val="84958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651" y="304799"/>
            <a:ext cx="3681549" cy="632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09600"/>
            <a:ext cx="3657600" cy="4708981"/>
          </a:xfrm>
          <a:prstGeom prst="rect">
            <a:avLst/>
          </a:prstGeom>
          <a:noFill/>
        </p:spPr>
        <p:txBody>
          <a:bodyPr wrap="square" rtlCol="0">
            <a:spAutoFit/>
          </a:bodyPr>
          <a:lstStyle/>
          <a:p>
            <a:r>
              <a:rPr lang="en-US" sz="2000" dirty="0"/>
              <a:t>The timing of fire scarring can be determined by examining the position of the scar relative to the annual ring.  Fires occur during the dormant season (D), the early and middle part of the </a:t>
            </a:r>
            <a:r>
              <a:rPr lang="en-US" sz="2000" dirty="0" err="1"/>
              <a:t>earlywood</a:t>
            </a:r>
            <a:r>
              <a:rPr lang="en-US" sz="2000" dirty="0"/>
              <a:t> (E, M), the later part of the </a:t>
            </a:r>
            <a:r>
              <a:rPr lang="en-US" sz="2000" dirty="0" err="1"/>
              <a:t>earlywood</a:t>
            </a:r>
            <a:r>
              <a:rPr lang="en-US" sz="2000" dirty="0"/>
              <a:t> (L) and in the latewood (A) (right).  Most commonly, fire scars occur before monsoon onset in positions D,E, and/or M (far right). Here, we are not considering U (undetermined) </a:t>
            </a:r>
            <a:r>
              <a:rPr lang="en-US" sz="2000" dirty="0" smtClean="0"/>
              <a:t>scars.</a:t>
            </a:r>
          </a:p>
          <a:p>
            <a:endParaRPr lang="en-US" sz="2000" dirty="0"/>
          </a:p>
        </p:txBody>
      </p:sp>
    </p:spTree>
    <p:extLst>
      <p:ext uri="{BB962C8B-B14F-4D97-AF65-F5344CB8AC3E}">
        <p14:creationId xmlns:p14="http://schemas.microsoft.com/office/powerpoint/2010/main" val="84958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41406"/>
            <a:ext cx="2514600" cy="6001643"/>
          </a:xfrm>
          <a:prstGeom prst="rect">
            <a:avLst/>
          </a:prstGeom>
          <a:noFill/>
        </p:spPr>
        <p:txBody>
          <a:bodyPr wrap="square" rtlCol="0">
            <a:spAutoFit/>
          </a:bodyPr>
          <a:lstStyle/>
          <a:p>
            <a:r>
              <a:rPr lang="en-US" sz="2400" dirty="0" smtClean="0"/>
              <a:t>Moisture conditions (percentiles of precipitation) corresponding to the most widespread </a:t>
            </a:r>
            <a:r>
              <a:rPr lang="en-US" sz="2400" dirty="0" smtClean="0"/>
              <a:t>DEM fire </a:t>
            </a:r>
            <a:r>
              <a:rPr lang="en-US" sz="2400" dirty="0" smtClean="0"/>
              <a:t>years by region. </a:t>
            </a:r>
          </a:p>
          <a:p>
            <a:endParaRPr lang="en-US" sz="2400" dirty="0"/>
          </a:p>
          <a:p>
            <a:r>
              <a:rPr lang="en-US" sz="2400" dirty="0" smtClean="0"/>
              <a:t>Take home: the </a:t>
            </a:r>
            <a:r>
              <a:rPr lang="en-US" sz="2400" dirty="0"/>
              <a:t>fire/seasonal climate relationship may be different for these three areas.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
            <a:ext cx="3516358"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45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251" y="4876800"/>
            <a:ext cx="8027987" cy="1200329"/>
          </a:xfrm>
          <a:prstGeom prst="rect">
            <a:avLst/>
          </a:prstGeom>
          <a:noFill/>
        </p:spPr>
        <p:txBody>
          <a:bodyPr wrap="square" rtlCol="0">
            <a:spAutoFit/>
          </a:bodyPr>
          <a:lstStyle/>
          <a:p>
            <a:r>
              <a:rPr lang="en-US" dirty="0" smtClean="0"/>
              <a:t>Drier </a:t>
            </a:r>
            <a:r>
              <a:rPr lang="en-US" dirty="0"/>
              <a:t>monsoons appear to be associated with a higher number of LA fires in both the AZ and Jemez regions </a:t>
            </a:r>
            <a:r>
              <a:rPr lang="en-US" dirty="0" smtClean="0"/>
              <a:t>.  </a:t>
            </a:r>
            <a:r>
              <a:rPr lang="en-US" dirty="0"/>
              <a:t>The % of trees scarred seems related to extreme dry monsoons in the Jemez region, but no relationship between monsoon precipitation and % of trees scarred in AZ is evident (lower right). </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142" y="762001"/>
            <a:ext cx="531054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3251" y="457200"/>
            <a:ext cx="2843349" cy="4062651"/>
          </a:xfrm>
          <a:prstGeom prst="rect">
            <a:avLst/>
          </a:prstGeom>
          <a:noFill/>
        </p:spPr>
        <p:txBody>
          <a:bodyPr wrap="square" rtlCol="0">
            <a:spAutoFit/>
          </a:bodyPr>
          <a:lstStyle/>
          <a:p>
            <a:r>
              <a:rPr lang="en-US" sz="2000" dirty="0"/>
              <a:t>Late Season </a:t>
            </a:r>
            <a:r>
              <a:rPr lang="en-US" sz="2000" dirty="0" smtClean="0"/>
              <a:t>(L, A) fires </a:t>
            </a:r>
            <a:r>
              <a:rPr lang="en-US" sz="2000" dirty="0"/>
              <a:t>and Monsoon </a:t>
            </a:r>
            <a:r>
              <a:rPr lang="en-US" sz="2000" dirty="0" smtClean="0"/>
              <a:t>Precipitation</a:t>
            </a:r>
          </a:p>
          <a:p>
            <a:endParaRPr lang="en-US" dirty="0"/>
          </a:p>
          <a:p>
            <a:r>
              <a:rPr lang="en-US" dirty="0" smtClean="0"/>
              <a:t>These </a:t>
            </a:r>
            <a:r>
              <a:rPr lang="en-US" dirty="0"/>
              <a:t>fires are much less widespread, and occur in 36%, 42%, and 15% of the years in the Arizona, Jemez, and Sandia regions, respectively.  They are almost always preceded by pre-monsoon fires (e.g., 89% in AZ, 92% in Jemez).</a:t>
            </a:r>
          </a:p>
          <a:p>
            <a:endParaRPr lang="en-US" dirty="0"/>
          </a:p>
        </p:txBody>
      </p:sp>
    </p:spTree>
    <p:extLst>
      <p:ext uri="{BB962C8B-B14F-4D97-AF65-F5344CB8AC3E}">
        <p14:creationId xmlns:p14="http://schemas.microsoft.com/office/powerpoint/2010/main" val="1292364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545</Words>
  <Application>Microsoft Office PowerPoint</Application>
  <PresentationFormat>On-screen Show (4:3)</PresentationFormat>
  <Paragraphs>24</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connie.woodhouse</dc:creator>
  <cp:lastModifiedBy>connie.woodhouse</cp:lastModifiedBy>
  <cp:revision>7</cp:revision>
  <cp:lastPrinted>2014-03-25T16:18:04Z</cp:lastPrinted>
  <dcterms:created xsi:type="dcterms:W3CDTF">2013-07-19T00:06:06Z</dcterms:created>
  <dcterms:modified xsi:type="dcterms:W3CDTF">2014-08-24T16:38:34Z</dcterms:modified>
</cp:coreProperties>
</file>