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720" r:id="rId3"/>
    <p:sldMasterId id="2147483744" r:id="rId4"/>
    <p:sldMasterId id="2147483756" r:id="rId5"/>
    <p:sldMasterId id="2147483768" r:id="rId6"/>
  </p:sldMasterIdLst>
  <p:notesMasterIdLst>
    <p:notesMasterId r:id="rId27"/>
  </p:notesMasterIdLst>
  <p:sldIdLst>
    <p:sldId id="257" r:id="rId7"/>
    <p:sldId id="284" r:id="rId8"/>
    <p:sldId id="288" r:id="rId9"/>
    <p:sldId id="285" r:id="rId10"/>
    <p:sldId id="286" r:id="rId11"/>
    <p:sldId id="287" r:id="rId12"/>
    <p:sldId id="275" r:id="rId13"/>
    <p:sldId id="283" r:id="rId14"/>
    <p:sldId id="271" r:id="rId15"/>
    <p:sldId id="269" r:id="rId16"/>
    <p:sldId id="266" r:id="rId17"/>
    <p:sldId id="272" r:id="rId18"/>
    <p:sldId id="273" r:id="rId19"/>
    <p:sldId id="268" r:id="rId20"/>
    <p:sldId id="270" r:id="rId21"/>
    <p:sldId id="274" r:id="rId22"/>
    <p:sldId id="276" r:id="rId23"/>
    <p:sldId id="280" r:id="rId24"/>
    <p:sldId id="281" r:id="rId25"/>
    <p:sldId id="282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1B8C15-FCE2-4516-8341-9C66DB180556}" type="datetimeFigureOut">
              <a:rPr lang="en-US" smtClean="0"/>
              <a:t>3/23/2015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C7F75D-7B69-4214-B376-ACD428051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297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04494AA9-1A9B-4088-B954-ABA9E9B58F6E}" type="slidenum">
              <a:rPr lang="en-US" smtClean="0">
                <a:solidFill>
                  <a:srgbClr val="000000"/>
                </a:solidFill>
              </a:rPr>
              <a:pPr eaLnBrk="1" hangingPunct="1">
                <a:defRPr/>
              </a:pPr>
              <a:t>1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 how do we know about historical</a:t>
            </a:r>
            <a:r>
              <a:rPr lang="en-US" baseline="0" dirty="0" smtClean="0"/>
              <a:t> conditions? - historical photos, written accounts, and…..tree-rings   - lots of tree-ring studies in N NM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B6D4E3-0553-4771-9E4D-FEF757FF325E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647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B6D4E3-0553-4771-9E4D-FEF757FF325E}" type="slidenum">
              <a:rPr lang="en-US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6873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B6D4E3-0553-4771-9E4D-FEF757FF325E}" type="slidenum">
              <a:rPr lang="en-US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6873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B6D4E3-0553-4771-9E4D-FEF757FF325E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6873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have lots of these fire history</a:t>
            </a:r>
            <a:r>
              <a:rPr lang="en-US" baseline="0" dirty="0" smtClean="0"/>
              <a:t> records - For example, in the Jemez Mountains many researchers have collected hundreds of tree-ring fire history samples all over the mountain range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B6D4E3-0553-4771-9E4D-FEF757FF325E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B6D4E3-0553-4771-9E4D-FEF757FF325E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6873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High severity =</a:t>
            </a:r>
            <a:r>
              <a:rPr lang="en-US" baseline="0" dirty="0" smtClean="0"/>
              <a:t> fire that kills most of the trees, even the big and old ones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283419-80C2-4590-8008-BB9ACDAD2A1B}" type="slidenum">
              <a:rPr lang="en-US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04494AA9-1A9B-4088-B954-ABA9E9B58F6E}" type="slidenum">
              <a:rPr lang="en-US" smtClean="0">
                <a:solidFill>
                  <a:srgbClr val="000000"/>
                </a:solidFill>
              </a:rPr>
              <a:pPr eaLnBrk="1" hangingPunct="1">
                <a:defRPr/>
              </a:pPr>
              <a:t>16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4CC63A-F527-483C-8CDC-7E0AB1FF879B}" type="datetime1">
              <a:rPr lang="en-US" smtClean="0"/>
              <a:pPr>
                <a:defRPr/>
              </a:pPr>
              <a:t>3/23/2015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C5D8F3-CCAB-4F3D-A14B-376796AD96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196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F5CD1F-DCFD-46FC-A535-862675284C1B}" type="datetime1">
              <a:rPr lang="en-US" smtClean="0"/>
              <a:pPr>
                <a:defRPr/>
              </a:pPr>
              <a:t>3/23/2015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8408EF-A442-4475-8789-A341E123EE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600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BBBA5A-C1D4-433A-B1E3-59B15FB50159}" type="datetime1">
              <a:rPr lang="en-US" smtClean="0"/>
              <a:pPr>
                <a:defRPr/>
              </a:pPr>
              <a:t>3/23/2015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A180C0-3E44-48C2-95F8-ED8BD963CF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2290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899D-B25F-4BDE-9958-68803783FE6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0EC8D-63CD-449B-B606-B55482CA1A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5576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9D4BD-33BF-4D26-841C-9CD0D0E231E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0EC8D-63CD-449B-B606-B55482CA1A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5221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0E52C-74E8-4AA7-83CC-FD3CA21AA5E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0EC8D-63CD-449B-B606-B55482CA1A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8916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E7F1A-977E-40A1-8F67-5266EC417DC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0EC8D-63CD-449B-B606-B55482CA1A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1118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D100C-851B-4A80-8C2C-B6C6909C205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0EC8D-63CD-449B-B606-B55482CA1A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6784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9ADC4-6CC2-415C-A3CB-5F6C455623D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0EC8D-63CD-449B-B606-B55482CA1A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5483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1CBE7-59DD-4F8F-A415-80451BD39D1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0EC8D-63CD-449B-B606-B55482CA1A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003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11817-E9A6-4CA5-A6C3-50BA245B28E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0EC8D-63CD-449B-B606-B55482CA1A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033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537676-217A-4087-9781-E46C91D547D6}" type="datetime1">
              <a:rPr lang="en-US" smtClean="0"/>
              <a:pPr>
                <a:defRPr/>
              </a:pPr>
              <a:t>3/23/2015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022331-5DF4-43F5-8A12-2ED3E58524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5255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0CB61-DC89-476C-A74B-31AF551C53E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0EC8D-63CD-449B-B606-B55482CA1A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7248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59844-DD79-4864-B435-7FAF7F0EA17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0EC8D-63CD-449B-B606-B55482CA1A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715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41FF0-6C34-4C31-9E21-1D41839CFA8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0EC8D-63CD-449B-B606-B55482CA1A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4015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E33C8-8882-469D-901E-FBAF119C2C4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FB8F1-E883-4CA7-BD48-16D60F00C4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8470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E33C8-8882-469D-901E-FBAF119C2C4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FB8F1-E883-4CA7-BD48-16D60F00C4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2981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E33C8-8882-469D-901E-FBAF119C2C4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FB8F1-E883-4CA7-BD48-16D60F00C4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470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E33C8-8882-469D-901E-FBAF119C2C4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FB8F1-E883-4CA7-BD48-16D60F00C4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1304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E33C8-8882-469D-901E-FBAF119C2C4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FB8F1-E883-4CA7-BD48-16D60F00C4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2516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E33C8-8882-469D-901E-FBAF119C2C4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FB8F1-E883-4CA7-BD48-16D60F00C4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4315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E33C8-8882-469D-901E-FBAF119C2C4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FB8F1-E883-4CA7-BD48-16D60F00C4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404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82264D-5F7C-46AE-9522-85A55CFDC706}" type="datetime1">
              <a:rPr lang="en-US" smtClean="0"/>
              <a:pPr>
                <a:defRPr/>
              </a:pPr>
              <a:t>3/23/2015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44F34F-2879-408D-8F8D-9EF250C3DF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3167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E33C8-8882-469D-901E-FBAF119C2C4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FB8F1-E883-4CA7-BD48-16D60F00C4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3007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E33C8-8882-469D-901E-FBAF119C2C4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FB8F1-E883-4CA7-BD48-16D60F00C4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4335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E33C8-8882-469D-901E-FBAF119C2C4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FB8F1-E883-4CA7-BD48-16D60F00C4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93449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E33C8-8882-469D-901E-FBAF119C2C4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FB8F1-E883-4CA7-BD48-16D60F00C4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1393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E33C8-8882-469D-901E-FBAF119C2C4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FB8F1-E883-4CA7-BD48-16D60F00C4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28789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E33C8-8882-469D-901E-FBAF119C2C4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FB8F1-E883-4CA7-BD48-16D60F00C4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44070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E33C8-8882-469D-901E-FBAF119C2C4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FB8F1-E883-4CA7-BD48-16D60F00C4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10853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E33C8-8882-469D-901E-FBAF119C2C4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FB8F1-E883-4CA7-BD48-16D60F00C4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73354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E33C8-8882-469D-901E-FBAF119C2C4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FB8F1-E883-4CA7-BD48-16D60F00C4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62994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E33C8-8882-469D-901E-FBAF119C2C4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FB8F1-E883-4CA7-BD48-16D60F00C4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864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743353-873B-44A9-A6D5-50710D8602CA}" type="datetime1">
              <a:rPr lang="en-US" smtClean="0"/>
              <a:pPr>
                <a:defRPr/>
              </a:pPr>
              <a:t>3/23/2015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7DDE0A-362E-4375-AF5A-3B183E16DA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13984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E33C8-8882-469D-901E-FBAF119C2C4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FB8F1-E883-4CA7-BD48-16D60F00C4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03827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E33C8-8882-469D-901E-FBAF119C2C4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FB8F1-E883-4CA7-BD48-16D60F00C4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10248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E33C8-8882-469D-901E-FBAF119C2C4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FB8F1-E883-4CA7-BD48-16D60F00C4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32674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E33C8-8882-469D-901E-FBAF119C2C4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FB8F1-E883-4CA7-BD48-16D60F00C4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87867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E33C8-8882-469D-901E-FBAF119C2C4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FB8F1-E883-4CA7-BD48-16D60F00C4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84763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E33C8-8882-469D-901E-FBAF119C2C4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FB8F1-E883-4CA7-BD48-16D60F00C4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61730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E33C8-8882-469D-901E-FBAF119C2C4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FB8F1-E883-4CA7-BD48-16D60F00C4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87793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E33C8-8882-469D-901E-FBAF119C2C4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FB8F1-E883-4CA7-BD48-16D60F00C4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92959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E33C8-8882-469D-901E-FBAF119C2C4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FB8F1-E883-4CA7-BD48-16D60F00C4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79383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E33C8-8882-469D-901E-FBAF119C2C4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FB8F1-E883-4CA7-BD48-16D60F00C4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79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DAC4B5-77F9-44A8-A32C-34766F729443}" type="datetime1">
              <a:rPr lang="en-US" smtClean="0"/>
              <a:pPr>
                <a:defRPr/>
              </a:pPr>
              <a:t>3/23/2015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AC35D3-6D59-47A5-93D3-0D7A366EDD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03815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E33C8-8882-469D-901E-FBAF119C2C4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FB8F1-E883-4CA7-BD48-16D60F00C4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56817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E33C8-8882-469D-901E-FBAF119C2C4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FB8F1-E883-4CA7-BD48-16D60F00C4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39478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E33C8-8882-469D-901E-FBAF119C2C4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FB8F1-E883-4CA7-BD48-16D60F00C4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49206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E33C8-8882-469D-901E-FBAF119C2C4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FB8F1-E883-4CA7-BD48-16D60F00C4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49114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E33C8-8882-469D-901E-FBAF119C2C4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FB8F1-E883-4CA7-BD48-16D60F00C4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87120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E33C8-8882-469D-901E-FBAF119C2C4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FB8F1-E883-4CA7-BD48-16D60F00C4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08796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reeform 2"/>
          <p:cNvSpPr>
            <a:spLocks/>
          </p:cNvSpPr>
          <p:nvPr/>
        </p:nvSpPr>
        <p:spPr bwMode="gray">
          <a:xfrm>
            <a:off x="690563" y="3340100"/>
            <a:ext cx="7653337" cy="485775"/>
          </a:xfrm>
          <a:custGeom>
            <a:avLst/>
            <a:gdLst>
              <a:gd name="T0" fmla="*/ 163 w 4128"/>
              <a:gd name="T1" fmla="*/ 200 h 479"/>
              <a:gd name="T2" fmla="*/ 4128 w 4128"/>
              <a:gd name="T3" fmla="*/ 200 h 479"/>
              <a:gd name="T4" fmla="*/ 4128 w 4128"/>
              <a:gd name="T5" fmla="*/ 429 h 479"/>
              <a:gd name="T6" fmla="*/ 0 w 4128"/>
              <a:gd name="T7" fmla="*/ 441 h 479"/>
              <a:gd name="T8" fmla="*/ 163 w 4128"/>
              <a:gd name="T9" fmla="*/ 200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28" h="479">
                <a:moveTo>
                  <a:pt x="163" y="200"/>
                </a:moveTo>
                <a:cubicBezTo>
                  <a:pt x="163" y="200"/>
                  <a:pt x="2054" y="0"/>
                  <a:pt x="4128" y="200"/>
                </a:cubicBezTo>
                <a:cubicBezTo>
                  <a:pt x="4128" y="200"/>
                  <a:pt x="4128" y="314"/>
                  <a:pt x="4128" y="429"/>
                </a:cubicBezTo>
                <a:cubicBezTo>
                  <a:pt x="2371" y="200"/>
                  <a:pt x="688" y="479"/>
                  <a:pt x="0" y="441"/>
                </a:cubicBezTo>
                <a:lnTo>
                  <a:pt x="163" y="200"/>
                </a:lnTo>
                <a:close/>
              </a:path>
            </a:pathLst>
          </a:custGeom>
          <a:solidFill>
            <a:schemeClr val="hlink">
              <a:alpha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333333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Monotype Sorts" pitchFamily="2" charset="2"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>
                <a:solidFill>
                  <a:srgbClr val="578963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rgbClr val="578963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rgbClr val="578963"/>
                </a:solidFill>
              </a:defRPr>
            </a:lvl1pPr>
          </a:lstStyle>
          <a:p>
            <a:fld id="{452A1276-DA35-462A-A6DD-E2895F6ADA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7223914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57896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57896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E8C5B5-BE92-4D0B-9CF7-FF7C59E2A29B}" type="slidenum">
              <a:rPr lang="en-US" altLang="en-US">
                <a:solidFill>
                  <a:srgbClr val="578963"/>
                </a:solidFill>
              </a:rPr>
              <a:pPr/>
              <a:t>‹#›</a:t>
            </a:fld>
            <a:endParaRPr lang="en-US" altLang="en-US">
              <a:solidFill>
                <a:srgbClr val="5789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084061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57896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57896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0952BA-1A18-495F-ACDB-87F99FC048A8}" type="slidenum">
              <a:rPr lang="en-US" altLang="en-US">
                <a:solidFill>
                  <a:srgbClr val="578963"/>
                </a:solidFill>
              </a:rPr>
              <a:pPr/>
              <a:t>‹#›</a:t>
            </a:fld>
            <a:endParaRPr lang="en-US" altLang="en-US">
              <a:solidFill>
                <a:srgbClr val="5789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467750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57896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57896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2D2ACD-B11B-4857-B6CA-00C0AE470F05}" type="slidenum">
              <a:rPr lang="en-US" altLang="en-US">
                <a:solidFill>
                  <a:srgbClr val="578963"/>
                </a:solidFill>
              </a:rPr>
              <a:pPr/>
              <a:t>‹#›</a:t>
            </a:fld>
            <a:endParaRPr lang="en-US" altLang="en-US">
              <a:solidFill>
                <a:srgbClr val="5789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20405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75398C-0F9C-4C8A-8C28-B6B908B16886}" type="datetime1">
              <a:rPr lang="en-US" smtClean="0"/>
              <a:pPr>
                <a:defRPr/>
              </a:pPr>
              <a:t>3/23/2015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8BB25F-D1E3-4A81-B6DD-3721924AA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23655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578963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578963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0A009D-5A25-4AF5-92D0-61713C8ED4E3}" type="slidenum">
              <a:rPr lang="en-US" altLang="en-US">
                <a:solidFill>
                  <a:srgbClr val="578963"/>
                </a:solidFill>
              </a:rPr>
              <a:pPr/>
              <a:t>‹#›</a:t>
            </a:fld>
            <a:endParaRPr lang="en-US" altLang="en-US">
              <a:solidFill>
                <a:srgbClr val="5789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605036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57896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57896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749FF5-62DF-446D-AFC4-199A9CF63A87}" type="slidenum">
              <a:rPr lang="en-US" altLang="en-US">
                <a:solidFill>
                  <a:srgbClr val="578963"/>
                </a:solidFill>
              </a:rPr>
              <a:pPr/>
              <a:t>‹#›</a:t>
            </a:fld>
            <a:endParaRPr lang="en-US" altLang="en-US">
              <a:solidFill>
                <a:srgbClr val="5789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650573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578963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578963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EE84AA-9FEB-4F57-A1B9-890B7E25DEC9}" type="slidenum">
              <a:rPr lang="en-US" altLang="en-US">
                <a:solidFill>
                  <a:srgbClr val="578963"/>
                </a:solidFill>
              </a:rPr>
              <a:pPr/>
              <a:t>‹#›</a:t>
            </a:fld>
            <a:endParaRPr lang="en-US" altLang="en-US">
              <a:solidFill>
                <a:srgbClr val="5789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636402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57896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57896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A869E8-C755-4CDD-939F-914A25130CBE}" type="slidenum">
              <a:rPr lang="en-US" altLang="en-US">
                <a:solidFill>
                  <a:srgbClr val="578963"/>
                </a:solidFill>
              </a:rPr>
              <a:pPr/>
              <a:t>‹#›</a:t>
            </a:fld>
            <a:endParaRPr lang="en-US" altLang="en-US">
              <a:solidFill>
                <a:srgbClr val="5789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736961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57896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57896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346261-E97D-4E22-B170-F1A65D005087}" type="slidenum">
              <a:rPr lang="en-US" altLang="en-US">
                <a:solidFill>
                  <a:srgbClr val="578963"/>
                </a:solidFill>
              </a:rPr>
              <a:pPr/>
              <a:t>‹#›</a:t>
            </a:fld>
            <a:endParaRPr lang="en-US" altLang="en-US">
              <a:solidFill>
                <a:srgbClr val="5789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788753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57896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57896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85E13E-7917-42C5-A783-57A29A71D17D}" type="slidenum">
              <a:rPr lang="en-US" altLang="en-US">
                <a:solidFill>
                  <a:srgbClr val="578963"/>
                </a:solidFill>
              </a:rPr>
              <a:pPr/>
              <a:t>‹#›</a:t>
            </a:fld>
            <a:endParaRPr lang="en-US" altLang="en-US">
              <a:solidFill>
                <a:srgbClr val="5789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996208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457200"/>
            <a:ext cx="19431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56769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57896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57896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81A66B-786A-4B00-B1A0-85A85528D5E7}" type="slidenum">
              <a:rPr lang="en-US" altLang="en-US">
                <a:solidFill>
                  <a:srgbClr val="578963"/>
                </a:solidFill>
              </a:rPr>
              <a:pPr/>
              <a:t>‹#›</a:t>
            </a:fld>
            <a:endParaRPr lang="en-US" altLang="en-US">
              <a:solidFill>
                <a:srgbClr val="5789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216522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457200"/>
            <a:ext cx="7772400" cy="5638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57896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57896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41B7FB2-2F87-4525-88AF-1632507D3650}" type="slidenum">
              <a:rPr lang="en-US" altLang="en-US">
                <a:solidFill>
                  <a:srgbClr val="578963"/>
                </a:solidFill>
              </a:rPr>
              <a:pPr/>
              <a:t>‹#›</a:t>
            </a:fld>
            <a:endParaRPr lang="en-US" altLang="en-US">
              <a:solidFill>
                <a:srgbClr val="5789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70163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DDA8A4-9A20-487E-9E03-E01DCDE6A4B9}" type="datetime1">
              <a:rPr lang="en-US" smtClean="0"/>
              <a:pPr>
                <a:defRPr/>
              </a:pPr>
              <a:t>3/23/2015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E6A08C-63EE-467B-B214-72D10601F5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360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4EC7DB-905F-4AAA-B385-3FE5CF19AE6F}" type="datetime1">
              <a:rPr lang="en-US" smtClean="0"/>
              <a:pPr>
                <a:defRPr/>
              </a:pPr>
              <a:t>3/23/2015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DFA20D-0159-4005-AFC5-6967DD4156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078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55E843-A370-4504-B666-153C176D8164}" type="datetime1">
              <a:rPr lang="en-US" smtClean="0"/>
              <a:pPr>
                <a:defRPr/>
              </a:pPr>
              <a:t>3/23/2015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9E98A8-E20E-4256-A487-AAB6BBBBD2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797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  <a:latin typeface="Arial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17F7586-7131-456A-9BD1-55C479FCBC25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3/23/2015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Arial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  <a:latin typeface="Arial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7BAB964-DFC4-41CE-9CA8-7F512FF5EB9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238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9ED919-EC6C-4419-86D8-6D973406FC4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20EC8D-63CD-449B-B606-B55482CA1A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827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7E33C8-8882-469D-901E-FBAF119C2C4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1FB8F1-E883-4CA7-BD48-16D60F00C4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867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7E33C8-8882-469D-901E-FBAF119C2C4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1FB8F1-E883-4CA7-BD48-16D60F00C4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423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7E33C8-8882-469D-901E-FBAF119C2C4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1FB8F1-E883-4CA7-BD48-16D60F00C4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818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solidFill>
                  <a:schemeClr val="bg2"/>
                </a:solidFill>
              </a:defRPr>
            </a:lvl1pPr>
          </a:lstStyle>
          <a:p>
            <a:pPr eaLnBrk="0" fontAlgn="base" hangingPunct="0">
              <a:spcAft>
                <a:spcPct val="0"/>
              </a:spcAft>
            </a:pPr>
            <a:endParaRPr lang="en-US" altLang="en-US">
              <a:solidFill>
                <a:srgbClr val="578963"/>
              </a:solidFill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>
                <a:solidFill>
                  <a:schemeClr val="bg2"/>
                </a:solidFill>
              </a:defRPr>
            </a:lvl1pPr>
          </a:lstStyle>
          <a:p>
            <a:pPr eaLnBrk="0" fontAlgn="base" hangingPunct="0">
              <a:spcAft>
                <a:spcPct val="0"/>
              </a:spcAft>
            </a:pPr>
            <a:endParaRPr lang="en-US" altLang="en-US">
              <a:solidFill>
                <a:srgbClr val="578963"/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solidFill>
                  <a:schemeClr val="bg2"/>
                </a:solidFill>
              </a:defRPr>
            </a:lvl1pPr>
          </a:lstStyle>
          <a:p>
            <a:pPr eaLnBrk="0" fontAlgn="base" hangingPunct="0">
              <a:spcAft>
                <a:spcPct val="0"/>
              </a:spcAft>
            </a:pPr>
            <a:fld id="{A74CD6A1-D7C3-4281-B243-9D05DE9BE162}" type="slidenum">
              <a:rPr lang="en-US" altLang="en-US">
                <a:solidFill>
                  <a:srgbClr val="578963"/>
                </a:solidFill>
              </a:rPr>
              <a:pPr eaLnBrk="0" fontAlgn="base" hangingPunct="0"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5789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940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Monotype Sorts" pitchFamily="2" charset="2"/>
        <a:buChar char="§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50000"/>
        <a:buFont typeface="Monotype Sorts" pitchFamily="2" charset="2"/>
        <a:buChar char="l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5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6.png"/><Relationship Id="rId4" Type="http://schemas.openxmlformats.org/officeDocument/2006/relationships/image" Target="../media/image17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0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jpe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alphaModFix amt="29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ellis\pics\ltrr photos\pinalenos_fire_night3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821"/>
          <a:stretch/>
        </p:blipFill>
        <p:spPr bwMode="auto">
          <a:xfrm>
            <a:off x="0" y="1"/>
            <a:ext cx="9157324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3862" y="609600"/>
            <a:ext cx="8229600" cy="990600"/>
          </a:xfrm>
          <a:ln>
            <a:noFill/>
          </a:ln>
        </p:spPr>
        <p:txBody>
          <a:bodyPr/>
          <a:lstStyle/>
          <a:p>
            <a:pPr>
              <a:defRPr/>
            </a:pPr>
            <a:r>
              <a:rPr lang="en-US" sz="3600" dirty="0" smtClean="0">
                <a:solidFill>
                  <a:schemeClr val="bg1">
                    <a:lumMod val="95000"/>
                  </a:schemeClr>
                </a:solidFill>
              </a:rPr>
              <a:t>Tree rings, fire and the North American Monsoon</a:t>
            </a:r>
            <a:endParaRPr lang="en-US" sz="36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01962" y="6096000"/>
            <a:ext cx="815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Ellis Margolis, Kyle Miller, Connie Woodhouse, Tom </a:t>
            </a:r>
            <a:r>
              <a:rPr lang="en-US" dirty="0" err="1" smtClean="0">
                <a:solidFill>
                  <a:schemeClr val="bg1"/>
                </a:solidFill>
              </a:rPr>
              <a:t>Swetnam</a:t>
            </a:r>
            <a:r>
              <a:rPr lang="en-US" dirty="0" smtClean="0">
                <a:solidFill>
                  <a:schemeClr val="bg1"/>
                </a:solidFill>
              </a:rPr>
              <a:t>, and Don Falk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781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242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314" y="1752600"/>
            <a:ext cx="8229600" cy="4724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u="sng" dirty="0" smtClean="0"/>
              <a:t>Fire seasonality</a:t>
            </a:r>
            <a:r>
              <a:rPr lang="en-US" sz="2800" dirty="0" smtClean="0"/>
              <a:t>: </a:t>
            </a:r>
          </a:p>
          <a:p>
            <a:pPr>
              <a:buNone/>
            </a:pPr>
            <a:r>
              <a:rPr lang="en-US" sz="2800" dirty="0" smtClean="0"/>
              <a:t>Annual fire scar seasonality proportion</a:t>
            </a:r>
          </a:p>
          <a:p>
            <a:pPr>
              <a:buNone/>
            </a:pPr>
            <a:r>
              <a:rPr lang="en-US" sz="2800" dirty="0" smtClean="0"/>
              <a:t> visual “time series”</a:t>
            </a:r>
          </a:p>
          <a:p>
            <a:pPr>
              <a:buNone/>
            </a:pPr>
            <a:r>
              <a:rPr lang="en-US" sz="2800" dirty="0" smtClean="0"/>
              <a:t>Annual time series of fire scar occurrence for each of six fire scar </a:t>
            </a:r>
            <a:r>
              <a:rPr lang="en-US" sz="2800" dirty="0" err="1" smtClean="0"/>
              <a:t>seasonalities</a:t>
            </a:r>
            <a:endParaRPr lang="en-US" sz="2800" dirty="0" smtClean="0"/>
          </a:p>
          <a:p>
            <a:pPr>
              <a:buNone/>
            </a:pPr>
            <a:endParaRPr lang="en-US" sz="2800" u="sng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00605" y="304800"/>
            <a:ext cx="8229600" cy="990600"/>
          </a:xfrm>
          <a:prstGeom prst="rect">
            <a:avLst/>
          </a:prstGeom>
          <a:blipFill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150000"/>
                      </a14:imgEffect>
                      <a14:imgEffect>
                        <a14:brightnessContrast bright="22000" contrast="-1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solidFill>
                  <a:prstClr val="black"/>
                </a:solidFill>
              </a:rPr>
              <a:t>Data &amp; Analysis</a:t>
            </a:r>
            <a:endParaRPr lang="en-US" sz="4000" dirty="0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0380" y="1752600"/>
            <a:ext cx="2409825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5883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 idx="4294967295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altLang="en-US" dirty="0" smtClean="0"/>
              <a:t>Preliminary Results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4294967295"/>
          </p:nvPr>
        </p:nvSpPr>
        <p:spPr>
          <a:xfrm>
            <a:off x="381000" y="1447800"/>
            <a:ext cx="8229600" cy="4678363"/>
          </a:xfrm>
        </p:spPr>
        <p:txBody>
          <a:bodyPr/>
          <a:lstStyle/>
          <a:p>
            <a:endParaRPr lang="en-US" altLang="en-US" sz="20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629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0" y="2438400"/>
            <a:ext cx="27104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chemeClr val="bg1"/>
                </a:solidFill>
              </a:rPr>
              <a:t>Pie radius scaled by </a:t>
            </a:r>
            <a:r>
              <a:rPr lang="en-US" sz="1400" i="1" dirty="0" smtClean="0">
                <a:solidFill>
                  <a:schemeClr val="bg1"/>
                </a:solidFill>
              </a:rPr>
              <a:t>padded log </a:t>
            </a:r>
            <a:r>
              <a:rPr lang="en-US" sz="1400" i="1" dirty="0" smtClean="0">
                <a:solidFill>
                  <a:schemeClr val="bg1"/>
                </a:solidFill>
              </a:rPr>
              <a:t>of number of trees recording fire </a:t>
            </a:r>
            <a:endParaRPr lang="en-US" sz="1400" i="1" dirty="0">
              <a:solidFill>
                <a:schemeClr val="bg1"/>
              </a:solidFill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818285"/>
              </p:ext>
            </p:extLst>
          </p:nvPr>
        </p:nvGraphicFramePr>
        <p:xfrm>
          <a:off x="514619" y="985939"/>
          <a:ext cx="2507841" cy="14556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Acrobat Document" r:id="rId3" imgW="7543800" imgH="5829480" progId="AcroExch.Document.11">
                  <p:embed/>
                </p:oleObj>
              </mc:Choice>
              <mc:Fallback>
                <p:oleObj name="Acrobat Document" r:id="rId3" imgW="7543800" imgH="5829480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14619" y="985939"/>
                        <a:ext cx="2507841" cy="1455681"/>
                      </a:xfrm>
                      <a:prstGeom prst="rect">
                        <a:avLst/>
                      </a:prstGeom>
                      <a:blipFill dpi="0" rotWithShape="1">
                        <a:blip r:embed="rId5"/>
                        <a:srcRect/>
                        <a:stretch>
                          <a:fillRect/>
                        </a:stretch>
                      </a:blip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89934" y="304800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Time series of annual fire seasonality proportion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155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owe_sunse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81400" y="381000"/>
            <a:ext cx="19811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prstClr val="black"/>
                </a:solidFill>
              </a:rPr>
              <a:t>Thanks!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76400" y="1828800"/>
            <a:ext cx="6400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Funding from </a:t>
            </a:r>
            <a:r>
              <a:rPr lang="en-US" sz="2400" dirty="0" smtClean="0">
                <a:solidFill>
                  <a:prstClr val="black"/>
                </a:solidFill>
              </a:rPr>
              <a:t>NSF </a:t>
            </a:r>
            <a:r>
              <a:rPr lang="en-US" sz="2400" dirty="0" err="1" smtClean="0">
                <a:solidFill>
                  <a:prstClr val="black"/>
                </a:solidFill>
              </a:rPr>
              <a:t>Macrosystems</a:t>
            </a:r>
            <a:r>
              <a:rPr lang="en-US" sz="2400" dirty="0" smtClean="0">
                <a:solidFill>
                  <a:prstClr val="black"/>
                </a:solidFill>
              </a:rPr>
              <a:t> program (P.I.’s - R. Monson, C. Woodhouse, T. </a:t>
            </a:r>
            <a:r>
              <a:rPr lang="en-US" sz="2400" dirty="0" err="1" smtClean="0">
                <a:solidFill>
                  <a:prstClr val="black"/>
                </a:solidFill>
              </a:rPr>
              <a:t>Swetnam</a:t>
            </a:r>
            <a:r>
              <a:rPr lang="en-US" sz="2400" dirty="0" smtClean="0">
                <a:solidFill>
                  <a:prstClr val="black"/>
                </a:solidFill>
              </a:rPr>
              <a:t>); Assistance with </a:t>
            </a:r>
            <a:r>
              <a:rPr lang="en-US" sz="2400" dirty="0" err="1" smtClean="0">
                <a:solidFill>
                  <a:prstClr val="black"/>
                </a:solidFill>
              </a:rPr>
              <a:t>FhxR</a:t>
            </a:r>
            <a:r>
              <a:rPr lang="en-US" sz="2400" dirty="0" smtClean="0">
                <a:solidFill>
                  <a:prstClr val="black"/>
                </a:solidFill>
              </a:rPr>
              <a:t> from B. Malevich and C. </a:t>
            </a:r>
            <a:r>
              <a:rPr lang="en-US" sz="2400" dirty="0" err="1" smtClean="0">
                <a:solidFill>
                  <a:prstClr val="black"/>
                </a:solidFill>
              </a:rPr>
              <a:t>Guiterman</a:t>
            </a:r>
            <a:r>
              <a:rPr lang="en-US" sz="2400" dirty="0" smtClean="0">
                <a:solidFill>
                  <a:prstClr val="black"/>
                </a:solidFill>
              </a:rPr>
              <a:t>; Additional support </a:t>
            </a:r>
            <a:r>
              <a:rPr lang="en-US" sz="2400" dirty="0">
                <a:solidFill>
                  <a:prstClr val="black"/>
                </a:solidFill>
              </a:rPr>
              <a:t>from the </a:t>
            </a:r>
            <a:r>
              <a:rPr lang="en-US" sz="2400" dirty="0" err="1">
                <a:solidFill>
                  <a:prstClr val="black"/>
                </a:solidFill>
              </a:rPr>
              <a:t>UofA</a:t>
            </a:r>
            <a:r>
              <a:rPr lang="en-US" sz="2400" dirty="0">
                <a:solidFill>
                  <a:prstClr val="black"/>
                </a:solidFill>
              </a:rPr>
              <a:t> Tree-Ring </a:t>
            </a:r>
            <a:r>
              <a:rPr lang="en-US" sz="2400" dirty="0" smtClean="0">
                <a:solidFill>
                  <a:prstClr val="black"/>
                </a:solidFill>
              </a:rPr>
              <a:t>Lab. </a:t>
            </a:r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277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7543800" cy="1143000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Is high severity fire a natural </a:t>
            </a:r>
            <a:r>
              <a:rPr lang="en-US" sz="4000" dirty="0" smtClean="0">
                <a:solidFill>
                  <a:schemeClr val="bg1"/>
                </a:solidFill>
              </a:rPr>
              <a:t>part</a:t>
            </a:r>
            <a:br>
              <a:rPr lang="en-US" sz="4000" dirty="0" smtClean="0">
                <a:solidFill>
                  <a:schemeClr val="bg1"/>
                </a:solidFill>
              </a:rPr>
            </a:b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>
                <a:solidFill>
                  <a:schemeClr val="bg1"/>
                </a:solidFill>
              </a:rPr>
              <a:t>of the Gila Wilderness?</a:t>
            </a:r>
            <a:r>
              <a:rPr lang="en-US" dirty="0"/>
              <a:t>	</a:t>
            </a:r>
          </a:p>
        </p:txBody>
      </p:sp>
      <p:pic>
        <p:nvPicPr>
          <p:cNvPr id="7" name="Picture 6" descr="Gila_fire_Leopold_Vista_8_12_03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95400" y="1447800"/>
            <a:ext cx="6553200" cy="3774096"/>
          </a:xfrm>
          <a:prstGeom prst="rect">
            <a:avLst/>
          </a:prstGeom>
        </p:spPr>
      </p:pic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609600" y="5105400"/>
            <a:ext cx="7924800" cy="1540868"/>
            <a:chOff x="1056954" y="4876863"/>
            <a:chExt cx="6143946" cy="1621863"/>
          </a:xfrm>
        </p:grpSpPr>
        <p:sp>
          <p:nvSpPr>
            <p:cNvPr id="5" name="Text Box 6"/>
            <p:cNvSpPr txBox="1">
              <a:spLocks noChangeArrowheads="1"/>
            </p:cNvSpPr>
            <p:nvPr/>
          </p:nvSpPr>
          <p:spPr bwMode="auto">
            <a:xfrm>
              <a:off x="1056954" y="5105721"/>
              <a:ext cx="6143946" cy="1393005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76000"/>
              </a:schemeClr>
            </a:solidFill>
            <a:ln w="381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000" dirty="0">
                  <a:solidFill>
                    <a:prstClr val="black"/>
                  </a:solidFill>
                </a:rPr>
                <a:t>		</a:t>
              </a:r>
              <a:r>
                <a:rPr lang="en-US" sz="2000" dirty="0">
                  <a:solidFill>
                    <a:prstClr val="white"/>
                  </a:solidFill>
                </a:rPr>
                <a:t>Ellis Margolis</a:t>
              </a:r>
              <a:r>
                <a:rPr lang="en-US" sz="2000" baseline="30000" dirty="0">
                  <a:solidFill>
                    <a:prstClr val="white"/>
                  </a:solidFill>
                </a:rPr>
                <a:t>  </a:t>
              </a:r>
              <a:endParaRPr lang="en-US" sz="2000" dirty="0">
                <a:solidFill>
                  <a:prstClr val="white"/>
                </a:solidFill>
              </a:endParaRPr>
            </a:p>
            <a:p>
              <a:pPr>
                <a:spcBef>
                  <a:spcPct val="50000"/>
                </a:spcBef>
                <a:defRPr/>
              </a:pPr>
              <a:r>
                <a:rPr lang="en-US" sz="2000" dirty="0">
                  <a:solidFill>
                    <a:prstClr val="white"/>
                  </a:solidFill>
                </a:rPr>
                <a:t>		Laboratory of Tree-Ring Research, University of Arizona</a:t>
              </a:r>
            </a:p>
            <a:p>
              <a:pPr>
                <a:spcBef>
                  <a:spcPct val="50000"/>
                </a:spcBef>
                <a:defRPr/>
              </a:pPr>
              <a:r>
                <a:rPr lang="en-US" sz="2000" dirty="0">
                  <a:solidFill>
                    <a:prstClr val="white"/>
                  </a:solidFill>
                </a:rPr>
                <a:t>     		Tucson, Arizona</a:t>
              </a:r>
            </a:p>
          </p:txBody>
        </p:sp>
        <p:pic>
          <p:nvPicPr>
            <p:cNvPr id="6" name="Picture 5" descr="logo1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954" y="4876863"/>
              <a:ext cx="1517120" cy="1500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TextBox 8"/>
          <p:cNvSpPr txBox="1"/>
          <p:nvPr/>
        </p:nvSpPr>
        <p:spPr>
          <a:xfrm>
            <a:off x="5257800" y="14478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prstClr val="black"/>
                </a:solidFill>
              </a:rPr>
              <a:t>Unknown fire, 8/23/2003</a:t>
            </a:r>
          </a:p>
        </p:txBody>
      </p:sp>
    </p:spTree>
    <p:extLst>
      <p:ext uri="{BB962C8B-B14F-4D97-AF65-F5344CB8AC3E}">
        <p14:creationId xmlns:p14="http://schemas.microsoft.com/office/powerpoint/2010/main" val="1461661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pPr>
              <a:defRPr/>
            </a:pPr>
            <a:r>
              <a:rPr lang="en-US" dirty="0" smtClean="0"/>
              <a:t>Research Questions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arenBoth"/>
            </a:pPr>
            <a:r>
              <a:rPr lang="en-US" dirty="0" smtClean="0"/>
              <a:t>How </a:t>
            </a:r>
            <a:r>
              <a:rPr lang="en-US" dirty="0"/>
              <a:t>did the North American Monsoon, in combination with other seasonal climate variables, affect historical </a:t>
            </a:r>
            <a:r>
              <a:rPr lang="en-US" dirty="0">
                <a:solidFill>
                  <a:srgbClr val="FF0000"/>
                </a:solidFill>
              </a:rPr>
              <a:t>wildfire seasonality</a:t>
            </a:r>
            <a:r>
              <a:rPr lang="en-US" dirty="0" smtClean="0"/>
              <a:t>?</a:t>
            </a:r>
          </a:p>
          <a:p>
            <a:pPr marL="514350" indent="-514350">
              <a:buAutoNum type="arabicParenBoth"/>
            </a:pPr>
            <a:r>
              <a:rPr lang="en-US" dirty="0"/>
              <a:t>How did the North American Monsoon, in combination with other seasonal climate variables, affect historical </a:t>
            </a:r>
            <a:r>
              <a:rPr lang="en-US" dirty="0">
                <a:solidFill>
                  <a:srgbClr val="FF0000"/>
                </a:solidFill>
              </a:rPr>
              <a:t>wildfire synchrony</a:t>
            </a:r>
            <a:r>
              <a:rPr lang="en-US" dirty="0"/>
              <a:t>?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V="1">
            <a:off x="0" y="0"/>
            <a:ext cx="9144000" cy="190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501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rescarred_high_cut_stump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0500" y="0"/>
            <a:ext cx="51435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5800" y="304800"/>
            <a:ext cx="21446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prstClr val="black"/>
                </a:solidFill>
              </a:rPr>
              <a:t>Fire </a:t>
            </a:r>
            <a:r>
              <a:rPr lang="en-US" sz="4000" dirty="0">
                <a:solidFill>
                  <a:prstClr val="black"/>
                </a:solidFill>
              </a:rPr>
              <a:t>Scars</a:t>
            </a:r>
          </a:p>
        </p:txBody>
      </p:sp>
      <p:pic>
        <p:nvPicPr>
          <p:cNvPr id="5" name="Picture 4" descr="firescarred_stump_doghair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24000"/>
            <a:ext cx="3901440" cy="520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480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 descr="A 92-96 grap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3505200" y="242888"/>
            <a:ext cx="2141538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FFFF00"/>
                </a:solidFill>
                <a:latin typeface="Comic Sans MS" pitchFamily="66" charset="0"/>
              </a:rPr>
              <a:t>Low Site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FFFF00"/>
                </a:solidFill>
                <a:latin typeface="Comic Sans MS" pitchFamily="66" charset="0"/>
              </a:rPr>
              <a:t>1992-1996</a:t>
            </a:r>
          </a:p>
        </p:txBody>
      </p:sp>
    </p:spTree>
    <p:extLst>
      <p:ext uri="{BB962C8B-B14F-4D97-AF65-F5344CB8AC3E}">
        <p14:creationId xmlns:p14="http://schemas.microsoft.com/office/powerpoint/2010/main" val="39067600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5" name="Picture 9" descr="C 92-96 grap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9144000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24" name="Text Box 8"/>
          <p:cNvSpPr txBox="1">
            <a:spLocks noChangeArrowheads="1"/>
          </p:cNvSpPr>
          <p:nvPr/>
        </p:nvSpPr>
        <p:spPr bwMode="auto">
          <a:xfrm>
            <a:off x="3486150" y="242888"/>
            <a:ext cx="2179638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FFFF00"/>
                </a:solidFill>
                <a:latin typeface="Comic Sans MS" pitchFamily="66" charset="0"/>
              </a:rPr>
              <a:t>Middle Site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FFFF00"/>
                </a:solidFill>
                <a:latin typeface="Comic Sans MS" pitchFamily="66" charset="0"/>
              </a:rPr>
              <a:t>1992-1996</a:t>
            </a:r>
          </a:p>
        </p:txBody>
      </p:sp>
    </p:spTree>
    <p:extLst>
      <p:ext uri="{BB962C8B-B14F-4D97-AF65-F5344CB8AC3E}">
        <p14:creationId xmlns:p14="http://schemas.microsoft.com/office/powerpoint/2010/main" val="32344027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Effect of monsoon rain on fuels &amp; fire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2133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Late spring photograph from a PJ/</a:t>
            </a:r>
            <a:r>
              <a:rPr lang="en-US" sz="2800" dirty="0" err="1" smtClean="0"/>
              <a:t>Pipo</a:t>
            </a:r>
            <a:r>
              <a:rPr lang="en-US" sz="2800" dirty="0" smtClean="0"/>
              <a:t> savanna in north central New Mexico.  </a:t>
            </a:r>
            <a:r>
              <a:rPr lang="en-US" sz="2800" dirty="0" smtClean="0">
                <a:solidFill>
                  <a:srgbClr val="FF0000"/>
                </a:solidFill>
              </a:rPr>
              <a:t>This is ready to burn!!!!!!</a:t>
            </a:r>
          </a:p>
        </p:txBody>
      </p:sp>
      <p:pic>
        <p:nvPicPr>
          <p:cNvPr id="4" name="Picture 3" descr="row_lscp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3505200"/>
            <a:ext cx="91440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557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71" name="Picture 7" descr="B 92-96 grap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3505200" y="242888"/>
            <a:ext cx="2141538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FFFF00"/>
                </a:solidFill>
                <a:latin typeface="Comic Sans MS" pitchFamily="66" charset="0"/>
              </a:rPr>
              <a:t>Upper Site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FFFF00"/>
                </a:solidFill>
                <a:latin typeface="Comic Sans MS" pitchFamily="66" charset="0"/>
              </a:rPr>
              <a:t>1992-1996</a:t>
            </a:r>
          </a:p>
        </p:txBody>
      </p:sp>
    </p:spTree>
    <p:extLst>
      <p:ext uri="{BB962C8B-B14F-4D97-AF65-F5344CB8AC3E}">
        <p14:creationId xmlns:p14="http://schemas.microsoft.com/office/powerpoint/2010/main" val="18185742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267200" y="957943"/>
            <a:ext cx="4648200" cy="5697777"/>
            <a:chOff x="-76200" y="0"/>
            <a:chExt cx="5410200" cy="6858000"/>
          </a:xfrm>
        </p:grpSpPr>
        <p:pic>
          <p:nvPicPr>
            <p:cNvPr id="10" name="Picture 7" descr="IMG_1835_sample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76200" y="0"/>
              <a:ext cx="5410200" cy="6858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1" name="Line 10"/>
            <p:cNvSpPr>
              <a:spLocks noChangeShapeType="1"/>
            </p:cNvSpPr>
            <p:nvPr/>
          </p:nvSpPr>
          <p:spPr bwMode="auto">
            <a:xfrm>
              <a:off x="685800" y="2667000"/>
              <a:ext cx="1371600" cy="1828800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Line 11"/>
            <p:cNvSpPr>
              <a:spLocks noChangeShapeType="1"/>
            </p:cNvSpPr>
            <p:nvPr/>
          </p:nvSpPr>
          <p:spPr bwMode="auto">
            <a:xfrm>
              <a:off x="1447800" y="2590800"/>
              <a:ext cx="1600200" cy="2057400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228601" y="1600201"/>
              <a:ext cx="2631455" cy="865398"/>
            </a:xfrm>
            <a:prstGeom prst="rect">
              <a:avLst/>
            </a:prstGeom>
            <a:solidFill>
              <a:schemeClr val="bg1">
                <a:alpha val="76000"/>
              </a:schemeClr>
            </a:solidFill>
            <a:ln w="9525">
              <a:noFill/>
              <a:miter lim="800000"/>
              <a:headEnd/>
              <a:tailEnd/>
            </a:ln>
            <a:effectLst>
              <a:softEdge rad="31750"/>
            </a:effec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000" dirty="0">
                  <a:solidFill>
                    <a:srgbClr val="FF0000"/>
                  </a:solidFill>
                </a:rPr>
                <a:t>Fire scars</a:t>
              </a:r>
            </a:p>
          </p:txBody>
        </p:sp>
      </p:grpSp>
      <p:pic>
        <p:nvPicPr>
          <p:cNvPr id="16" name="Picture 4" descr="Firescar_tre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980453"/>
            <a:ext cx="3772173" cy="56752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10" descr="chris sawi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599" y="1281876"/>
            <a:ext cx="3772173" cy="50295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28600" y="228600"/>
            <a:ext cx="868680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Tree </a:t>
            </a:r>
            <a:r>
              <a:rPr lang="en-US" sz="2800" dirty="0" smtClean="0">
                <a:solidFill>
                  <a:srgbClr val="FF0000"/>
                </a:solidFill>
              </a:rPr>
              <a:t>ring fire scars: sub-annual resolution of fire </a:t>
            </a:r>
            <a:r>
              <a:rPr lang="en-US" sz="2800" dirty="0" err="1" smtClean="0">
                <a:solidFill>
                  <a:srgbClr val="FF0000"/>
                </a:solidFill>
              </a:rPr>
              <a:t>occurence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15" name="Picture 16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52241" y="957942"/>
            <a:ext cx="3842607" cy="56977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7749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-9660" y="0"/>
            <a:ext cx="9153659" cy="6934200"/>
            <a:chOff x="2209800" y="0"/>
            <a:chExt cx="9144000" cy="6858000"/>
          </a:xfrm>
        </p:grpSpPr>
        <p:pic>
          <p:nvPicPr>
            <p:cNvPr id="3" name="Picture 2" descr="Firescar0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399"/>
            <a:stretch>
              <a:fillRect/>
            </a:stretch>
          </p:blipFill>
          <p:spPr bwMode="auto">
            <a:xfrm>
              <a:off x="2209800" y="0"/>
              <a:ext cx="9144000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 Box 3"/>
            <p:cNvSpPr txBox="1">
              <a:spLocks noChangeArrowheads="1"/>
            </p:cNvSpPr>
            <p:nvPr/>
          </p:nvSpPr>
          <p:spPr bwMode="auto">
            <a:xfrm>
              <a:off x="2514600" y="1293813"/>
              <a:ext cx="1084263" cy="42386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 dirty="0">
                  <a:solidFill>
                    <a:schemeClr val="tx2"/>
                  </a:solidFill>
                  <a:latin typeface="Comic Sans MS" pitchFamily="66" charset="0"/>
                </a:rPr>
                <a:t>L</a:t>
              </a:r>
            </a:p>
            <a:p>
              <a:pPr algn="ctr">
                <a:spcBef>
                  <a:spcPct val="50000"/>
                </a:spcBef>
              </a:pPr>
              <a:r>
                <a:rPr lang="en-US" altLang="en-US" sz="3200" b="1" dirty="0">
                  <a:solidFill>
                    <a:schemeClr val="tx2"/>
                  </a:solidFill>
                  <a:latin typeface="Comic Sans MS" pitchFamily="66" charset="0"/>
                </a:rPr>
                <a:t>LE</a:t>
              </a:r>
            </a:p>
            <a:p>
              <a:pPr algn="ctr">
                <a:spcBef>
                  <a:spcPct val="50000"/>
                </a:spcBef>
              </a:pPr>
              <a:endParaRPr lang="en-US" altLang="en-US" sz="3200" b="1" dirty="0">
                <a:solidFill>
                  <a:schemeClr val="tx2"/>
                </a:solidFill>
                <a:latin typeface="Comic Sans MS" pitchFamily="66" charset="0"/>
              </a:endParaRPr>
            </a:p>
            <a:p>
              <a:pPr algn="ctr">
                <a:spcBef>
                  <a:spcPct val="50000"/>
                </a:spcBef>
              </a:pPr>
              <a:r>
                <a:rPr lang="en-US" altLang="en-US" sz="3200" b="1" dirty="0">
                  <a:solidFill>
                    <a:schemeClr val="tx2"/>
                  </a:solidFill>
                  <a:latin typeface="Comic Sans MS" pitchFamily="66" charset="0"/>
                </a:rPr>
                <a:t>ME</a:t>
              </a:r>
            </a:p>
            <a:p>
              <a:pPr algn="ctr">
                <a:spcBef>
                  <a:spcPct val="50000"/>
                </a:spcBef>
              </a:pPr>
              <a:r>
                <a:rPr lang="en-US" altLang="en-US" sz="3200" b="1" dirty="0">
                  <a:solidFill>
                    <a:schemeClr val="tx2"/>
                  </a:solidFill>
                  <a:latin typeface="Comic Sans MS" pitchFamily="66" charset="0"/>
                </a:rPr>
                <a:t>EE</a:t>
              </a:r>
            </a:p>
            <a:p>
              <a:pPr algn="ctr">
                <a:spcBef>
                  <a:spcPct val="50000"/>
                </a:spcBef>
              </a:pPr>
              <a:r>
                <a:rPr lang="en-US" altLang="en-US" sz="3200" b="1" dirty="0">
                  <a:solidFill>
                    <a:schemeClr val="tx2"/>
                  </a:solidFill>
                  <a:latin typeface="Comic Sans MS" pitchFamily="66" charset="0"/>
                </a:rPr>
                <a:t>D</a:t>
              </a:r>
            </a:p>
          </p:txBody>
        </p:sp>
        <p:sp>
          <p:nvSpPr>
            <p:cNvPr id="5" name="Text Box 5"/>
            <p:cNvSpPr txBox="1">
              <a:spLocks noChangeArrowheads="1"/>
            </p:cNvSpPr>
            <p:nvPr/>
          </p:nvSpPr>
          <p:spPr bwMode="auto">
            <a:xfrm>
              <a:off x="6516688" y="4495800"/>
              <a:ext cx="1712912" cy="519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2800" b="1" dirty="0">
                  <a:solidFill>
                    <a:srgbClr val="FFFF00"/>
                  </a:solidFill>
                  <a:latin typeface="Comic Sans MS" pitchFamily="66" charset="0"/>
                </a:rPr>
                <a:t>fire scar</a:t>
              </a:r>
            </a:p>
          </p:txBody>
        </p:sp>
        <p:sp>
          <p:nvSpPr>
            <p:cNvPr id="6" name="Line 6"/>
            <p:cNvSpPr>
              <a:spLocks noChangeShapeType="1"/>
            </p:cNvSpPr>
            <p:nvPr/>
          </p:nvSpPr>
          <p:spPr bwMode="auto">
            <a:xfrm flipV="1">
              <a:off x="7467600" y="2667000"/>
              <a:ext cx="609600" cy="1828800"/>
            </a:xfrm>
            <a:prstGeom prst="line">
              <a:avLst/>
            </a:prstGeom>
            <a:noFill/>
            <a:ln w="63500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Text Box 8"/>
            <p:cNvSpPr txBox="1">
              <a:spLocks noChangeArrowheads="1"/>
            </p:cNvSpPr>
            <p:nvPr/>
          </p:nvSpPr>
          <p:spPr bwMode="auto">
            <a:xfrm>
              <a:off x="5638800" y="6400800"/>
              <a:ext cx="3222625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1200" b="1" dirty="0">
                  <a:latin typeface="Arial" charset="0"/>
                </a:rPr>
                <a:t>Credit:  Laboratory of Tree-Ring Research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51087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IG11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0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6107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ellis\research\fire and monsoon\figs\Seasonality_FireScarMicro0006TW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676400"/>
            <a:ext cx="4695825" cy="469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289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00605" y="304800"/>
            <a:ext cx="8229600" cy="990600"/>
          </a:xfrm>
          <a:prstGeom prst="rect">
            <a:avLst/>
          </a:prstGeom>
          <a:blipFill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150000"/>
                      </a14:imgEffect>
                      <a14:imgEffect>
                        <a14:brightnessContrast bright="22000" contrast="-1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solidFill>
                  <a:prstClr val="black"/>
                </a:solidFill>
              </a:rPr>
              <a:t>Research Questions</a:t>
            </a:r>
            <a:endParaRPr lang="en-US" sz="4000" dirty="0">
              <a:solidFill>
                <a:prstClr val="black"/>
              </a:solidFill>
            </a:endParaRPr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514350" indent="-514350">
              <a:buAutoNum type="arabicParenBoth"/>
            </a:pPr>
            <a:r>
              <a:rPr lang="en-US" dirty="0" smtClean="0"/>
              <a:t>How </a:t>
            </a:r>
            <a:r>
              <a:rPr lang="en-US" dirty="0"/>
              <a:t>did the North American Monsoon, in combination with other seasonal climate variables, affect historical wildfire </a:t>
            </a:r>
            <a:r>
              <a:rPr lang="en-US" dirty="0">
                <a:solidFill>
                  <a:srgbClr val="FF0000"/>
                </a:solidFill>
              </a:rPr>
              <a:t>seasonality</a:t>
            </a:r>
            <a:r>
              <a:rPr lang="en-US" dirty="0" smtClean="0"/>
              <a:t>?</a:t>
            </a:r>
          </a:p>
          <a:p>
            <a:pPr marL="514350" indent="-514350">
              <a:buAutoNum type="arabicParenBoth"/>
            </a:pPr>
            <a:r>
              <a:rPr lang="en-US" dirty="0"/>
              <a:t>How did the North American Monsoon, in combination with other seasonal climate variables, affect historical wildfire</a:t>
            </a:r>
            <a:r>
              <a:rPr lang="en-US" dirty="0">
                <a:solidFill>
                  <a:srgbClr val="FF0000"/>
                </a:solidFill>
              </a:rPr>
              <a:t> synchrony</a:t>
            </a:r>
            <a:r>
              <a:rPr lang="en-US" dirty="0"/>
              <a:t>?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0768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00605" y="304800"/>
            <a:ext cx="8229600" cy="990600"/>
          </a:xfrm>
          <a:prstGeom prst="rect">
            <a:avLst/>
          </a:prstGeom>
          <a:blipFill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150000"/>
                      </a14:imgEffect>
                      <a14:imgEffect>
                        <a14:brightnessContrast bright="22000" contrast="-1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solidFill>
                  <a:prstClr val="black"/>
                </a:solidFill>
              </a:rPr>
              <a:t>Fire seasonality hypotheses</a:t>
            </a:r>
            <a:endParaRPr lang="en-US" sz="4000" dirty="0">
              <a:solidFill>
                <a:prstClr val="black"/>
              </a:solidFill>
            </a:endParaRPr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rabicParenBoth"/>
            </a:pPr>
            <a:r>
              <a:rPr lang="en-US" dirty="0" smtClean="0"/>
              <a:t>Decreased </a:t>
            </a:r>
            <a:r>
              <a:rPr lang="en-US" dirty="0"/>
              <a:t>summer NAM precipitation (weak, </a:t>
            </a:r>
            <a:r>
              <a:rPr lang="en-US" dirty="0" smtClean="0"/>
              <a:t>late </a:t>
            </a:r>
            <a:r>
              <a:rPr lang="en-US" dirty="0"/>
              <a:t>monsoon) would extend the fire season into </a:t>
            </a:r>
            <a:r>
              <a:rPr lang="en-US" dirty="0" smtClean="0"/>
              <a:t>mid- and late-summer</a:t>
            </a:r>
            <a:r>
              <a:rPr lang="en-US" dirty="0"/>
              <a:t>, producing more late </a:t>
            </a:r>
            <a:r>
              <a:rPr lang="en-US" dirty="0" err="1"/>
              <a:t>earlywood</a:t>
            </a:r>
            <a:r>
              <a:rPr lang="en-US" dirty="0"/>
              <a:t> </a:t>
            </a:r>
            <a:r>
              <a:rPr lang="en-US" dirty="0" smtClean="0"/>
              <a:t>and latewood </a:t>
            </a:r>
            <a:r>
              <a:rPr lang="en-US" dirty="0"/>
              <a:t>fire scars</a:t>
            </a:r>
            <a:r>
              <a:rPr lang="en-US" dirty="0" smtClean="0"/>
              <a:t>.</a:t>
            </a:r>
          </a:p>
          <a:p>
            <a:pPr marL="514350" indent="-514350">
              <a:buFont typeface="Arial" pitchFamily="34" charset="0"/>
              <a:buAutoNum type="arabicParenBoth"/>
            </a:pPr>
            <a:r>
              <a:rPr lang="en-US" dirty="0" smtClean="0"/>
              <a:t>Increased summer NAM precipitation (strong, early monsoon) </a:t>
            </a:r>
            <a:r>
              <a:rPr lang="en-US" dirty="0"/>
              <a:t>would limit the fire </a:t>
            </a:r>
            <a:r>
              <a:rPr lang="en-US" dirty="0" smtClean="0"/>
              <a:t>season </a:t>
            </a:r>
            <a:r>
              <a:rPr lang="en-US" dirty="0"/>
              <a:t>to the dry pre-monsoon period in late spring-early summer (i.e., </a:t>
            </a:r>
            <a:r>
              <a:rPr lang="en-US" dirty="0" smtClean="0"/>
              <a:t>dormant or early </a:t>
            </a:r>
            <a:r>
              <a:rPr lang="en-US" dirty="0" err="1" smtClean="0"/>
              <a:t>earlywood</a:t>
            </a:r>
            <a:r>
              <a:rPr lang="en-US" dirty="0" smtClean="0"/>
              <a:t> fire </a:t>
            </a:r>
            <a:r>
              <a:rPr lang="en-US" dirty="0"/>
              <a:t>scars</a:t>
            </a:r>
            <a:r>
              <a:rPr lang="en-US" dirty="0" smtClean="0"/>
              <a:t>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012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610600" cy="4419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u="sng" dirty="0" err="1" smtClean="0"/>
              <a:t>Dendropyro</a:t>
            </a:r>
            <a:r>
              <a:rPr lang="en-US" sz="2800" u="sng" dirty="0" smtClean="0"/>
              <a:t> reconstructions</a:t>
            </a:r>
            <a:r>
              <a:rPr lang="en-US" sz="2800" dirty="0" smtClean="0"/>
              <a:t>:</a:t>
            </a:r>
          </a:p>
          <a:p>
            <a:pPr>
              <a:buNone/>
            </a:pPr>
            <a:r>
              <a:rPr lang="en-US" sz="2800" dirty="0" smtClean="0"/>
              <a:t>	Fire scar synchrony (number of trees [or sites] recording fire in a year)</a:t>
            </a:r>
          </a:p>
          <a:p>
            <a:pPr>
              <a:buNone/>
            </a:pPr>
            <a:r>
              <a:rPr lang="en-US" sz="2800" dirty="0"/>
              <a:t>	</a:t>
            </a:r>
            <a:r>
              <a:rPr lang="en-US" sz="2800" dirty="0" smtClean="0"/>
              <a:t>Fire </a:t>
            </a:r>
            <a:r>
              <a:rPr lang="en-US" sz="2800" dirty="0"/>
              <a:t>scar </a:t>
            </a:r>
            <a:r>
              <a:rPr lang="en-US" sz="2800" dirty="0" smtClean="0"/>
              <a:t>seasonality (intra-ring position of fire </a:t>
            </a:r>
            <a:r>
              <a:rPr lang="en-US" sz="2800" dirty="0" smtClean="0"/>
              <a:t>scars)</a:t>
            </a:r>
            <a:endParaRPr lang="en-US" sz="2800" u="sng" dirty="0" smtClean="0"/>
          </a:p>
          <a:p>
            <a:pPr>
              <a:buNone/>
            </a:pPr>
            <a:r>
              <a:rPr lang="en-US" sz="2800" u="sng" dirty="0" err="1" smtClean="0"/>
              <a:t>Dendroclimatic</a:t>
            </a:r>
            <a:r>
              <a:rPr lang="en-US" sz="2800" u="sng" dirty="0" smtClean="0"/>
              <a:t> </a:t>
            </a:r>
            <a:r>
              <a:rPr lang="en-US" sz="2800" u="sng" dirty="0" smtClean="0"/>
              <a:t>reconstructions:</a:t>
            </a:r>
            <a:endParaRPr lang="en-US" sz="2800" u="sng" dirty="0"/>
          </a:p>
          <a:p>
            <a:pPr>
              <a:buNone/>
            </a:pPr>
            <a:r>
              <a:rPr lang="en-US" sz="2800" dirty="0"/>
              <a:t>	</a:t>
            </a:r>
            <a:r>
              <a:rPr lang="en-US" sz="2800" dirty="0" smtClean="0"/>
              <a:t>Cool Season (prior Oct – current April)</a:t>
            </a:r>
          </a:p>
          <a:p>
            <a:pPr>
              <a:buNone/>
            </a:pPr>
            <a:r>
              <a:rPr lang="en-US" sz="2800" dirty="0" smtClean="0"/>
              <a:t>	</a:t>
            </a:r>
            <a:r>
              <a:rPr lang="en-US" sz="2800" dirty="0" smtClean="0">
                <a:solidFill>
                  <a:srgbClr val="FF0000"/>
                </a:solidFill>
              </a:rPr>
              <a:t>Pre-monsoon (May – June)</a:t>
            </a:r>
          </a:p>
          <a:p>
            <a:pPr>
              <a:buNone/>
            </a:pPr>
            <a:r>
              <a:rPr lang="en-US" sz="2800" dirty="0"/>
              <a:t>	</a:t>
            </a:r>
            <a:r>
              <a:rPr lang="en-US" sz="2800" dirty="0" smtClean="0"/>
              <a:t>Monsoon (July – August, Sept?)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00605" y="304800"/>
            <a:ext cx="8229600" cy="990600"/>
          </a:xfrm>
          <a:prstGeom prst="rect">
            <a:avLst/>
          </a:prstGeom>
          <a:blipFill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150000"/>
                      </a14:imgEffect>
                      <a14:imgEffect>
                        <a14:brightnessContrast bright="22000" contrast="-1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solidFill>
                  <a:prstClr val="black"/>
                </a:solidFill>
              </a:rPr>
              <a:t>Data</a:t>
            </a:r>
            <a:endParaRPr lang="en-US" sz="4000" dirty="0">
              <a:solidFill>
                <a:prstClr val="black"/>
              </a:solidFill>
            </a:endParaRPr>
          </a:p>
        </p:txBody>
      </p:sp>
      <p:pic>
        <p:nvPicPr>
          <p:cNvPr id="7" name="Picture 6" descr="firescarred_high_cut_stump1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2642" y="3429000"/>
            <a:ext cx="257175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64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fire">
      <a:dk1>
        <a:srgbClr val="FFFFFF"/>
      </a:dk1>
      <a:lt1>
        <a:srgbClr val="FFFFFF"/>
      </a:lt1>
      <a:dk2>
        <a:srgbClr val="FFFFFF"/>
      </a:dk2>
      <a:lt2>
        <a:srgbClr val="FFFFFF"/>
      </a:lt2>
      <a:accent1>
        <a:srgbClr val="FFFFF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SERENE">
  <a:themeElements>
    <a:clrScheme name="">
      <a:dk1>
        <a:srgbClr val="333333"/>
      </a:dk1>
      <a:lt1>
        <a:srgbClr val="A9BDA9"/>
      </a:lt1>
      <a:dk2>
        <a:srgbClr val="004C2B"/>
      </a:dk2>
      <a:lt2>
        <a:srgbClr val="578963"/>
      </a:lt2>
      <a:accent1>
        <a:srgbClr val="FFCCCC"/>
      </a:accent1>
      <a:accent2>
        <a:srgbClr val="B3E1B3"/>
      </a:accent2>
      <a:accent3>
        <a:srgbClr val="D1DBD1"/>
      </a:accent3>
      <a:accent4>
        <a:srgbClr val="2A2A2A"/>
      </a:accent4>
      <a:accent5>
        <a:srgbClr val="FFE2E2"/>
      </a:accent5>
      <a:accent6>
        <a:srgbClr val="A2CCA2"/>
      </a:accent6>
      <a:hlink>
        <a:srgbClr val="BDD7E5"/>
      </a:hlink>
      <a:folHlink>
        <a:srgbClr val="D2AAD2"/>
      </a:folHlink>
    </a:clrScheme>
    <a:fontScheme name="SERENE.PO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ERENE.POT 1">
        <a:dk1>
          <a:srgbClr val="333333"/>
        </a:dk1>
        <a:lt1>
          <a:srgbClr val="A9BDA9"/>
        </a:lt1>
        <a:dk2>
          <a:srgbClr val="004C2B"/>
        </a:dk2>
        <a:lt2>
          <a:srgbClr val="578963"/>
        </a:lt2>
        <a:accent1>
          <a:srgbClr val="E1B7B7"/>
        </a:accent1>
        <a:accent2>
          <a:srgbClr val="B3E1B3"/>
        </a:accent2>
        <a:accent3>
          <a:srgbClr val="D1DBD1"/>
        </a:accent3>
        <a:accent4>
          <a:srgbClr val="2A2A2A"/>
        </a:accent4>
        <a:accent5>
          <a:srgbClr val="EED8D8"/>
        </a:accent5>
        <a:accent6>
          <a:srgbClr val="A2CCA2"/>
        </a:accent6>
        <a:hlink>
          <a:srgbClr val="BDD7E5"/>
        </a:hlink>
        <a:folHlink>
          <a:srgbClr val="D2AAD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RENE.POT 2">
        <a:dk1>
          <a:srgbClr val="333333"/>
        </a:dk1>
        <a:lt1>
          <a:srgbClr val="FFFFFF"/>
        </a:lt1>
        <a:dk2>
          <a:srgbClr val="004C2B"/>
        </a:dk2>
        <a:lt2>
          <a:srgbClr val="578963"/>
        </a:lt2>
        <a:accent1>
          <a:srgbClr val="E1B7B7"/>
        </a:accent1>
        <a:accent2>
          <a:srgbClr val="B3E1B3"/>
        </a:accent2>
        <a:accent3>
          <a:srgbClr val="FFFFFF"/>
        </a:accent3>
        <a:accent4>
          <a:srgbClr val="2A2A2A"/>
        </a:accent4>
        <a:accent5>
          <a:srgbClr val="EED8D8"/>
        </a:accent5>
        <a:accent6>
          <a:srgbClr val="A2CCA2"/>
        </a:accent6>
        <a:hlink>
          <a:srgbClr val="BDD7E5"/>
        </a:hlink>
        <a:folHlink>
          <a:srgbClr val="D2AAD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RENE.PO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37373"/>
        </a:accent6>
        <a:hlink>
          <a:srgbClr val="B2B2B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693</TotalTime>
  <Words>432</Words>
  <Application>Microsoft Office PowerPoint</Application>
  <PresentationFormat>On-screen Show (4:3)</PresentationFormat>
  <Paragraphs>65</Paragraphs>
  <Slides>20</Slides>
  <Notes>9</Notes>
  <HiddenSlides>0</HiddenSlides>
  <MMClips>0</MMClips>
  <ScaleCrop>false</ScaleCrop>
  <HeadingPairs>
    <vt:vector size="6" baseType="variant">
      <vt:variant>
        <vt:lpstr>Theme</vt:lpstr>
      </vt:variant>
      <vt:variant>
        <vt:i4>6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1_Default Design</vt:lpstr>
      <vt:lpstr>1_Office Theme</vt:lpstr>
      <vt:lpstr>4_Office Theme</vt:lpstr>
      <vt:lpstr>6_Office Theme</vt:lpstr>
      <vt:lpstr>7_Office Theme</vt:lpstr>
      <vt:lpstr>SERENE</vt:lpstr>
      <vt:lpstr>Adobe Acrobat Document</vt:lpstr>
      <vt:lpstr>Tree rings, fire and the North American Monsoon</vt:lpstr>
      <vt:lpstr>Effect of monsoon rain on fuels &amp; fire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Preliminary Results</vt:lpstr>
      <vt:lpstr>PowerPoint Presentation</vt:lpstr>
      <vt:lpstr>PowerPoint Presentation</vt:lpstr>
      <vt:lpstr>Is high severity fire a natural part  of the Gila Wilderness? </vt:lpstr>
      <vt:lpstr>Research Questions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Tree rings, fire and the North American Monsoon</dc:title>
  <dc:creator>ellisqm</dc:creator>
  <cp:lastModifiedBy>ellisqm</cp:lastModifiedBy>
  <cp:revision>25</cp:revision>
  <dcterms:created xsi:type="dcterms:W3CDTF">2015-03-11T18:03:53Z</dcterms:created>
  <dcterms:modified xsi:type="dcterms:W3CDTF">2015-03-24T00:09:16Z</dcterms:modified>
</cp:coreProperties>
</file>