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41"/>
  </p:notesMasterIdLst>
  <p:sldIdLst>
    <p:sldId id="257" r:id="rId3"/>
    <p:sldId id="258" r:id="rId4"/>
    <p:sldId id="265" r:id="rId5"/>
    <p:sldId id="266" r:id="rId6"/>
    <p:sldId id="267" r:id="rId7"/>
    <p:sldId id="268" r:id="rId8"/>
    <p:sldId id="259" r:id="rId9"/>
    <p:sldId id="269" r:id="rId10"/>
    <p:sldId id="310" r:id="rId11"/>
    <p:sldId id="311" r:id="rId12"/>
    <p:sldId id="312" r:id="rId13"/>
    <p:sldId id="313" r:id="rId14"/>
    <p:sldId id="320" r:id="rId15"/>
    <p:sldId id="321" r:id="rId16"/>
    <p:sldId id="273" r:id="rId17"/>
    <p:sldId id="322" r:id="rId18"/>
    <p:sldId id="318" r:id="rId19"/>
    <p:sldId id="263" r:id="rId20"/>
    <p:sldId id="264" r:id="rId21"/>
    <p:sldId id="262" r:id="rId22"/>
    <p:sldId id="270" r:id="rId23"/>
    <p:sldId id="276" r:id="rId24"/>
    <p:sldId id="274" r:id="rId25"/>
    <p:sldId id="275" r:id="rId26"/>
    <p:sldId id="319" r:id="rId27"/>
    <p:sldId id="295" r:id="rId28"/>
    <p:sldId id="301" r:id="rId29"/>
    <p:sldId id="291" r:id="rId30"/>
    <p:sldId id="298" r:id="rId31"/>
    <p:sldId id="299" r:id="rId32"/>
    <p:sldId id="296" r:id="rId33"/>
    <p:sldId id="297" r:id="rId34"/>
    <p:sldId id="300" r:id="rId35"/>
    <p:sldId id="287" r:id="rId36"/>
    <p:sldId id="289" r:id="rId37"/>
    <p:sldId id="288" r:id="rId38"/>
    <p:sldId id="293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CF4"/>
    <a:srgbClr val="267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97DCD-BC74-41C8-8AA8-5A1797EFF6B0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71C28-E8FC-47FC-A846-CE888EAB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6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4494AA9-1A9B-4088-B954-ABA9E9B58F6E}" type="slidenum">
              <a:rPr lang="en-US" smtClean="0">
                <a:solidFill>
                  <a:srgbClr val="000000"/>
                </a:solidFill>
              </a:rPr>
              <a:pPr eaLnBrk="1" hangingPunct="1">
                <a:defRPr/>
              </a:pPr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0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E3D42-0BE7-4C75-9078-27E10B9C55B4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2E2813-95B9-440E-AD11-E771FB032F5D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4494AA9-1A9B-4088-B954-ABA9E9B58F6E}" type="slidenum">
              <a:rPr lang="en-US" smtClean="0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0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4494AA9-1A9B-4088-B954-ABA9E9B58F6E}" type="slidenum">
              <a:rPr lang="en-US" smtClean="0">
                <a:solidFill>
                  <a:srgbClr val="000000"/>
                </a:solidFill>
              </a:rPr>
              <a:pPr eaLnBrk="1" hangingPunct="1"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0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Moisture</a:t>
            </a:r>
            <a:r>
              <a:rPr lang="en-US" baseline="0" dirty="0" smtClean="0"/>
              <a:t> is limited growth of the sensitive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8180-4EB5-40B4-9C66-757D7715580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Spatially distributed sample</a:t>
            </a:r>
            <a:r>
              <a:rPr lang="en-US" baseline="0" dirty="0" smtClean="0"/>
              <a:t> in remaining JMS habitat that had not burned in last 15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PJ landscape - ~ 50% PJ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do we know about historical</a:t>
            </a:r>
            <a:r>
              <a:rPr lang="en-US" baseline="0" dirty="0" smtClean="0"/>
              <a:t> conditions? - historical photos, written accounts, and…..tree-rings   - lots of tree-ring studies in N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Twin Cabins</a:t>
            </a:r>
            <a:r>
              <a:rPr lang="en-US" baseline="0" dirty="0" smtClean="0"/>
              <a:t> plot (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2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mainly</a:t>
            </a:r>
            <a:r>
              <a:rPr lang="en-US" baseline="0" dirty="0" smtClean="0"/>
              <a:t> comes from </a:t>
            </a:r>
            <a:r>
              <a:rPr lang="en-US" dirty="0" smtClean="0"/>
              <a:t>persistent PJ woodlands</a:t>
            </a:r>
            <a:r>
              <a:rPr lang="en-US" baseline="0" dirty="0" smtClean="0"/>
              <a:t> – (e.g., Mesa Verde; Floyd et al 2000, 2004)  -  Long interval, high severity fire  - it all burns to the ground and regenerates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8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6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9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55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Thomas Swetnam, Laboratory of Tree-Ring Research, University of Arizona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BBA2-04D4-4A95-A3B3-29A03282C8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5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Thomas Swetnam, Laboratory of Tree-Ring Research, University of Arizona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328CC-E493-41C9-9657-CF9C13C64D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2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C96F-A520-468B-B3A9-7ED6CC18D5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50DE-E52D-4BD9-BF8E-28D4B297D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26B7A-EAC7-4CF2-ABB7-70269B86AD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9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A8C2-B169-477F-9C81-2A40C43A34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91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C8B9-A651-4B75-9EA4-FDEF82F54B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2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2FDB-7717-4225-8B26-AE4FB1CEC5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5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66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76E0-712F-40CA-9E75-EFB58BD2F0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1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DF7D-0DE6-42F5-872B-ABA92C5563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04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EF9F-B5EE-4613-BB7C-B9F57FB2F7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66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FFF5-AD1B-45D9-94EA-00F85B875A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38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1F44-2336-4CE4-9651-A2738B6780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8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4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3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4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8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8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9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alphaModFix amt="2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DBE8-C44B-4977-8A86-0B0E5D679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7FBB-6FB8-4283-AAB2-77CCBACFFA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2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DC9D7-82CC-44E4-B11F-CDD3C1228A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K_cor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800" y="3487519"/>
            <a:ext cx="5100726" cy="333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47800"/>
          </a:xfrm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Site and tree 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selection, sample design, and sampling techniques 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793" y="20574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How do we decide which trees to </a:t>
            </a:r>
            <a:r>
              <a:rPr lang="en-US" sz="36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sample?</a:t>
            </a:r>
            <a:endParaRPr lang="en-US" sz="3600" b="0" i="1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en-US" sz="3600" i="1" dirty="0" smtClean="0">
                <a:solidFill>
                  <a:srgbClr val="000000"/>
                </a:solidFill>
                <a:latin typeface="Times New Roman"/>
              </a:rPr>
              <a:t>How do we collect tree-ring samples?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9641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Other considerations in tree and site selection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51" y="1524000"/>
            <a:ext cx="5026430" cy="376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038725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u="sng" dirty="0">
                <a:solidFill>
                  <a:srgbClr val="FF0000"/>
                </a:solidFill>
              </a:rPr>
              <a:t>Open-grown stand</a:t>
            </a:r>
            <a:r>
              <a:rPr lang="en-US" dirty="0"/>
              <a:t>, minimal tree interaction maximizes climate </a:t>
            </a:r>
            <a:r>
              <a:rPr lang="en-US" dirty="0" err="1"/>
              <a:t>signal.</a:t>
            </a:r>
            <a:r>
              <a:rPr lang="en-US" i="1" dirty="0" err="1"/>
              <a:t>Pinus</a:t>
            </a:r>
            <a:r>
              <a:rPr lang="en-US" i="1" dirty="0"/>
              <a:t> </a:t>
            </a:r>
            <a:r>
              <a:rPr lang="en-US" i="1" dirty="0" err="1"/>
              <a:t>longaeva</a:t>
            </a:r>
            <a:r>
              <a:rPr lang="en-US" dirty="0"/>
              <a:t>, White </a:t>
            </a:r>
            <a:r>
              <a:rPr lang="en-US" dirty="0" err="1"/>
              <a:t>Mts</a:t>
            </a:r>
            <a:r>
              <a:rPr lang="en-US" dirty="0"/>
              <a:t>, California, about 3000 </a:t>
            </a:r>
            <a:r>
              <a:rPr lang="en-US" dirty="0" err="1"/>
              <a:t>yrs</a:t>
            </a:r>
            <a:r>
              <a:rPr lang="en-US" dirty="0"/>
              <a:t> old.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Photo </a:t>
            </a:r>
            <a:r>
              <a:rPr lang="en-US" dirty="0"/>
              <a:t>V.C. </a:t>
            </a:r>
            <a:r>
              <a:rPr lang="en-US" dirty="0" err="1"/>
              <a:t>LaMarche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9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495300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Closed-canopy stand </a:t>
            </a:r>
            <a:r>
              <a:rPr lang="en-US" dirty="0"/>
              <a:t>with evidence of past disturbance, substantial tree interactions, and thus more </a:t>
            </a:r>
            <a:r>
              <a:rPr lang="en-US" dirty="0" smtClean="0"/>
              <a:t>of an ecological signal in </a:t>
            </a:r>
            <a:r>
              <a:rPr lang="en-US" dirty="0"/>
              <a:t>the </a:t>
            </a:r>
            <a:r>
              <a:rPr lang="en-US" dirty="0" smtClean="0"/>
              <a:t>tree-ring record. </a:t>
            </a:r>
          </a:p>
          <a:p>
            <a:r>
              <a:rPr lang="en-US" i="1" dirty="0" err="1" smtClean="0"/>
              <a:t>Picea</a:t>
            </a:r>
            <a:r>
              <a:rPr lang="en-US" i="1" dirty="0" smtClean="0"/>
              <a:t> </a:t>
            </a:r>
            <a:r>
              <a:rPr lang="en-US" i="1" dirty="0" err="1"/>
              <a:t>engelmannii</a:t>
            </a:r>
            <a:r>
              <a:rPr lang="en-US" i="1" dirty="0"/>
              <a:t>, </a:t>
            </a:r>
            <a:r>
              <a:rPr lang="en-US" i="1" dirty="0" err="1"/>
              <a:t>Abies</a:t>
            </a:r>
            <a:r>
              <a:rPr lang="en-US" i="1" dirty="0"/>
              <a:t> </a:t>
            </a:r>
            <a:r>
              <a:rPr lang="en-US" i="1" dirty="0" err="1"/>
              <a:t>concolor</a:t>
            </a:r>
            <a:r>
              <a:rPr lang="en-US" i="1" dirty="0"/>
              <a:t> and </a:t>
            </a:r>
            <a:r>
              <a:rPr lang="en-US" i="1" dirty="0" err="1"/>
              <a:t>Populus</a:t>
            </a:r>
            <a:r>
              <a:rPr lang="en-US" i="1" dirty="0"/>
              <a:t> </a:t>
            </a:r>
            <a:r>
              <a:rPr lang="en-US" i="1" dirty="0" err="1"/>
              <a:t>tremuloides</a:t>
            </a:r>
            <a:r>
              <a:rPr lang="en-US" dirty="0"/>
              <a:t>, White </a:t>
            </a:r>
            <a:r>
              <a:rPr lang="en-US" dirty="0" err="1"/>
              <a:t>Mts</a:t>
            </a:r>
            <a:r>
              <a:rPr lang="en-US" dirty="0"/>
              <a:t>, </a:t>
            </a:r>
            <a:r>
              <a:rPr lang="en-US" dirty="0" smtClean="0"/>
              <a:t>Arizona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273703" cy="46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3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Sampling design for </a:t>
            </a:r>
            <a:r>
              <a:rPr lang="en-US" dirty="0" err="1"/>
              <a:t>dendroecology</a:t>
            </a:r>
            <a:r>
              <a:rPr lang="en-US" dirty="0"/>
              <a:t> may follow different logic: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Often in </a:t>
            </a:r>
            <a:r>
              <a:rPr lang="en-US" dirty="0" err="1"/>
              <a:t>dendroecology</a:t>
            </a:r>
            <a:r>
              <a:rPr lang="en-US" dirty="0"/>
              <a:t> we look for growth </a:t>
            </a:r>
            <a:r>
              <a:rPr lang="en-US" dirty="0">
                <a:solidFill>
                  <a:srgbClr val="FF0000"/>
                </a:solidFill>
              </a:rPr>
              <a:t>differences</a:t>
            </a:r>
            <a:r>
              <a:rPr lang="en-US" dirty="0"/>
              <a:t> among trees: </a:t>
            </a:r>
            <a:endParaRPr lang="en-US" dirty="0" smtClean="0"/>
          </a:p>
          <a:p>
            <a:pPr lvl="1"/>
            <a:r>
              <a:rPr lang="en-US" dirty="0" smtClean="0"/>
              <a:t>Growth </a:t>
            </a:r>
            <a:r>
              <a:rPr lang="en-US" dirty="0"/>
              <a:t>increases in trees </a:t>
            </a:r>
            <a:r>
              <a:rPr lang="en-US" dirty="0">
                <a:solidFill>
                  <a:srgbClr val="FF0000"/>
                </a:solidFill>
              </a:rPr>
              <a:t>released from competition</a:t>
            </a:r>
            <a:r>
              <a:rPr lang="en-US" dirty="0"/>
              <a:t>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Host/non-host </a:t>
            </a:r>
            <a:r>
              <a:rPr lang="en-US" dirty="0">
                <a:solidFill>
                  <a:srgbClr val="FF0000"/>
                </a:solidFill>
              </a:rPr>
              <a:t>differences </a:t>
            </a:r>
            <a:r>
              <a:rPr lang="en-US" dirty="0"/>
              <a:t>in stands affected by a host-specific insect (e.g. defoliator) </a:t>
            </a:r>
            <a:endParaRPr lang="en-US" dirty="0" smtClean="0"/>
          </a:p>
          <a:p>
            <a:pPr lvl="1"/>
            <a:r>
              <a:rPr lang="en-US" dirty="0" smtClean="0"/>
              <a:t>Growth changes from </a:t>
            </a:r>
            <a:r>
              <a:rPr lang="en-US" dirty="0">
                <a:solidFill>
                  <a:srgbClr val="FF0000"/>
                </a:solidFill>
              </a:rPr>
              <a:t>foliar damage </a:t>
            </a:r>
            <a:r>
              <a:rPr lang="en-US" dirty="0"/>
              <a:t>during </a:t>
            </a:r>
            <a:r>
              <a:rPr lang="en-US" dirty="0" smtClean="0"/>
              <a:t>fire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Clusters </a:t>
            </a:r>
            <a:r>
              <a:rPr lang="en-US" dirty="0">
                <a:solidFill>
                  <a:srgbClr val="FF0000"/>
                </a:solidFill>
              </a:rPr>
              <a:t>of recruitment dates </a:t>
            </a:r>
            <a:r>
              <a:rPr lang="en-US" dirty="0"/>
              <a:t>reflecting climate and disturbance </a:t>
            </a:r>
          </a:p>
        </p:txBody>
      </p:sp>
    </p:spTree>
    <p:extLst>
      <p:ext uri="{BB962C8B-B14F-4D97-AF65-F5344CB8AC3E}">
        <p14:creationId xmlns:p14="http://schemas.microsoft.com/office/powerpoint/2010/main" val="8675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Sampling </a:t>
            </a:r>
            <a:r>
              <a:rPr lang="en-US" dirty="0" smtClean="0"/>
              <a:t>considerations in </a:t>
            </a:r>
            <a:r>
              <a:rPr lang="en-US" dirty="0"/>
              <a:t>fire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Example Research Questions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does fire occurrence and extent vary with </a:t>
            </a:r>
            <a:r>
              <a:rPr lang="en-US" dirty="0" smtClean="0"/>
              <a:t>climate?</a:t>
            </a:r>
          </a:p>
          <a:p>
            <a:r>
              <a:rPr lang="en-US" dirty="0" smtClean="0"/>
              <a:t>To </a:t>
            </a:r>
            <a:r>
              <a:rPr lang="en-US" dirty="0"/>
              <a:t>what extent is fire </a:t>
            </a:r>
            <a:r>
              <a:rPr lang="en-US" dirty="0" smtClean="0"/>
              <a:t>area burned </a:t>
            </a:r>
            <a:r>
              <a:rPr lang="en-US" dirty="0"/>
              <a:t>governed by </a:t>
            </a:r>
            <a:r>
              <a:rPr lang="en-US" dirty="0" smtClean="0"/>
              <a:t>topography?</a:t>
            </a:r>
          </a:p>
          <a:p>
            <a:r>
              <a:rPr lang="en-US" dirty="0" smtClean="0"/>
              <a:t>What </a:t>
            </a:r>
            <a:r>
              <a:rPr lang="en-US" dirty="0"/>
              <a:t>is the influence of sample area on metrics of the fire </a:t>
            </a:r>
            <a:r>
              <a:rPr lang="en-US" dirty="0" smtClean="0"/>
              <a:t>regime?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Each </a:t>
            </a:r>
            <a:r>
              <a:rPr lang="en-US" i="1" dirty="0">
                <a:solidFill>
                  <a:srgbClr val="FF0000"/>
                </a:solidFill>
              </a:rPr>
              <a:t>of these would suggest different sampling strategies </a:t>
            </a:r>
          </a:p>
        </p:txBody>
      </p:sp>
    </p:spTree>
    <p:extLst>
      <p:ext uri="{BB962C8B-B14F-4D97-AF65-F5344CB8AC3E}">
        <p14:creationId xmlns:p14="http://schemas.microsoft.com/office/powerpoint/2010/main" val="4542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Farris et al. 2010: Objective was to compare landscape patterns of area burned reconstructed from fire scars with perimeters in fire atlases (Rincon </a:t>
            </a:r>
            <a:r>
              <a:rPr lang="en-US" sz="2800" dirty="0" err="1"/>
              <a:t>Mts</a:t>
            </a:r>
            <a:r>
              <a:rPr lang="en-US" sz="2800" dirty="0"/>
              <a:t>, AZ)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7200" y="1951642"/>
            <a:ext cx="8229600" cy="4524375"/>
            <a:chOff x="457200" y="1951642"/>
            <a:chExt cx="8229600" cy="4524375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51642"/>
              <a:ext cx="4438650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0" y="2644170"/>
              <a:ext cx="33528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This objective required a spatially distributed, gridded sample design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93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" y="583198"/>
            <a:ext cx="9144000" cy="6324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5165" y="152399"/>
            <a:ext cx="589489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/>
              <a:t>“Occupied” Jemez Mountain Salamander sites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8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081"/>
            <a:ext cx="8229600" cy="1036638"/>
          </a:xfrm>
        </p:spPr>
        <p:txBody>
          <a:bodyPr>
            <a:noAutofit/>
          </a:bodyPr>
          <a:lstStyle/>
          <a:p>
            <a:r>
              <a:rPr lang="en-US" sz="2800" dirty="0"/>
              <a:t>Gridded fire history at Monument Canyon RNA, NM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Question: </a:t>
            </a:r>
            <a:r>
              <a:rPr lang="en-US" sz="2400" dirty="0"/>
              <a:t>Are metrics of the fire regime scale dependent?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186613" cy="506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5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457200"/>
            <a:ext cx="3581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/>
              <a:t>Vegetation</a:t>
            </a:r>
          </a:p>
          <a:p>
            <a:r>
              <a:rPr lang="en-US" dirty="0" smtClean="0"/>
              <a:t>(ground corrected </a:t>
            </a:r>
            <a:r>
              <a:rPr lang="en-US" dirty="0" err="1"/>
              <a:t>Landfire</a:t>
            </a:r>
            <a:r>
              <a:rPr lang="en-US" dirty="0"/>
              <a:t> EVT): </a:t>
            </a:r>
            <a:endParaRPr lang="en-US" u="sng" dirty="0"/>
          </a:p>
          <a:p>
            <a:pPr marL="285750" indent="-285750">
              <a:buFont typeface="Arial" pitchFamily="34" charset="0"/>
              <a:buChar char="•"/>
            </a:pPr>
            <a:endParaRPr lang="en-US" b="1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u="sng" dirty="0" smtClean="0"/>
              <a:t>47</a:t>
            </a:r>
            <a:r>
              <a:rPr lang="en-US" b="1" u="sng" dirty="0"/>
              <a:t>% - </a:t>
            </a:r>
            <a:r>
              <a:rPr lang="en-US" b="1" u="sng" dirty="0" err="1"/>
              <a:t>Piñon</a:t>
            </a:r>
            <a:r>
              <a:rPr lang="en-US" b="1" u="sng" dirty="0"/>
              <a:t>-juniper </a:t>
            </a:r>
            <a:r>
              <a:rPr lang="en-US" u="sng" dirty="0" smtClean="0"/>
              <a:t>(savanna) </a:t>
            </a:r>
            <a:r>
              <a:rPr lang="en-US" dirty="0" smtClean="0"/>
              <a:t>- </a:t>
            </a:r>
            <a:r>
              <a:rPr lang="en-US" i="1" dirty="0" err="1"/>
              <a:t>Pinus</a:t>
            </a:r>
            <a:r>
              <a:rPr lang="en-US" i="1" dirty="0"/>
              <a:t> </a:t>
            </a:r>
            <a:r>
              <a:rPr lang="en-US" i="1" dirty="0" err="1"/>
              <a:t>edulis</a:t>
            </a:r>
            <a:r>
              <a:rPr lang="en-US" dirty="0"/>
              <a:t>, </a:t>
            </a:r>
            <a:r>
              <a:rPr lang="en-US" i="1" dirty="0" err="1"/>
              <a:t>Juniperus</a:t>
            </a:r>
            <a:r>
              <a:rPr lang="en-US" i="1" dirty="0"/>
              <a:t> </a:t>
            </a:r>
            <a:r>
              <a:rPr lang="en-US" i="1" dirty="0" err="1"/>
              <a:t>scopulorum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monosperma</a:t>
            </a:r>
            <a:r>
              <a:rPr lang="en-US" i="1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u="sng" dirty="0" smtClean="0"/>
              <a:t>29% - Grassland </a:t>
            </a:r>
            <a:r>
              <a:rPr lang="en-US" u="sng" dirty="0" smtClean="0"/>
              <a:t>(short grass)</a:t>
            </a:r>
            <a:r>
              <a:rPr lang="en-US" dirty="0" smtClean="0"/>
              <a:t> - </a:t>
            </a:r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gracilis</a:t>
            </a:r>
            <a:endParaRPr lang="en-US" i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b="1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u="sng" dirty="0" smtClean="0"/>
              <a:t>24</a:t>
            </a:r>
            <a:r>
              <a:rPr lang="en-US" b="1" u="sng" dirty="0"/>
              <a:t>% - Ponderosa pine</a:t>
            </a:r>
            <a:r>
              <a:rPr lang="en-US" b="1" i="1" dirty="0"/>
              <a:t> </a:t>
            </a:r>
            <a:r>
              <a:rPr lang="en-US" i="1" dirty="0"/>
              <a:t>- </a:t>
            </a:r>
            <a:r>
              <a:rPr lang="en-US" i="1" dirty="0" err="1"/>
              <a:t>Pinus</a:t>
            </a:r>
            <a:r>
              <a:rPr lang="en-US" i="1" dirty="0"/>
              <a:t> ponderosa, </a:t>
            </a:r>
            <a:r>
              <a:rPr lang="en-US" i="1" dirty="0" err="1"/>
              <a:t>Quercus</a:t>
            </a:r>
            <a:r>
              <a:rPr lang="en-US" i="1" dirty="0"/>
              <a:t> </a:t>
            </a:r>
            <a:r>
              <a:rPr lang="en-US" i="1" dirty="0" err="1" smtClean="0"/>
              <a:t>undulata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14300"/>
            <a:ext cx="5122719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3246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Margolis 2013 IJWF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K_co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762000" y="228600"/>
            <a:ext cx="8001000" cy="1143000"/>
          </a:xfrm>
          <a:prstGeom prst="rect">
            <a:avLst/>
          </a:prstGeom>
          <a:solidFill>
            <a:srgbClr val="EFECF4">
              <a:alpha val="61176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 smtClean="0"/>
              <a:t>Tree-ring sample collection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63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3733800" cy="2590800"/>
          </a:xfrm>
        </p:spPr>
        <p:txBody>
          <a:bodyPr anchor="t"/>
          <a:lstStyle/>
          <a:p>
            <a:pPr algn="l" eaLnBrk="1" hangingPunct="1"/>
            <a:r>
              <a:rPr lang="en-US" sz="3600" dirty="0" smtClean="0"/>
              <a:t>Increment cores: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1. tree age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2. climate reconstruction</a:t>
            </a:r>
          </a:p>
        </p:txBody>
      </p:sp>
      <p:pic>
        <p:nvPicPr>
          <p:cNvPr id="37891" name="Picture 5" descr="core_borer_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9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There are </a:t>
            </a:r>
            <a:r>
              <a:rPr lang="en-US" dirty="0" smtClean="0">
                <a:solidFill>
                  <a:srgbClr val="FF0000"/>
                </a:solidFill>
                <a:latin typeface="Times New Roman"/>
              </a:rPr>
              <a:t>endless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sampling designs to choose 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from!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500" y="1981200"/>
            <a:ext cx="800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Plots (fixed radius or n-tree) </a:t>
            </a:r>
          </a:p>
          <a:p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Targeted</a:t>
            </a:r>
          </a:p>
          <a:p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Systematic</a:t>
            </a:r>
            <a:r>
              <a:rPr lang="en-US" sz="3600" b="0" i="0" u="none" strike="noStrike" dirty="0" smtClean="0">
                <a:solidFill>
                  <a:srgbClr val="000000"/>
                </a:solidFill>
                <a:latin typeface="Times New Roman"/>
              </a:rPr>
              <a:t> g</a:t>
            </a:r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rids</a:t>
            </a:r>
          </a:p>
          <a:p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Stratified (random) </a:t>
            </a:r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Transects</a:t>
            </a:r>
          </a:p>
        </p:txBody>
      </p:sp>
    </p:spTree>
    <p:extLst>
      <p:ext uri="{BB962C8B-B14F-4D97-AF65-F5344CB8AC3E}">
        <p14:creationId xmlns:p14="http://schemas.microsoft.com/office/powerpoint/2010/main" val="18789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957943"/>
            <a:ext cx="4648200" cy="5697777"/>
            <a:chOff x="-76200" y="0"/>
            <a:chExt cx="5410200" cy="6858000"/>
          </a:xfrm>
        </p:grpSpPr>
        <p:pic>
          <p:nvPicPr>
            <p:cNvPr id="10" name="Picture 7" descr="IMG_1835_sa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4102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685800" y="2667000"/>
              <a:ext cx="1371600" cy="18288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447800" y="2590800"/>
              <a:ext cx="1600200" cy="20574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28601" y="1600201"/>
              <a:ext cx="2631455" cy="86539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Fire scars</a:t>
              </a:r>
            </a:p>
          </p:txBody>
        </p:sp>
      </p:grpSp>
      <p:pic>
        <p:nvPicPr>
          <p:cNvPr id="16" name="Picture 4" descr="Firescar_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0453"/>
            <a:ext cx="3772173" cy="567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 descr="chris saw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281876"/>
            <a:ext cx="3772173" cy="502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Surface fire history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ecos_sign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pepe mike cross 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457200"/>
            <a:ext cx="5181600" cy="830263"/>
          </a:xfrm>
          <a:prstGeom prst="rect">
            <a:avLst/>
          </a:prstGeom>
          <a:solidFill>
            <a:schemeClr val="bg1">
              <a:alpha val="63922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/>
              <a:t>Pecos Wilderness </a:t>
            </a:r>
          </a:p>
        </p:txBody>
      </p:sp>
    </p:spTree>
    <p:extLst>
      <p:ext uri="{BB962C8B-B14F-4D97-AF65-F5344CB8AC3E}">
        <p14:creationId xmlns:p14="http://schemas.microsoft.com/office/powerpoint/2010/main" val="13871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88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605" y="1752600"/>
            <a:ext cx="8229600" cy="1295400"/>
          </a:xfrm>
        </p:spPr>
        <p:txBody>
          <a:bodyPr>
            <a:normAutofit lnSpcReduction="10000"/>
          </a:bodyPr>
          <a:lstStyle/>
          <a:p>
            <a:pPr marL="0">
              <a:buNone/>
            </a:pPr>
            <a:r>
              <a:rPr lang="en-US" sz="2800" dirty="0" smtClean="0"/>
              <a:t>Sampling </a:t>
            </a:r>
            <a:r>
              <a:rPr lang="en-US" sz="2800" b="1" dirty="0" smtClean="0">
                <a:solidFill>
                  <a:srgbClr val="FF0000"/>
                </a:solidFill>
              </a:rPr>
              <a:t>all</a:t>
            </a:r>
            <a:r>
              <a:rPr lang="en-US" sz="2800" dirty="0" smtClean="0"/>
              <a:t> live and dead trees to reconstruct composition, age structure, and fire history in mixed conifer forests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605" y="304800"/>
            <a:ext cx="8229600" cy="99060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50000"/>
                      </a14:imgEffect>
                      <a14:imgEffect>
                        <a14:brightnessContrast bright="22000" contrast="-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Sometimes you take anything you can find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" y="3507756"/>
            <a:ext cx="3124200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59" y="3507756"/>
            <a:ext cx="3124200" cy="2343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11" y="3505200"/>
            <a:ext cx="3117448" cy="23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0562" y="0"/>
            <a:ext cx="4643438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643" y="-1"/>
            <a:ext cx="46983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76200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We often “target” certain trees that have the information we seek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604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ck_mtn_ari_coring_potr_firekilled_PSM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6858001"/>
          </a:xfrm>
          <a:prstGeom prst="rect">
            <a:avLst/>
          </a:prstGeom>
        </p:spPr>
      </p:pic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572001" y="-10343"/>
          <a:ext cx="4572000" cy="686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Image" r:id="rId5" imgW="743046" imgH="1115641" progId="Photoshop.Image.7">
                  <p:embed/>
                </p:oleObj>
              </mc:Choice>
              <mc:Fallback>
                <p:oleObj name="Image" r:id="rId5" imgW="743046" imgH="111564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1" y="-10343"/>
                        <a:ext cx="4572000" cy="6868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1828800" y="2514600"/>
            <a:ext cx="11430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3061" name="Line 5"/>
          <p:cNvSpPr>
            <a:spLocks noChangeShapeType="1"/>
          </p:cNvSpPr>
          <p:nvPr/>
        </p:nvSpPr>
        <p:spPr bwMode="auto">
          <a:xfrm flipH="1">
            <a:off x="5715000" y="1295400"/>
            <a:ext cx="10668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9600" y="304800"/>
            <a:ext cx="7924800" cy="769441"/>
          </a:xfrm>
          <a:prstGeom prst="rect">
            <a:avLst/>
          </a:prstGeom>
          <a:solidFill>
            <a:srgbClr val="000000">
              <a:alpha val="63137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Fire-killed 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</a:rPr>
              <a:t>tree death 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dates</a:t>
            </a:r>
          </a:p>
        </p:txBody>
      </p:sp>
    </p:spTree>
    <p:extLst>
      <p:ext uri="{BB962C8B-B14F-4D97-AF65-F5344CB8AC3E}">
        <p14:creationId xmlns:p14="http://schemas.microsoft.com/office/powerpoint/2010/main" val="2733732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  <p:bldP spid="1730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ellis\UofA\teaching\2014\pre-session\field_trip\scouting\photos\whitetail_campground5_ 10_14\DSC_0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747"/>
            <a:ext cx="9144000" cy="60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5172" y="24714"/>
            <a:ext cx="393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Class Field Trip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629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ellis\UofA\teaching\2014\pre-session\field_trip\wtl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Has fire exclusion affected tree species composition and density?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 there a tree-ring response to crown damage from fire?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Species composition and density change?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1618" y="1451085"/>
            <a:ext cx="5632621" cy="1970130"/>
            <a:chOff x="844379" y="3953322"/>
            <a:chExt cx="6699422" cy="2665008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379" y="3953322"/>
              <a:ext cx="6699422" cy="1693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05" y="4876800"/>
              <a:ext cx="29337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953000"/>
              <a:ext cx="2126392" cy="1665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941836" y="2585946"/>
            <a:ext cx="5830845" cy="1447800"/>
            <a:chOff x="2322555" y="1981200"/>
            <a:chExt cx="6705600" cy="1981200"/>
          </a:xfrm>
        </p:grpSpPr>
        <p:grpSp>
          <p:nvGrpSpPr>
            <p:cNvPr id="6" name="Group 5"/>
            <p:cNvGrpSpPr/>
            <p:nvPr/>
          </p:nvGrpSpPr>
          <p:grpSpPr>
            <a:xfrm>
              <a:off x="2322555" y="1981200"/>
              <a:ext cx="6705600" cy="1981200"/>
              <a:chOff x="838200" y="1600200"/>
              <a:chExt cx="6705600" cy="1981200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600200"/>
                <a:ext cx="6705600" cy="167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805" y="2590800"/>
                <a:ext cx="28575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971800"/>
              <a:ext cx="181610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596446" y="5638800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“current </a:t>
            </a:r>
            <a:r>
              <a:rPr lang="en-US" sz="1600" dirty="0">
                <a:solidFill>
                  <a:srgbClr val="FF0000"/>
                </a:solidFill>
              </a:rPr>
              <a:t>attempts to ‘‘restore’’ forests to open, low-severity fire conditions may not align with historical reference </a:t>
            </a:r>
            <a:r>
              <a:rPr lang="en-US" sz="1600" dirty="0" smtClean="0">
                <a:solidFill>
                  <a:srgbClr val="FF0000"/>
                </a:solidFill>
              </a:rPr>
              <a:t>conditions in </a:t>
            </a:r>
            <a:r>
              <a:rPr lang="en-US" sz="1600" dirty="0">
                <a:solidFill>
                  <a:srgbClr val="FF0000"/>
                </a:solidFill>
              </a:rPr>
              <a:t>most ponderosa pine and mixed-conifer forests of western North America</a:t>
            </a:r>
            <a:r>
              <a:rPr lang="en-US" sz="1600" dirty="0" smtClean="0">
                <a:solidFill>
                  <a:srgbClr val="FF0000"/>
                </a:solidFill>
              </a:rPr>
              <a:t>.”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1317"/>
            <a:ext cx="5805488" cy="166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43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63875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/>
              </a:rPr>
              <a:t>Sampling is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driven by </a:t>
            </a:r>
            <a:r>
              <a:rPr lang="en-US" sz="3200" dirty="0">
                <a:solidFill>
                  <a:srgbClr val="000000"/>
                </a:solidFill>
                <a:latin typeface="Times New Roman"/>
              </a:rPr>
              <a:t>the study design, which is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always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defined by the </a:t>
            </a:r>
            <a:r>
              <a:rPr lang="en-US" sz="3200" dirty="0" smtClean="0">
                <a:solidFill>
                  <a:srgbClr val="FF0000"/>
                </a:solidFill>
                <a:latin typeface="Times New Roman"/>
              </a:rPr>
              <a:t>research question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: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00" y="2057400"/>
            <a:ext cx="80391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Climate</a:t>
            </a:r>
            <a:r>
              <a:rPr lang="en-US" sz="2800" b="0" i="0" u="none" strike="noStrike" dirty="0" smtClean="0">
                <a:solidFill>
                  <a:srgbClr val="000000"/>
                </a:solidFill>
                <a:latin typeface="Times New Roman"/>
              </a:rPr>
              <a:t> reconstruction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Chronology building</a:t>
            </a:r>
          </a:p>
          <a:p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Tree growth along an environment gradient </a:t>
            </a:r>
          </a:p>
          <a:p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Climate change effects on tree growth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</a:rPr>
              <a:t> Age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structure </a:t>
            </a:r>
          </a:p>
          <a:p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Effects of topographic position on tree growth</a:t>
            </a:r>
          </a:p>
          <a:p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Fire or insect outbreak history</a:t>
            </a:r>
          </a:p>
          <a:p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• Others?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12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84238"/>
          </a:xfrm>
        </p:spPr>
        <p:txBody>
          <a:bodyPr/>
          <a:lstStyle/>
          <a:p>
            <a:r>
              <a:rPr lang="en-US" dirty="0" smtClean="0"/>
              <a:t>Last widespread fire in 1899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276512"/>
              </p:ext>
            </p:extLst>
          </p:nvPr>
        </p:nvGraphicFramePr>
        <p:xfrm>
          <a:off x="381000" y="1214413"/>
          <a:ext cx="8382000" cy="564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Acrobat Document" r:id="rId3" imgW="9096172" imgH="6124485" progId="AcroExch.Document.11">
                  <p:embed/>
                </p:oleObj>
              </mc:Choice>
              <mc:Fallback>
                <p:oleObj name="Acrobat Document" r:id="rId3" imgW="9096172" imgH="612448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214413"/>
                        <a:ext cx="8382000" cy="564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8001000" y="33528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1000" y="2514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Were these sites mixed conifer when there was frequent fire?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9" name="Picture 5" descr="C:\ellis\UofA\teaching\2014\pre-session\field_trip\scouting\photos\whitetail_campground5_ 10_14\mc_plots\wtl_pt1\DSC_0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16" y="1600200"/>
            <a:ext cx="348186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ellis\UofA\teaching\2014\pre-session\field_trip\scouting\photos\whitetail_campground5_ 10_14\mc_plots\wtl_pt2\DSC_0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1"/>
            <a:ext cx="348186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ellis\UofA\teaching\2014\pre-session\field_trip\scouting\photos\whitetail_campground5_ 10_14\mc_plots\wtl_pt1\DSC_0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02" y="2133600"/>
            <a:ext cx="6364998" cy="42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n-tree plots in mixed conifer forest</a:t>
            </a:r>
          </a:p>
          <a:p>
            <a:r>
              <a:rPr lang="en-US" dirty="0" smtClean="0"/>
              <a:t>Core 30 trees in each plot to determine whether they pre- or post-date the </a:t>
            </a:r>
            <a:r>
              <a:rPr lang="en-US" dirty="0" smtClean="0"/>
              <a:t>last widespread fire (1899</a:t>
            </a:r>
            <a:r>
              <a:rPr lang="en-US" dirty="0" smtClean="0"/>
              <a:t>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Has fire exclusion affected tree species composition and density?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Is there a tree-ring response to crown damage from fire?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PIN_psme_surviv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2" name="Picture 6" descr="potr_snags_psme_survivor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0"/>
            <a:ext cx="4383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762000" y="5029200"/>
            <a:ext cx="7543800" cy="15652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i="0">
                <a:solidFill>
                  <a:schemeClr val="bg1"/>
                </a:solidFill>
              </a:rPr>
              <a:t>Injured fire-survivors</a:t>
            </a:r>
          </a:p>
          <a:p>
            <a:pPr algn="ctr"/>
            <a:r>
              <a:rPr lang="en-US" altLang="en-US" sz="4800" i="0">
                <a:solidFill>
                  <a:schemeClr val="bg1"/>
                </a:solidFill>
              </a:rPr>
              <a:t>(growth changes/resin ducts)</a:t>
            </a:r>
          </a:p>
        </p:txBody>
      </p:sp>
    </p:spTree>
    <p:extLst>
      <p:ext uri="{BB962C8B-B14F-4D97-AF65-F5344CB8AC3E}">
        <p14:creationId xmlns:p14="http://schemas.microsoft.com/office/powerpoint/2010/main" val="2436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905000" y="152400"/>
            <a:ext cx="4648200" cy="8334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</a:rPr>
              <a:t>Fire-survivors</a:t>
            </a:r>
            <a:endParaRPr lang="en-US" sz="4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6132" name="Line 4"/>
          <p:cNvSpPr>
            <a:spLocks noChangeShapeType="1"/>
          </p:cNvSpPr>
          <p:nvPr/>
        </p:nvSpPr>
        <p:spPr bwMode="auto">
          <a:xfrm>
            <a:off x="3352800" y="1219200"/>
            <a:ext cx="1219200" cy="1066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93366" y="2667000"/>
            <a:ext cx="8174434" cy="3886200"/>
            <a:chOff x="969566" y="2667000"/>
            <a:chExt cx="8174434" cy="3886200"/>
          </a:xfrm>
        </p:grpSpPr>
        <p:grpSp>
          <p:nvGrpSpPr>
            <p:cNvPr id="2" name="Group 7"/>
            <p:cNvGrpSpPr/>
            <p:nvPr/>
          </p:nvGrpSpPr>
          <p:grpSpPr>
            <a:xfrm>
              <a:off x="969566" y="2667000"/>
              <a:ext cx="8174434" cy="3886200"/>
              <a:chOff x="969566" y="2667000"/>
              <a:chExt cx="8174434" cy="388620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566" y="3276600"/>
                <a:ext cx="8174434" cy="3276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" name="TextBox 2"/>
              <p:cNvSpPr txBox="1">
                <a:spLocks noChangeArrowheads="1"/>
              </p:cNvSpPr>
              <p:nvPr/>
            </p:nvSpPr>
            <p:spPr bwMode="auto">
              <a:xfrm>
                <a:off x="1600200" y="2667000"/>
                <a:ext cx="6781800" cy="58477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3200" dirty="0" smtClean="0"/>
                  <a:t>Missing ring, then release after fire</a:t>
                </a:r>
                <a:endParaRPr lang="en-US" sz="32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629400" y="6183868"/>
              <a:ext cx="2436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Margolis &amp; </a:t>
              </a:r>
              <a:r>
                <a:rPr lang="en-US" dirty="0" err="1" smtClean="0"/>
                <a:t>Balmat</a:t>
              </a:r>
              <a:r>
                <a:rPr lang="en-US" dirty="0" smtClean="0"/>
                <a:t> 2009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27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ellis\research\shrubs\pics\9_21-28_13_Jemez\keepers\PGM_fire_survivo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42737"/>
            <a:ext cx="3810000" cy="57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ellis\research\shrubs\2013NPSproject\figs\wood_scans\PGM_10B_w_dat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2881952"/>
            <a:ext cx="8556182" cy="38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8121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Growth suppression following crown damage from fire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3188043" y="3276600"/>
            <a:ext cx="15240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ellis\UofA\teaching\2014\pre-session\field_trip\wtl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418476">
            <a:off x="1807487" y="4578454"/>
            <a:ext cx="1600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418476">
            <a:off x="1935795" y="4349854"/>
            <a:ext cx="1600200" cy="2286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Tree-ring response to crown damage from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ellis\UofA\teaching\2014\pre-session\field_trip\scouting\photos\whitetail_campground5_ 10_14\raised_crown_trees\WTL3_big_WTL4_sm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84393"/>
            <a:ext cx="2667000" cy="53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ellis\UofA\teaching\2014\pre-session\field_trip\scouting\photos\whitetail_campground5_ 10_14\raised_crown_trees\WT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90" y="1484393"/>
            <a:ext cx="3579010" cy="54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Site selection for climate </a:t>
            </a:r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3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building a dating chronology, or seeking climate signal, </a:t>
            </a:r>
            <a:r>
              <a:rPr lang="en-US" dirty="0" smtClean="0"/>
              <a:t>one would </a:t>
            </a:r>
            <a:r>
              <a:rPr lang="en-US" dirty="0"/>
              <a:t>go near, but probably not to, a distributional limit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3" y="3124200"/>
            <a:ext cx="8129954" cy="35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6248400"/>
            <a:ext cx="2184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Schweingruber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7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these locations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Near </a:t>
            </a:r>
            <a:r>
              <a:rPr lang="en-US" b="1" dirty="0" smtClean="0">
                <a:solidFill>
                  <a:srgbClr val="FF0000"/>
                </a:solidFill>
              </a:rPr>
              <a:t>the limit</a:t>
            </a:r>
            <a:r>
              <a:rPr lang="en-US" dirty="0" smtClean="0"/>
              <a:t> </a:t>
            </a:r>
            <a:r>
              <a:rPr lang="en-US" dirty="0"/>
              <a:t>because these are usually where a single environmental factor – for example available soil moisture – controls growth, so tree rings will tend to show stronger patterns of </a:t>
            </a:r>
            <a:r>
              <a:rPr lang="en-US" b="1" dirty="0"/>
              <a:t>common variation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dirty="0" smtClean="0"/>
              <a:t>Not </a:t>
            </a:r>
            <a:r>
              <a:rPr lang="en-US" b="1" dirty="0"/>
              <a:t>exactly at </a:t>
            </a:r>
            <a:r>
              <a:rPr lang="en-US" dirty="0"/>
              <a:t>limit, because conditions are often so stressed there that circuit uniformity is poor, and missing rings so frequent that dating is more difficult. </a:t>
            </a:r>
            <a:endParaRPr lang="en-US" dirty="0" smtClean="0"/>
          </a:p>
          <a:p>
            <a:r>
              <a:rPr lang="en-US" dirty="0" smtClean="0"/>
              <a:t>Open-grown </a:t>
            </a:r>
            <a:r>
              <a:rPr lang="en-US" dirty="0"/>
              <a:t>stand – reduce between-tree interactions (thus, this depends on question).</a:t>
            </a:r>
          </a:p>
        </p:txBody>
      </p:sp>
    </p:spTree>
    <p:extLst>
      <p:ext uri="{BB962C8B-B14F-4D97-AF65-F5344CB8AC3E}">
        <p14:creationId xmlns:p14="http://schemas.microsoft.com/office/powerpoint/2010/main" val="29420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Site selection at the semiarid margin of a species' local distribution reveals moisture as limiting </a:t>
            </a:r>
            <a:r>
              <a:rPr lang="en-US" sz="2800" dirty="0" smtClean="0"/>
              <a:t>factor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347877"/>
            <a:ext cx="4852022" cy="497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6400800"/>
            <a:ext cx="2042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Fritts</a:t>
            </a:r>
            <a:r>
              <a:rPr lang="en-US" b="1" dirty="0"/>
              <a:t> 1965, </a:t>
            </a:r>
            <a:r>
              <a:rPr lang="en-US" b="1" i="1" dirty="0"/>
              <a:t>Ecology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410200" y="2362200"/>
            <a:ext cx="685800" cy="281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</a:t>
            </a:r>
            <a:r>
              <a:rPr lang="en-US" dirty="0" err="1" smtClean="0"/>
              <a:t>vs</a:t>
            </a:r>
            <a:r>
              <a:rPr lang="en-US" dirty="0" smtClean="0"/>
              <a:t> Complacent Trees</a:t>
            </a:r>
            <a:endParaRPr lang="en-US" dirty="0"/>
          </a:p>
        </p:txBody>
      </p:sp>
      <p:pic>
        <p:nvPicPr>
          <p:cNvPr id="4098" name="Picture 2" descr="C:\ellis\UofA\teaching\2013\intro dendro lab\compsensne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422795" cy="49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sensitive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clim1_pepePSME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95" y="1573076"/>
            <a:ext cx="3764703" cy="501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ellis\research\CA_reconstrct_Meko2012\pics\SND\nikon\keepers\sml\spike_top_juni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18" y="1834978"/>
            <a:ext cx="297738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ellis\research\CA_reconstrct_Meko2012\pics\EPW\nikon\keepers\sml\juoc_mike_sa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1843216"/>
            <a:ext cx="297738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52400"/>
            <a:ext cx="86963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3838" y="6248400"/>
            <a:ext cx="8696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Salzer</a:t>
            </a:r>
            <a:r>
              <a:rPr lang="en-US" sz="1200" b="1" dirty="0"/>
              <a:t> MW, </a:t>
            </a:r>
            <a:r>
              <a:rPr lang="en-US" sz="1200" b="1" dirty="0" err="1"/>
              <a:t>Kipfmueller</a:t>
            </a:r>
            <a:r>
              <a:rPr lang="en-US" sz="1200" b="1" dirty="0"/>
              <a:t> KF. </a:t>
            </a:r>
            <a:r>
              <a:rPr lang="en-US" sz="1200" b="1" dirty="0" smtClean="0"/>
              <a:t>2005. Reconstructed </a:t>
            </a:r>
            <a:r>
              <a:rPr lang="en-US" sz="1200" b="1" dirty="0"/>
              <a:t>temperature and precipitation on a millennial timescale from tree-rings in the Southern Colorado Plateau, USA. CLIMATIC CHANGE 70 (3): </a:t>
            </a:r>
            <a:r>
              <a:rPr lang="en-US" sz="1200" b="1" dirty="0" smtClean="0"/>
              <a:t>465-487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73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896</Words>
  <Application>Microsoft Office PowerPoint</Application>
  <PresentationFormat>On-screen Show (4:3)</PresentationFormat>
  <Paragraphs>111</Paragraphs>
  <Slides>38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1_Office Theme</vt:lpstr>
      <vt:lpstr>Office Theme</vt:lpstr>
      <vt:lpstr>Image</vt:lpstr>
      <vt:lpstr>Acrobat Document</vt:lpstr>
      <vt:lpstr> Site and tree selection, sample design, and sampling techniques </vt:lpstr>
      <vt:lpstr>There are endless sampling designs to choose from!</vt:lpstr>
      <vt:lpstr>Sampling is driven by the study design, which is always defined by the research question:</vt:lpstr>
      <vt:lpstr>Site selection for climate reconstruction</vt:lpstr>
      <vt:lpstr>Why these locations?</vt:lpstr>
      <vt:lpstr>Site selection at the semiarid margin of a species' local distribution reveals moisture as limiting factor</vt:lpstr>
      <vt:lpstr>Sensitive vs Complacent Trees</vt:lpstr>
      <vt:lpstr>Climate sensitive trees</vt:lpstr>
      <vt:lpstr>PowerPoint Presentation</vt:lpstr>
      <vt:lpstr> Other considerations in tree and site selection  </vt:lpstr>
      <vt:lpstr>PowerPoint Presentation</vt:lpstr>
      <vt:lpstr>Sampling design for dendroecology may follow different logic: </vt:lpstr>
      <vt:lpstr>Sampling considerations in fire history </vt:lpstr>
      <vt:lpstr>Farris et al. 2010: Objective was to compare landscape patterns of area burned reconstructed from fire scars with perimeters in fire atlases (Rincon Mts, AZ) </vt:lpstr>
      <vt:lpstr>PowerPoint Presentation</vt:lpstr>
      <vt:lpstr>Gridded fire history at Monument Canyon RNA, NM  Question: Are metrics of the fire regime scale dependent?</vt:lpstr>
      <vt:lpstr>PowerPoint Presentation</vt:lpstr>
      <vt:lpstr>PowerPoint Presentation</vt:lpstr>
      <vt:lpstr>Increment cores:   1. tree age  2. climate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questions</vt:lpstr>
      <vt:lpstr>Species composition and density change?</vt:lpstr>
      <vt:lpstr>Last widespread fire in 1899</vt:lpstr>
      <vt:lpstr>Were these sites mixed conifer when there was frequent fire?</vt:lpstr>
      <vt:lpstr>Sample design</vt:lpstr>
      <vt:lpstr>Research questions</vt:lpstr>
      <vt:lpstr>PowerPoint Presentation</vt:lpstr>
      <vt:lpstr>PowerPoint Presentation</vt:lpstr>
      <vt:lpstr>PowerPoint Presentation</vt:lpstr>
      <vt:lpstr>PowerPoint Presentation</vt:lpstr>
      <vt:lpstr>Tree-ring response to crown damage from fire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and tree selection</dc:title>
  <dc:creator>ellisqm</dc:creator>
  <cp:lastModifiedBy>ellisqm</cp:lastModifiedBy>
  <cp:revision>58</cp:revision>
  <dcterms:created xsi:type="dcterms:W3CDTF">2014-05-21T04:30:01Z</dcterms:created>
  <dcterms:modified xsi:type="dcterms:W3CDTF">2014-05-21T16:44:53Z</dcterms:modified>
</cp:coreProperties>
</file>