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77" r:id="rId4"/>
    <p:sldId id="278" r:id="rId5"/>
    <p:sldId id="267" r:id="rId6"/>
    <p:sldId id="268" r:id="rId7"/>
    <p:sldId id="269" r:id="rId8"/>
    <p:sldId id="271" r:id="rId9"/>
    <p:sldId id="273" r:id="rId10"/>
    <p:sldId id="272" r:id="rId11"/>
    <p:sldId id="276" r:id="rId12"/>
    <p:sldId id="258" r:id="rId13"/>
    <p:sldId id="262" r:id="rId14"/>
    <p:sldId id="260" r:id="rId15"/>
    <p:sldId id="263" r:id="rId16"/>
    <p:sldId id="275" r:id="rId17"/>
    <p:sldId id="259" r:id="rId18"/>
    <p:sldId id="279" r:id="rId19"/>
    <p:sldId id="280" r:id="rId20"/>
    <p:sldId id="281"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086"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3AC386-451A-48A7-AE14-68812A410FEB}" type="datetimeFigureOut">
              <a:rPr lang="en-US" smtClean="0"/>
              <a:pPr/>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958180-4EB5-40B4-9C66-757D7715580B}" type="slidenum">
              <a:rPr lang="en-US" smtClean="0"/>
              <a:pPr/>
              <a:t>‹#›</a:t>
            </a:fld>
            <a:endParaRPr lang="en-US"/>
          </a:p>
        </p:txBody>
      </p:sp>
    </p:spTree>
    <p:extLst>
      <p:ext uri="{BB962C8B-B14F-4D97-AF65-F5344CB8AC3E}">
        <p14:creationId xmlns:p14="http://schemas.microsoft.com/office/powerpoint/2010/main" val="4095198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Who’s in the class – their link to </a:t>
            </a:r>
            <a:r>
              <a:rPr lang="en-US" dirty="0" err="1" smtClean="0"/>
              <a:t>dendro</a:t>
            </a:r>
            <a:endParaRPr lang="en-US" dirty="0" smtClean="0"/>
          </a:p>
          <a:p>
            <a:r>
              <a:rPr lang="en-US" dirty="0" smtClean="0"/>
              <a:t>Slides on </a:t>
            </a:r>
          </a:p>
          <a:p>
            <a:endParaRPr lang="en-US" dirty="0" smtClean="0"/>
          </a:p>
        </p:txBody>
      </p:sp>
      <p:sp>
        <p:nvSpPr>
          <p:cNvPr id="4" name="Slide Number Placeholder 3"/>
          <p:cNvSpPr>
            <a:spLocks noGrp="1"/>
          </p:cNvSpPr>
          <p:nvPr>
            <p:ph type="sldNum" sz="quarter" idx="10"/>
          </p:nvPr>
        </p:nvSpPr>
        <p:spPr/>
        <p:txBody>
          <a:bodyPr/>
          <a:lstStyle/>
          <a:p>
            <a:fld id="{C6958180-4EB5-40B4-9C66-757D7715580B}" type="slidenum">
              <a:rPr lang="en-US" smtClean="0"/>
              <a:pPr/>
              <a:t>2</a:t>
            </a:fld>
            <a:endParaRPr lang="en-US"/>
          </a:p>
        </p:txBody>
      </p:sp>
    </p:spTree>
    <p:extLst>
      <p:ext uri="{BB962C8B-B14F-4D97-AF65-F5344CB8AC3E}">
        <p14:creationId xmlns:p14="http://schemas.microsoft.com/office/powerpoint/2010/main" val="3701854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class</a:t>
            </a:r>
            <a:endParaRPr lang="en-US" dirty="0"/>
          </a:p>
        </p:txBody>
      </p:sp>
      <p:sp>
        <p:nvSpPr>
          <p:cNvPr id="4" name="Slide Number Placeholder 3"/>
          <p:cNvSpPr>
            <a:spLocks noGrp="1"/>
          </p:cNvSpPr>
          <p:nvPr>
            <p:ph type="sldNum" sz="quarter" idx="10"/>
          </p:nvPr>
        </p:nvSpPr>
        <p:spPr/>
        <p:txBody>
          <a:bodyPr/>
          <a:lstStyle/>
          <a:p>
            <a:fld id="{C6958180-4EB5-40B4-9C66-757D7715580B}" type="slidenum">
              <a:rPr lang="en-US" smtClean="0"/>
              <a:pPr/>
              <a:t>4</a:t>
            </a:fld>
            <a:endParaRPr lang="en-US"/>
          </a:p>
        </p:txBody>
      </p:sp>
    </p:spTree>
    <p:extLst>
      <p:ext uri="{BB962C8B-B14F-4D97-AF65-F5344CB8AC3E}">
        <p14:creationId xmlns:p14="http://schemas.microsoft.com/office/powerpoint/2010/main" val="3007894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class I’m going to</a:t>
            </a:r>
            <a:r>
              <a:rPr lang="en-US" baseline="0" dirty="0" smtClean="0"/>
              <a:t> teach you the secret of dendrochronology</a:t>
            </a:r>
            <a:endParaRPr lang="en-US" dirty="0"/>
          </a:p>
        </p:txBody>
      </p:sp>
      <p:sp>
        <p:nvSpPr>
          <p:cNvPr id="4" name="Slide Number Placeholder 3"/>
          <p:cNvSpPr>
            <a:spLocks noGrp="1"/>
          </p:cNvSpPr>
          <p:nvPr>
            <p:ph type="sldNum" sz="quarter" idx="10"/>
          </p:nvPr>
        </p:nvSpPr>
        <p:spPr/>
        <p:txBody>
          <a:bodyPr/>
          <a:lstStyle/>
          <a:p>
            <a:fld id="{C6958180-4EB5-40B4-9C66-757D7715580B}" type="slidenum">
              <a:rPr lang="en-US" smtClean="0"/>
              <a:pPr/>
              <a:t>5</a:t>
            </a:fld>
            <a:endParaRPr lang="en-US"/>
          </a:p>
        </p:txBody>
      </p:sp>
    </p:spTree>
    <p:extLst>
      <p:ext uri="{BB962C8B-B14F-4D97-AF65-F5344CB8AC3E}">
        <p14:creationId xmlns:p14="http://schemas.microsoft.com/office/powerpoint/2010/main" val="1834132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latin typeface="Times New Roman" charset="0"/>
              </a:rPr>
              <a:t>Why is this</a:t>
            </a:r>
            <a:r>
              <a:rPr lang="en-US" baseline="0" dirty="0" smtClean="0">
                <a:latin typeface="Times New Roman" charset="0"/>
              </a:rPr>
              <a:t> pattern matching or “</a:t>
            </a:r>
            <a:r>
              <a:rPr lang="en-US" baseline="0" dirty="0" err="1" smtClean="0">
                <a:latin typeface="Times New Roman" charset="0"/>
              </a:rPr>
              <a:t>crossdating</a:t>
            </a:r>
            <a:r>
              <a:rPr lang="en-US" baseline="0" dirty="0" smtClean="0">
                <a:latin typeface="Times New Roman" charset="0"/>
              </a:rPr>
              <a:t>” possible?</a:t>
            </a:r>
            <a:endParaRPr lang="en-US" dirty="0" smtClean="0">
              <a:latin typeface="Times New Roman" charset="0"/>
            </a:endParaRPr>
          </a:p>
        </p:txBody>
      </p:sp>
      <p:sp>
        <p:nvSpPr>
          <p:cNvPr id="80900" name="Slide Number Placeholder 3"/>
          <p:cNvSpPr>
            <a:spLocks noGrp="1"/>
          </p:cNvSpPr>
          <p:nvPr>
            <p:ph type="sldNum" sz="quarter" idx="5"/>
          </p:nvPr>
        </p:nvSpPr>
        <p:spPr>
          <a:noFill/>
        </p:spPr>
        <p:txBody>
          <a:bodyPr/>
          <a:lstStyle/>
          <a:p>
            <a:fld id="{A2CE631B-F72B-4419-8006-326225005C99}" type="slidenum">
              <a:rPr lang="en-US"/>
              <a:pPr/>
              <a:t>6</a:t>
            </a:fld>
            <a:endParaRPr lang="en-US"/>
          </a:p>
        </p:txBody>
      </p:sp>
    </p:spTree>
    <p:extLst>
      <p:ext uri="{BB962C8B-B14F-4D97-AF65-F5344CB8AC3E}">
        <p14:creationId xmlns:p14="http://schemas.microsoft.com/office/powerpoint/2010/main" val="392362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pPr eaLnBrk="1" hangingPunct="1"/>
            <a:endParaRPr lang="en-US" smtClean="0">
              <a:latin typeface="Times New Roman" charset="0"/>
            </a:endParaRPr>
          </a:p>
        </p:txBody>
      </p:sp>
      <p:sp>
        <p:nvSpPr>
          <p:cNvPr id="81924" name="Slide Number Placeholder 3"/>
          <p:cNvSpPr>
            <a:spLocks noGrp="1"/>
          </p:cNvSpPr>
          <p:nvPr>
            <p:ph type="sldNum" sz="quarter" idx="5"/>
          </p:nvPr>
        </p:nvSpPr>
        <p:spPr>
          <a:noFill/>
        </p:spPr>
        <p:txBody>
          <a:bodyPr/>
          <a:lstStyle/>
          <a:p>
            <a:fld id="{B941EBC2-B3DE-445A-A55C-99E7C506FDBF}" type="slidenum">
              <a:rPr lang="en-US"/>
              <a:pPr/>
              <a:t>7</a:t>
            </a:fld>
            <a:endParaRPr lang="en-US"/>
          </a:p>
        </p:txBody>
      </p:sp>
    </p:spTree>
    <p:extLst>
      <p:ext uri="{BB962C8B-B14F-4D97-AF65-F5344CB8AC3E}">
        <p14:creationId xmlns:p14="http://schemas.microsoft.com/office/powerpoint/2010/main" val="2910079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endParaRPr lang="en-US" smtClean="0">
              <a:latin typeface="Times New Roman" charset="0"/>
            </a:endParaRPr>
          </a:p>
        </p:txBody>
      </p:sp>
      <p:sp>
        <p:nvSpPr>
          <p:cNvPr id="88068" name="Slide Number Placeholder 3"/>
          <p:cNvSpPr>
            <a:spLocks noGrp="1"/>
          </p:cNvSpPr>
          <p:nvPr>
            <p:ph type="sldNum" sz="quarter" idx="5"/>
          </p:nvPr>
        </p:nvSpPr>
        <p:spPr>
          <a:noFill/>
        </p:spPr>
        <p:txBody>
          <a:bodyPr/>
          <a:lstStyle/>
          <a:p>
            <a:fld id="{4A2E8473-D68D-43AE-A6CA-92F3649660B0}" type="slidenum">
              <a:rPr lang="en-US"/>
              <a:pPr/>
              <a:t>9</a:t>
            </a:fld>
            <a:endParaRPr lang="en-US"/>
          </a:p>
        </p:txBody>
      </p:sp>
    </p:spTree>
    <p:extLst>
      <p:ext uri="{BB962C8B-B14F-4D97-AF65-F5344CB8AC3E}">
        <p14:creationId xmlns:p14="http://schemas.microsoft.com/office/powerpoint/2010/main" val="126519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latin typeface="Times New Roman" charset="0"/>
            </a:endParaRPr>
          </a:p>
        </p:txBody>
      </p:sp>
      <p:sp>
        <p:nvSpPr>
          <p:cNvPr id="65540" name="Slide Number Placeholder 3"/>
          <p:cNvSpPr>
            <a:spLocks noGrp="1"/>
          </p:cNvSpPr>
          <p:nvPr>
            <p:ph type="sldNum" sz="quarter" idx="5"/>
          </p:nvPr>
        </p:nvSpPr>
        <p:spPr>
          <a:noFill/>
        </p:spPr>
        <p:txBody>
          <a:bodyPr/>
          <a:lstStyle/>
          <a:p>
            <a:fld id="{35D52839-E559-45D5-81FB-B02F138394C6}" type="slidenum">
              <a:rPr lang="en-US"/>
              <a:pPr/>
              <a:t>16</a:t>
            </a:fld>
            <a:endParaRPr lang="en-US"/>
          </a:p>
        </p:txBody>
      </p:sp>
    </p:spTree>
    <p:extLst>
      <p:ext uri="{BB962C8B-B14F-4D97-AF65-F5344CB8AC3E}">
        <p14:creationId xmlns:p14="http://schemas.microsoft.com/office/powerpoint/2010/main" val="190115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endParaRPr lang="en-US" smtClean="0">
              <a:latin typeface="Times New Roman" charset="0"/>
            </a:endParaRPr>
          </a:p>
        </p:txBody>
      </p:sp>
      <p:sp>
        <p:nvSpPr>
          <p:cNvPr id="89092" name="Slide Number Placeholder 3"/>
          <p:cNvSpPr>
            <a:spLocks noGrp="1"/>
          </p:cNvSpPr>
          <p:nvPr>
            <p:ph type="sldNum" sz="quarter" idx="5"/>
          </p:nvPr>
        </p:nvSpPr>
        <p:spPr>
          <a:noFill/>
        </p:spPr>
        <p:txBody>
          <a:bodyPr/>
          <a:lstStyle/>
          <a:p>
            <a:fld id="{9C56A31C-74B3-4B11-9A34-F8F23E10341E}" type="slidenum">
              <a:rPr lang="en-US"/>
              <a:pPr/>
              <a:t>18</a:t>
            </a:fld>
            <a:endParaRPr lang="en-US"/>
          </a:p>
        </p:txBody>
      </p:sp>
    </p:spTree>
    <p:extLst>
      <p:ext uri="{BB962C8B-B14F-4D97-AF65-F5344CB8AC3E}">
        <p14:creationId xmlns:p14="http://schemas.microsoft.com/office/powerpoint/2010/main" val="2076515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Moisture</a:t>
            </a:r>
            <a:r>
              <a:rPr lang="en-US" baseline="0" dirty="0" smtClean="0"/>
              <a:t> is limited growth of the sensitive tree</a:t>
            </a:r>
            <a:endParaRPr lang="en-US" dirty="0"/>
          </a:p>
        </p:txBody>
      </p:sp>
      <p:sp>
        <p:nvSpPr>
          <p:cNvPr id="4" name="Slide Number Placeholder 3"/>
          <p:cNvSpPr>
            <a:spLocks noGrp="1"/>
          </p:cNvSpPr>
          <p:nvPr>
            <p:ph type="sldNum" sz="quarter" idx="10"/>
          </p:nvPr>
        </p:nvSpPr>
        <p:spPr/>
        <p:txBody>
          <a:bodyPr/>
          <a:lstStyle/>
          <a:p>
            <a:fld id="{C6958180-4EB5-40B4-9C66-757D7715580B}" type="slidenum">
              <a:rPr lang="en-US" smtClean="0"/>
              <a:pPr/>
              <a:t>20</a:t>
            </a:fld>
            <a:endParaRPr lang="en-US"/>
          </a:p>
        </p:txBody>
      </p:sp>
    </p:spTree>
    <p:extLst>
      <p:ext uri="{BB962C8B-B14F-4D97-AF65-F5344CB8AC3E}">
        <p14:creationId xmlns:p14="http://schemas.microsoft.com/office/powerpoint/2010/main" val="1567185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A89DBE8-C44B-4977-8A86-0B0E5D679D8F}"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F7FBB-6FB8-4283-AAB2-77CCBACFFAF1}" type="slidenum">
              <a:rPr lang="en-US" smtClean="0"/>
              <a:pPr/>
              <a:t>‹#›</a:t>
            </a:fld>
            <a:endParaRPr lang="en-US"/>
          </a:p>
        </p:txBody>
      </p:sp>
    </p:spTree>
    <p:extLst>
      <p:ext uri="{BB962C8B-B14F-4D97-AF65-F5344CB8AC3E}">
        <p14:creationId xmlns:p14="http://schemas.microsoft.com/office/powerpoint/2010/main" val="3020002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89DBE8-C44B-4977-8A86-0B0E5D679D8F}"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F7FBB-6FB8-4283-AAB2-77CCBACFFAF1}" type="slidenum">
              <a:rPr lang="en-US" smtClean="0"/>
              <a:pPr/>
              <a:t>‹#›</a:t>
            </a:fld>
            <a:endParaRPr lang="en-US"/>
          </a:p>
        </p:txBody>
      </p:sp>
    </p:spTree>
    <p:extLst>
      <p:ext uri="{BB962C8B-B14F-4D97-AF65-F5344CB8AC3E}">
        <p14:creationId xmlns:p14="http://schemas.microsoft.com/office/powerpoint/2010/main" val="2492434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89DBE8-C44B-4977-8A86-0B0E5D679D8F}"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F7FBB-6FB8-4283-AAB2-77CCBACFFAF1}" type="slidenum">
              <a:rPr lang="en-US" smtClean="0"/>
              <a:pPr/>
              <a:t>‹#›</a:t>
            </a:fld>
            <a:endParaRPr lang="en-US"/>
          </a:p>
        </p:txBody>
      </p:sp>
    </p:spTree>
    <p:extLst>
      <p:ext uri="{BB962C8B-B14F-4D97-AF65-F5344CB8AC3E}">
        <p14:creationId xmlns:p14="http://schemas.microsoft.com/office/powerpoint/2010/main" val="18965618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784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73600" y="1981200"/>
            <a:ext cx="3784600" cy="41148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Thomas Swetnam, Laboratory of Tree-Ring Research, University of Arizona</a:t>
            </a:r>
          </a:p>
        </p:txBody>
      </p:sp>
      <p:sp>
        <p:nvSpPr>
          <p:cNvPr id="7" name="Rectangle 6"/>
          <p:cNvSpPr>
            <a:spLocks noGrp="1" noChangeArrowheads="1"/>
          </p:cNvSpPr>
          <p:nvPr>
            <p:ph type="sldNum" sz="quarter" idx="12"/>
          </p:nvPr>
        </p:nvSpPr>
        <p:spPr>
          <a:ln/>
        </p:spPr>
        <p:txBody>
          <a:bodyPr/>
          <a:lstStyle>
            <a:lvl1pPr>
              <a:defRPr/>
            </a:lvl1pPr>
          </a:lstStyle>
          <a:p>
            <a:pPr>
              <a:defRPr/>
            </a:pPr>
            <a:fld id="{C1D5BBA2-04D4-4A95-A3B3-29A03282C84A}" type="slidenum">
              <a:rPr lang="en-US"/>
              <a:pPr>
                <a:defRPr/>
              </a:pPr>
              <a:t>‹#›</a:t>
            </a:fld>
            <a:endParaRPr lang="en-US"/>
          </a:p>
        </p:txBody>
      </p:sp>
    </p:spTree>
    <p:extLst>
      <p:ext uri="{BB962C8B-B14F-4D97-AF65-F5344CB8AC3E}">
        <p14:creationId xmlns:p14="http://schemas.microsoft.com/office/powerpoint/2010/main" val="14026355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784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73600" y="1981200"/>
            <a:ext cx="3784600" cy="41148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Thomas Swetnam, Laboratory of Tree-Ring Research, University of Arizona</a:t>
            </a:r>
          </a:p>
        </p:txBody>
      </p:sp>
      <p:sp>
        <p:nvSpPr>
          <p:cNvPr id="7" name="Rectangle 6"/>
          <p:cNvSpPr>
            <a:spLocks noGrp="1" noChangeArrowheads="1"/>
          </p:cNvSpPr>
          <p:nvPr>
            <p:ph type="sldNum" sz="quarter" idx="12"/>
          </p:nvPr>
        </p:nvSpPr>
        <p:spPr>
          <a:ln/>
        </p:spPr>
        <p:txBody>
          <a:bodyPr/>
          <a:lstStyle>
            <a:lvl1pPr>
              <a:defRPr/>
            </a:lvl1pPr>
          </a:lstStyle>
          <a:p>
            <a:pPr>
              <a:defRPr/>
            </a:pPr>
            <a:fld id="{F71328CC-E493-41C9-9657-CF9C13C64DEB}" type="slidenum">
              <a:rPr lang="en-US"/>
              <a:pPr>
                <a:defRPr/>
              </a:pPr>
              <a:t>‹#›</a:t>
            </a:fld>
            <a:endParaRPr lang="en-US"/>
          </a:p>
        </p:txBody>
      </p:sp>
    </p:spTree>
    <p:extLst>
      <p:ext uri="{BB962C8B-B14F-4D97-AF65-F5344CB8AC3E}">
        <p14:creationId xmlns:p14="http://schemas.microsoft.com/office/powerpoint/2010/main" val="3215092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89DBE8-C44B-4977-8A86-0B0E5D679D8F}"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F7FBB-6FB8-4283-AAB2-77CCBACFFAF1}" type="slidenum">
              <a:rPr lang="en-US" smtClean="0"/>
              <a:pPr/>
              <a:t>‹#›</a:t>
            </a:fld>
            <a:endParaRPr lang="en-US"/>
          </a:p>
        </p:txBody>
      </p:sp>
    </p:spTree>
    <p:extLst>
      <p:ext uri="{BB962C8B-B14F-4D97-AF65-F5344CB8AC3E}">
        <p14:creationId xmlns:p14="http://schemas.microsoft.com/office/powerpoint/2010/main" val="223451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89DBE8-C44B-4977-8A86-0B0E5D679D8F}"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F7FBB-6FB8-4283-AAB2-77CCBACFFAF1}" type="slidenum">
              <a:rPr lang="en-US" smtClean="0"/>
              <a:pPr/>
              <a:t>‹#›</a:t>
            </a:fld>
            <a:endParaRPr lang="en-US"/>
          </a:p>
        </p:txBody>
      </p:sp>
    </p:spTree>
    <p:extLst>
      <p:ext uri="{BB962C8B-B14F-4D97-AF65-F5344CB8AC3E}">
        <p14:creationId xmlns:p14="http://schemas.microsoft.com/office/powerpoint/2010/main" val="2693063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A89DBE8-C44B-4977-8A86-0B0E5D679D8F}"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F7FBB-6FB8-4283-AAB2-77CCBACFFAF1}" type="slidenum">
              <a:rPr lang="en-US" smtClean="0"/>
              <a:pPr/>
              <a:t>‹#›</a:t>
            </a:fld>
            <a:endParaRPr lang="en-US"/>
          </a:p>
        </p:txBody>
      </p:sp>
    </p:spTree>
    <p:extLst>
      <p:ext uri="{BB962C8B-B14F-4D97-AF65-F5344CB8AC3E}">
        <p14:creationId xmlns:p14="http://schemas.microsoft.com/office/powerpoint/2010/main" val="1001728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A89DBE8-C44B-4977-8A86-0B0E5D679D8F}"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7F7FBB-6FB8-4283-AAB2-77CCBACFFAF1}" type="slidenum">
              <a:rPr lang="en-US" smtClean="0"/>
              <a:pPr/>
              <a:t>‹#›</a:t>
            </a:fld>
            <a:endParaRPr lang="en-US"/>
          </a:p>
        </p:txBody>
      </p:sp>
    </p:spTree>
    <p:extLst>
      <p:ext uri="{BB962C8B-B14F-4D97-AF65-F5344CB8AC3E}">
        <p14:creationId xmlns:p14="http://schemas.microsoft.com/office/powerpoint/2010/main" val="187895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A89DBE8-C44B-4977-8A86-0B0E5D679D8F}"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7F7FBB-6FB8-4283-AAB2-77CCBACFFAF1}" type="slidenum">
              <a:rPr lang="en-US" smtClean="0"/>
              <a:pPr/>
              <a:t>‹#›</a:t>
            </a:fld>
            <a:endParaRPr lang="en-US"/>
          </a:p>
        </p:txBody>
      </p:sp>
    </p:spTree>
    <p:extLst>
      <p:ext uri="{BB962C8B-B14F-4D97-AF65-F5344CB8AC3E}">
        <p14:creationId xmlns:p14="http://schemas.microsoft.com/office/powerpoint/2010/main" val="1474669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89DBE8-C44B-4977-8A86-0B0E5D679D8F}"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7F7FBB-6FB8-4283-AAB2-77CCBACFFAF1}" type="slidenum">
              <a:rPr lang="en-US" smtClean="0"/>
              <a:pPr/>
              <a:t>‹#›</a:t>
            </a:fld>
            <a:endParaRPr lang="en-US"/>
          </a:p>
        </p:txBody>
      </p:sp>
    </p:spTree>
    <p:extLst>
      <p:ext uri="{BB962C8B-B14F-4D97-AF65-F5344CB8AC3E}">
        <p14:creationId xmlns:p14="http://schemas.microsoft.com/office/powerpoint/2010/main" val="4127265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89DBE8-C44B-4977-8A86-0B0E5D679D8F}"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F7FBB-6FB8-4283-AAB2-77CCBACFFAF1}" type="slidenum">
              <a:rPr lang="en-US" smtClean="0"/>
              <a:pPr/>
              <a:t>‹#›</a:t>
            </a:fld>
            <a:endParaRPr lang="en-US"/>
          </a:p>
        </p:txBody>
      </p:sp>
    </p:spTree>
    <p:extLst>
      <p:ext uri="{BB962C8B-B14F-4D97-AF65-F5344CB8AC3E}">
        <p14:creationId xmlns:p14="http://schemas.microsoft.com/office/powerpoint/2010/main" val="3371351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89DBE8-C44B-4977-8A86-0B0E5D679D8F}"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F7FBB-6FB8-4283-AAB2-77CCBACFFAF1}" type="slidenum">
              <a:rPr lang="en-US" smtClean="0"/>
              <a:pPr/>
              <a:t>‹#›</a:t>
            </a:fld>
            <a:endParaRPr lang="en-US"/>
          </a:p>
        </p:txBody>
      </p:sp>
    </p:spTree>
    <p:extLst>
      <p:ext uri="{BB962C8B-B14F-4D97-AF65-F5344CB8AC3E}">
        <p14:creationId xmlns:p14="http://schemas.microsoft.com/office/powerpoint/2010/main" val="4013824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89DBE8-C44B-4977-8A86-0B0E5D679D8F}"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7F7FBB-6FB8-4283-AAB2-77CCBACFFAF1}" type="slidenum">
              <a:rPr lang="en-US" smtClean="0"/>
              <a:pPr/>
              <a:t>‹#›</a:t>
            </a:fld>
            <a:endParaRPr lang="en-US"/>
          </a:p>
        </p:txBody>
      </p:sp>
    </p:spTree>
    <p:extLst>
      <p:ext uri="{BB962C8B-B14F-4D97-AF65-F5344CB8AC3E}">
        <p14:creationId xmlns:p14="http://schemas.microsoft.com/office/powerpoint/2010/main" val="36802442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hyperlink" Target="mailto:ellisqm@ltrr.arizona.edu"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hyperlink" Target="http://www.ltrr.arizona.edu/skeletonplot/introcrossdate.ht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7700" y="381000"/>
            <a:ext cx="7772400" cy="1470025"/>
          </a:xfrm>
        </p:spPr>
        <p:txBody>
          <a:bodyPr/>
          <a:lstStyle/>
          <a:p>
            <a:r>
              <a:rPr lang="en-US" dirty="0" smtClean="0"/>
              <a:t>Introduction to Dendrochronology Lab</a:t>
            </a:r>
            <a:endParaRPr lang="en-US" dirty="0"/>
          </a:p>
        </p:txBody>
      </p:sp>
      <p:sp>
        <p:nvSpPr>
          <p:cNvPr id="3" name="Subtitle 2"/>
          <p:cNvSpPr>
            <a:spLocks noGrp="1"/>
          </p:cNvSpPr>
          <p:nvPr>
            <p:ph type="subTitle" idx="1"/>
          </p:nvPr>
        </p:nvSpPr>
        <p:spPr>
          <a:xfrm>
            <a:off x="1366157" y="5105400"/>
            <a:ext cx="6400800" cy="1284515"/>
          </a:xfrm>
        </p:spPr>
        <p:txBody>
          <a:bodyPr>
            <a:normAutofit lnSpcReduction="10000"/>
          </a:bodyPr>
          <a:lstStyle/>
          <a:p>
            <a:r>
              <a:rPr lang="en-US" sz="2400" dirty="0" smtClean="0"/>
              <a:t>Instructors: </a:t>
            </a:r>
            <a:r>
              <a:rPr lang="en-US" sz="2400" dirty="0" smtClean="0"/>
              <a:t>Ellis </a:t>
            </a:r>
            <a:r>
              <a:rPr lang="en-US" sz="2400" dirty="0" smtClean="0"/>
              <a:t>Margolis &amp; Alex </a:t>
            </a:r>
            <a:r>
              <a:rPr lang="en-US" sz="2400" dirty="0" err="1" smtClean="0"/>
              <a:t>Arizpe</a:t>
            </a:r>
            <a:endParaRPr lang="en-US" sz="2400" dirty="0" smtClean="0"/>
          </a:p>
          <a:p>
            <a:r>
              <a:rPr lang="en-US" sz="2400" dirty="0" smtClean="0">
                <a:hlinkClick r:id="rId2"/>
              </a:rPr>
              <a:t>ellisqm@ltrr.arizona.edu</a:t>
            </a:r>
            <a:endParaRPr lang="en-US" sz="2400" dirty="0" smtClean="0"/>
          </a:p>
          <a:p>
            <a:r>
              <a:rPr lang="en-US" sz="2400" dirty="0" smtClean="0"/>
              <a:t>BBTRB room 321 </a:t>
            </a:r>
            <a:endParaRPr lang="en-US" sz="2400" dirty="0"/>
          </a:p>
        </p:txBody>
      </p:sp>
      <p:pic>
        <p:nvPicPr>
          <p:cNvPr id="1026" name="Picture 2" descr="C:\ellis\UofA\teaching\2013\intro dendro lab\Original Black&amp;White Drawing Smiley&amp;Class.tif"/>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68828" y="1828800"/>
            <a:ext cx="7195458" cy="3135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480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So you just count the rings, right?</a:t>
            </a:r>
            <a:endParaRPr lang="en-US" dirty="0"/>
          </a:p>
        </p:txBody>
      </p:sp>
      <p:sp>
        <p:nvSpPr>
          <p:cNvPr id="3" name="Content Placeholder 2"/>
          <p:cNvSpPr>
            <a:spLocks noGrp="1"/>
          </p:cNvSpPr>
          <p:nvPr>
            <p:ph idx="1"/>
          </p:nvPr>
        </p:nvSpPr>
        <p:spPr/>
        <p:txBody>
          <a:bodyPr/>
          <a:lstStyle/>
          <a:p>
            <a:r>
              <a:rPr lang="en-US" dirty="0" smtClean="0"/>
              <a:t>Missing Rings			</a:t>
            </a:r>
          </a:p>
          <a:p>
            <a:endParaRPr lang="en-US" dirty="0" smtClean="0"/>
          </a:p>
          <a:p>
            <a:endParaRPr lang="en-US" dirty="0"/>
          </a:p>
          <a:p>
            <a:endParaRPr lang="en-US" dirty="0" smtClean="0"/>
          </a:p>
          <a:p>
            <a:pPr marL="0" indent="0">
              <a:buNone/>
            </a:pPr>
            <a:endParaRPr lang="en-US" dirty="0"/>
          </a:p>
        </p:txBody>
      </p:sp>
      <p:pic>
        <p:nvPicPr>
          <p:cNvPr id="5" name="Picture 2"/>
          <p:cNvPicPr>
            <a:picLocks noChangeAspect="1" noChangeArrowheads="1"/>
          </p:cNvPicPr>
          <p:nvPr/>
        </p:nvPicPr>
        <p:blipFill>
          <a:blip r:embed="rId2" cstate="print"/>
          <a:srcRect/>
          <a:stretch>
            <a:fillRect/>
          </a:stretch>
        </p:blipFill>
        <p:spPr bwMode="auto">
          <a:xfrm rot="16200000">
            <a:off x="241300" y="3111500"/>
            <a:ext cx="3581400" cy="2387600"/>
          </a:xfrm>
          <a:prstGeom prst="rect">
            <a:avLst/>
          </a:prstGeom>
          <a:noFill/>
          <a:ln w="12700" cap="flat" cmpd="sng">
            <a:noFill/>
            <a:prstDash val="solid"/>
            <a:miter lim="800000"/>
            <a:headEnd type="none" w="sm" len="sm"/>
            <a:tailEnd type="none" w="sm" len="sm"/>
          </a:ln>
        </p:spPr>
      </p:pic>
      <p:cxnSp>
        <p:nvCxnSpPr>
          <p:cNvPr id="6" name="Straight Arrow Connector 5"/>
          <p:cNvCxnSpPr/>
          <p:nvPr/>
        </p:nvCxnSpPr>
        <p:spPr bwMode="auto">
          <a:xfrm rot="10800000" flipV="1">
            <a:off x="2946400" y="3581400"/>
            <a:ext cx="838200" cy="533400"/>
          </a:xfrm>
          <a:prstGeom prst="straightConnector1">
            <a:avLst/>
          </a:prstGeom>
          <a:solidFill>
            <a:schemeClr val="accent1"/>
          </a:solidFill>
          <a:ln w="57150" cap="flat" cmpd="sng" algn="ctr">
            <a:solidFill>
              <a:srgbClr val="FF3300"/>
            </a:solidFill>
            <a:prstDash val="solid"/>
            <a:round/>
            <a:headEnd type="none" w="sm" len="sm"/>
            <a:tailEnd type="arrow"/>
          </a:ln>
          <a:effectLst/>
        </p:spPr>
      </p:cxn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0072"/>
          <a:stretch/>
        </p:blipFill>
        <p:spPr bwMode="auto">
          <a:xfrm>
            <a:off x="4264732" y="1157288"/>
            <a:ext cx="4240494" cy="5381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Group 9"/>
          <p:cNvGrpSpPr/>
          <p:nvPr/>
        </p:nvGrpSpPr>
        <p:grpSpPr>
          <a:xfrm>
            <a:off x="267209" y="5495835"/>
            <a:ext cx="4689420" cy="1200329"/>
            <a:chOff x="228600" y="5338583"/>
            <a:chExt cx="4689420" cy="1200329"/>
          </a:xfrm>
        </p:grpSpPr>
        <p:sp>
          <p:nvSpPr>
            <p:cNvPr id="4" name="TextBox 3"/>
            <p:cNvSpPr txBox="1"/>
            <p:nvPr/>
          </p:nvSpPr>
          <p:spPr>
            <a:xfrm>
              <a:off x="228600" y="5338583"/>
              <a:ext cx="3859494" cy="1200329"/>
            </a:xfrm>
            <a:prstGeom prst="rect">
              <a:avLst/>
            </a:prstGeom>
            <a:solidFill>
              <a:schemeClr val="bg1">
                <a:lumMod val="95000"/>
                <a:alpha val="83000"/>
              </a:schemeClr>
            </a:solidFill>
          </p:spPr>
          <p:txBody>
            <a:bodyPr wrap="square" rtlCol="0">
              <a:spAutoFit/>
            </a:bodyPr>
            <a:lstStyle/>
            <a:p>
              <a:r>
                <a:rPr lang="en-US" sz="3600" dirty="0" smtClean="0">
                  <a:solidFill>
                    <a:srgbClr val="FF0000"/>
                  </a:solidFill>
                </a:rPr>
                <a:t>Four missing rings from 1893 </a:t>
              </a:r>
              <a:r>
                <a:rPr lang="en-US" sz="3600" smtClean="0">
                  <a:solidFill>
                    <a:srgbClr val="FF0000"/>
                  </a:solidFill>
                </a:rPr>
                <a:t>– 1905!</a:t>
              </a:r>
              <a:endParaRPr lang="en-US" sz="3600" dirty="0">
                <a:solidFill>
                  <a:srgbClr val="FF0000"/>
                </a:solidFill>
              </a:endParaRPr>
            </a:p>
          </p:txBody>
        </p:sp>
        <p:cxnSp>
          <p:nvCxnSpPr>
            <p:cNvPr id="9" name="Straight Arrow Connector 8"/>
            <p:cNvCxnSpPr/>
            <p:nvPr/>
          </p:nvCxnSpPr>
          <p:spPr bwMode="auto">
            <a:xfrm>
              <a:off x="3902020" y="5938747"/>
              <a:ext cx="1016000" cy="0"/>
            </a:xfrm>
            <a:prstGeom prst="straightConnector1">
              <a:avLst/>
            </a:prstGeom>
            <a:solidFill>
              <a:schemeClr val="accent1"/>
            </a:solidFill>
            <a:ln w="57150" cap="flat" cmpd="sng" algn="ctr">
              <a:solidFill>
                <a:srgbClr val="FF3300"/>
              </a:solidFill>
              <a:prstDash val="solid"/>
              <a:round/>
              <a:headEnd type="none" w="sm" len="sm"/>
              <a:tailEnd type="arrow"/>
            </a:ln>
            <a:effectLst/>
          </p:spPr>
        </p:cxnSp>
      </p:grpSp>
    </p:spTree>
    <p:extLst>
      <p:ext uri="{BB962C8B-B14F-4D97-AF65-F5344CB8AC3E}">
        <p14:creationId xmlns:p14="http://schemas.microsoft.com/office/powerpoint/2010/main" val="210412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772400" cy="1143000"/>
          </a:xfrm>
        </p:spPr>
        <p:txBody>
          <a:bodyPr/>
          <a:lstStyle/>
          <a:p>
            <a:r>
              <a:rPr lang="en-US" dirty="0" smtClean="0"/>
              <a:t>Other challenges for </a:t>
            </a:r>
            <a:r>
              <a:rPr lang="en-US" dirty="0" err="1" smtClean="0"/>
              <a:t>crossdating</a:t>
            </a:r>
            <a:endParaRPr lang="en-US" dirty="0"/>
          </a:p>
        </p:txBody>
      </p:sp>
      <p:sp>
        <p:nvSpPr>
          <p:cNvPr id="6" name="Slide Number Placeholder 5"/>
          <p:cNvSpPr>
            <a:spLocks noGrp="1"/>
          </p:cNvSpPr>
          <p:nvPr>
            <p:ph type="sldNum" sz="quarter" idx="12"/>
          </p:nvPr>
        </p:nvSpPr>
        <p:spPr/>
        <p:txBody>
          <a:bodyPr/>
          <a:lstStyle/>
          <a:p>
            <a:pPr>
              <a:defRPr/>
            </a:pPr>
            <a:fld id="{F71328CC-E493-41C9-9657-CF9C13C64DEB}" type="slidenum">
              <a:rPr lang="en-US" smtClean="0"/>
              <a:pPr>
                <a:defRPr/>
              </a:pPr>
              <a:t>11</a:t>
            </a:fld>
            <a:endParaRPr lang="en-US"/>
          </a:p>
        </p:txBody>
      </p:sp>
      <p:sp>
        <p:nvSpPr>
          <p:cNvPr id="7" name="Rectangle 1027"/>
          <p:cNvSpPr>
            <a:spLocks noChangeArrowheads="1"/>
          </p:cNvSpPr>
          <p:nvPr/>
        </p:nvSpPr>
        <p:spPr bwMode="auto">
          <a:xfrm>
            <a:off x="1066800" y="1600200"/>
            <a:ext cx="2209800" cy="523862"/>
          </a:xfrm>
          <a:prstGeom prst="rect">
            <a:avLst/>
          </a:prstGeom>
          <a:noFill/>
          <a:ln w="9525">
            <a:noFill/>
            <a:miter lim="800000"/>
            <a:headEnd/>
            <a:tailEnd/>
          </a:ln>
        </p:spPr>
        <p:txBody>
          <a:bodyPr wrap="square" lIns="92075" tIns="46038" rIns="92075" bIns="46038">
            <a:spAutoFit/>
          </a:bodyPr>
          <a:lstStyle/>
          <a:p>
            <a:r>
              <a:rPr lang="en-US" sz="2800" dirty="0"/>
              <a:t>  </a:t>
            </a:r>
            <a:r>
              <a:rPr lang="en-US" sz="2800" dirty="0" smtClean="0"/>
              <a:t>False rings</a:t>
            </a:r>
            <a:endParaRPr lang="en-US" sz="2800" dirty="0"/>
          </a:p>
        </p:txBody>
      </p:sp>
      <p:pic>
        <p:nvPicPr>
          <p:cNvPr id="9" name="Picture 5"/>
          <p:cNvPicPr>
            <a:picLocks noChangeAspect="1"/>
          </p:cNvPicPr>
          <p:nvPr/>
        </p:nvPicPr>
        <p:blipFill>
          <a:blip r:embed="rId2" cstate="screen"/>
          <a:srcRect t="5236" r="61095" b="55492"/>
          <a:stretch>
            <a:fillRect/>
          </a:stretch>
        </p:blipFill>
        <p:spPr bwMode="auto">
          <a:xfrm>
            <a:off x="0" y="2133600"/>
            <a:ext cx="3429000" cy="3857625"/>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4267200" y="1600200"/>
            <a:ext cx="4120515" cy="4578350"/>
          </a:xfrm>
          <a:prstGeom prst="rect">
            <a:avLst/>
          </a:prstGeom>
          <a:noFill/>
          <a:ln w="9525">
            <a:noFill/>
            <a:miter lim="800000"/>
            <a:headEnd/>
            <a:tailEnd/>
          </a:ln>
        </p:spPr>
      </p:pic>
    </p:spTree>
    <p:extLst>
      <p:ext uri="{BB962C8B-B14F-4D97-AF65-F5344CB8AC3E}">
        <p14:creationId xmlns:p14="http://schemas.microsoft.com/office/powerpoint/2010/main" val="2848918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228600"/>
            <a:ext cx="8229600" cy="1143000"/>
          </a:xfrm>
        </p:spPr>
        <p:txBody>
          <a:bodyPr/>
          <a:lstStyle/>
          <a:p>
            <a:r>
              <a:rPr lang="en-US" dirty="0" smtClean="0"/>
              <a:t>Skeleton plots</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r>
              <a:rPr lang="en-US" sz="2800" dirty="0" smtClean="0"/>
              <a:t>Simple graphical representation of the ring width pattern in a sample (focusing on narrow rings)</a:t>
            </a:r>
            <a:endParaRPr lang="en-US" sz="2800" dirty="0"/>
          </a:p>
        </p:txBody>
      </p:sp>
      <p:pic>
        <p:nvPicPr>
          <p:cNvPr id="3074" name="Picture 2" descr="C:\ellis\UofA\teaching\2013\intro dendro lab\BCP exercise\BCP Fits paper exercise.TIF"/>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2438400"/>
            <a:ext cx="9144000" cy="4136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54379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228600"/>
            <a:ext cx="8229600" cy="1143000"/>
          </a:xfrm>
        </p:spPr>
        <p:txBody>
          <a:bodyPr/>
          <a:lstStyle/>
          <a:p>
            <a:r>
              <a:rPr lang="en-US" dirty="0" smtClean="0"/>
              <a:t>Skeleton plots</a:t>
            </a:r>
            <a:endParaRPr lang="en-US" dirty="0"/>
          </a:p>
        </p:txBody>
      </p:sp>
      <p:sp>
        <p:nvSpPr>
          <p:cNvPr id="3" name="Content Placeholder 2"/>
          <p:cNvSpPr>
            <a:spLocks noGrp="1"/>
          </p:cNvSpPr>
          <p:nvPr>
            <p:ph idx="1"/>
          </p:nvPr>
        </p:nvSpPr>
        <p:spPr>
          <a:xfrm>
            <a:off x="478971" y="1295400"/>
            <a:ext cx="8229600" cy="4525963"/>
          </a:xfrm>
        </p:spPr>
        <p:txBody>
          <a:bodyPr>
            <a:normAutofit/>
          </a:bodyPr>
          <a:lstStyle/>
          <a:p>
            <a:r>
              <a:rPr lang="en-US" sz="2000" dirty="0" smtClean="0"/>
              <a:t>“This count of small rings then is turned into a </a:t>
            </a:r>
            <a:r>
              <a:rPr lang="en-US" sz="2000" u="sng" dirty="0" smtClean="0"/>
              <a:t>skeleton plot</a:t>
            </a:r>
            <a:r>
              <a:rPr lang="en-US" sz="2000" dirty="0" smtClean="0"/>
              <a:t>….these deficient rings expressed in vertical lines from the base of a long paper strip, the length of line being greater for more deficiency and specially long or dotted for absences. </a:t>
            </a:r>
            <a:r>
              <a:rPr lang="en-US" sz="2000" u="sng" dirty="0" smtClean="0"/>
              <a:t>These can easily be compared together for the satisfactory relative place of each specimen and a composite made </a:t>
            </a:r>
            <a:r>
              <a:rPr lang="en-US" sz="2000" dirty="0" smtClean="0"/>
              <a:t>that can be compared with a master chart if one has been made.”</a:t>
            </a:r>
          </a:p>
          <a:p>
            <a:pPr marL="400050" lvl="1" indent="0">
              <a:buNone/>
            </a:pPr>
            <a:r>
              <a:rPr lang="en-US" sz="1600" i="1" dirty="0" smtClean="0"/>
              <a:t>A.E. Douglass. 1946</a:t>
            </a:r>
            <a:r>
              <a:rPr lang="en-US" sz="1600" i="1" dirty="0"/>
              <a:t>. </a:t>
            </a:r>
            <a:r>
              <a:rPr lang="en-US" sz="1600" i="1" dirty="0" smtClean="0"/>
              <a:t>PRECISION </a:t>
            </a:r>
            <a:r>
              <a:rPr lang="en-US" sz="1600" i="1" dirty="0"/>
              <a:t>OF RING </a:t>
            </a:r>
            <a:r>
              <a:rPr lang="en-US" sz="1600" i="1" dirty="0" smtClean="0"/>
              <a:t>DATING IN </a:t>
            </a:r>
            <a:r>
              <a:rPr lang="en-US" sz="1600" i="1" dirty="0"/>
              <a:t>TREE-RING CHRONOLOGIES. </a:t>
            </a:r>
            <a:r>
              <a:rPr lang="en-US" sz="1600" i="1" dirty="0" smtClean="0"/>
              <a:t>University of Arizona Laboratory of Tree-Ring Research Bulletin No. 3.</a:t>
            </a:r>
            <a:endParaRPr lang="en-US" sz="1600" i="1"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33400" y="3830323"/>
            <a:ext cx="8153400" cy="2858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92865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Skeleton plotting – uses</a:t>
            </a:r>
            <a:endParaRPr lang="en-US" dirty="0"/>
          </a:p>
        </p:txBody>
      </p:sp>
      <p:sp>
        <p:nvSpPr>
          <p:cNvPr id="3" name="Content Placeholder 2"/>
          <p:cNvSpPr>
            <a:spLocks noGrp="1"/>
          </p:cNvSpPr>
          <p:nvPr>
            <p:ph idx="1"/>
          </p:nvPr>
        </p:nvSpPr>
        <p:spPr>
          <a:xfrm>
            <a:off x="457200" y="1828800"/>
            <a:ext cx="8229600" cy="2133600"/>
          </a:xfrm>
        </p:spPr>
        <p:txBody>
          <a:bodyPr/>
          <a:lstStyle/>
          <a:p>
            <a:pPr marL="514350" indent="-514350">
              <a:buFont typeface="+mj-lt"/>
              <a:buAutoNum type="arabicPeriod"/>
            </a:pPr>
            <a:r>
              <a:rPr lang="en-US" u="sng" dirty="0" smtClean="0"/>
              <a:t>Quick</a:t>
            </a:r>
            <a:r>
              <a:rPr lang="en-US" dirty="0" smtClean="0"/>
              <a:t> way to find dates of wood at a site with an existing chronology</a:t>
            </a:r>
          </a:p>
          <a:p>
            <a:pPr marL="514350" indent="-514350">
              <a:buFont typeface="+mj-lt"/>
              <a:buAutoNum type="arabicPeriod"/>
            </a:pPr>
            <a:r>
              <a:rPr lang="en-US" dirty="0" smtClean="0"/>
              <a:t>To develop a </a:t>
            </a:r>
            <a:r>
              <a:rPr lang="en-US" u="sng" dirty="0" smtClean="0"/>
              <a:t>master chronology</a:t>
            </a:r>
            <a:r>
              <a:rPr lang="en-US" dirty="0" smtClean="0"/>
              <a:t> at a new site</a:t>
            </a:r>
            <a:endParaRPr lang="en-US" dirty="0"/>
          </a:p>
        </p:txBody>
      </p:sp>
      <p:pic>
        <p:nvPicPr>
          <p:cNvPr id="1026" name="Picture 2" descr="C:\ellis\UofA\teaching\2013\intro dendro lab\ZMT\zmtplot PaperExercise.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4267200"/>
            <a:ext cx="9144000" cy="1247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79776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Skeleton plot required elements</a:t>
            </a:r>
            <a:endParaRPr lang="en-US" dirty="0"/>
          </a:p>
        </p:txBody>
      </p:sp>
      <p:sp>
        <p:nvSpPr>
          <p:cNvPr id="3" name="Content Placeholder 2"/>
          <p:cNvSpPr>
            <a:spLocks noGrp="1"/>
          </p:cNvSpPr>
          <p:nvPr>
            <p:ph idx="1"/>
          </p:nvPr>
        </p:nvSpPr>
        <p:spPr>
          <a:xfrm>
            <a:off x="457200" y="1447800"/>
            <a:ext cx="8229600" cy="3352800"/>
          </a:xfrm>
        </p:spPr>
        <p:txBody>
          <a:bodyPr>
            <a:normAutofit fontScale="77500" lnSpcReduction="20000"/>
          </a:bodyPr>
          <a:lstStyle/>
          <a:p>
            <a:r>
              <a:rPr lang="en-US" dirty="0" smtClean="0"/>
              <a:t>On </a:t>
            </a:r>
            <a:r>
              <a:rPr lang="en-US" dirty="0"/>
              <a:t>the far Left side: name (“E.Q. Margolis”), date, </a:t>
            </a:r>
            <a:r>
              <a:rPr lang="en-US" dirty="0" err="1"/>
              <a:t>sampleID</a:t>
            </a:r>
            <a:r>
              <a:rPr lang="en-US" dirty="0"/>
              <a:t>, and radius (e.g., “A”) </a:t>
            </a:r>
          </a:p>
          <a:p>
            <a:r>
              <a:rPr lang="en-US" dirty="0" smtClean="0"/>
              <a:t>5 </a:t>
            </a:r>
            <a:r>
              <a:rPr lang="en-US" dirty="0"/>
              <a:t>spaces in: Inner ring “Flag” and inner ring descriptor (“pith” or “Inc.”). Flag filled if pith, open if Inc.</a:t>
            </a:r>
          </a:p>
          <a:p>
            <a:r>
              <a:rPr lang="en-US" dirty="0" smtClean="0"/>
              <a:t>“</a:t>
            </a:r>
            <a:r>
              <a:rPr lang="en-US" dirty="0"/>
              <a:t>0”, “10”, “20”,…… every 10 squares on top of plot</a:t>
            </a:r>
          </a:p>
          <a:p>
            <a:r>
              <a:rPr lang="en-US" dirty="0" smtClean="0"/>
              <a:t>Final </a:t>
            </a:r>
            <a:r>
              <a:rPr lang="en-US" dirty="0"/>
              <a:t>ring “Flag,” filled if complete, unfilled if incomplete.</a:t>
            </a:r>
          </a:p>
          <a:p>
            <a:r>
              <a:rPr lang="en-US" dirty="0" smtClean="0"/>
              <a:t>Final </a:t>
            </a:r>
            <a:r>
              <a:rPr lang="en-US" dirty="0"/>
              <a:t>ring descriptor: (Inc., or Complete, </a:t>
            </a:r>
            <a:r>
              <a:rPr lang="en-US" dirty="0" smtClean="0"/>
              <a:t>Bark?).</a:t>
            </a:r>
            <a:endParaRPr lang="en-US" dirty="0"/>
          </a:p>
          <a:p>
            <a:r>
              <a:rPr lang="en-US" dirty="0" smtClean="0"/>
              <a:t>Descriptors </a:t>
            </a:r>
            <a:r>
              <a:rPr lang="en-US" dirty="0"/>
              <a:t>on special rings (e.g., </a:t>
            </a:r>
            <a:r>
              <a:rPr lang="en-US" dirty="0" smtClean="0"/>
              <a:t>Big [“B”],False [“</a:t>
            </a:r>
            <a:r>
              <a:rPr lang="en-US" dirty="0" err="1" smtClean="0"/>
              <a:t>Fls</a:t>
            </a:r>
            <a:r>
              <a:rPr lang="en-US" dirty="0" smtClean="0"/>
              <a:t>”], Frost[“</a:t>
            </a:r>
            <a:r>
              <a:rPr lang="en-US" dirty="0" err="1" smtClean="0"/>
              <a:t>Frst</a:t>
            </a:r>
            <a:r>
              <a:rPr lang="en-US" dirty="0" smtClean="0"/>
              <a:t>”], Injury [“</a:t>
            </a:r>
            <a:r>
              <a:rPr lang="en-US" dirty="0" err="1" smtClean="0"/>
              <a:t>Inj</a:t>
            </a:r>
            <a:r>
              <a:rPr lang="en-US" dirty="0" smtClean="0"/>
              <a:t>”], </a:t>
            </a:r>
            <a:r>
              <a:rPr lang="en-US" dirty="0"/>
              <a:t>or Locally </a:t>
            </a:r>
            <a:r>
              <a:rPr lang="en-US" dirty="0" smtClean="0"/>
              <a:t>Absent [“</a:t>
            </a:r>
            <a:r>
              <a:rPr lang="en-US" dirty="0" err="1" smtClean="0"/>
              <a:t>LAb</a:t>
            </a:r>
            <a:r>
              <a:rPr lang="en-US" dirty="0" smtClean="0"/>
              <a:t>”])</a:t>
            </a:r>
            <a:endParaRPr lang="en-US" dirty="0"/>
          </a:p>
          <a:p>
            <a:pPr marL="514350" indent="-514350">
              <a:buFont typeface="+mj-lt"/>
              <a:buAutoNum type="arabicPeriod"/>
            </a:pPr>
            <a:endParaRPr lang="en-US" dirty="0"/>
          </a:p>
        </p:txBody>
      </p:sp>
      <p:pic>
        <p:nvPicPr>
          <p:cNvPr id="5" name="Picture 4" descr="C:\ellis\UofA\teaching\2013\intro dendro lab\BCP exercise\BCP Fits paper exercise.TIF"/>
          <p:cNvPicPr/>
          <p:nvPr/>
        </p:nvPicPr>
        <p:blipFill rotWithShape="1">
          <a:blip r:embed="rId2" cstate="screen">
            <a:extLst>
              <a:ext uri="{28A0092B-C50C-407E-A947-70E740481C1C}">
                <a14:useLocalDpi xmlns:a14="http://schemas.microsoft.com/office/drawing/2010/main"/>
              </a:ext>
            </a:extLst>
          </a:blip>
          <a:srcRect/>
          <a:stretch/>
        </p:blipFill>
        <p:spPr bwMode="auto">
          <a:xfrm>
            <a:off x="381000" y="4953000"/>
            <a:ext cx="8305800" cy="16764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7508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Slide Number Placeholder 5"/>
          <p:cNvSpPr>
            <a:spLocks noGrp="1"/>
          </p:cNvSpPr>
          <p:nvPr>
            <p:ph type="sldNum" sz="quarter" idx="12"/>
          </p:nvPr>
        </p:nvSpPr>
        <p:spPr>
          <a:noFill/>
        </p:spPr>
        <p:txBody>
          <a:bodyPr/>
          <a:lstStyle/>
          <a:p>
            <a:fld id="{00222E46-B010-470D-8A0F-C851F73654C8}" type="slidenum">
              <a:rPr lang="en-US"/>
              <a:pPr/>
              <a:t>16</a:t>
            </a:fld>
            <a:endParaRPr lang="en-US"/>
          </a:p>
        </p:txBody>
      </p:sp>
      <p:pic>
        <p:nvPicPr>
          <p:cNvPr id="113666" name="Picture 2"/>
          <p:cNvPicPr>
            <a:picLocks noChangeAspect="1" noChangeArrowheads="1"/>
          </p:cNvPicPr>
          <p:nvPr/>
        </p:nvPicPr>
        <p:blipFill>
          <a:blip r:embed="rId3" cstate="print"/>
          <a:srcRect t="53482" r="13535" b="2736"/>
          <a:stretch>
            <a:fillRect/>
          </a:stretch>
        </p:blipFill>
        <p:spPr bwMode="auto">
          <a:xfrm>
            <a:off x="381000" y="2971800"/>
            <a:ext cx="8251670" cy="2362200"/>
          </a:xfrm>
          <a:prstGeom prst="rect">
            <a:avLst/>
          </a:prstGeom>
          <a:noFill/>
          <a:ln w="12700" cap="flat" cmpd="sng">
            <a:noFill/>
            <a:prstDash val="solid"/>
            <a:miter lim="800000"/>
            <a:headEnd type="none" w="sm" len="sm"/>
            <a:tailEnd type="none" w="sm" len="sm"/>
          </a:ln>
        </p:spPr>
      </p:pic>
      <p:sp>
        <p:nvSpPr>
          <p:cNvPr id="8" name="TextBox 7"/>
          <p:cNvSpPr txBox="1"/>
          <p:nvPr/>
        </p:nvSpPr>
        <p:spPr>
          <a:xfrm>
            <a:off x="609600" y="762000"/>
            <a:ext cx="8000999" cy="1938992"/>
          </a:xfrm>
          <a:prstGeom prst="rect">
            <a:avLst/>
          </a:prstGeom>
          <a:noFill/>
        </p:spPr>
        <p:txBody>
          <a:bodyPr wrap="square" rtlCol="0">
            <a:spAutoFit/>
          </a:bodyPr>
          <a:lstStyle/>
          <a:p>
            <a:r>
              <a:rPr lang="en-US" sz="3600" dirty="0" smtClean="0"/>
              <a:t>Skeleton plotting online tool developed by Dr. Paul Sheppard:</a:t>
            </a:r>
          </a:p>
          <a:p>
            <a:r>
              <a:rPr lang="en-US" sz="2400" dirty="0" smtClean="0">
                <a:hlinkClick r:id="rId4"/>
              </a:rPr>
              <a:t>http://www.ltrr.arizona.edu/skeletonplot/introcrossdate.htm</a:t>
            </a:r>
            <a:endParaRPr lang="en-US" sz="2400" dirty="0" smtClean="0"/>
          </a:p>
          <a:p>
            <a:endParaRPr lang="en-US" sz="2400" dirty="0" smtClean="0"/>
          </a:p>
        </p:txBody>
      </p:sp>
    </p:spTree>
    <p:extLst>
      <p:ext uri="{BB962C8B-B14F-4D97-AF65-F5344CB8AC3E}">
        <p14:creationId xmlns:p14="http://schemas.microsoft.com/office/powerpoint/2010/main" val="1346537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descr="C:\ellis\UofA\teaching\2013\intro dendro lab\BCP exercise\BCP PaperExercise.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4793" y="1"/>
            <a:ext cx="9150685" cy="693420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ellis\UofA\teaching\2013\intro dendro lab\BCP exercise\PILO BCP TRL 77-122 C2-2-1.tif"/>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073322" y="304800"/>
            <a:ext cx="2960914" cy="52351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33400" y="5105400"/>
            <a:ext cx="6096000" cy="1323439"/>
          </a:xfrm>
          <a:prstGeom prst="rect">
            <a:avLst/>
          </a:prstGeom>
          <a:solidFill>
            <a:schemeClr val="accent1"/>
          </a:solidFill>
        </p:spPr>
        <p:txBody>
          <a:bodyPr wrap="square" rtlCol="0">
            <a:spAutoFit/>
          </a:bodyPr>
          <a:lstStyle/>
          <a:p>
            <a:r>
              <a:rPr lang="en-US" sz="4000" dirty="0" smtClean="0">
                <a:solidFill>
                  <a:srgbClr val="FF0000"/>
                </a:solidFill>
              </a:rPr>
              <a:t>Now everyone gets to make their own skeleton plots</a:t>
            </a:r>
            <a:endParaRPr lang="en-US" sz="4000" dirty="0">
              <a:solidFill>
                <a:srgbClr val="FF0000"/>
              </a:solidFill>
            </a:endParaRPr>
          </a:p>
        </p:txBody>
      </p:sp>
    </p:spTree>
    <p:extLst>
      <p:ext uri="{BB962C8B-B14F-4D97-AF65-F5344CB8AC3E}">
        <p14:creationId xmlns:p14="http://schemas.microsoft.com/office/powerpoint/2010/main" val="3427558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051"/>
          <p:cNvSpPr txBox="1">
            <a:spLocks noChangeArrowheads="1"/>
          </p:cNvSpPr>
          <p:nvPr/>
        </p:nvSpPr>
        <p:spPr bwMode="auto">
          <a:xfrm>
            <a:off x="1905000" y="5486400"/>
            <a:ext cx="5029200" cy="461665"/>
          </a:xfrm>
          <a:prstGeom prst="rect">
            <a:avLst/>
          </a:prstGeom>
          <a:noFill/>
          <a:ln w="12700">
            <a:noFill/>
            <a:miter lim="800000"/>
            <a:headEnd type="none" w="sm" len="sm"/>
            <a:tailEnd type="none" w="sm" len="sm"/>
          </a:ln>
        </p:spPr>
        <p:txBody>
          <a:bodyPr wrap="square">
            <a:spAutoFit/>
          </a:bodyPr>
          <a:lstStyle/>
          <a:p>
            <a:r>
              <a:rPr lang="en-US" dirty="0" smtClean="0">
                <a:solidFill>
                  <a:srgbClr val="FF0000"/>
                </a:solidFill>
              </a:rPr>
              <a:t>1747 </a:t>
            </a:r>
            <a:r>
              <a:rPr lang="en-US" b="1" dirty="0" smtClean="0"/>
              <a:t>wide</a:t>
            </a:r>
            <a:r>
              <a:rPr lang="en-US" b="1" dirty="0" smtClean="0">
                <a:solidFill>
                  <a:srgbClr val="FF0000"/>
                </a:solidFill>
              </a:rPr>
              <a:t>  - </a:t>
            </a:r>
            <a:r>
              <a:rPr lang="en-US" dirty="0" smtClean="0">
                <a:solidFill>
                  <a:srgbClr val="FF0000"/>
                </a:solidFill>
              </a:rPr>
              <a:t>1748, 1750, 1752 </a:t>
            </a:r>
            <a:r>
              <a:rPr lang="en-US" b="1" dirty="0" smtClean="0"/>
              <a:t>small</a:t>
            </a:r>
            <a:endParaRPr lang="en-US" dirty="0"/>
          </a:p>
        </p:txBody>
      </p:sp>
      <p:pic>
        <p:nvPicPr>
          <p:cNvPr id="43011" name="Picture 2052" descr="sig 1758"/>
          <p:cNvPicPr>
            <a:picLocks noChangeAspect="1" noChangeArrowheads="1"/>
          </p:cNvPicPr>
          <p:nvPr/>
        </p:nvPicPr>
        <p:blipFill>
          <a:blip r:embed="rId3" cstate="screen"/>
          <a:srcRect/>
          <a:stretch>
            <a:fillRect/>
          </a:stretch>
        </p:blipFill>
        <p:spPr bwMode="auto">
          <a:xfrm>
            <a:off x="457200" y="304800"/>
            <a:ext cx="8439150" cy="5029200"/>
          </a:xfrm>
          <a:prstGeom prst="rect">
            <a:avLst/>
          </a:prstGeom>
          <a:noFill/>
          <a:ln w="9525">
            <a:noFill/>
            <a:miter lim="800000"/>
            <a:headEnd/>
            <a:tailEnd/>
          </a:ln>
        </p:spPr>
      </p:pic>
      <p:sp>
        <p:nvSpPr>
          <p:cNvPr id="43012" name="Text Box 2053"/>
          <p:cNvSpPr txBox="1">
            <a:spLocks noChangeArrowheads="1"/>
          </p:cNvSpPr>
          <p:nvPr/>
        </p:nvSpPr>
        <p:spPr bwMode="auto">
          <a:xfrm>
            <a:off x="2667000" y="4953000"/>
            <a:ext cx="2730500" cy="307777"/>
          </a:xfrm>
          <a:prstGeom prst="rect">
            <a:avLst/>
          </a:prstGeom>
          <a:noFill/>
          <a:ln w="12700">
            <a:noFill/>
            <a:miter lim="800000"/>
            <a:headEnd type="none" w="sm" len="sm"/>
            <a:tailEnd type="none" w="sm" len="sm"/>
          </a:ln>
        </p:spPr>
        <p:txBody>
          <a:bodyPr wrap="square">
            <a:spAutoFit/>
          </a:bodyPr>
          <a:lstStyle/>
          <a:p>
            <a:r>
              <a:rPr lang="en-US" sz="1400" dirty="0" err="1"/>
              <a:t>Kipfmueller</a:t>
            </a:r>
            <a:r>
              <a:rPr lang="en-US" sz="1400" dirty="0"/>
              <a:t> and </a:t>
            </a:r>
            <a:r>
              <a:rPr lang="en-US" sz="1400" dirty="0" err="1"/>
              <a:t>Swetnam</a:t>
            </a:r>
            <a:r>
              <a:rPr lang="en-US" sz="1400" dirty="0"/>
              <a:t>, 2001</a:t>
            </a:r>
          </a:p>
        </p:txBody>
      </p:sp>
      <p:sp>
        <p:nvSpPr>
          <p:cNvPr id="43013" name="Slide Number Placeholder 4"/>
          <p:cNvSpPr>
            <a:spLocks noGrp="1"/>
          </p:cNvSpPr>
          <p:nvPr>
            <p:ph type="sldNum" sz="quarter" idx="12"/>
          </p:nvPr>
        </p:nvSpPr>
        <p:spPr>
          <a:noFill/>
        </p:spPr>
        <p:txBody>
          <a:bodyPr/>
          <a:lstStyle/>
          <a:p>
            <a:fld id="{AFED1C73-3342-4C86-BDF5-AD9A044D6FA7}" type="slidenum">
              <a:rPr lang="en-US"/>
              <a:pPr/>
              <a:t>18</a:t>
            </a:fld>
            <a:endParaRPr lang="en-US"/>
          </a:p>
        </p:txBody>
      </p:sp>
      <p:sp>
        <p:nvSpPr>
          <p:cNvPr id="6" name="Footer Placeholder 5"/>
          <p:cNvSpPr>
            <a:spLocks noGrp="1"/>
          </p:cNvSpPr>
          <p:nvPr>
            <p:ph type="ftr" sz="quarter" idx="11"/>
          </p:nvPr>
        </p:nvSpPr>
        <p:spPr/>
        <p:txBody>
          <a:bodyPr/>
          <a:lstStyle/>
          <a:p>
            <a:pPr>
              <a:defRPr/>
            </a:pPr>
            <a:r>
              <a:rPr lang="en-US"/>
              <a:t>Thomas Swetnam, Laboratory of Tree-Ring Research, University of Arizona</a:t>
            </a:r>
          </a:p>
        </p:txBody>
      </p:sp>
      <p:sp>
        <p:nvSpPr>
          <p:cNvPr id="7" name="Rectangle 6"/>
          <p:cNvSpPr/>
          <p:nvPr/>
        </p:nvSpPr>
        <p:spPr>
          <a:xfrm>
            <a:off x="685800" y="381000"/>
            <a:ext cx="4174541" cy="461665"/>
          </a:xfrm>
          <a:prstGeom prst="rect">
            <a:avLst/>
          </a:prstGeom>
        </p:spPr>
        <p:txBody>
          <a:bodyPr wrap="none">
            <a:spAutoFit/>
          </a:bodyPr>
          <a:lstStyle/>
          <a:p>
            <a:r>
              <a:rPr lang="en-US" u="sng" dirty="0" smtClean="0">
                <a:solidFill>
                  <a:srgbClr val="FF0000"/>
                </a:solidFill>
              </a:rPr>
              <a:t>1750AD  ring-width “signature”</a:t>
            </a:r>
            <a:endParaRPr lang="en-US" u="sng" dirty="0">
              <a:solidFill>
                <a:srgbClr val="FF0000"/>
              </a:solidFill>
            </a:endParaRPr>
          </a:p>
        </p:txBody>
      </p:sp>
    </p:spTree>
    <p:extLst>
      <p:ext uri="{BB962C8B-B14F-4D97-AF65-F5344CB8AC3E}">
        <p14:creationId xmlns:p14="http://schemas.microsoft.com/office/powerpoint/2010/main" val="17628263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Chronology building</a:t>
            </a:r>
            <a:endParaRPr lang="en-US" dirty="0"/>
          </a:p>
        </p:txBody>
      </p:sp>
      <p:sp>
        <p:nvSpPr>
          <p:cNvPr id="3" name="Content Placeholder 2"/>
          <p:cNvSpPr>
            <a:spLocks noGrp="1"/>
          </p:cNvSpPr>
          <p:nvPr>
            <p:ph idx="1"/>
          </p:nvPr>
        </p:nvSpPr>
        <p:spPr/>
        <p:txBody>
          <a:bodyPr/>
          <a:lstStyle/>
          <a:p>
            <a:endParaRPr lang="en-US" dirty="0"/>
          </a:p>
        </p:txBody>
      </p:sp>
      <p:pic>
        <p:nvPicPr>
          <p:cNvPr id="5122" name="Picture 2" descr="C:\ellis\UofA\teaching\2013\intro dendro lab\crossdateneg.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43000" y="1570963"/>
            <a:ext cx="7010400" cy="5256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49965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we’re doing today</a:t>
            </a:r>
            <a:endParaRPr lang="en-US" dirty="0"/>
          </a:p>
        </p:txBody>
      </p:sp>
      <p:sp>
        <p:nvSpPr>
          <p:cNvPr id="3" name="Content Placeholder 2"/>
          <p:cNvSpPr>
            <a:spLocks noGrp="1"/>
          </p:cNvSpPr>
          <p:nvPr>
            <p:ph idx="1"/>
          </p:nvPr>
        </p:nvSpPr>
        <p:spPr>
          <a:xfrm>
            <a:off x="304800" y="1295400"/>
            <a:ext cx="6324600" cy="4525963"/>
          </a:xfrm>
        </p:spPr>
        <p:txBody>
          <a:bodyPr/>
          <a:lstStyle/>
          <a:p>
            <a:pPr marL="514350" indent="-514350">
              <a:buFont typeface="+mj-lt"/>
              <a:buAutoNum type="arabicPeriod"/>
            </a:pPr>
            <a:r>
              <a:rPr lang="en-US" dirty="0" smtClean="0"/>
              <a:t>Introductions </a:t>
            </a:r>
          </a:p>
          <a:p>
            <a:pPr marL="514350" indent="-514350">
              <a:buFont typeface="+mj-lt"/>
              <a:buAutoNum type="arabicPeriod"/>
            </a:pPr>
            <a:r>
              <a:rPr lang="en-US" dirty="0" smtClean="0"/>
              <a:t>Syllabus and schedule</a:t>
            </a:r>
          </a:p>
          <a:p>
            <a:pPr marL="514350" indent="-514350">
              <a:buFont typeface="+mj-lt"/>
              <a:buAutoNum type="arabicPeriod"/>
            </a:pPr>
            <a:r>
              <a:rPr lang="en-US" dirty="0" smtClean="0"/>
              <a:t>Tree-ring dating background</a:t>
            </a:r>
          </a:p>
          <a:p>
            <a:pPr marL="514350" indent="-514350">
              <a:buFont typeface="+mj-lt"/>
              <a:buAutoNum type="arabicPeriod"/>
            </a:pPr>
            <a:r>
              <a:rPr lang="en-US" dirty="0" smtClean="0"/>
              <a:t>Lab notes</a:t>
            </a:r>
          </a:p>
          <a:p>
            <a:pPr marL="514350" indent="-514350">
              <a:buFont typeface="+mj-lt"/>
              <a:buAutoNum type="arabicPeriod"/>
            </a:pPr>
            <a:r>
              <a:rPr lang="en-US" dirty="0" smtClean="0"/>
              <a:t>Tree-ring exercises</a:t>
            </a:r>
          </a:p>
          <a:p>
            <a:pPr marL="914400" lvl="1" indent="-514350">
              <a:buFont typeface="+mj-lt"/>
              <a:buAutoNum type="arabicPeriod"/>
            </a:pPr>
            <a:r>
              <a:rPr lang="en-US" dirty="0" smtClean="0"/>
              <a:t>Skeleton plot applet</a:t>
            </a:r>
          </a:p>
          <a:p>
            <a:pPr marL="914400" lvl="1" indent="-514350">
              <a:buFont typeface="+mj-lt"/>
              <a:buAutoNum type="arabicPeriod"/>
            </a:pPr>
            <a:r>
              <a:rPr lang="en-US" dirty="0" smtClean="0"/>
              <a:t>Paper bristlecone pine</a:t>
            </a:r>
          </a:p>
        </p:txBody>
      </p:sp>
      <p:pic>
        <p:nvPicPr>
          <p:cNvPr id="2050" name="Picture 2" descr="C:\ellis\UofA\teaching\2013\intro dendro lab\mlkpsme.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4712751" y="2296118"/>
            <a:ext cx="5357303" cy="3505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4975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Sensitive </a:t>
            </a:r>
            <a:r>
              <a:rPr lang="en-US" dirty="0" err="1" smtClean="0"/>
              <a:t>vs</a:t>
            </a:r>
            <a:r>
              <a:rPr lang="en-US" dirty="0" smtClean="0"/>
              <a:t> Complacent Trees</a:t>
            </a:r>
            <a:endParaRPr lang="en-US" dirty="0"/>
          </a:p>
        </p:txBody>
      </p:sp>
      <p:sp>
        <p:nvSpPr>
          <p:cNvPr id="3" name="Content Placeholder 2"/>
          <p:cNvSpPr>
            <a:spLocks noGrp="1"/>
          </p:cNvSpPr>
          <p:nvPr>
            <p:ph idx="1"/>
          </p:nvPr>
        </p:nvSpPr>
        <p:spPr/>
        <p:txBody>
          <a:bodyPr/>
          <a:lstStyle/>
          <a:p>
            <a:endParaRPr lang="en-US"/>
          </a:p>
        </p:txBody>
      </p:sp>
      <p:pic>
        <p:nvPicPr>
          <p:cNvPr id="4098" name="Picture 2" descr="C:\ellis\UofA\teaching\2013\intro dendro lab\compsensneg.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19200" y="1371600"/>
            <a:ext cx="6422795" cy="4984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7464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 of the class</a:t>
            </a:r>
            <a:endParaRPr lang="en-US" dirty="0"/>
          </a:p>
        </p:txBody>
      </p:sp>
      <p:sp>
        <p:nvSpPr>
          <p:cNvPr id="3" name="Content Placeholder 2"/>
          <p:cNvSpPr>
            <a:spLocks noGrp="1"/>
          </p:cNvSpPr>
          <p:nvPr>
            <p:ph idx="1"/>
          </p:nvPr>
        </p:nvSpPr>
        <p:spPr>
          <a:xfrm>
            <a:off x="457200" y="1371600"/>
            <a:ext cx="8229600" cy="4525963"/>
          </a:xfrm>
        </p:spPr>
        <p:txBody>
          <a:bodyPr/>
          <a:lstStyle/>
          <a:p>
            <a:r>
              <a:rPr lang="en-US" b="1" dirty="0" smtClean="0"/>
              <a:t>To learn the </a:t>
            </a:r>
            <a:r>
              <a:rPr lang="en-US" b="1" dirty="0" smtClean="0">
                <a:solidFill>
                  <a:srgbClr val="FF0000"/>
                </a:solidFill>
              </a:rPr>
              <a:t>skeleton plotting </a:t>
            </a:r>
            <a:r>
              <a:rPr lang="en-US" b="1" dirty="0" smtClean="0"/>
              <a:t>method to determine the year of annual tree-ring formation (i.e., </a:t>
            </a:r>
            <a:r>
              <a:rPr lang="en-US" b="1" dirty="0" err="1" smtClean="0">
                <a:solidFill>
                  <a:srgbClr val="FF0000"/>
                </a:solidFill>
              </a:rPr>
              <a:t>crossdating</a:t>
            </a:r>
            <a:r>
              <a:rPr lang="en-US" b="1" dirty="0" smtClean="0"/>
              <a:t>).  This is the foundation of </a:t>
            </a:r>
            <a:r>
              <a:rPr lang="en-US" b="1" dirty="0" err="1" smtClean="0"/>
              <a:t>dendrochronology</a:t>
            </a:r>
            <a:r>
              <a:rPr lang="en-US" b="1" dirty="0" smtClean="0"/>
              <a:t>.</a:t>
            </a:r>
          </a:p>
          <a:p>
            <a:r>
              <a:rPr lang="en-US" sz="2800" dirty="0" smtClean="0"/>
              <a:t>Details of many of these procedures can be found in (Stokes &amp; Smiley 1968) and your lab notes.</a:t>
            </a:r>
          </a:p>
          <a:p>
            <a:endParaRPr lang="en-US" dirty="0"/>
          </a:p>
        </p:txBody>
      </p:sp>
      <p:pic>
        <p:nvPicPr>
          <p:cNvPr id="1026" name="Picture 2"/>
          <p:cNvPicPr>
            <a:picLocks noChangeAspect="1" noChangeArrowheads="1"/>
          </p:cNvPicPr>
          <p:nvPr/>
        </p:nvPicPr>
        <p:blipFill>
          <a:blip r:embed="rId2" cstate="print"/>
          <a:srcRect/>
          <a:stretch>
            <a:fillRect/>
          </a:stretch>
        </p:blipFill>
        <p:spPr bwMode="auto">
          <a:xfrm rot="16200000">
            <a:off x="3663675" y="1580874"/>
            <a:ext cx="1994452" cy="764539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tree-ring?</a:t>
            </a:r>
            <a:endParaRPr lang="en-US" dirty="0"/>
          </a:p>
        </p:txBody>
      </p:sp>
      <p:sp>
        <p:nvSpPr>
          <p:cNvPr id="3" name="Content Placeholder 2"/>
          <p:cNvSpPr>
            <a:spLocks noGrp="1"/>
          </p:cNvSpPr>
          <p:nvPr>
            <p:ph idx="1"/>
          </p:nvPr>
        </p:nvSpPr>
        <p:spPr>
          <a:xfrm>
            <a:off x="457200" y="1371600"/>
            <a:ext cx="8229600" cy="4525963"/>
          </a:xfrm>
        </p:spPr>
        <p:txBody>
          <a:bodyPr/>
          <a:lstStyle/>
          <a:p>
            <a:r>
              <a:rPr lang="en-US" u="sng" dirty="0" err="1" smtClean="0"/>
              <a:t>Earlywood</a:t>
            </a:r>
            <a:r>
              <a:rPr lang="en-US" dirty="0" smtClean="0"/>
              <a:t> - Large thin-walled cells (light)</a:t>
            </a:r>
          </a:p>
          <a:p>
            <a:r>
              <a:rPr lang="en-US" u="sng" dirty="0" smtClean="0"/>
              <a:t>Latewood</a:t>
            </a:r>
            <a:r>
              <a:rPr lang="en-US" dirty="0" smtClean="0"/>
              <a:t> - Small thick walled cells (dark)</a:t>
            </a:r>
          </a:p>
        </p:txBody>
      </p:sp>
      <p:pic>
        <p:nvPicPr>
          <p:cNvPr id="4" name="Picture 2" descr="C:\ellis\UofA\teaching\2013\intro dendro lab\Original Black&amp;White Drawing Smiley&amp;Class.tif"/>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65931" y="2895600"/>
            <a:ext cx="8244796" cy="35922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Secret to Dendrochronology</a:t>
            </a:r>
            <a:endParaRPr lang="en-US" dirty="0"/>
          </a:p>
        </p:txBody>
      </p:sp>
      <p:sp>
        <p:nvSpPr>
          <p:cNvPr id="3" name="Content Placeholder 2"/>
          <p:cNvSpPr>
            <a:spLocks noGrp="1"/>
          </p:cNvSpPr>
          <p:nvPr>
            <p:ph idx="1"/>
          </p:nvPr>
        </p:nvSpPr>
        <p:spPr>
          <a:xfrm>
            <a:off x="381000" y="1295400"/>
            <a:ext cx="8229600" cy="4525963"/>
          </a:xfrm>
        </p:spPr>
        <p:txBody>
          <a:bodyPr/>
          <a:lstStyle/>
          <a:p>
            <a:r>
              <a:rPr lang="en-US" sz="2800" dirty="0" smtClean="0"/>
              <a:t>How do we figure out the year of ring growth from dead or remnant trees that have been laying on the ground for an unknown number of years?</a:t>
            </a:r>
          </a:p>
        </p:txBody>
      </p:sp>
      <p:pic>
        <p:nvPicPr>
          <p:cNvPr id="7170" name="Picture 2" descr="C:\ellis\UofA\teaching\2013\intro dendro lab\BCP Remnant &amp; Snag_2010_RKA.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971" t="31298" r="44853" b="33128"/>
          <a:stretch/>
        </p:blipFill>
        <p:spPr bwMode="auto">
          <a:xfrm>
            <a:off x="838200" y="2771576"/>
            <a:ext cx="7532048" cy="408642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66800" y="2819400"/>
            <a:ext cx="6019800" cy="830997"/>
          </a:xfrm>
          <a:prstGeom prst="rect">
            <a:avLst/>
          </a:prstGeom>
          <a:solidFill>
            <a:schemeClr val="bg1">
              <a:lumMod val="95000"/>
              <a:alpha val="68000"/>
            </a:schemeClr>
          </a:solidFill>
        </p:spPr>
        <p:txBody>
          <a:bodyPr wrap="square">
            <a:spAutoFit/>
          </a:bodyPr>
          <a:lstStyle/>
          <a:p>
            <a:r>
              <a:rPr lang="en-US" sz="4800" b="1" dirty="0"/>
              <a:t>The tree-ring pattern</a:t>
            </a:r>
            <a:r>
              <a:rPr lang="en-US" sz="4800" dirty="0"/>
              <a:t>!</a:t>
            </a:r>
          </a:p>
        </p:txBody>
      </p:sp>
    </p:spTree>
    <p:extLst>
      <p:ext uri="{BB962C8B-B14F-4D97-AF65-F5344CB8AC3E}">
        <p14:creationId xmlns:p14="http://schemas.microsoft.com/office/powerpoint/2010/main" val="2598019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body" sz="half" idx="1"/>
          </p:nvPr>
        </p:nvSpPr>
        <p:spPr>
          <a:xfrm>
            <a:off x="304800" y="5372100"/>
            <a:ext cx="8534400" cy="1257300"/>
          </a:xfrm>
          <a:noFill/>
        </p:spPr>
        <p:txBody>
          <a:bodyPr/>
          <a:lstStyle/>
          <a:p>
            <a:r>
              <a:rPr lang="en-US" sz="2400" i="1" dirty="0" err="1" smtClean="0"/>
              <a:t>Quercus</a:t>
            </a:r>
            <a:r>
              <a:rPr lang="en-US" sz="2400" dirty="0" smtClean="0"/>
              <a:t> (oak) timbers from locations in Ireland up to 200 km apart. Note similarity of patterns - marked year is AD 1580</a:t>
            </a:r>
          </a:p>
        </p:txBody>
      </p:sp>
      <p:pic>
        <p:nvPicPr>
          <p:cNvPr id="34820" name="Picture 4"/>
          <p:cNvPicPr>
            <a:picLocks noChangeArrowheads="1"/>
          </p:cNvPicPr>
          <p:nvPr/>
        </p:nvPicPr>
        <p:blipFill>
          <a:blip r:embed="rId3" cstate="screen"/>
          <a:srcRect/>
          <a:stretch>
            <a:fillRect/>
          </a:stretch>
        </p:blipFill>
        <p:spPr bwMode="auto">
          <a:xfrm>
            <a:off x="203200" y="1720850"/>
            <a:ext cx="8564563" cy="3194050"/>
          </a:xfrm>
          <a:prstGeom prst="rect">
            <a:avLst/>
          </a:prstGeom>
          <a:noFill/>
          <a:ln w="9525">
            <a:noFill/>
            <a:miter lim="800000"/>
            <a:headEnd/>
            <a:tailEnd/>
          </a:ln>
        </p:spPr>
      </p:pic>
      <p:sp>
        <p:nvSpPr>
          <p:cNvPr id="34821" name="Text Box 5"/>
          <p:cNvSpPr txBox="1">
            <a:spLocks noChangeArrowheads="1"/>
          </p:cNvSpPr>
          <p:nvPr/>
        </p:nvSpPr>
        <p:spPr bwMode="auto">
          <a:xfrm>
            <a:off x="7599363" y="4999038"/>
            <a:ext cx="982662" cy="277812"/>
          </a:xfrm>
          <a:prstGeom prst="rect">
            <a:avLst/>
          </a:prstGeom>
          <a:noFill/>
          <a:ln w="12700">
            <a:noFill/>
            <a:miter lim="800000"/>
            <a:headEnd type="none" w="sm" len="sm"/>
            <a:tailEnd type="none" w="sm" len="sm"/>
          </a:ln>
        </p:spPr>
        <p:txBody>
          <a:bodyPr wrap="none">
            <a:spAutoFit/>
          </a:bodyPr>
          <a:lstStyle/>
          <a:p>
            <a:r>
              <a:rPr lang="en-US" sz="1200"/>
              <a:t>Baillie, 1982</a:t>
            </a:r>
          </a:p>
        </p:txBody>
      </p:sp>
      <p:sp>
        <p:nvSpPr>
          <p:cNvPr id="34822" name="Slide Number Placeholder 5"/>
          <p:cNvSpPr>
            <a:spLocks noGrp="1"/>
          </p:cNvSpPr>
          <p:nvPr>
            <p:ph type="sldNum" sz="quarter" idx="12"/>
          </p:nvPr>
        </p:nvSpPr>
        <p:spPr>
          <a:noFill/>
        </p:spPr>
        <p:txBody>
          <a:bodyPr/>
          <a:lstStyle/>
          <a:p>
            <a:fld id="{FF516ECB-454F-4BC9-9CA2-C4289D4493C0}" type="slidenum">
              <a:rPr lang="en-US"/>
              <a:pPr/>
              <a:t>6</a:t>
            </a:fld>
            <a:endParaRPr lang="en-US"/>
          </a:p>
        </p:txBody>
      </p:sp>
      <p:sp>
        <p:nvSpPr>
          <p:cNvPr id="8" name="Title 7"/>
          <p:cNvSpPr>
            <a:spLocks noGrp="1"/>
          </p:cNvSpPr>
          <p:nvPr>
            <p:ph type="title"/>
          </p:nvPr>
        </p:nvSpPr>
        <p:spPr>
          <a:xfrm>
            <a:off x="685800" y="457200"/>
            <a:ext cx="7772400" cy="1143000"/>
          </a:xfrm>
        </p:spPr>
        <p:txBody>
          <a:bodyPr>
            <a:normAutofit fontScale="90000"/>
          </a:bodyPr>
          <a:lstStyle/>
          <a:p>
            <a:r>
              <a:rPr lang="en-US" sz="4000" dirty="0" smtClean="0"/>
              <a:t>Shared pattern of ring growth</a:t>
            </a:r>
            <a:br>
              <a:rPr lang="en-US" sz="4000" dirty="0" smtClean="0"/>
            </a:br>
            <a:r>
              <a:rPr lang="en-US" sz="4000" dirty="0" smtClean="0"/>
              <a:t>(makes </a:t>
            </a:r>
            <a:r>
              <a:rPr lang="en-US" sz="4000" dirty="0" err="1" smtClean="0"/>
              <a:t>crossdating</a:t>
            </a:r>
            <a:r>
              <a:rPr lang="en-US" sz="4000" dirty="0" smtClean="0"/>
              <a:t> possible)</a:t>
            </a:r>
            <a:endParaRPr lang="en-US" sz="4000" dirty="0"/>
          </a:p>
        </p:txBody>
      </p:sp>
    </p:spTree>
    <p:extLst>
      <p:ext uri="{BB962C8B-B14F-4D97-AF65-F5344CB8AC3E}">
        <p14:creationId xmlns:p14="http://schemas.microsoft.com/office/powerpoint/2010/main" val="31088406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Slide Number Placeholder 3"/>
          <p:cNvSpPr>
            <a:spLocks noGrp="1"/>
          </p:cNvSpPr>
          <p:nvPr>
            <p:ph type="sldNum" sz="quarter" idx="12"/>
          </p:nvPr>
        </p:nvSpPr>
        <p:spPr>
          <a:noFill/>
        </p:spPr>
        <p:txBody>
          <a:bodyPr/>
          <a:lstStyle/>
          <a:p>
            <a:fld id="{3B834D0B-BEE5-4D85-9586-D2A939E74223}" type="slidenum">
              <a:rPr lang="en-US"/>
              <a:pPr/>
              <a:t>7</a:t>
            </a:fld>
            <a:endParaRPr lang="en-US"/>
          </a:p>
        </p:txBody>
      </p:sp>
      <p:sp>
        <p:nvSpPr>
          <p:cNvPr id="6" name="TextBox 5"/>
          <p:cNvSpPr txBox="1"/>
          <p:nvPr/>
        </p:nvSpPr>
        <p:spPr>
          <a:xfrm>
            <a:off x="838200" y="2438400"/>
            <a:ext cx="7086600" cy="1938992"/>
          </a:xfrm>
          <a:prstGeom prst="rect">
            <a:avLst/>
          </a:prstGeom>
          <a:noFill/>
        </p:spPr>
        <p:txBody>
          <a:bodyPr wrap="square" rtlCol="0">
            <a:spAutoFit/>
          </a:bodyPr>
          <a:lstStyle/>
          <a:p>
            <a:pPr marL="285750" indent="-285750">
              <a:buFont typeface="Arial" pitchFamily="34" charset="0"/>
              <a:buChar char="•"/>
            </a:pPr>
            <a:r>
              <a:rPr lang="en-US" sz="2400" dirty="0" smtClean="0"/>
              <a:t>Revolves </a:t>
            </a:r>
            <a:r>
              <a:rPr lang="en-US" sz="2400" dirty="0"/>
              <a:t>around pattern recognition</a:t>
            </a:r>
          </a:p>
          <a:p>
            <a:pPr marL="342900" indent="-342900">
              <a:buFont typeface="Arial" pitchFamily="34" charset="0"/>
              <a:buChar char="•"/>
            </a:pPr>
            <a:r>
              <a:rPr lang="en-US" sz="2400" dirty="0" smtClean="0"/>
              <a:t>Three basic techniques:</a:t>
            </a:r>
          </a:p>
          <a:p>
            <a:pPr marL="914400" lvl="1" indent="-457200">
              <a:buFont typeface="+mj-lt"/>
              <a:buAutoNum type="arabicPeriod"/>
            </a:pPr>
            <a:r>
              <a:rPr lang="en-US" sz="2400" dirty="0" smtClean="0"/>
              <a:t>Graphical techniques (skeleton plot)</a:t>
            </a:r>
          </a:p>
          <a:p>
            <a:pPr marL="914400" lvl="1" indent="-457200">
              <a:buFont typeface="+mj-lt"/>
              <a:buAutoNum type="arabicPeriod"/>
            </a:pPr>
            <a:r>
              <a:rPr lang="en-US" sz="2400" dirty="0" smtClean="0"/>
              <a:t>Statistical techniques</a:t>
            </a:r>
          </a:p>
          <a:p>
            <a:pPr marL="914400" lvl="1" indent="-457200">
              <a:buFont typeface="+mj-lt"/>
              <a:buAutoNum type="arabicPeriod"/>
            </a:pPr>
            <a:r>
              <a:rPr lang="en-US" sz="2400" dirty="0" smtClean="0"/>
              <a:t>Memorization techniques</a:t>
            </a:r>
            <a:endParaRPr lang="en-US" sz="2400" dirty="0"/>
          </a:p>
        </p:txBody>
      </p:sp>
      <p:sp>
        <p:nvSpPr>
          <p:cNvPr id="7" name="TextBox 6"/>
          <p:cNvSpPr txBox="1"/>
          <p:nvPr/>
        </p:nvSpPr>
        <p:spPr>
          <a:xfrm>
            <a:off x="609600" y="381000"/>
            <a:ext cx="7848600" cy="1938992"/>
          </a:xfrm>
          <a:prstGeom prst="rect">
            <a:avLst/>
          </a:prstGeom>
          <a:noFill/>
        </p:spPr>
        <p:txBody>
          <a:bodyPr wrap="square" rtlCol="0">
            <a:spAutoFit/>
          </a:bodyPr>
          <a:lstStyle/>
          <a:p>
            <a:r>
              <a:rPr lang="en-US" sz="2400" b="1" dirty="0" smtClean="0"/>
              <a:t>Definition: “</a:t>
            </a:r>
            <a:r>
              <a:rPr lang="en-US" sz="2400" u="sng" dirty="0" err="1" smtClean="0"/>
              <a:t>Crossdating</a:t>
            </a:r>
            <a:r>
              <a:rPr lang="en-US" sz="2400" dirty="0" smtClean="0"/>
              <a:t> is </a:t>
            </a:r>
            <a:r>
              <a:rPr lang="en-US" sz="2400" dirty="0"/>
              <a:t>the </a:t>
            </a:r>
            <a:r>
              <a:rPr lang="en-US" sz="2400" dirty="0" smtClean="0"/>
              <a:t>recognition of </a:t>
            </a:r>
            <a:r>
              <a:rPr lang="en-US" sz="2400" dirty="0"/>
              <a:t>the </a:t>
            </a:r>
            <a:r>
              <a:rPr lang="en-US" sz="2400" dirty="0" smtClean="0"/>
              <a:t>same ring </a:t>
            </a:r>
            <a:r>
              <a:rPr lang="en-US" sz="2400" dirty="0"/>
              <a:t>pattern in different </a:t>
            </a:r>
            <a:r>
              <a:rPr lang="en-US" sz="2400" dirty="0" smtClean="0"/>
              <a:t>trees, </a:t>
            </a:r>
            <a:r>
              <a:rPr lang="en-US" sz="2400" dirty="0"/>
              <a:t>so that the </a:t>
            </a:r>
            <a:r>
              <a:rPr lang="en-US" sz="2400" dirty="0" smtClean="0"/>
              <a:t>actual growth </a:t>
            </a:r>
            <a:r>
              <a:rPr lang="en-US" sz="2400" dirty="0"/>
              <a:t>date of any one ring of the pattern is </a:t>
            </a:r>
            <a:r>
              <a:rPr lang="en-US" sz="2400" dirty="0" smtClean="0"/>
              <a:t>the same in </a:t>
            </a:r>
            <a:r>
              <a:rPr lang="en-US" sz="2400" dirty="0"/>
              <a:t>the different </a:t>
            </a:r>
            <a:r>
              <a:rPr lang="en-US" sz="2400" dirty="0" smtClean="0"/>
              <a:t>trees and one may </a:t>
            </a:r>
            <a:r>
              <a:rPr lang="en-US" sz="2400" dirty="0"/>
              <a:t>carry </a:t>
            </a:r>
            <a:r>
              <a:rPr lang="en-US" sz="2400" dirty="0" smtClean="0"/>
              <a:t>a chronology across from </a:t>
            </a:r>
            <a:r>
              <a:rPr lang="en-US" sz="2400" dirty="0"/>
              <a:t>tree to </a:t>
            </a:r>
            <a:r>
              <a:rPr lang="en-US" sz="2400" dirty="0" smtClean="0"/>
              <a:t>tree.”  </a:t>
            </a:r>
          </a:p>
          <a:p>
            <a:r>
              <a:rPr lang="en-US" sz="2400" b="1" i="1" dirty="0" smtClean="0"/>
              <a:t>A.E. Douglass (1941) – Journal of Forestry</a:t>
            </a:r>
            <a:endParaRPr lang="en-US" sz="2400" b="1" i="1" dirty="0"/>
          </a:p>
        </p:txBody>
      </p:sp>
      <p:pic>
        <p:nvPicPr>
          <p:cNvPr id="8" name="Picture 5"/>
          <p:cNvPicPr>
            <a:picLocks noChangeAspect="1"/>
          </p:cNvPicPr>
          <p:nvPr/>
        </p:nvPicPr>
        <p:blipFill>
          <a:blip r:embed="rId3" cstate="screen"/>
          <a:srcRect/>
          <a:stretch>
            <a:fillRect/>
          </a:stretch>
        </p:blipFill>
        <p:spPr bwMode="auto">
          <a:xfrm>
            <a:off x="2362200" y="4572000"/>
            <a:ext cx="4038600" cy="1723368"/>
          </a:xfrm>
          <a:prstGeom prst="rect">
            <a:avLst/>
          </a:prstGeom>
          <a:noFill/>
          <a:ln w="9525">
            <a:noFill/>
            <a:miter lim="800000"/>
            <a:headEnd/>
            <a:tailEnd/>
          </a:ln>
        </p:spPr>
      </p:pic>
    </p:spTree>
    <p:extLst>
      <p:ext uri="{BB962C8B-B14F-4D97-AF65-F5344CB8AC3E}">
        <p14:creationId xmlns:p14="http://schemas.microsoft.com/office/powerpoint/2010/main" val="25002750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2057400" y="838200"/>
            <a:ext cx="4143126" cy="5920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143000" y="152400"/>
            <a:ext cx="6477000" cy="523220"/>
          </a:xfrm>
          <a:prstGeom prst="rect">
            <a:avLst/>
          </a:prstGeom>
          <a:noFill/>
        </p:spPr>
        <p:txBody>
          <a:bodyPr wrap="square" rtlCol="0">
            <a:spAutoFit/>
          </a:bodyPr>
          <a:lstStyle/>
          <a:p>
            <a:r>
              <a:rPr lang="en-US" sz="2800" dirty="0" smtClean="0"/>
              <a:t>Example of matching ring-width patterns</a:t>
            </a:r>
            <a:endParaRPr lang="en-US" sz="2800" dirty="0"/>
          </a:p>
        </p:txBody>
      </p:sp>
    </p:spTree>
    <p:extLst>
      <p:ext uri="{BB962C8B-B14F-4D97-AF65-F5344CB8AC3E}">
        <p14:creationId xmlns:p14="http://schemas.microsoft.com/office/powerpoint/2010/main" val="23649959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5800" y="609600"/>
            <a:ext cx="7772400" cy="1295400"/>
          </a:xfrm>
          <a:solidFill>
            <a:schemeClr val="bg1">
              <a:lumMod val="85000"/>
            </a:schemeClr>
          </a:solidFill>
          <a:ln>
            <a:solidFill>
              <a:schemeClr val="accent4">
                <a:lumMod val="95000"/>
                <a:lumOff val="5000"/>
              </a:schemeClr>
            </a:solidFill>
          </a:ln>
        </p:spPr>
        <p:txBody>
          <a:bodyPr>
            <a:normAutofit fontScale="90000"/>
          </a:bodyPr>
          <a:lstStyle/>
          <a:p>
            <a:pPr>
              <a:defRPr/>
            </a:pPr>
            <a:r>
              <a:rPr lang="en-US" sz="3600" dirty="0" smtClean="0">
                <a:ea typeface="+mj-ea"/>
              </a:rPr>
              <a:t>How is cross-dating between different trees (and even between species) possible?</a:t>
            </a:r>
          </a:p>
        </p:txBody>
      </p:sp>
      <p:sp>
        <p:nvSpPr>
          <p:cNvPr id="41987" name="Rectangle 3"/>
          <p:cNvSpPr>
            <a:spLocks noGrp="1" noChangeArrowheads="1"/>
          </p:cNvSpPr>
          <p:nvPr>
            <p:ph type="body" sz="half" idx="1"/>
          </p:nvPr>
        </p:nvSpPr>
        <p:spPr>
          <a:xfrm>
            <a:off x="685800" y="1981200"/>
            <a:ext cx="7543800" cy="4133850"/>
          </a:xfrm>
          <a:noFill/>
        </p:spPr>
        <p:txBody>
          <a:bodyPr/>
          <a:lstStyle/>
          <a:p>
            <a:pPr marL="457200" indent="-457200">
              <a:buFont typeface="Times New Roman" charset="0"/>
              <a:buAutoNum type="arabicPeriod"/>
            </a:pPr>
            <a:r>
              <a:rPr lang="en-US" sz="2400" dirty="0" smtClean="0"/>
              <a:t>Tree (ring) growth cannot proceed faster than is allowed by the most </a:t>
            </a:r>
            <a:r>
              <a:rPr lang="en-US" sz="2400" dirty="0" smtClean="0">
                <a:solidFill>
                  <a:srgbClr val="FF0000"/>
                </a:solidFill>
              </a:rPr>
              <a:t>limiting factor </a:t>
            </a:r>
            <a:r>
              <a:rPr lang="en-US" sz="2400" dirty="0" smtClean="0"/>
              <a:t>to the physiological processes of ring formation.</a:t>
            </a:r>
          </a:p>
          <a:p>
            <a:pPr marL="457200" indent="-457200">
              <a:buFont typeface="Times New Roman" charset="0"/>
              <a:buAutoNum type="arabicPeriod"/>
            </a:pPr>
            <a:r>
              <a:rPr lang="en-US" sz="2400" dirty="0" smtClean="0"/>
              <a:t>If trees have the same limiting factor, the pattern of year to year variation in ring properties will reflect the variation in the limiting factor. Hence they will show similar growth patterns.</a:t>
            </a:r>
          </a:p>
          <a:p>
            <a:pPr marL="457200" indent="-457200">
              <a:buFont typeface="Times New Roman" charset="0"/>
              <a:buAutoNum type="arabicPeriod"/>
            </a:pPr>
            <a:r>
              <a:rPr lang="en-US" sz="2400" dirty="0" smtClean="0"/>
              <a:t>For example: tree rings from dry regions often reflect variations in </a:t>
            </a:r>
            <a:r>
              <a:rPr lang="en-US" sz="2400" u="sng" dirty="0" smtClean="0"/>
              <a:t>moisture</a:t>
            </a:r>
            <a:r>
              <a:rPr lang="en-US" sz="2400" dirty="0" smtClean="0"/>
              <a:t> availability, and those from cold regions reflect growth season </a:t>
            </a:r>
            <a:r>
              <a:rPr lang="en-US" sz="2400" u="sng" dirty="0" smtClean="0"/>
              <a:t>temperature</a:t>
            </a:r>
          </a:p>
        </p:txBody>
      </p:sp>
      <p:sp>
        <p:nvSpPr>
          <p:cNvPr id="41988" name="Slide Number Placeholder 3"/>
          <p:cNvSpPr>
            <a:spLocks noGrp="1"/>
          </p:cNvSpPr>
          <p:nvPr>
            <p:ph type="sldNum" sz="quarter" idx="12"/>
          </p:nvPr>
        </p:nvSpPr>
        <p:spPr>
          <a:noFill/>
        </p:spPr>
        <p:txBody>
          <a:bodyPr/>
          <a:lstStyle/>
          <a:p>
            <a:fld id="{E5BAFF24-9501-46F1-86A2-F9DEA84B077F}" type="slidenum">
              <a:rPr lang="en-US"/>
              <a:pPr/>
              <a:t>9</a:t>
            </a:fld>
            <a:endParaRPr lang="en-US"/>
          </a:p>
        </p:txBody>
      </p:sp>
    </p:spTree>
    <p:extLst>
      <p:ext uri="{BB962C8B-B14F-4D97-AF65-F5344CB8AC3E}">
        <p14:creationId xmlns:p14="http://schemas.microsoft.com/office/powerpoint/2010/main" val="2670451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fade">
                                      <p:cBhvr>
                                        <p:cTn id="7" dur="2000"/>
                                        <p:tgtEl>
                                          <p:spTgt spid="419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1987">
                                            <p:txEl>
                                              <p:pRg st="1" end="1"/>
                                            </p:txEl>
                                          </p:spTgt>
                                        </p:tgtEl>
                                        <p:attrNameLst>
                                          <p:attrName>style.visibility</p:attrName>
                                        </p:attrNameLst>
                                      </p:cBhvr>
                                      <p:to>
                                        <p:strVal val="visible"/>
                                      </p:to>
                                    </p:set>
                                    <p:animEffect transition="in" filter="fade">
                                      <p:cBhvr>
                                        <p:cTn id="12" dur="2000"/>
                                        <p:tgtEl>
                                          <p:spTgt spid="419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1987">
                                            <p:txEl>
                                              <p:pRg st="2" end="2"/>
                                            </p:txEl>
                                          </p:spTgt>
                                        </p:tgtEl>
                                        <p:attrNameLst>
                                          <p:attrName>style.visibility</p:attrName>
                                        </p:attrNameLst>
                                      </p:cBhvr>
                                      <p:to>
                                        <p:strVal val="visible"/>
                                      </p:to>
                                    </p:set>
                                    <p:animEffect transition="in" filter="fade">
                                      <p:cBhvr>
                                        <p:cTn id="17" dur="2000"/>
                                        <p:tgtEl>
                                          <p:spTgt spid="419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490</TotalTime>
  <Words>781</Words>
  <Application>Microsoft Office PowerPoint</Application>
  <PresentationFormat>On-screen Show (4:3)</PresentationFormat>
  <Paragraphs>88</Paragraphs>
  <Slides>20</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Times New Roman</vt:lpstr>
      <vt:lpstr>Office Theme</vt:lpstr>
      <vt:lpstr>Introduction to Dendrochronology Lab</vt:lpstr>
      <vt:lpstr>What we’re doing today</vt:lpstr>
      <vt:lpstr>Goal of the class</vt:lpstr>
      <vt:lpstr>What is a tree-ring?</vt:lpstr>
      <vt:lpstr>The Secret to Dendrochronology</vt:lpstr>
      <vt:lpstr>Shared pattern of ring growth (makes crossdating possible)</vt:lpstr>
      <vt:lpstr>PowerPoint Presentation</vt:lpstr>
      <vt:lpstr>PowerPoint Presentation</vt:lpstr>
      <vt:lpstr>How is cross-dating between different trees (and even between species) possible?</vt:lpstr>
      <vt:lpstr>So you just count the rings, right?</vt:lpstr>
      <vt:lpstr>Other challenges for crossdating</vt:lpstr>
      <vt:lpstr>Skeleton plots</vt:lpstr>
      <vt:lpstr>Skeleton plots</vt:lpstr>
      <vt:lpstr>Skeleton plotting – uses</vt:lpstr>
      <vt:lpstr>Skeleton plot required elements</vt:lpstr>
      <vt:lpstr>PowerPoint Presentation</vt:lpstr>
      <vt:lpstr>PowerPoint Presentation</vt:lpstr>
      <vt:lpstr>PowerPoint Presentation</vt:lpstr>
      <vt:lpstr>Chronology building</vt:lpstr>
      <vt:lpstr>Sensitive vs Complacent Trees</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Dendrochronology Lab</dc:title>
  <dc:creator>ellisqm</dc:creator>
  <cp:lastModifiedBy>ellisqm</cp:lastModifiedBy>
  <cp:revision>62</cp:revision>
  <dcterms:created xsi:type="dcterms:W3CDTF">2013-08-23T21:15:05Z</dcterms:created>
  <dcterms:modified xsi:type="dcterms:W3CDTF">2014-08-26T19:20:45Z</dcterms:modified>
</cp:coreProperties>
</file>