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41"/>
  </p:notesMasterIdLst>
  <p:sldIdLst>
    <p:sldId id="257" r:id="rId8"/>
    <p:sldId id="358" r:id="rId9"/>
    <p:sldId id="379" r:id="rId10"/>
    <p:sldId id="368" r:id="rId11"/>
    <p:sldId id="369" r:id="rId12"/>
    <p:sldId id="385" r:id="rId13"/>
    <p:sldId id="386" r:id="rId14"/>
    <p:sldId id="375" r:id="rId15"/>
    <p:sldId id="430" r:id="rId16"/>
    <p:sldId id="435" r:id="rId17"/>
    <p:sldId id="431" r:id="rId18"/>
    <p:sldId id="422" r:id="rId19"/>
    <p:sldId id="441" r:id="rId20"/>
    <p:sldId id="442" r:id="rId21"/>
    <p:sldId id="390" r:id="rId22"/>
    <p:sldId id="392" r:id="rId23"/>
    <p:sldId id="419" r:id="rId24"/>
    <p:sldId id="395" r:id="rId25"/>
    <p:sldId id="394" r:id="rId26"/>
    <p:sldId id="426" r:id="rId27"/>
    <p:sldId id="434" r:id="rId28"/>
    <p:sldId id="427" r:id="rId29"/>
    <p:sldId id="433" r:id="rId30"/>
    <p:sldId id="416" r:id="rId31"/>
    <p:sldId id="432" r:id="rId32"/>
    <p:sldId id="423" r:id="rId33"/>
    <p:sldId id="397" r:id="rId34"/>
    <p:sldId id="376" r:id="rId35"/>
    <p:sldId id="436" r:id="rId36"/>
    <p:sldId id="437" r:id="rId37"/>
    <p:sldId id="438" r:id="rId38"/>
    <p:sldId id="439" r:id="rId39"/>
    <p:sldId id="44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1F13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CE30A-61B4-4035-B7AE-FFEBF08235D2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67158-5D53-4201-9425-9FAC282CF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65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Surveyed lands within </a:t>
            </a:r>
            <a:r>
              <a:rPr lang="en-US" dirty="0" err="1" smtClean="0"/>
              <a:t>townsips</a:t>
            </a:r>
            <a:r>
              <a:rPr lang="en-US" dirty="0" smtClean="0"/>
              <a:t> divided into timber, woodland, burnt, and prairie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7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Trees record their environment</a:t>
            </a:r>
            <a:r>
              <a:rPr lang="en-US" baseline="0" dirty="0" smtClean="0"/>
              <a:t> like weather stations, and the records are stored in their tree rings.  Climate, events (fire, erosion), air pollution,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SW we can find wood &gt; 1000 years old.  BCP – Round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 1200’s fire scars - Santa Fe fire scar Ex – Add Western Juniper piece – almost 2000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old!!!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17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June 2016, note the aspen on the east side of the basin and in the foreground. Also,</a:t>
            </a:r>
            <a:r>
              <a:rPr lang="en-US" baseline="0" dirty="0" smtClean="0"/>
              <a:t> the infill of the forest on the north slope of the ski hill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41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Rio Hondo was not reported on in the Taos Forest</a:t>
            </a:r>
            <a:r>
              <a:rPr lang="en-US" baseline="0" dirty="0" smtClean="0"/>
              <a:t> Reserve Report</a:t>
            </a:r>
            <a:r>
              <a:rPr lang="en-US" dirty="0" smtClean="0"/>
              <a:t> but images are</a:t>
            </a:r>
            <a:r>
              <a:rPr lang="en-US" baseline="0" dirty="0" smtClean="0"/>
              <a:t> super helpful.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Taos Ski Valley image ca. 1900</a:t>
            </a:r>
            <a:r>
              <a:rPr lang="en-US" baseline="0" dirty="0" smtClean="0"/>
              <a:t> looking south from the north side of the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145 trees sampled</a:t>
            </a:r>
            <a:r>
              <a:rPr lang="en-US" baseline="0" dirty="0" smtClean="0"/>
              <a:t> in 3 watersheds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7158-5D53-4201-9425-9FAC282CF5F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5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0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400 year record of fire from a single </a:t>
            </a:r>
            <a:r>
              <a:rPr lang="en-US" dirty="0" smtClean="0"/>
              <a:t>limber pine </a:t>
            </a:r>
            <a:r>
              <a:rPr lang="en-US" dirty="0" smtClean="0"/>
              <a:t>tree in</a:t>
            </a:r>
            <a:r>
              <a:rPr lang="en-US" baseline="0" dirty="0" smtClean="0"/>
              <a:t> Manzanita Canyon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1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baseline="0" dirty="0" smtClean="0"/>
              <a:t>decided to to rely on some of the historic imagery from the Taos Ski Valley to target specific parts of the basin for patch aging.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43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9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Trees record their environment</a:t>
            </a:r>
            <a:r>
              <a:rPr lang="en-US" baseline="0" dirty="0" smtClean="0"/>
              <a:t> like weather stations, and the records are stored in their tree rings.  Climate, events (fire, erosion), air pollution,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SW we can find wood &gt; 1000 years old.  BCP – Round </a:t>
            </a:r>
            <a:r>
              <a:rPr lang="en-US" baseline="0" dirty="0" err="1" smtClean="0"/>
              <a:t>mtn</a:t>
            </a:r>
            <a:r>
              <a:rPr lang="en-US" baseline="0" dirty="0" smtClean="0"/>
              <a:t> 1200’s fire scars - Santa Fe fire scar Ex – Add Western Juniper piece – almost 2000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old!!!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34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F08985C-85B2-4E95-878D-3EF9E8479B6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34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18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Roger Pattison</a:t>
            </a:r>
            <a:r>
              <a:rPr lang="en-US" baseline="0" dirty="0" smtClean="0"/>
              <a:t> with bristlecone ghost forest above the Taos Ski Basin. 1601 pith date; outer ring date ca. 1829. The XS includes a marker year of 1817 - a frost ring - that coincides with the 1815 </a:t>
            </a:r>
            <a:r>
              <a:rPr lang="en-US" baseline="0" dirty="0" err="1" smtClean="0"/>
              <a:t>Tambora</a:t>
            </a:r>
            <a:r>
              <a:rPr lang="en-US" baseline="0" dirty="0" smtClean="0"/>
              <a:t> eruption in Indonesia.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37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NSF </a:t>
            </a:r>
            <a:r>
              <a:rPr lang="en-US" dirty="0" err="1" smtClean="0"/>
              <a:t>Macrosystems</a:t>
            </a:r>
            <a:r>
              <a:rPr lang="en-US" dirty="0" smtClean="0"/>
              <a:t> grant</a:t>
            </a:r>
            <a:r>
              <a:rPr lang="en-US" baseline="0" dirty="0" smtClean="0"/>
              <a:t> - </a:t>
            </a:r>
            <a:r>
              <a:rPr lang="en-US" dirty="0" smtClean="0"/>
              <a:t>Working</a:t>
            </a:r>
            <a:r>
              <a:rPr lang="en-US" baseline="0" dirty="0" smtClean="0"/>
              <a:t> w Connie woodhouse and T. </a:t>
            </a:r>
            <a:r>
              <a:rPr lang="en-US" baseline="0" dirty="0" err="1" smtClean="0"/>
              <a:t>Swetnam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67158-5D53-4201-9425-9FAC282CF5F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44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PJ PIPO</a:t>
            </a:r>
            <a:r>
              <a:rPr lang="en-US" baseline="0" dirty="0" smtClean="0"/>
              <a:t> MC Spruce-fir veg types   - all historically burned with unique fire regimes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64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do we know about historical</a:t>
            </a:r>
            <a:r>
              <a:rPr lang="en-US" baseline="0" dirty="0" smtClean="0"/>
              <a:t> conditions? - historical photos, written accounts, and…..tree-rings   - lots of tree-ring studies in N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8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587375"/>
            <a:ext cx="3924300" cy="2943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29876" y="3726842"/>
            <a:ext cx="4564316" cy="35313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8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47B44-D6CF-5949-957A-15B3ADEFA69A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3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3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28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However,</a:t>
            </a:r>
            <a:r>
              <a:rPr lang="en-US" baseline="0" dirty="0" smtClean="0"/>
              <a:t> there is evidence of historical high severity fire (in large patches) in the highest elevation forests (spruce-fir and aspen).  Photo circa 1910 of inner basin, San Francisco Peaks and Santa Fe Baldy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F01BF5-DB46-480E-98CD-B1BD5567B4F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7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6BBCD-5B7C-40F4-B1F3-F7304C5D41F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me, o</a:t>
            </a:r>
            <a:r>
              <a:rPr lang="en-US" dirty="0" smtClean="0"/>
              <a:t>ne</a:t>
            </a:r>
            <a:r>
              <a:rPr lang="en-US" baseline="0" dirty="0" smtClean="0"/>
              <a:t> of the </a:t>
            </a:r>
            <a:r>
              <a:rPr lang="en-US" dirty="0" smtClean="0"/>
              <a:t>great things about these</a:t>
            </a:r>
            <a:r>
              <a:rPr lang="en-US" baseline="0" dirty="0" smtClean="0"/>
              <a:t> research questions, is that you can often get some context from historical documents and photos.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0551F-E6A9-40DF-A353-A06F810360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4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42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57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C63A-F527-483C-8CDC-7E0AB1FF879B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5D8F3-CCAB-4F3D-A14B-376796AD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7676-217A-4087-9781-E46C91D547D6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2331-5DF4-43F5-8A12-2ED3E5852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7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2264D-5F7C-46AE-9522-85A55CFDC706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F34F-2879-408D-8F8D-9EF250C3D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43353-873B-44A9-A6D5-50710D8602CA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E0A-362E-4375-AF5A-3B183E16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3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AC4B5-77F9-44A8-A32C-34766F729443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C35D3-6D59-47A5-93D3-0D7A366ED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398C-0F9C-4C8A-8C28-B6B908B16886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BB25F-D1E3-4A81-B6DD-3721924AA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DA8A4-9A20-487E-9E03-E01DCDE6A4B9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6A08C-63EE-467B-B214-72D10601F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7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C7DB-905F-4AAA-B385-3FE5CF19AE6F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FA20D-0159-4005-AFC5-6967DD41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2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96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E843-A370-4504-B666-153C176D8164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E98A8-E20E-4256-A487-AAB6BBBBD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79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5CD1F-DCFD-46FC-A535-862675284C1B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408EF-A442-4475-8789-A341E123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6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BA5A-C1D4-433A-B1E3-59B15FB50159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80C0-3E44-48C2-95F8-ED8BD963C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60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AF03-5301-4053-BDB3-2B4862EFCC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97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682A7-DC37-49F7-BBD1-1938D4B640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10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6421E-DD63-46E8-BEFD-6590910E4C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3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2B423-AFF3-4052-92D1-2079987396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92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F326-C248-4FF0-9B1B-CA69628D3B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80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7314-27F7-411C-B920-4BF7A9E88D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4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817D7-DCCE-4615-A5A0-F893A36E9F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1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06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B874-19D6-459C-ACBE-8A42C979F7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98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81FD3-EA44-4299-8F81-BCF1EDD4BC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9BCD9-EC01-49A5-AEFF-9D2A7974BF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3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8A3B-DE9E-43C7-BEC9-5E228E1FA6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96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C96F-A520-468B-B3A9-7ED6CC18D5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07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50DE-E52D-4BD9-BF8E-28D4B297D0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33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26B7A-EAC7-4CF2-ABB7-70269B86A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06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A8C2-B169-477F-9C81-2A40C43A34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69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C8B9-A651-4B75-9EA4-FDEF82F54B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9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2FDB-7717-4225-8B26-AE4FB1CEC5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67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76E0-712F-40CA-9E75-EFB58BD2F0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6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DF7D-0DE6-42F5-872B-ABA92C5563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579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EF9F-B5EE-4613-BB7C-B9F57FB2F7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73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FFF5-AD1B-45D9-94EA-00F85B875A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32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1F44-2336-4CE4-9651-A2738B6780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47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70B18-A91E-4711-B2F8-F7A8CD58E5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65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2CAB5-EDC1-482B-947A-14AF1E61F3D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2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D0387-5A5E-45E2-A705-966F8EA40AB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09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F8DEB-B307-4F35-B845-889F645E097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98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3E0A4-9161-4295-9FDE-2760D4DFC91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8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79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46CCE-4FFE-420B-9F7E-3FF4E991439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61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8B7F6-7A35-4D13-B4B0-BE418CCE09F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F55DC-019B-4286-AD93-0C3746156DB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459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6B7D8-5586-4525-BEB8-429ECD2CEA6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72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21FE2-0F20-45FF-AC62-9FB5D18718F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4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B3A1B-6F13-4710-925D-15938DF7C6D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15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89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334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76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1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964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684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7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31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0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7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61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404813" y="6083302"/>
            <a:ext cx="2035814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900" tIns="44450" rIns="88900" bIns="44450">
            <a:spAutoFit/>
          </a:bodyPr>
          <a:lstStyle/>
          <a:p>
            <a:pPr defTabSz="8858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</a:rPr>
              <a:t>U.S. Department of the Interior</a:t>
            </a:r>
          </a:p>
          <a:p>
            <a:pPr defTabSz="8858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FFFF"/>
                </a:solidFill>
              </a:rPr>
              <a:t>U.S. Geological Survey</a:t>
            </a: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64869" name="Picture 5" descr="D:\Vugraph Info\Vugraph Templates\Templates-NEW-NMP and Bureau\ident_4_onscreen_png.png"/>
          <p:cNvPicPr>
            <a:picLocks noChangeAspect="1" noChangeArrowheads="1"/>
          </p:cNvPicPr>
          <p:nvPr/>
        </p:nvPicPr>
        <p:blipFill>
          <a:blip r:embed="rId2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461965"/>
            <a:ext cx="2057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457200" y="1371600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457200" y="5867400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83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48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39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2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2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9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9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2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026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610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4358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67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49" y="152400"/>
            <a:ext cx="2076451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152400"/>
            <a:ext cx="6076951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339130" y="3075057"/>
            <a:ext cx="24657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222222"/>
                </a:solidFill>
              </a:rPr>
              <a:t>Thursday 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7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3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DBDA2-C2F8-4067-B774-E4D2B4896E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FFD4-31DE-4548-B6FF-620834D069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F7586-7131-456A-9BD1-55C479FCBC2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11/7/2016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AB964-DFC4-41CE-9CA8-7F512FF5EB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E5360C-CB0B-4688-BCE4-E0D1FF2477A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DC9D7-82CC-44E4-B11F-CDD3C1228A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9F54-E0BD-40BF-9B67-8BADB429F3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F8D7E8-BD1D-49C4-B7CB-F81677ED7644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6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6A4F-972E-446F-9312-146D9CDDB7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4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05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058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457200" y="1371600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5867400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>
              <a:solidFill>
                <a:srgbClr val="000000"/>
              </a:solidFill>
            </a:endParaRPr>
          </a:p>
        </p:txBody>
      </p:sp>
      <p:pic>
        <p:nvPicPr>
          <p:cNvPr id="7" name="Picture 5" descr="D:\Vugraph Info\Vugraph Templates\Templates-NEW-NMP and Bureau\ident-small_4_onscreen_png.png"/>
          <p:cNvPicPr>
            <a:picLocks noChangeAspect="1" noChangeArrowheads="1"/>
          </p:cNvPicPr>
          <p:nvPr userDrawn="1"/>
        </p:nvPicPr>
        <p:blipFill>
          <a:blip r:embed="rId1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57200" y="6107114"/>
            <a:ext cx="1143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276631" y="6220024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9B059D9F-DB20-4474-B70D-B1B0F3471B3A}" type="slidenum">
              <a:rPr lang="en-US" sz="1400" smtClean="0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5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4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8" y="284422"/>
            <a:ext cx="8839200" cy="6842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i="1" dirty="0" smtClean="0">
                <a:solidFill>
                  <a:srgbClr val="C00000"/>
                </a:solidFill>
              </a:rPr>
              <a:t>Using tree rings to inform watershed restoration 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092" y="3392832"/>
            <a:ext cx="7437812" cy="2034574"/>
          </a:xfrm>
        </p:spPr>
        <p:txBody>
          <a:bodyPr>
            <a:normAutofit fontScale="62500" lnSpcReduction="20000"/>
          </a:bodyPr>
          <a:lstStyle/>
          <a:p>
            <a:r>
              <a:rPr lang="en-US" sz="3900" dirty="0" smtClean="0">
                <a:solidFill>
                  <a:srgbClr val="C00000"/>
                </a:solidFill>
              </a:rPr>
              <a:t>Ellis Q. Margolis</a:t>
            </a:r>
          </a:p>
          <a:p>
            <a:r>
              <a:rPr lang="en-US" sz="3600" i="1" dirty="0" smtClean="0"/>
              <a:t>Research Ecologist</a:t>
            </a:r>
          </a:p>
          <a:p>
            <a:r>
              <a:rPr lang="en-US" sz="3600" i="1" dirty="0" smtClean="0"/>
              <a:t>USGS Fort Collins Science Center</a:t>
            </a:r>
          </a:p>
          <a:p>
            <a:r>
              <a:rPr lang="en-US" sz="3600" i="1" dirty="0" smtClean="0"/>
              <a:t>New Mexico Landscapes Field Station, Santa Fe, NM</a:t>
            </a:r>
          </a:p>
          <a:p>
            <a:r>
              <a:rPr lang="en-US" sz="2200" i="1" dirty="0" smtClean="0"/>
              <a:t>Affiliated with the University of Arizona Laboratory of Tree-Ring Research, Tucson, AZ</a:t>
            </a:r>
          </a:p>
          <a:p>
            <a:r>
              <a:rPr lang="en-US" sz="2200" i="1" dirty="0" smtClean="0"/>
              <a:t>and the University </a:t>
            </a:r>
            <a:r>
              <a:rPr lang="en-US" sz="2200" i="1" dirty="0"/>
              <a:t>of New </a:t>
            </a:r>
            <a:r>
              <a:rPr lang="en-US" sz="2200" i="1" dirty="0" smtClean="0"/>
              <a:t>Mexico, Albuquerque, NM</a:t>
            </a:r>
            <a:endParaRPr lang="en-US" sz="2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18" y="5856649"/>
            <a:ext cx="1968136" cy="787254"/>
          </a:xfrm>
          <a:prstGeom prst="rect">
            <a:avLst/>
          </a:prstGeom>
        </p:spPr>
      </p:pic>
      <p:pic>
        <p:nvPicPr>
          <p:cNvPr id="6" name="Picture 5" descr="logo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825504"/>
            <a:ext cx="1081986" cy="8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037" y="5856649"/>
            <a:ext cx="2257737" cy="846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5856649"/>
            <a:ext cx="1531593" cy="805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44" y="1167761"/>
            <a:ext cx="8290906" cy="20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0999"/>
            <a:ext cx="8806563" cy="6299507"/>
          </a:xfrm>
          <a:prstGeom prst="rect">
            <a:avLst/>
          </a:prstGeom>
        </p:spPr>
      </p:pic>
      <p:pic>
        <p:nvPicPr>
          <p:cNvPr id="6146" name="Picture 2" descr="nambe_10_03_s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002" y="0"/>
            <a:ext cx="9250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0" y="6172200"/>
            <a:ext cx="3581400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 Light" panose="020F0302020204030204" pitchFamily="34" charset="0"/>
              </a:rPr>
              <a:t>N</a:t>
            </a:r>
            <a:r>
              <a:rPr lang="en-US" b="1" i="1" dirty="0" smtClean="0">
                <a:latin typeface="Calibri Light" panose="020F0302020204030204" pitchFamily="34" charset="0"/>
              </a:rPr>
              <a:t>ambe drainage </a:t>
            </a:r>
            <a:r>
              <a:rPr lang="en-US" b="1" i="1" dirty="0" smtClean="0">
                <a:latin typeface="Calibri Light" panose="020F0302020204030204" pitchFamily="34" charset="0"/>
              </a:rPr>
              <a:t>and Santa Fe Baldy</a:t>
            </a:r>
            <a:endParaRPr lang="en-US" b="1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43"/>
            <a:ext cx="9155084" cy="6863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62" t="2297" r="40861" b="-2297"/>
          <a:stretch/>
        </p:blipFill>
        <p:spPr>
          <a:xfrm>
            <a:off x="11084" y="1"/>
            <a:ext cx="4680300" cy="7010400"/>
          </a:xfrm>
          <a:prstGeom prst="rect">
            <a:avLst/>
          </a:prstGeom>
        </p:spPr>
      </p:pic>
      <p:pic>
        <p:nvPicPr>
          <p:cNvPr id="3" name="Picture 5" descr="core_borer_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674" y="-33393"/>
            <a:ext cx="4669673" cy="7007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9842" y="152400"/>
            <a:ext cx="8915400" cy="609600"/>
          </a:xfrm>
          <a:prstGeom prst="rect">
            <a:avLst/>
          </a:prstGeom>
          <a:solidFill>
            <a:srgbClr val="EAEAEA">
              <a:alpha val="76078"/>
            </a:srgbClr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 smtClean="0"/>
              <a:t>Aspen ages can tell us the time since the last fire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34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685800"/>
            <a:ext cx="6629400" cy="10667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i="1" dirty="0" smtClean="0">
                <a:solidFill>
                  <a:srgbClr val="C00000"/>
                </a:solidFill>
              </a:rPr>
              <a:t>So, what can the trees tell us about fire in the </a:t>
            </a:r>
            <a:r>
              <a:rPr lang="en-US" sz="3400" b="1" i="1" dirty="0" smtClean="0">
                <a:solidFill>
                  <a:srgbClr val="C00000"/>
                </a:solidFill>
              </a:rPr>
              <a:t>Taos Valley watersheds</a:t>
            </a:r>
            <a:r>
              <a:rPr lang="en-US" sz="3400" b="1" i="1" dirty="0" smtClean="0">
                <a:solidFill>
                  <a:srgbClr val="C00000"/>
                </a:solidFill>
              </a:rPr>
              <a:t>?</a:t>
            </a:r>
            <a:endParaRPr lang="en-US" sz="3400" b="1" i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3" r="5833"/>
          <a:stretch/>
        </p:blipFill>
        <p:spPr>
          <a:xfrm>
            <a:off x="0" y="2632884"/>
            <a:ext cx="9144000" cy="35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8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0"/>
            <a:ext cx="8863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762000"/>
            <a:ext cx="8153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Gradient from dry conifer to mesic conifer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Likely a fire regime gradient: </a:t>
            </a:r>
          </a:p>
          <a:p>
            <a:pPr lvl="1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Low-severity (dry sites) to high-severity (wet sites)</a:t>
            </a:r>
          </a:p>
          <a:p>
            <a:pPr lvl="1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There is a lot of wet forest up there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" y="3505200"/>
            <a:ext cx="9144000" cy="314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72373">
            <a:off x="-529045" y="-122650"/>
            <a:ext cx="5572125" cy="220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6679">
            <a:off x="3116617" y="694599"/>
            <a:ext cx="5601704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1" y="2646062"/>
            <a:ext cx="6079331" cy="4186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76200"/>
            <a:ext cx="3810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Historical surveys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1960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26" y="1219200"/>
            <a:ext cx="602603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3641" y="1981200"/>
            <a:ext cx="883627" cy="271682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2438400" y="76200"/>
            <a:ext cx="3810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Historical surveys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2280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6019800" cy="75630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Historical crown fire patches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84" y="1113871"/>
            <a:ext cx="6671332" cy="167981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342" y="1379457"/>
            <a:ext cx="8917316" cy="4343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1903 photo from </a:t>
            </a:r>
            <a:r>
              <a:rPr lang="en-US" i="1" dirty="0" smtClean="0">
                <a:solidFill>
                  <a:srgbClr val="000000"/>
                </a:solidFill>
              </a:rPr>
              <a:t>the Moreno Valley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– </a:t>
            </a:r>
            <a:r>
              <a:rPr lang="en-US" i="1" dirty="0" smtClean="0">
                <a:solidFill>
                  <a:srgbClr val="000000"/>
                </a:solidFill>
              </a:rPr>
              <a:t>looking </a:t>
            </a:r>
            <a:r>
              <a:rPr lang="en-US" i="1" dirty="0" smtClean="0">
                <a:solidFill>
                  <a:srgbClr val="000000"/>
                </a:solidFill>
              </a:rPr>
              <a:t>NNW toward Taos Pueblo</a:t>
            </a:r>
            <a:endParaRPr lang="en-US" i="1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81600" y="2342853"/>
            <a:ext cx="6858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4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1500" y="0"/>
            <a:ext cx="8001000" cy="7563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Taos Ski Valley and upper Rio Hondo - </a:t>
            </a:r>
            <a:r>
              <a:rPr lang="en-US" sz="33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2016</a:t>
            </a:r>
            <a:endParaRPr lang="en-US" sz="3300" i="1" dirty="0">
              <a:solidFill>
                <a:srgbClr val="C0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04800" y="1524000"/>
            <a:ext cx="4953000" cy="1447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"/>
            <a:ext cx="9144000" cy="557348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71500" y="-4354"/>
            <a:ext cx="8001000" cy="7563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Taos Ski Valley and upper Rio Hondo - </a:t>
            </a:r>
            <a:r>
              <a:rPr lang="en-US" sz="33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1902</a:t>
            </a:r>
            <a:endParaRPr lang="en-US" sz="3300" i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393" y="6172200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open, snowy slopes on the east side of the valley, as well as the young aspen on the slopes where the photo was taken, likely indicate high-severity fire, combined with logging, in the 1800s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1500" y="2014276"/>
            <a:ext cx="4953000" cy="1447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84" y="268412"/>
            <a:ext cx="6971495" cy="75630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Dendrochronology </a:t>
            </a:r>
            <a:r>
              <a:rPr lang="en-US" sz="3600" b="1" dirty="0">
                <a:solidFill>
                  <a:srgbClr val="C00000"/>
                </a:solidFill>
              </a:rPr>
              <a:t>(</a:t>
            </a:r>
            <a:r>
              <a:rPr lang="en-US" sz="2700" b="1" i="1" dirty="0" smtClean="0">
                <a:solidFill>
                  <a:srgbClr val="C00000"/>
                </a:solidFill>
              </a:rPr>
              <a:t>study of tree-ring dating</a:t>
            </a:r>
            <a:r>
              <a:rPr lang="en-US" sz="3600" b="1" dirty="0" smtClean="0">
                <a:solidFill>
                  <a:srgbClr val="C00000"/>
                </a:solidFill>
              </a:rPr>
              <a:t>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84" y="1080254"/>
            <a:ext cx="6671332" cy="167981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Trees record the environment in their rings.</a:t>
            </a:r>
          </a:p>
          <a:p>
            <a:r>
              <a:rPr lang="en-US" dirty="0" err="1" smtClean="0"/>
              <a:t>Crossdating</a:t>
            </a:r>
            <a:r>
              <a:rPr lang="en-US" dirty="0" smtClean="0"/>
              <a:t> </a:t>
            </a:r>
            <a:r>
              <a:rPr lang="en-US" dirty="0"/>
              <a:t>enables annual accuracy and sub-annual precision (e.g., </a:t>
            </a:r>
            <a:r>
              <a:rPr lang="en-US" dirty="0" smtClean="0"/>
              <a:t>historical fire seasonality</a:t>
            </a:r>
            <a:r>
              <a:rPr lang="en-US" dirty="0" smtClean="0"/>
              <a:t>).</a:t>
            </a:r>
          </a:p>
          <a:p>
            <a:r>
              <a:rPr lang="en-US" dirty="0"/>
              <a:t>In </a:t>
            </a:r>
            <a:r>
              <a:rPr lang="en-US" dirty="0" smtClean="0"/>
              <a:t>the arid </a:t>
            </a:r>
            <a:r>
              <a:rPr lang="en-US" dirty="0" smtClean="0"/>
              <a:t>SW we </a:t>
            </a:r>
            <a:r>
              <a:rPr lang="en-US" dirty="0"/>
              <a:t>find wood &gt; 1000 years old!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50857" y="2940909"/>
            <a:ext cx="4599218" cy="3800181"/>
            <a:chOff x="4650857" y="2940909"/>
            <a:chExt cx="4599218" cy="3800181"/>
          </a:xfrm>
        </p:grpSpPr>
        <p:sp>
          <p:nvSpPr>
            <p:cNvPr id="5" name="Rectangle 4"/>
            <p:cNvSpPr/>
            <p:nvPr/>
          </p:nvSpPr>
          <p:spPr>
            <a:xfrm>
              <a:off x="4756934" y="2978734"/>
              <a:ext cx="4387065" cy="37623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650857" y="2940909"/>
              <a:ext cx="4599218" cy="3680685"/>
              <a:chOff x="4116038" y="3027501"/>
              <a:chExt cx="4599218" cy="3680685"/>
            </a:xfrm>
          </p:grpSpPr>
          <p:pic>
            <p:nvPicPr>
              <p:cNvPr id="10" name="Picture 8" descr="sfw459log_sml_1387_1444FS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98580" y="4034836"/>
                <a:ext cx="4216769" cy="2673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4262563" y="3484019"/>
                <a:ext cx="41910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 dirty="0">
                    <a:solidFill>
                      <a:srgbClr val="FFFFFF"/>
                    </a:solidFill>
                  </a:rPr>
                  <a:t>1387 inner ring; 1444 fire scar</a:t>
                </a: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>
                <a:off x="7188643" y="3945684"/>
                <a:ext cx="426720" cy="166506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lg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Text Box 10"/>
              <p:cNvSpPr txBox="1">
                <a:spLocks noChangeArrowheads="1"/>
              </p:cNvSpPr>
              <p:nvPr/>
            </p:nvSpPr>
            <p:spPr bwMode="auto">
              <a:xfrm>
                <a:off x="4116038" y="3027501"/>
                <a:ext cx="459921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C00000"/>
                    </a:solidFill>
                  </a:rPr>
                  <a:t>Old wood - Santa Fe Watershed</a:t>
                </a:r>
              </a:p>
            </p:txBody>
          </p:sp>
        </p:grpSp>
      </p:grpSp>
      <p:pic>
        <p:nvPicPr>
          <p:cNvPr id="2050" name="Picture 2" descr="http://imgc.allpostersimages.com/images/P-473-488-90/64/6455/2BJH100Z/posters/john-cornell-bristlecone-pine-pinus-aristata-mount-evans-rocky-mountains-us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643" y="341545"/>
            <a:ext cx="1864268" cy="24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07613" y="2978734"/>
            <a:ext cx="4523020" cy="3762356"/>
            <a:chOff x="123290" y="3060406"/>
            <a:chExt cx="4523020" cy="376235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90" y="3060406"/>
              <a:ext cx="4523020" cy="3762356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H="1" flipV="1">
              <a:off x="949918" y="3637052"/>
              <a:ext cx="408714" cy="19100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triangle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4728299">
              <a:off x="45439" y="4480412"/>
              <a:ext cx="17324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Annual  ring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42955" y="4489808"/>
            <a:ext cx="2856031" cy="1684288"/>
            <a:chOff x="1342955" y="4489808"/>
            <a:chExt cx="2856031" cy="1684288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2332234" y="4489808"/>
              <a:ext cx="267128" cy="1222623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342955" y="5712431"/>
              <a:ext cx="2856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Mid-summer fire scar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8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07831"/>
            <a:ext cx="8207546" cy="6350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700" b="1" kern="0" dirty="0" smtClean="0">
                <a:solidFill>
                  <a:srgbClr val="FFFFF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700" b="1" kern="0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</a:t>
            </a:r>
            <a:r>
              <a:rPr lang="en-US" sz="2700" b="1" kern="0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Tree-ring sampling</a:t>
            </a:r>
            <a:endParaRPr lang="en-US" sz="2700" b="1" kern="0" dirty="0" smtClean="0">
              <a:solidFill>
                <a:srgbClr val="FFFFFF">
                  <a:lumMod val="85000"/>
                </a:srgbClr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25842"/>
            <a:ext cx="6172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Rio Pueblo (Taos Pueblo) &amp; Rio Fernando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700" b="1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Tree-ring sampling</a:t>
            </a:r>
            <a:endParaRPr lang="en-US" sz="2700" b="1" dirty="0">
              <a:solidFill>
                <a:srgbClr val="FFFFFF">
                  <a:lumMod val="85000"/>
                </a:srgbClr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" y="1143000"/>
            <a:ext cx="73914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1268732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6 fire scar plots – dry forest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25842"/>
            <a:ext cx="7772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Rio Hondo – Taos Ski Valley:</a:t>
            </a:r>
            <a:endParaRPr lang="en-US" sz="2700" b="1" dirty="0" smtClean="0">
              <a:solidFill>
                <a:srgbClr val="000000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FF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700" b="1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</a:t>
            </a:r>
            <a:r>
              <a:rPr lang="en-US" sz="2700" b="1" dirty="0" smtClean="0">
                <a:solidFill>
                  <a:srgbClr val="FFFFFF">
                    <a:lumMod val="85000"/>
                  </a:srgbClr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Tree-ring sampling</a:t>
            </a:r>
            <a:endParaRPr lang="en-US" sz="2700" b="1" dirty="0">
              <a:solidFill>
                <a:srgbClr val="FFFFFF">
                  <a:lumMod val="85000"/>
                </a:srgbClr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051684"/>
            <a:ext cx="7467600" cy="5777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0545" y="11430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11 forest age plots – wet forest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3 fire scar plots – dry forest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8264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7651" y="228788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1390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5564" y="19517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04410" y="16623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1424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68603" y="163635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65" y="131606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1480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73012" y="198260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3201" y="187384"/>
            <a:ext cx="773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Old limber pine with six fire scars Manzanita Canyon, Rio Hondo</a:t>
            </a:r>
            <a:endParaRPr lang="en-US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61" y="1951773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Ring: 1354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25071" y="2575020"/>
            <a:ext cx="215060" cy="3361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435290" y="2575021"/>
            <a:ext cx="18336" cy="197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48169" y="2263396"/>
            <a:ext cx="23840" cy="4228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06759" y="1951772"/>
            <a:ext cx="37330" cy="4967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35171" y="1951773"/>
            <a:ext cx="72475" cy="3462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105917" y="1636356"/>
            <a:ext cx="6921" cy="6699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389033" y="2275446"/>
            <a:ext cx="72475" cy="3462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85531" y="4961338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Outer 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Ring: 1766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77" y="304800"/>
            <a:ext cx="8539670" cy="6248400"/>
          </a:xfrm>
          <a:prstGeom prst="rect">
            <a:avLst/>
          </a:prstGeom>
          <a:ln>
            <a:noFill/>
          </a:ln>
        </p:spPr>
      </p:pic>
      <p:sp>
        <p:nvSpPr>
          <p:cNvPr id="5" name="Freeform 4"/>
          <p:cNvSpPr/>
          <p:nvPr/>
        </p:nvSpPr>
        <p:spPr>
          <a:xfrm>
            <a:off x="3258884" y="2257337"/>
            <a:ext cx="4507564" cy="3765853"/>
          </a:xfrm>
          <a:custGeom>
            <a:avLst/>
            <a:gdLst>
              <a:gd name="connsiteX0" fmla="*/ 0 w 5165124"/>
              <a:gd name="connsiteY0" fmla="*/ 4234248 h 4234248"/>
              <a:gd name="connsiteX1" fmla="*/ 510746 w 5165124"/>
              <a:gd name="connsiteY1" fmla="*/ 3995351 h 4234248"/>
              <a:gd name="connsiteX2" fmla="*/ 1375719 w 5165124"/>
              <a:gd name="connsiteY2" fmla="*/ 3921211 h 4234248"/>
              <a:gd name="connsiteX3" fmla="*/ 1886465 w 5165124"/>
              <a:gd name="connsiteY3" fmla="*/ 3921211 h 4234248"/>
              <a:gd name="connsiteX4" fmla="*/ 2034746 w 5165124"/>
              <a:gd name="connsiteY4" fmla="*/ 3748216 h 4234248"/>
              <a:gd name="connsiteX5" fmla="*/ 1606379 w 5165124"/>
              <a:gd name="connsiteY5" fmla="*/ 3599935 h 4234248"/>
              <a:gd name="connsiteX6" fmla="*/ 1285103 w 5165124"/>
              <a:gd name="connsiteY6" fmla="*/ 3509319 h 4234248"/>
              <a:gd name="connsiteX7" fmla="*/ 1795849 w 5165124"/>
              <a:gd name="connsiteY7" fmla="*/ 3336324 h 4234248"/>
              <a:gd name="connsiteX8" fmla="*/ 2487827 w 5165124"/>
              <a:gd name="connsiteY8" fmla="*/ 3097427 h 4234248"/>
              <a:gd name="connsiteX9" fmla="*/ 2940908 w 5165124"/>
              <a:gd name="connsiteY9" fmla="*/ 2891481 h 4234248"/>
              <a:gd name="connsiteX10" fmla="*/ 2759676 w 5165124"/>
              <a:gd name="connsiteY10" fmla="*/ 2734962 h 4234248"/>
              <a:gd name="connsiteX11" fmla="*/ 2092411 w 5165124"/>
              <a:gd name="connsiteY11" fmla="*/ 2866767 h 4234248"/>
              <a:gd name="connsiteX12" fmla="*/ 2257168 w 5165124"/>
              <a:gd name="connsiteY12" fmla="*/ 2611394 h 4234248"/>
              <a:gd name="connsiteX13" fmla="*/ 2767914 w 5165124"/>
              <a:gd name="connsiteY13" fmla="*/ 2479589 h 4234248"/>
              <a:gd name="connsiteX14" fmla="*/ 2858530 w 5165124"/>
              <a:gd name="connsiteY14" fmla="*/ 2174789 h 4234248"/>
              <a:gd name="connsiteX15" fmla="*/ 3253946 w 5165124"/>
              <a:gd name="connsiteY15" fmla="*/ 2347784 h 4234248"/>
              <a:gd name="connsiteX16" fmla="*/ 3599935 w 5165124"/>
              <a:gd name="connsiteY16" fmla="*/ 2438400 h 4234248"/>
              <a:gd name="connsiteX17" fmla="*/ 3822357 w 5165124"/>
              <a:gd name="connsiteY17" fmla="*/ 2323070 h 4234248"/>
              <a:gd name="connsiteX18" fmla="*/ 3805881 w 5165124"/>
              <a:gd name="connsiteY18" fmla="*/ 2067697 h 4234248"/>
              <a:gd name="connsiteX19" fmla="*/ 3641124 w 5165124"/>
              <a:gd name="connsiteY19" fmla="*/ 1845275 h 4234248"/>
              <a:gd name="connsiteX20" fmla="*/ 3912973 w 5165124"/>
              <a:gd name="connsiteY20" fmla="*/ 1515762 h 4234248"/>
              <a:gd name="connsiteX21" fmla="*/ 4283676 w 5165124"/>
              <a:gd name="connsiteY21" fmla="*/ 1326292 h 4234248"/>
              <a:gd name="connsiteX22" fmla="*/ 4423719 w 5165124"/>
              <a:gd name="connsiteY22" fmla="*/ 1062681 h 4234248"/>
              <a:gd name="connsiteX23" fmla="*/ 4580238 w 5165124"/>
              <a:gd name="connsiteY23" fmla="*/ 996778 h 4234248"/>
              <a:gd name="connsiteX24" fmla="*/ 5049795 w 5165124"/>
              <a:gd name="connsiteY24" fmla="*/ 708454 h 4234248"/>
              <a:gd name="connsiteX25" fmla="*/ 4959179 w 5165124"/>
              <a:gd name="connsiteY25" fmla="*/ 420130 h 4234248"/>
              <a:gd name="connsiteX26" fmla="*/ 4967416 w 5165124"/>
              <a:gd name="connsiteY26" fmla="*/ 313038 h 4234248"/>
              <a:gd name="connsiteX27" fmla="*/ 4917989 w 5165124"/>
              <a:gd name="connsiteY27" fmla="*/ 222421 h 4234248"/>
              <a:gd name="connsiteX28" fmla="*/ 4580238 w 5165124"/>
              <a:gd name="connsiteY28" fmla="*/ 115330 h 4234248"/>
              <a:gd name="connsiteX29" fmla="*/ 5165124 w 5165124"/>
              <a:gd name="connsiteY29" fmla="*/ 0 h 423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65124" h="4234248">
                <a:moveTo>
                  <a:pt x="0" y="4234248"/>
                </a:moveTo>
                <a:cubicBezTo>
                  <a:pt x="140730" y="4140886"/>
                  <a:pt x="281460" y="4047524"/>
                  <a:pt x="510746" y="3995351"/>
                </a:cubicBezTo>
                <a:cubicBezTo>
                  <a:pt x="740033" y="3943178"/>
                  <a:pt x="1146432" y="3933568"/>
                  <a:pt x="1375719" y="3921211"/>
                </a:cubicBezTo>
                <a:cubicBezTo>
                  <a:pt x="1605006" y="3908854"/>
                  <a:pt x="1776627" y="3950043"/>
                  <a:pt x="1886465" y="3921211"/>
                </a:cubicBezTo>
                <a:cubicBezTo>
                  <a:pt x="1996303" y="3892379"/>
                  <a:pt x="2081427" y="3801762"/>
                  <a:pt x="2034746" y="3748216"/>
                </a:cubicBezTo>
                <a:cubicBezTo>
                  <a:pt x="1988065" y="3694670"/>
                  <a:pt x="1731319" y="3639751"/>
                  <a:pt x="1606379" y="3599935"/>
                </a:cubicBezTo>
                <a:cubicBezTo>
                  <a:pt x="1481439" y="3560119"/>
                  <a:pt x="1253525" y="3553254"/>
                  <a:pt x="1285103" y="3509319"/>
                </a:cubicBezTo>
                <a:cubicBezTo>
                  <a:pt x="1316681" y="3465384"/>
                  <a:pt x="1795849" y="3336324"/>
                  <a:pt x="1795849" y="3336324"/>
                </a:cubicBezTo>
                <a:cubicBezTo>
                  <a:pt x="1996303" y="3267675"/>
                  <a:pt x="2296984" y="3171567"/>
                  <a:pt x="2487827" y="3097427"/>
                </a:cubicBezTo>
                <a:cubicBezTo>
                  <a:pt x="2678670" y="3023287"/>
                  <a:pt x="2895600" y="2951892"/>
                  <a:pt x="2940908" y="2891481"/>
                </a:cubicBezTo>
                <a:cubicBezTo>
                  <a:pt x="2986216" y="2831070"/>
                  <a:pt x="2901092" y="2739081"/>
                  <a:pt x="2759676" y="2734962"/>
                </a:cubicBezTo>
                <a:cubicBezTo>
                  <a:pt x="2618260" y="2730843"/>
                  <a:pt x="2176162" y="2887362"/>
                  <a:pt x="2092411" y="2866767"/>
                </a:cubicBezTo>
                <a:cubicBezTo>
                  <a:pt x="2008660" y="2846172"/>
                  <a:pt x="2144584" y="2675924"/>
                  <a:pt x="2257168" y="2611394"/>
                </a:cubicBezTo>
                <a:cubicBezTo>
                  <a:pt x="2369752" y="2546864"/>
                  <a:pt x="2667687" y="2552356"/>
                  <a:pt x="2767914" y="2479589"/>
                </a:cubicBezTo>
                <a:cubicBezTo>
                  <a:pt x="2868141" y="2406821"/>
                  <a:pt x="2777525" y="2196757"/>
                  <a:pt x="2858530" y="2174789"/>
                </a:cubicBezTo>
                <a:cubicBezTo>
                  <a:pt x="2939535" y="2152821"/>
                  <a:pt x="3130379" y="2303849"/>
                  <a:pt x="3253946" y="2347784"/>
                </a:cubicBezTo>
                <a:cubicBezTo>
                  <a:pt x="3377514" y="2391719"/>
                  <a:pt x="3505200" y="2442519"/>
                  <a:pt x="3599935" y="2438400"/>
                </a:cubicBezTo>
                <a:cubicBezTo>
                  <a:pt x="3694670" y="2434281"/>
                  <a:pt x="3788033" y="2384854"/>
                  <a:pt x="3822357" y="2323070"/>
                </a:cubicBezTo>
                <a:cubicBezTo>
                  <a:pt x="3856681" y="2261286"/>
                  <a:pt x="3836087" y="2147329"/>
                  <a:pt x="3805881" y="2067697"/>
                </a:cubicBezTo>
                <a:cubicBezTo>
                  <a:pt x="3775676" y="1988064"/>
                  <a:pt x="3623275" y="1937264"/>
                  <a:pt x="3641124" y="1845275"/>
                </a:cubicBezTo>
                <a:cubicBezTo>
                  <a:pt x="3658973" y="1753286"/>
                  <a:pt x="3805881" y="1602259"/>
                  <a:pt x="3912973" y="1515762"/>
                </a:cubicBezTo>
                <a:cubicBezTo>
                  <a:pt x="4020065" y="1429265"/>
                  <a:pt x="4198552" y="1401805"/>
                  <a:pt x="4283676" y="1326292"/>
                </a:cubicBezTo>
                <a:cubicBezTo>
                  <a:pt x="4368800" y="1250779"/>
                  <a:pt x="4374292" y="1117600"/>
                  <a:pt x="4423719" y="1062681"/>
                </a:cubicBezTo>
                <a:cubicBezTo>
                  <a:pt x="4473146" y="1007762"/>
                  <a:pt x="4475892" y="1055816"/>
                  <a:pt x="4580238" y="996778"/>
                </a:cubicBezTo>
                <a:cubicBezTo>
                  <a:pt x="4684584" y="937740"/>
                  <a:pt x="4986638" y="804562"/>
                  <a:pt x="5049795" y="708454"/>
                </a:cubicBezTo>
                <a:cubicBezTo>
                  <a:pt x="5112952" y="612346"/>
                  <a:pt x="4972909" y="486033"/>
                  <a:pt x="4959179" y="420130"/>
                </a:cubicBezTo>
                <a:cubicBezTo>
                  <a:pt x="4945449" y="354227"/>
                  <a:pt x="4974281" y="345989"/>
                  <a:pt x="4967416" y="313038"/>
                </a:cubicBezTo>
                <a:cubicBezTo>
                  <a:pt x="4960551" y="280087"/>
                  <a:pt x="4982519" y="255372"/>
                  <a:pt x="4917989" y="222421"/>
                </a:cubicBezTo>
                <a:cubicBezTo>
                  <a:pt x="4853459" y="189470"/>
                  <a:pt x="4539049" y="152400"/>
                  <a:pt x="4580238" y="115330"/>
                </a:cubicBezTo>
                <a:cubicBezTo>
                  <a:pt x="4621427" y="78260"/>
                  <a:pt x="4893275" y="39130"/>
                  <a:pt x="5165124" y="0"/>
                </a:cubicBezTo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5742" y="3877588"/>
            <a:ext cx="23903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burned – mid 1800’s</a:t>
            </a:r>
            <a:endParaRPr lang="en-US" sz="13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3198" y="4817419"/>
            <a:ext cx="24705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 not burn in 1800’s fire</a:t>
            </a:r>
          </a:p>
          <a:p>
            <a:r>
              <a:rPr lang="en-US" sz="13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 burned – 1600’s</a:t>
            </a:r>
            <a:endParaRPr lang="en-US" sz="13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4800"/>
            <a:ext cx="8153400" cy="10667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400" b="1" i="1" dirty="0" smtClean="0">
                <a:solidFill>
                  <a:srgbClr val="C00000"/>
                </a:solidFill>
              </a:rPr>
              <a:t>So, what do the trees tell us (so far) </a:t>
            </a:r>
            <a:r>
              <a:rPr lang="en-US" sz="3400" b="1" i="1" dirty="0" smtClean="0">
                <a:solidFill>
                  <a:srgbClr val="C00000"/>
                </a:solidFill>
              </a:rPr>
              <a:t>about management in the Taos Valley watersheds</a:t>
            </a:r>
            <a:r>
              <a:rPr lang="en-US" sz="3400" b="1" i="1" dirty="0" smtClean="0">
                <a:solidFill>
                  <a:srgbClr val="C00000"/>
                </a:solidFill>
              </a:rPr>
              <a:t>?</a:t>
            </a:r>
            <a:endParaRPr lang="en-US" sz="3400" b="1" i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1900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447800"/>
            <a:ext cx="746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Dry conifer forests: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Restore low-severity fire regimes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Reduce tree density and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canopy continuity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 dry conifer forests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Mesic </a:t>
            </a:r>
            <a:r>
              <a:rPr lang="en-US" sz="2800" b="1" dirty="0" smtClean="0">
                <a:solidFill>
                  <a:prstClr val="black"/>
                </a:solidFill>
              </a:rPr>
              <a:t>conifer/aspen forests: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Be prepared for the big one, and the aftermath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Possibly break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up the 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fuels (mechanical or fire)</a:t>
            </a:r>
            <a:endParaRPr lang="en-US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27142" y="3278460"/>
            <a:ext cx="2209800" cy="47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023" y="914400"/>
            <a:ext cx="42166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Continue dating the wood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 preliminary </a:t>
            </a:r>
            <a:r>
              <a:rPr lang="en-US" sz="2400" b="1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</a:t>
            </a: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Association </a:t>
            </a:r>
            <a:r>
              <a:rPr lang="en-US" sz="2400" b="1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Fire Ecology Conference in Tucson, AZ </a:t>
            </a: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(December 2016)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Progress report to TNC, USFS, TSV December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report and presentation - Spring 2017</a:t>
            </a:r>
            <a:endParaRPr lang="en-US" sz="2400" b="1" dirty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939" y="192696"/>
            <a:ext cx="6172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  <a:endParaRPr lang="en-US" sz="2700" b="1" dirty="0" smtClean="0">
              <a:solidFill>
                <a:srgbClr val="C00000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094" y="762000"/>
            <a:ext cx="4369706" cy="5600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20371" y="3141160"/>
            <a:ext cx="2032167" cy="44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bsolut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774270" cy="474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5638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“History never repeats itself,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but it does tend to rhyme.”</a:t>
            </a: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</a:rPr>
              <a:t>    Mark Twain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4800" y="1632065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grateful for support from TNC, USFS, TSV, and the Rio Grande Water Fund</a:t>
            </a:r>
          </a:p>
          <a:p>
            <a:endParaRPr lang="en-US" sz="2400" b="1" dirty="0" smtClean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400" b="1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Group:</a:t>
            </a:r>
          </a:p>
          <a:p>
            <a:endParaRPr lang="en-US" sz="2000" dirty="0" smtClean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Ellis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Margolis, </a:t>
            </a:r>
            <a:r>
              <a:rPr lang="en-US" sz="2000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emargolis@usgs.gov</a:t>
            </a:r>
            <a:endParaRPr lang="en-US" sz="2000" dirty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Lane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Johnson, </a:t>
            </a:r>
            <a:r>
              <a:rPr lang="en-US" sz="2000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NPS </a:t>
            </a:r>
            <a:r>
              <a:rPr lang="en-US" sz="2000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Technician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Collin </a:t>
            </a:r>
            <a:r>
              <a:rPr lang="en-US" sz="2000" dirty="0" err="1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Haffey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2000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USGS Ecologist </a:t>
            </a:r>
          </a:p>
          <a:p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Craig Allen,</a:t>
            </a:r>
            <a:r>
              <a:rPr lang="en-US" sz="2000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USGS Research Ecologist</a:t>
            </a:r>
          </a:p>
          <a:p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</a:t>
            </a:r>
            <a:r>
              <a:rPr lang="en-US" sz="2000" dirty="0" err="1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Swetnam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2000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Regents’ </a:t>
            </a:r>
            <a:r>
              <a:rPr lang="en-US" sz="2000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Professor </a:t>
            </a:r>
            <a:r>
              <a:rPr lang="en-US" sz="2000" dirty="0" err="1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UofA</a:t>
            </a:r>
            <a:endParaRPr lang="en-US" sz="2000" dirty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Rachel Bean, Patrick Brewer, Charles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Mogen, and Ben French</a:t>
            </a:r>
            <a:r>
              <a:rPr lang="en-US" sz="2000" dirty="0" smtClean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accent4"/>
                </a:solidFill>
                <a:latin typeface="Calibri Light" panose="020F03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- 2016 Interns </a:t>
            </a:r>
            <a:endParaRPr lang="en-US" sz="2000" dirty="0">
              <a:solidFill>
                <a:schemeClr val="accent4"/>
              </a:solidFill>
              <a:latin typeface="Calibri Light" panose="020F03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Sustaining Environmental Capital Initiative (SECi)</a:t>
            </a:r>
            <a:endParaRPr lang="en-US" dirty="0"/>
          </a:p>
        </p:txBody>
      </p:sp>
      <p:pic>
        <p:nvPicPr>
          <p:cNvPr id="27" name="Content Placeholder 26" descr="SECI - Sustaining Environmental Capital Initiative - Google Chrome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7778" r="2756" b="3333"/>
          <a:stretch/>
        </p:blipFill>
        <p:spPr>
          <a:xfrm>
            <a:off x="381000" y="1606306"/>
            <a:ext cx="4076700" cy="4026387"/>
          </a:xfrm>
        </p:spPr>
      </p:pic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>
          <a:xfrm>
            <a:off x="4610102" y="1371600"/>
            <a:ext cx="40767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pilot study:    land management in Northern New Mexico</a:t>
            </a:r>
          </a:p>
          <a:p>
            <a:pPr lvl="1"/>
            <a:r>
              <a:rPr lang="en-US" dirty="0" smtClean="0"/>
              <a:t>Ecosystem service values and benefits to inform adaptation</a:t>
            </a:r>
          </a:p>
          <a:p>
            <a:pPr lvl="1"/>
            <a:r>
              <a:rPr lang="en-US" dirty="0"/>
              <a:t>Economic benefits of wilderness</a:t>
            </a:r>
          </a:p>
          <a:p>
            <a:pPr lvl="1"/>
            <a:r>
              <a:rPr lang="en-US" dirty="0" smtClean="0"/>
              <a:t>Specific interests:</a:t>
            </a:r>
          </a:p>
          <a:p>
            <a:pPr lvl="2"/>
            <a:r>
              <a:rPr lang="en-US" dirty="0" smtClean="0"/>
              <a:t>Water resources</a:t>
            </a:r>
          </a:p>
          <a:p>
            <a:pPr lvl="2"/>
            <a:r>
              <a:rPr lang="en-US" dirty="0" smtClean="0"/>
              <a:t>Fire risk/forest restoration</a:t>
            </a:r>
          </a:p>
          <a:p>
            <a:pPr lvl="2"/>
            <a:r>
              <a:rPr lang="en-US" dirty="0" smtClean="0"/>
              <a:t>Cultural values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05100" y="5872315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</a:rPr>
              <a:t>For more info, contact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FFFF"/>
                </a:solidFill>
              </a:rPr>
              <a:t>Collin Haffey (USGS) chaffey@usgs.gov</a:t>
            </a:r>
          </a:p>
        </p:txBody>
      </p:sp>
    </p:spTree>
    <p:extLst>
      <p:ext uri="{BB962C8B-B14F-4D97-AF65-F5344CB8AC3E}">
        <p14:creationId xmlns:p14="http://schemas.microsoft.com/office/powerpoint/2010/main" val="1089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584"/>
            <a:ext cx="9144000" cy="6056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76200"/>
            <a:ext cx="838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Tree-ring fire scars are a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remarkable record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of fires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3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4826"/>
            <a:ext cx="9144000" cy="68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6974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Fire-monsoon project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07" y="1449827"/>
            <a:ext cx="8808943" cy="778261"/>
          </a:xfrm>
        </p:spPr>
      </p:pic>
      <p:sp>
        <p:nvSpPr>
          <p:cNvPr id="3" name="TextBox 2"/>
          <p:cNvSpPr txBox="1"/>
          <p:nvPr/>
        </p:nvSpPr>
        <p:spPr>
          <a:xfrm>
            <a:off x="685800" y="914400"/>
            <a:ext cx="793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</a:rPr>
              <a:t>Fire </a:t>
            </a:r>
            <a:r>
              <a:rPr lang="en-US" sz="2400" i="1" dirty="0" smtClean="0">
                <a:solidFill>
                  <a:srgbClr val="000000"/>
                </a:solidFill>
              </a:rPr>
              <a:t>seasonality </a:t>
            </a:r>
            <a:r>
              <a:rPr lang="en-US" sz="2400" i="1" dirty="0">
                <a:solidFill>
                  <a:srgbClr val="000000"/>
                </a:solidFill>
              </a:rPr>
              <a:t>vs </a:t>
            </a:r>
            <a:r>
              <a:rPr lang="en-US" sz="2400" i="1" dirty="0" smtClean="0">
                <a:solidFill>
                  <a:srgbClr val="000000"/>
                </a:solidFill>
              </a:rPr>
              <a:t>precipitation seasonality in the Jemez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147" y="2212849"/>
            <a:ext cx="1053350" cy="175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183" y="2228089"/>
            <a:ext cx="1125940" cy="173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639973" y="4071649"/>
            <a:ext cx="3864049" cy="2549521"/>
            <a:chOff x="123290" y="3060406"/>
            <a:chExt cx="4523020" cy="3762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290" y="3060406"/>
              <a:ext cx="4523020" cy="3762356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949918" y="3637052"/>
              <a:ext cx="408714" cy="191008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triangle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4728299">
              <a:off x="45439" y="4480412"/>
              <a:ext cx="17324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Annual  ring</a:t>
              </a:r>
            </a:p>
          </p:txBody>
        </p:sp>
      </p:grp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99" y="1447800"/>
            <a:ext cx="9009201" cy="253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6666" y="923021"/>
            <a:ext cx="8108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000000"/>
                </a:solidFill>
              </a:rPr>
              <a:t>Fire </a:t>
            </a:r>
            <a:r>
              <a:rPr lang="en-US" sz="2400" b="1" i="1" u="sng" dirty="0" smtClean="0">
                <a:solidFill>
                  <a:srgbClr val="000000"/>
                </a:solidFill>
              </a:rPr>
              <a:t>seasonality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vs </a:t>
            </a:r>
            <a:r>
              <a:rPr lang="en-US" sz="2400" i="1" dirty="0" smtClean="0">
                <a:solidFill>
                  <a:srgbClr val="000000"/>
                </a:solidFill>
              </a:rPr>
              <a:t>precipitation seasonality in the Jemez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99" y="5943600"/>
            <a:ext cx="2456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Margolis, Woodhouse, </a:t>
            </a:r>
            <a:r>
              <a:rPr lang="en-US" sz="1400" dirty="0" err="1" smtClean="0">
                <a:solidFill>
                  <a:srgbClr val="000000"/>
                </a:solidFill>
              </a:rPr>
              <a:t>Swetnam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r>
              <a:rPr lang="en-US" sz="1400" i="1" dirty="0" smtClean="0">
                <a:solidFill>
                  <a:srgbClr val="000000"/>
                </a:solidFill>
              </a:rPr>
              <a:t>  In review</a:t>
            </a:r>
            <a:r>
              <a:rPr lang="en-US" sz="1400" dirty="0" smtClean="0">
                <a:solidFill>
                  <a:srgbClr val="000000"/>
                </a:solidFill>
              </a:rPr>
              <a:t> – Climatic Change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16" y="152400"/>
            <a:ext cx="8229600" cy="726974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Fire-monsoon project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255" y="914399"/>
            <a:ext cx="825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</a:rPr>
              <a:t>Fire </a:t>
            </a:r>
            <a:r>
              <a:rPr lang="en-US" sz="2400" i="1" dirty="0" smtClean="0">
                <a:solidFill>
                  <a:srgbClr val="000000"/>
                </a:solidFill>
              </a:rPr>
              <a:t>seasonality </a:t>
            </a:r>
            <a:r>
              <a:rPr lang="en-US" sz="2400" i="1" dirty="0">
                <a:solidFill>
                  <a:srgbClr val="000000"/>
                </a:solidFill>
              </a:rPr>
              <a:t>vs </a:t>
            </a:r>
            <a:r>
              <a:rPr lang="en-US" sz="2400" b="1" i="1" u="sng" dirty="0" smtClean="0">
                <a:solidFill>
                  <a:srgbClr val="000000"/>
                </a:solidFill>
              </a:rPr>
              <a:t>precipitation seasonality </a:t>
            </a:r>
            <a:r>
              <a:rPr lang="en-US" sz="2400" i="1" dirty="0" smtClean="0">
                <a:solidFill>
                  <a:srgbClr val="000000"/>
                </a:solidFill>
              </a:rPr>
              <a:t>in the Jemez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8" name="Picture 7" descr="psme_ring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7" y="1676400"/>
            <a:ext cx="8357419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3130296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Multi-season moisture reconstructions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799" y="3733800"/>
            <a:ext cx="8748206" cy="2293403"/>
            <a:chOff x="246799" y="3733800"/>
            <a:chExt cx="8748206" cy="22934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895" y="3733800"/>
              <a:ext cx="8742110" cy="20587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99" y="5792507"/>
              <a:ext cx="8742110" cy="234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80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75" y="771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04800"/>
            <a:ext cx="5181600" cy="707886"/>
          </a:xfrm>
          <a:prstGeom prst="rect">
            <a:avLst/>
          </a:prstGeom>
          <a:solidFill>
            <a:srgbClr val="F2F2F2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Ponderosa Pine 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1711" y="1219200"/>
            <a:ext cx="5181600" cy="1323439"/>
          </a:xfrm>
          <a:prstGeom prst="rect">
            <a:avLst/>
          </a:prstGeom>
          <a:solidFill>
            <a:srgbClr val="F2F2F2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Fire Frequency: </a:t>
            </a:r>
            <a:r>
              <a:rPr lang="en-US" sz="4000" b="1" dirty="0" smtClean="0">
                <a:solidFill>
                  <a:srgbClr val="FF0000"/>
                </a:solidFill>
              </a:rPr>
              <a:t>High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Fire Severity: </a:t>
            </a:r>
            <a:r>
              <a:rPr lang="en-US" sz="4000" b="1" dirty="0" smtClean="0">
                <a:solidFill>
                  <a:srgbClr val="333399"/>
                </a:solidFill>
              </a:rPr>
              <a:t>Low</a:t>
            </a:r>
            <a:r>
              <a:rPr lang="en-US" sz="4000" b="1" dirty="0" smtClean="0">
                <a:solidFill>
                  <a:srgbClr val="FFFFFF"/>
                </a:solidFill>
              </a:rPr>
              <a:t> 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957943"/>
            <a:ext cx="4648200" cy="5697777"/>
            <a:chOff x="-76200" y="0"/>
            <a:chExt cx="5410200" cy="6858000"/>
          </a:xfrm>
        </p:grpSpPr>
        <p:pic>
          <p:nvPicPr>
            <p:cNvPr id="10" name="Picture 7" descr="IMG_1835_sa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4102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85800" y="2667000"/>
              <a:ext cx="1371600" cy="18288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447800" y="2590800"/>
              <a:ext cx="1600200" cy="20574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8601" y="1600201"/>
              <a:ext cx="2631455" cy="86539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Fire scars</a:t>
              </a:r>
            </a:p>
          </p:txBody>
        </p:sp>
      </p:grpSp>
      <p:pic>
        <p:nvPicPr>
          <p:cNvPr id="16" name="Picture 4" descr="Firescar_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80453"/>
            <a:ext cx="3772173" cy="567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 descr="chris saw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281876"/>
            <a:ext cx="3772173" cy="50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241" y="957942"/>
            <a:ext cx="3842607" cy="569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8071" y="80779"/>
            <a:ext cx="838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Tree-ring fire scars are a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remarkable record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of </a:t>
            </a:r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fires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8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1219200"/>
            <a:ext cx="8305800" cy="54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9" descr="fig2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295400"/>
            <a:ext cx="1995831" cy="14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867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Most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dry conifer forests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 the Southwest burned frequently, with low severity 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400" y="1197429"/>
            <a:ext cx="1371600" cy="5294811"/>
          </a:xfrm>
          <a:prstGeom prst="rect">
            <a:avLst/>
          </a:prstGeom>
          <a:solidFill>
            <a:srgbClr val="008000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68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>
            <a:off x="0" y="166688"/>
            <a:ext cx="9144000" cy="6646862"/>
            <a:chOff x="0" y="105"/>
            <a:chExt cx="5760" cy="4187"/>
          </a:xfrm>
        </p:grpSpPr>
        <p:pic>
          <p:nvPicPr>
            <p:cNvPr id="163843" name="Picture 3" descr="gpna19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"/>
              <a:ext cx="5760" cy="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44" name="Text Box 4"/>
            <p:cNvSpPr txBox="1">
              <a:spLocks noChangeArrowheads="1"/>
            </p:cNvSpPr>
            <p:nvPr/>
          </p:nvSpPr>
          <p:spPr bwMode="auto">
            <a:xfrm>
              <a:off x="4560" y="528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FF00"/>
                  </a:solidFill>
                </a:rPr>
                <a:t>1909</a:t>
              </a:r>
            </a:p>
          </p:txBody>
        </p:sp>
      </p:grpSp>
      <p:grpSp>
        <p:nvGrpSpPr>
          <p:cNvPr id="163845" name="Group 5"/>
          <p:cNvGrpSpPr>
            <a:grpSpLocks/>
          </p:cNvGrpSpPr>
          <p:nvPr/>
        </p:nvGrpSpPr>
        <p:grpSpPr bwMode="auto">
          <a:xfrm>
            <a:off x="-76200" y="61913"/>
            <a:ext cx="9220200" cy="6796087"/>
            <a:chOff x="0" y="0"/>
            <a:chExt cx="5808" cy="4281"/>
          </a:xfrm>
        </p:grpSpPr>
        <p:pic>
          <p:nvPicPr>
            <p:cNvPr id="163846" name="Picture 6" descr="gpna1949"/>
            <p:cNvPicPr>
              <a:picLocks noChangeAspect="1" noChangeArrowheads="1"/>
            </p:cNvPicPr>
            <p:nvPr/>
          </p:nvPicPr>
          <p:blipFill>
            <a:blip r:embed="rId3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808" cy="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47" name="Text Box 7"/>
            <p:cNvSpPr txBox="1">
              <a:spLocks noChangeArrowheads="1"/>
            </p:cNvSpPr>
            <p:nvPr/>
          </p:nvSpPr>
          <p:spPr bwMode="auto">
            <a:xfrm>
              <a:off x="4032" y="43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00"/>
                  </a:solidFill>
                </a:rPr>
                <a:t>1949</a:t>
              </a:r>
            </a:p>
          </p:txBody>
        </p:sp>
      </p:grpSp>
      <p:grpSp>
        <p:nvGrpSpPr>
          <p:cNvPr id="163849" name="Group 9"/>
          <p:cNvGrpSpPr>
            <a:grpSpLocks/>
          </p:cNvGrpSpPr>
          <p:nvPr/>
        </p:nvGrpSpPr>
        <p:grpSpPr bwMode="auto">
          <a:xfrm>
            <a:off x="-38100" y="61913"/>
            <a:ext cx="9144000" cy="6858000"/>
            <a:chOff x="-336" y="336"/>
            <a:chExt cx="5760" cy="4320"/>
          </a:xfrm>
        </p:grpSpPr>
        <p:pic>
          <p:nvPicPr>
            <p:cNvPr id="163850" name="Picture 10" descr="gpna1990"/>
            <p:cNvPicPr>
              <a:picLocks noChangeAspect="1" noChangeArrowheads="1"/>
            </p:cNvPicPr>
            <p:nvPr/>
          </p:nvPicPr>
          <p:blipFill>
            <a:blip r:embed="rId4">
              <a:lum contras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6" y="336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851" name="Text Box 11"/>
            <p:cNvSpPr txBox="1">
              <a:spLocks noChangeArrowheads="1"/>
            </p:cNvSpPr>
            <p:nvPr/>
          </p:nvSpPr>
          <p:spPr bwMode="auto">
            <a:xfrm>
              <a:off x="4224" y="624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00"/>
                  </a:solidFill>
                </a:rPr>
                <a:t>1990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58000" y="6508865"/>
            <a:ext cx="218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Biondi et al 1999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4518025" y="1330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2" tIns="685584" rIns="914112" bIns="685584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9" name="Picture 8" descr="LasConchas_Flickr-21-CD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50" y="306048"/>
            <a:ext cx="8555699" cy="6416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151" y="306048"/>
            <a:ext cx="8101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Megafires</a:t>
            </a:r>
            <a:r>
              <a:rPr lang="en-US" sz="2800" dirty="0" smtClean="0"/>
              <a:t> – Las </a:t>
            </a:r>
            <a:r>
              <a:rPr lang="en-US" sz="2800" dirty="0" err="1" smtClean="0"/>
              <a:t>Conchas</a:t>
            </a:r>
            <a:r>
              <a:rPr lang="en-US" sz="2800" dirty="0" smtClean="0"/>
              <a:t> Fire, Jemez Mountains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2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5458" name="Picture 2" descr="Dome t-c IMG_046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5459" name="Text Box 3"/>
          <p:cNvSpPr txBox="1">
            <a:spLocks noChangeArrowheads="1"/>
          </p:cNvSpPr>
          <p:nvPr/>
        </p:nvSpPr>
        <p:spPr bwMode="auto">
          <a:xfrm>
            <a:off x="8153400" y="6491288"/>
            <a:ext cx="996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prstClr val="black"/>
                </a:solidFill>
                <a:latin typeface="Arial" charset="0"/>
              </a:rPr>
              <a:t>Photo:  C.D. Allen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" y="228600"/>
            <a:ext cx="8915400" cy="609600"/>
          </a:xfrm>
          <a:prstGeom prst="rect">
            <a:avLst/>
          </a:prstGeom>
          <a:solidFill>
            <a:srgbClr val="EAEAEA">
              <a:alpha val="76078"/>
            </a:srgbClr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100" dirty="0" smtClean="0">
                <a:latin typeface="+mj-lt"/>
              </a:rPr>
              <a:t>Dry conifer forests are converting to grass and shrubs</a:t>
            </a:r>
            <a:endParaRPr lang="en-US" sz="31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157561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Jemez Mountains, NM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28105" y="219703"/>
            <a:ext cx="8458200" cy="5979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C00000"/>
                </a:solidFill>
                <a:latin typeface="+mn-lt"/>
              </a:rPr>
              <a:t>Wet forests (spruce-fir/aspen) – crown fire is natural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5638800"/>
            <a:ext cx="600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Many trees die (and regrow, like aspen) and few trees survive</a:t>
            </a:r>
            <a:endParaRPr lang="en-US" dirty="0"/>
          </a:p>
        </p:txBody>
      </p:sp>
      <p:pic>
        <p:nvPicPr>
          <p:cNvPr id="4" name="Picture 4" descr="JMFS 222-1 SAN 1912  copy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90800" y="6324600"/>
            <a:ext cx="6379210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 Light" panose="020F0302020204030204" pitchFamily="34" charset="0"/>
              </a:rPr>
              <a:t>Santa Fe Ski Basin (early 1900’s) - Photo courtesy of Craig Allen</a:t>
            </a:r>
            <a:endParaRPr lang="en-US" b="1" i="1" dirty="0"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86200"/>
            <a:ext cx="8458200" cy="1077218"/>
          </a:xfrm>
          <a:prstGeom prst="rect">
            <a:avLst/>
          </a:prstGeom>
          <a:solidFill>
            <a:srgbClr val="EAEAEA">
              <a:alpha val="7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Large patches of tre</a:t>
            </a:r>
            <a:r>
              <a:rPr lang="en-US" sz="3200" dirty="0" smtClean="0">
                <a:solidFill>
                  <a:srgbClr val="C00000"/>
                </a:solidFill>
              </a:rPr>
              <a:t>e-killing fire and post-fire flooding and erosion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8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fir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fir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fir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green-gray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5966</TotalTime>
  <Words>1185</Words>
  <Application>Microsoft Office PowerPoint</Application>
  <PresentationFormat>On-screen Show (4:3)</PresentationFormat>
  <Paragraphs>157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Tahoma</vt:lpstr>
      <vt:lpstr>Times New Roman</vt:lpstr>
      <vt:lpstr>Wingdings</vt:lpstr>
      <vt:lpstr>1_Office Theme</vt:lpstr>
      <vt:lpstr>1_Default Design</vt:lpstr>
      <vt:lpstr>Default Design</vt:lpstr>
      <vt:lpstr>Office Theme</vt:lpstr>
      <vt:lpstr>3_Default Design</vt:lpstr>
      <vt:lpstr>2_Office Theme</vt:lpstr>
      <vt:lpstr>green-gray-template</vt:lpstr>
      <vt:lpstr>Using tree rings to inform watershed restoration </vt:lpstr>
      <vt:lpstr>Dendrochronology (study of tree-ring dating)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what can the trees tell us about fire in the Taos Valley watersheds?</vt:lpstr>
      <vt:lpstr>PowerPoint Presentation</vt:lpstr>
      <vt:lpstr>PowerPoint Presentation</vt:lpstr>
      <vt:lpstr>PowerPoint Presentation</vt:lpstr>
      <vt:lpstr>PowerPoint Presentation</vt:lpstr>
      <vt:lpstr>Historical crown fire patches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what do the trees tell us (so far) about management in the Taos Valley watersheds?</vt:lpstr>
      <vt:lpstr>PowerPoint Presentation</vt:lpstr>
      <vt:lpstr>PowerPoint Presentation</vt:lpstr>
      <vt:lpstr>Sustaining Environmental Capital Initiative (SECi)</vt:lpstr>
      <vt:lpstr>PowerPoint Presentation</vt:lpstr>
      <vt:lpstr>Fire-monsoon project</vt:lpstr>
      <vt:lpstr>Fire-monsoon project</vt:lpstr>
      <vt:lpstr>PowerPoint Presentation</vt:lpstr>
    </vt:vector>
  </TitlesOfParts>
  <Company>University of Arizona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ellis margolis</dc:creator>
  <cp:lastModifiedBy>Margolis, Ellis Q</cp:lastModifiedBy>
  <cp:revision>231</cp:revision>
  <dcterms:created xsi:type="dcterms:W3CDTF">2016-01-20T06:38:32Z</dcterms:created>
  <dcterms:modified xsi:type="dcterms:W3CDTF">2016-11-09T19:58:12Z</dcterms:modified>
</cp:coreProperties>
</file>