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7" r:id="rId4"/>
    <p:sldId id="278" r:id="rId5"/>
    <p:sldId id="267" r:id="rId6"/>
    <p:sldId id="268" r:id="rId7"/>
    <p:sldId id="269" r:id="rId8"/>
    <p:sldId id="271" r:id="rId9"/>
    <p:sldId id="273" r:id="rId10"/>
    <p:sldId id="264" r:id="rId11"/>
    <p:sldId id="272" r:id="rId12"/>
    <p:sldId id="276" r:id="rId13"/>
    <p:sldId id="258" r:id="rId14"/>
    <p:sldId id="262" r:id="rId15"/>
    <p:sldId id="260" r:id="rId16"/>
    <p:sldId id="263" r:id="rId17"/>
    <p:sldId id="275" r:id="rId18"/>
    <p:sldId id="259" r:id="rId19"/>
    <p:sldId id="279" r:id="rId20"/>
    <p:sldId id="28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AC386-451A-48A7-AE14-68812A410FEB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58180-4EB5-40B4-9C66-757D771558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9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Who’s in the class – their link to </a:t>
            </a:r>
            <a:r>
              <a:rPr lang="en-US" dirty="0" err="1" smtClean="0"/>
              <a:t>dendro</a:t>
            </a:r>
            <a:endParaRPr lang="en-US" dirty="0" smtClean="0"/>
          </a:p>
          <a:p>
            <a:r>
              <a:rPr lang="en-US" dirty="0" smtClean="0"/>
              <a:t>Slides on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58180-4EB5-40B4-9C66-757D7715580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54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58180-4EB5-40B4-9C66-757D7715580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class I’m going to</a:t>
            </a:r>
            <a:r>
              <a:rPr lang="en-US" baseline="0" dirty="0" smtClean="0"/>
              <a:t> teach you the secret of dendrochronology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58180-4EB5-40B4-9C66-757D7715580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32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Why is this</a:t>
            </a:r>
            <a:r>
              <a:rPr lang="en-US" baseline="0" dirty="0" smtClean="0">
                <a:latin typeface="Times New Roman" charset="0"/>
              </a:rPr>
              <a:t> pattern matching or “</a:t>
            </a:r>
            <a:r>
              <a:rPr lang="en-US" baseline="0" dirty="0" err="1" smtClean="0">
                <a:latin typeface="Times New Roman" charset="0"/>
              </a:rPr>
              <a:t>crossdating</a:t>
            </a:r>
            <a:r>
              <a:rPr lang="en-US" baseline="0" dirty="0" smtClean="0">
                <a:latin typeface="Times New Roman" charset="0"/>
              </a:rPr>
              <a:t>” possible?</a:t>
            </a:r>
            <a:endParaRPr lang="en-US" dirty="0" smtClean="0">
              <a:latin typeface="Times New Roman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E631B-F72B-4419-8006-326225005C99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41EBC2-B3DE-445A-A55C-99E7C506FDBF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2E8473-D68D-43AE-A6CA-92F3649660B0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Moisture</a:t>
            </a:r>
            <a:r>
              <a:rPr lang="en-US" baseline="0" dirty="0" smtClean="0"/>
              <a:t> is limited growth of the sensitive tree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58180-4EB5-40B4-9C66-757D7715580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D52839-E559-45D5-81FB-B02F138394C6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charset="0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56A31C-74B3-4B11-9A34-F8F23E10341E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DBE8-C44B-4977-8A86-0B0E5D679D8F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7FBB-6FB8-4283-AAB2-77CCBACFF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02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DBE8-C44B-4977-8A86-0B0E5D679D8F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7FBB-6FB8-4283-AAB2-77CCBACFF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34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DBE8-C44B-4977-8A86-0B0E5D679D8F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7FBB-6FB8-4283-AAB2-77CCBACFF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61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784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73600" y="1981200"/>
            <a:ext cx="3784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Thomas Swetnam, Laboratory of Tree-Ring Research, University of Arizona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BBA2-04D4-4A95-A3B3-29A03282C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35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784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73600" y="1981200"/>
            <a:ext cx="3784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Thomas Swetnam, Laboratory of Tree-Ring Research, University of Arizona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328CC-E493-41C9-9657-CF9C13C64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92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DBE8-C44B-4977-8A86-0B0E5D679D8F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7FBB-6FB8-4283-AAB2-77CCBACFF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1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DBE8-C44B-4977-8A86-0B0E5D679D8F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7FBB-6FB8-4283-AAB2-77CCBACFF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6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DBE8-C44B-4977-8A86-0B0E5D679D8F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7FBB-6FB8-4283-AAB2-77CCBACFF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28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DBE8-C44B-4977-8A86-0B0E5D679D8F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7FBB-6FB8-4283-AAB2-77CCBACFF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5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DBE8-C44B-4977-8A86-0B0E5D679D8F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7FBB-6FB8-4283-AAB2-77CCBACFF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6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DBE8-C44B-4977-8A86-0B0E5D679D8F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7FBB-6FB8-4283-AAB2-77CCBACFF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65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DBE8-C44B-4977-8A86-0B0E5D679D8F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7FBB-6FB8-4283-AAB2-77CCBACFF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51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DBE8-C44B-4977-8A86-0B0E5D679D8F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7FBB-6FB8-4283-AAB2-77CCBACFF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24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9DBE8-C44B-4977-8A86-0B0E5D679D8F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F7FBB-6FB8-4283-AAB2-77CCBACFF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4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mailto:ellisqm@ltrr.arizona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ltrr.arizona.edu/skeletonplot/introcrossdate.ht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700" y="381000"/>
            <a:ext cx="7772400" cy="1470025"/>
          </a:xfrm>
        </p:spPr>
        <p:txBody>
          <a:bodyPr/>
          <a:lstStyle/>
          <a:p>
            <a:r>
              <a:rPr lang="en-US" dirty="0" smtClean="0"/>
              <a:t>Introduction to Dendrochronology Lab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6157" y="5105400"/>
            <a:ext cx="6400800" cy="1284515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Instructor: Ellis Margolis</a:t>
            </a:r>
          </a:p>
          <a:p>
            <a:r>
              <a:rPr lang="en-US" sz="2400" dirty="0" smtClean="0">
                <a:hlinkClick r:id="rId2"/>
              </a:rPr>
              <a:t>ellisqm@ltrr.arizona.edu</a:t>
            </a:r>
            <a:endParaRPr lang="en-US" sz="2400" dirty="0" smtClean="0"/>
          </a:p>
          <a:p>
            <a:r>
              <a:rPr lang="en-US" sz="2400" dirty="0" smtClean="0"/>
              <a:t>BBTRB room 321 </a:t>
            </a:r>
            <a:endParaRPr lang="en-US" sz="2400" dirty="0"/>
          </a:p>
        </p:txBody>
      </p:sp>
      <p:pic>
        <p:nvPicPr>
          <p:cNvPr id="1026" name="Picture 2" descr="C:\ellis\UofA\teaching\2013\intro dendro lab\Original Black&amp;White Drawing Smiley&amp;Class.t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8828" y="1828800"/>
            <a:ext cx="7195458" cy="31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Sensitive </a:t>
            </a:r>
            <a:r>
              <a:rPr lang="en-US" dirty="0" err="1" smtClean="0"/>
              <a:t>vs</a:t>
            </a:r>
            <a:r>
              <a:rPr lang="en-US" dirty="0" smtClean="0"/>
              <a:t> Complacent </a:t>
            </a:r>
            <a:r>
              <a:rPr lang="en-US" dirty="0" smtClean="0"/>
              <a:t>Trees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ellis\UofA\teaching\2013\intro dendro lab\compsensne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422795" cy="498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19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So you just count the rings, right?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Missing Rings			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41300" y="3111500"/>
            <a:ext cx="3581400" cy="23876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</p:pic>
      <p:cxnSp>
        <p:nvCxnSpPr>
          <p:cNvPr id="6" name="Straight Arrow Connector 5"/>
          <p:cNvCxnSpPr/>
          <p:nvPr/>
        </p:nvCxnSpPr>
        <p:spPr bwMode="auto">
          <a:xfrm rot="10800000" flipV="1">
            <a:off x="2946400" y="3581400"/>
            <a:ext cx="838200" cy="533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3300"/>
            </a:solidFill>
            <a:prstDash val="solid"/>
            <a:round/>
            <a:headEnd type="none" w="sm" len="sm"/>
            <a:tailEnd type="arrow"/>
          </a:ln>
          <a:effectLst/>
        </p:spPr>
      </p:cxn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2"/>
          <a:stretch/>
        </p:blipFill>
        <p:spPr bwMode="auto">
          <a:xfrm>
            <a:off x="4264732" y="1157288"/>
            <a:ext cx="4240494" cy="538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67209" y="5495835"/>
            <a:ext cx="4689420" cy="1200329"/>
            <a:chOff x="228600" y="5338583"/>
            <a:chExt cx="4689420" cy="1200329"/>
          </a:xfrm>
        </p:grpSpPr>
        <p:sp>
          <p:nvSpPr>
            <p:cNvPr id="4" name="TextBox 3"/>
            <p:cNvSpPr txBox="1"/>
            <p:nvPr/>
          </p:nvSpPr>
          <p:spPr>
            <a:xfrm>
              <a:off x="228600" y="5338583"/>
              <a:ext cx="3859494" cy="1200329"/>
            </a:xfrm>
            <a:prstGeom prst="rect">
              <a:avLst/>
            </a:prstGeom>
            <a:solidFill>
              <a:schemeClr val="bg1">
                <a:lumMod val="95000"/>
                <a:alpha val="83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</a:rPr>
                <a:t>Four missing rings from 1893 </a:t>
              </a:r>
              <a:r>
                <a:rPr lang="en-US" sz="3600" smtClean="0">
                  <a:solidFill>
                    <a:srgbClr val="FF0000"/>
                  </a:solidFill>
                </a:rPr>
                <a:t>– </a:t>
              </a:r>
              <a:r>
                <a:rPr lang="en-US" sz="3600" smtClean="0">
                  <a:solidFill>
                    <a:srgbClr val="FF0000"/>
                  </a:solidFill>
                </a:rPr>
                <a:t>1905!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>
              <a:off x="3902020" y="5938747"/>
              <a:ext cx="10160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33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0412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dirty="0" smtClean="0"/>
              <a:t>Other challenges for </a:t>
            </a:r>
            <a:r>
              <a:rPr lang="en-US" dirty="0" err="1" smtClean="0"/>
              <a:t>crossdating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328CC-E493-41C9-9657-CF9C13C64DE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1066800" y="1600200"/>
            <a:ext cx="2209800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r>
              <a:rPr lang="en-US" sz="2800" dirty="0"/>
              <a:t>  </a:t>
            </a:r>
            <a:r>
              <a:rPr lang="en-US" sz="2800" dirty="0" smtClean="0"/>
              <a:t>False rings</a:t>
            </a:r>
            <a:endParaRPr lang="en-US" sz="2800" dirty="0"/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 cstate="screen"/>
          <a:srcRect t="5236" r="61095" b="55492"/>
          <a:stretch>
            <a:fillRect/>
          </a:stretch>
        </p:blipFill>
        <p:spPr bwMode="auto">
          <a:xfrm>
            <a:off x="0" y="2133600"/>
            <a:ext cx="34290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600200"/>
            <a:ext cx="4120515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891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28600"/>
            <a:ext cx="8229600" cy="1143000"/>
          </a:xfrm>
        </p:spPr>
        <p:txBody>
          <a:bodyPr/>
          <a:lstStyle/>
          <a:p>
            <a:r>
              <a:rPr lang="en-US" dirty="0" smtClean="0"/>
              <a:t>Skeleton plots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Simple graphical representation of the ring width pattern in a sample (focusing on narrow rings)</a:t>
            </a:r>
            <a:endParaRPr lang="en-US" sz="2800" dirty="0"/>
          </a:p>
        </p:txBody>
      </p:sp>
      <p:pic>
        <p:nvPicPr>
          <p:cNvPr id="3074" name="Picture 2" descr="C:\ellis\UofA\teaching\2013\intro dendro lab\BCP exercise\BCP Fits paper exercise.TI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438400"/>
            <a:ext cx="9144000" cy="413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43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28600"/>
            <a:ext cx="8229600" cy="1143000"/>
          </a:xfrm>
        </p:spPr>
        <p:txBody>
          <a:bodyPr/>
          <a:lstStyle/>
          <a:p>
            <a:r>
              <a:rPr lang="en-US" dirty="0" smtClean="0"/>
              <a:t>Skeleton plots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971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“This count of small rings then is turned into a </a:t>
            </a:r>
            <a:r>
              <a:rPr lang="en-US" sz="2000" u="sng" dirty="0" smtClean="0"/>
              <a:t>skeleton plot</a:t>
            </a:r>
            <a:r>
              <a:rPr lang="en-US" sz="2000" dirty="0" smtClean="0"/>
              <a:t>….these deficient rings expressed in vertical lines from the base of a long paper strip, the length of line being greater for more deficiency and specially long or dotted for absences. </a:t>
            </a:r>
            <a:r>
              <a:rPr lang="en-US" sz="2000" u="sng" dirty="0" smtClean="0"/>
              <a:t>These can easily be compared together for the satisfactory relative place of each specimen and a composite made </a:t>
            </a:r>
            <a:r>
              <a:rPr lang="en-US" sz="2000" dirty="0" smtClean="0"/>
              <a:t>that can be compared with a master chart if one has been made.”</a:t>
            </a:r>
          </a:p>
          <a:p>
            <a:pPr marL="400050" lvl="1" indent="0">
              <a:buNone/>
            </a:pPr>
            <a:r>
              <a:rPr lang="en-US" sz="1600" i="1" dirty="0" smtClean="0"/>
              <a:t>A.E. Douglass. 1946</a:t>
            </a:r>
            <a:r>
              <a:rPr lang="en-US" sz="1600" i="1" dirty="0"/>
              <a:t>. </a:t>
            </a:r>
            <a:r>
              <a:rPr lang="en-US" sz="1600" i="1" dirty="0" smtClean="0"/>
              <a:t>PRECISION </a:t>
            </a:r>
            <a:r>
              <a:rPr lang="en-US" sz="1600" i="1" dirty="0"/>
              <a:t>OF RING </a:t>
            </a:r>
            <a:r>
              <a:rPr lang="en-US" sz="1600" i="1" dirty="0" smtClean="0"/>
              <a:t>DATING IN </a:t>
            </a:r>
            <a:r>
              <a:rPr lang="en-US" sz="1600" i="1" dirty="0"/>
              <a:t>TREE-RING CHRONOLOGIES. </a:t>
            </a:r>
            <a:r>
              <a:rPr lang="en-US" sz="1600" i="1" dirty="0" smtClean="0"/>
              <a:t>University of Arizona Laboratory of Tree-Ring Research Bulletin No. 3.</a:t>
            </a:r>
            <a:endParaRPr lang="en-US" sz="16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830323"/>
            <a:ext cx="8153400" cy="285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28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Skeleton plotting – 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2133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u="sng" dirty="0" smtClean="0"/>
              <a:t>Quick</a:t>
            </a:r>
            <a:r>
              <a:rPr lang="en-US" dirty="0" smtClean="0"/>
              <a:t> way to find dates of wood at a site with an existing chronology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To develop a </a:t>
            </a:r>
            <a:r>
              <a:rPr lang="en-US" u="sng" dirty="0" smtClean="0"/>
              <a:t>master chronology</a:t>
            </a:r>
            <a:r>
              <a:rPr lang="en-US" dirty="0" smtClean="0"/>
              <a:t> at a new site</a:t>
            </a:r>
            <a:endParaRPr lang="en-US" dirty="0"/>
          </a:p>
        </p:txBody>
      </p:sp>
      <p:pic>
        <p:nvPicPr>
          <p:cNvPr id="1026" name="Picture 2" descr="C:\ellis\UofA\teaching\2013\intro dendro lab\ZMT\zmtplot PaperExercis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267200"/>
            <a:ext cx="9144000" cy="124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97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Skeleton plot required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3352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On </a:t>
            </a:r>
            <a:r>
              <a:rPr lang="en-US" dirty="0"/>
              <a:t>the far Left side: name (“E.Q. Margolis”), date, </a:t>
            </a:r>
            <a:r>
              <a:rPr lang="en-US" dirty="0" err="1"/>
              <a:t>sampleID</a:t>
            </a:r>
            <a:r>
              <a:rPr lang="en-US" dirty="0"/>
              <a:t>, and radius (e.g., “A”) </a:t>
            </a:r>
          </a:p>
          <a:p>
            <a:r>
              <a:rPr lang="en-US" dirty="0" smtClean="0"/>
              <a:t>5 </a:t>
            </a:r>
            <a:r>
              <a:rPr lang="en-US" dirty="0"/>
              <a:t>spaces in: Inner ring “Flag” and inner ring descriptor (“pith” or “Inc.”). Flag filled if pith, open if Inc.</a:t>
            </a:r>
          </a:p>
          <a:p>
            <a:r>
              <a:rPr lang="en-US" dirty="0" smtClean="0"/>
              <a:t>“</a:t>
            </a:r>
            <a:r>
              <a:rPr lang="en-US" dirty="0"/>
              <a:t>0”, “10”, “20”,…… every 10 squares on top of plot</a:t>
            </a:r>
          </a:p>
          <a:p>
            <a:r>
              <a:rPr lang="en-US" dirty="0" smtClean="0"/>
              <a:t>Final </a:t>
            </a:r>
            <a:r>
              <a:rPr lang="en-US" dirty="0"/>
              <a:t>ring “Flag,” filled if complete, unfilled if incomplete.</a:t>
            </a:r>
          </a:p>
          <a:p>
            <a:r>
              <a:rPr lang="en-US" dirty="0" smtClean="0"/>
              <a:t>Final </a:t>
            </a:r>
            <a:r>
              <a:rPr lang="en-US" dirty="0"/>
              <a:t>ring descriptor: (Inc., or Complete, Bark).</a:t>
            </a:r>
          </a:p>
          <a:p>
            <a:r>
              <a:rPr lang="en-US" dirty="0" smtClean="0"/>
              <a:t>Descriptors </a:t>
            </a:r>
            <a:r>
              <a:rPr lang="en-US" dirty="0"/>
              <a:t>on special rings (e.g., </a:t>
            </a:r>
            <a:r>
              <a:rPr lang="en-US" dirty="0" smtClean="0"/>
              <a:t>Big [“B”],False [“</a:t>
            </a:r>
            <a:r>
              <a:rPr lang="en-US" dirty="0" err="1" smtClean="0"/>
              <a:t>Fls</a:t>
            </a:r>
            <a:r>
              <a:rPr lang="en-US" dirty="0" smtClean="0"/>
              <a:t>”], Frost[“</a:t>
            </a:r>
            <a:r>
              <a:rPr lang="en-US" dirty="0" err="1" smtClean="0"/>
              <a:t>Frst</a:t>
            </a:r>
            <a:r>
              <a:rPr lang="en-US" dirty="0" smtClean="0"/>
              <a:t>”], Injury [“</a:t>
            </a:r>
            <a:r>
              <a:rPr lang="en-US" dirty="0" err="1" smtClean="0"/>
              <a:t>Inj</a:t>
            </a:r>
            <a:r>
              <a:rPr lang="en-US" dirty="0" smtClean="0"/>
              <a:t>”], </a:t>
            </a:r>
            <a:r>
              <a:rPr lang="en-US" dirty="0"/>
              <a:t>or Locally </a:t>
            </a:r>
            <a:r>
              <a:rPr lang="en-US" dirty="0" smtClean="0"/>
              <a:t>Absent [“</a:t>
            </a:r>
            <a:r>
              <a:rPr lang="en-US" dirty="0" err="1" smtClean="0"/>
              <a:t>LAb</a:t>
            </a:r>
            <a:r>
              <a:rPr lang="en-US" dirty="0" smtClean="0"/>
              <a:t>”])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4" descr="C:\ellis\UofA\teaching\2013\intro dendro lab\BCP exercise\BCP Fits paper exercise.TIF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4953000"/>
            <a:ext cx="8305800" cy="1676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508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0222E46-B010-470D-8A0F-C851F73654C8}" type="slidenum">
              <a:rPr lang="en-US"/>
              <a:pPr/>
              <a:t>17</a:t>
            </a:fld>
            <a:endParaRPr lang="en-US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 cstate="print"/>
          <a:srcRect t="53482" r="13535" b="2736"/>
          <a:stretch>
            <a:fillRect/>
          </a:stretch>
        </p:blipFill>
        <p:spPr bwMode="auto">
          <a:xfrm>
            <a:off x="381000" y="2971800"/>
            <a:ext cx="8251670" cy="23622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8" name="TextBox 7"/>
          <p:cNvSpPr txBox="1"/>
          <p:nvPr/>
        </p:nvSpPr>
        <p:spPr>
          <a:xfrm>
            <a:off x="609600" y="762000"/>
            <a:ext cx="8000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Skeleton plotting online tool developed by Dr. Paul Sheppard:</a:t>
            </a:r>
          </a:p>
          <a:p>
            <a:r>
              <a:rPr lang="en-US" sz="2400" dirty="0" smtClean="0">
                <a:hlinkClick r:id="rId4"/>
              </a:rPr>
              <a:t>http://www.ltrr.arizona.edu/skeletonplot/introcrossdate.htm</a:t>
            </a:r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3465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ellis\UofA\teaching\2013\intro dendro lab\BCP exercise\BCP PaperExerci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57288" y="-152400"/>
            <a:ext cx="10301288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ellis\UofA\teaching\2013\intro dendro lab\BCP exercise\PILO BCP TRL 77-122 C2-2-1.t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3322" y="304800"/>
            <a:ext cx="2960914" cy="523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81000" y="4800600"/>
            <a:ext cx="6096000" cy="132343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Now everyone gets to make their own skeleton plots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5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051"/>
          <p:cNvSpPr txBox="1">
            <a:spLocks noChangeArrowheads="1"/>
          </p:cNvSpPr>
          <p:nvPr/>
        </p:nvSpPr>
        <p:spPr bwMode="auto">
          <a:xfrm>
            <a:off x="1905000" y="5486400"/>
            <a:ext cx="502920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1747 </a:t>
            </a:r>
            <a:r>
              <a:rPr lang="en-US" b="1" dirty="0" smtClean="0"/>
              <a:t>wide</a:t>
            </a:r>
            <a:r>
              <a:rPr lang="en-US" b="1" dirty="0" smtClean="0">
                <a:solidFill>
                  <a:srgbClr val="FF0000"/>
                </a:solidFill>
              </a:rPr>
              <a:t>  - </a:t>
            </a:r>
            <a:r>
              <a:rPr lang="en-US" dirty="0" smtClean="0">
                <a:solidFill>
                  <a:srgbClr val="FF0000"/>
                </a:solidFill>
              </a:rPr>
              <a:t>1748, 1750, 1752 </a:t>
            </a:r>
            <a:r>
              <a:rPr lang="en-US" b="1" dirty="0" smtClean="0"/>
              <a:t>small</a:t>
            </a:r>
            <a:endParaRPr lang="en-US" dirty="0"/>
          </a:p>
        </p:txBody>
      </p:sp>
      <p:pic>
        <p:nvPicPr>
          <p:cNvPr id="43011" name="Picture 2052" descr="sig 175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" y="304800"/>
            <a:ext cx="84391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2053"/>
          <p:cNvSpPr txBox="1">
            <a:spLocks noChangeArrowheads="1"/>
          </p:cNvSpPr>
          <p:nvPr/>
        </p:nvSpPr>
        <p:spPr bwMode="auto">
          <a:xfrm>
            <a:off x="2667000" y="4953000"/>
            <a:ext cx="2730500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1400" dirty="0" err="1"/>
              <a:t>Kipfmueller</a:t>
            </a:r>
            <a:r>
              <a:rPr lang="en-US" sz="1400" dirty="0"/>
              <a:t> and </a:t>
            </a:r>
            <a:r>
              <a:rPr lang="en-US" sz="1400" dirty="0" err="1"/>
              <a:t>Swetnam</a:t>
            </a:r>
            <a:r>
              <a:rPr lang="en-US" sz="1400" dirty="0"/>
              <a:t>, 2001</a:t>
            </a:r>
          </a:p>
        </p:txBody>
      </p:sp>
      <p:sp>
        <p:nvSpPr>
          <p:cNvPr id="430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FED1C73-3342-4C86-BDF5-AD9A044D6FA7}" type="slidenum">
              <a:rPr lang="en-US"/>
              <a:pPr/>
              <a:t>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Thomas Swetnam, Laboratory of Tree-Ring Research, University of Arizona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381000"/>
            <a:ext cx="4174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1750AD  ring-width “signature”</a:t>
            </a:r>
            <a:endParaRPr lang="en-US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82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we’re doing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Introductions (photo)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Syllabus and schedule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Tree-ring dating background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Lab notes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Tree-ring exercises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Paper bristlecone pine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Paper archeological site</a:t>
            </a:r>
          </a:p>
        </p:txBody>
      </p:sp>
      <p:pic>
        <p:nvPicPr>
          <p:cNvPr id="2050" name="Picture 2" descr="C:\ellis\UofA\teaching\2013\intro dendro lab\mlkpsm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712751" y="2296118"/>
            <a:ext cx="5357303" cy="350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97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Chronology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ellis\UofA\teaching\2013\intro dendro lab\crossdatene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570963"/>
            <a:ext cx="7010400" cy="525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99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the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b="1" dirty="0" smtClean="0"/>
              <a:t>To learn the </a:t>
            </a:r>
            <a:r>
              <a:rPr lang="en-US" b="1" dirty="0" smtClean="0">
                <a:solidFill>
                  <a:srgbClr val="FF0000"/>
                </a:solidFill>
              </a:rPr>
              <a:t>skeleton plotting </a:t>
            </a:r>
            <a:r>
              <a:rPr lang="en-US" b="1" dirty="0" smtClean="0"/>
              <a:t>method to accurately determine the year of annual tree-ring formation (i.e., </a:t>
            </a:r>
            <a:r>
              <a:rPr lang="en-US" b="1" dirty="0" err="1" smtClean="0">
                <a:solidFill>
                  <a:srgbClr val="FF0000"/>
                </a:solidFill>
              </a:rPr>
              <a:t>crossdating</a:t>
            </a:r>
            <a:r>
              <a:rPr lang="en-US" b="1" dirty="0" smtClean="0"/>
              <a:t>).  This is the foundation of </a:t>
            </a:r>
            <a:r>
              <a:rPr lang="en-US" b="1" dirty="0" err="1" smtClean="0"/>
              <a:t>dendrochronology</a:t>
            </a:r>
            <a:r>
              <a:rPr lang="en-US" b="1" dirty="0" smtClean="0"/>
              <a:t>.</a:t>
            </a:r>
          </a:p>
          <a:p>
            <a:r>
              <a:rPr lang="en-US" sz="2800" dirty="0" smtClean="0"/>
              <a:t>Details of many of these procedures can be found in (Stokes &amp; Smiley 1968) and your lab notes.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663675" y="1580874"/>
            <a:ext cx="1994452" cy="764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tree-ring?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err="1" smtClean="0"/>
              <a:t>Earlywood</a:t>
            </a:r>
            <a:r>
              <a:rPr lang="en-US" dirty="0" smtClean="0"/>
              <a:t> - Large thin-walled cells (light)</a:t>
            </a:r>
          </a:p>
          <a:p>
            <a:r>
              <a:rPr lang="en-US" dirty="0" smtClean="0"/>
              <a:t>Latewood - Small thick walled cells (dark)</a:t>
            </a:r>
          </a:p>
        </p:txBody>
      </p:sp>
      <p:pic>
        <p:nvPicPr>
          <p:cNvPr id="4" name="Picture 2" descr="C:\ellis\UofA\teaching\2013\intro dendro lab\Original Black&amp;White Drawing Smiley&amp;Class.t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931" y="2895600"/>
            <a:ext cx="8244796" cy="359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Secret to Dendrochronology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/>
          <a:lstStyle/>
          <a:p>
            <a:r>
              <a:rPr lang="en-US" sz="2800" dirty="0" smtClean="0"/>
              <a:t>How do we figure out the year of ring growth from dead or remnant trees that have been laying on the ground for an unknown number of years?</a:t>
            </a:r>
          </a:p>
        </p:txBody>
      </p:sp>
      <p:pic>
        <p:nvPicPr>
          <p:cNvPr id="7170" name="Picture 2" descr="C:\ellis\UofA\teaching\2013\intro dendro lab\BCP Remnant &amp; Snag_2010_RK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31298" r="44853" b="33128"/>
          <a:stretch/>
        </p:blipFill>
        <p:spPr bwMode="auto">
          <a:xfrm>
            <a:off x="838200" y="2771576"/>
            <a:ext cx="7532048" cy="408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66800" y="2819400"/>
            <a:ext cx="6019800" cy="830997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</p:spPr>
        <p:txBody>
          <a:bodyPr wrap="square">
            <a:spAutoFit/>
          </a:bodyPr>
          <a:lstStyle/>
          <a:p>
            <a:r>
              <a:rPr lang="en-US" sz="4800" b="1" dirty="0"/>
              <a:t>The tree-ring pattern</a:t>
            </a:r>
            <a:r>
              <a:rPr lang="en-US" sz="4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9801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5372100"/>
            <a:ext cx="8534400" cy="1257300"/>
          </a:xfrm>
          <a:noFill/>
        </p:spPr>
        <p:txBody>
          <a:bodyPr/>
          <a:lstStyle/>
          <a:p>
            <a:r>
              <a:rPr lang="en-US" sz="2400" i="1" dirty="0" err="1" smtClean="0"/>
              <a:t>Quercus</a:t>
            </a:r>
            <a:r>
              <a:rPr lang="en-US" sz="2400" dirty="0" smtClean="0"/>
              <a:t> (oak) timbers from locations in Ireland up to 200 km apart. Note similarity of patterns - marked year is AD 1580</a:t>
            </a:r>
          </a:p>
        </p:txBody>
      </p:sp>
      <p:pic>
        <p:nvPicPr>
          <p:cNvPr id="34820" name="Picture 4"/>
          <p:cNvPicPr>
            <a:picLocks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03200" y="1720850"/>
            <a:ext cx="856456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7599363" y="4999038"/>
            <a:ext cx="982662" cy="2778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/>
              <a:t>Baillie, 1982</a:t>
            </a:r>
          </a:p>
        </p:txBody>
      </p:sp>
      <p:sp>
        <p:nvSpPr>
          <p:cNvPr id="348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F516ECB-454F-4BC9-9CA2-C4289D4493C0}" type="slidenum">
              <a:rPr lang="en-US"/>
              <a:pPr/>
              <a:t>6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Shared pattern of ring growth</a:t>
            </a:r>
            <a:br>
              <a:rPr lang="en-US" sz="4000" dirty="0" smtClean="0"/>
            </a:br>
            <a:r>
              <a:rPr lang="en-US" sz="4000" dirty="0" smtClean="0"/>
              <a:t>(makes </a:t>
            </a:r>
            <a:r>
              <a:rPr lang="en-US" sz="4000" dirty="0" err="1" smtClean="0"/>
              <a:t>crossdating</a:t>
            </a:r>
            <a:r>
              <a:rPr lang="en-US" sz="4000" dirty="0" smtClean="0"/>
              <a:t> possible)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0884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B834D0B-BEE5-4D85-9586-D2A939E74223}" type="slidenum">
              <a:rPr lang="en-US"/>
              <a:pPr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8200" y="2438400"/>
            <a:ext cx="708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Revolves </a:t>
            </a:r>
            <a:r>
              <a:rPr lang="en-US" sz="2400" dirty="0"/>
              <a:t>around pattern recognition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Three </a:t>
            </a:r>
            <a:r>
              <a:rPr lang="en-US" sz="2400" dirty="0" smtClean="0"/>
              <a:t>basic techniques: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Graphical techniques (skeleton plot)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Statistical techniques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Memorization techniques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381000"/>
            <a:ext cx="784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Definition: “</a:t>
            </a:r>
            <a:r>
              <a:rPr lang="en-US" sz="2400" u="sng" dirty="0" err="1" smtClean="0"/>
              <a:t>Crossdating</a:t>
            </a:r>
            <a:r>
              <a:rPr lang="en-US" sz="2400" dirty="0" smtClean="0"/>
              <a:t> is </a:t>
            </a:r>
            <a:r>
              <a:rPr lang="en-US" sz="2400" dirty="0"/>
              <a:t>the </a:t>
            </a:r>
            <a:r>
              <a:rPr lang="en-US" sz="2400" dirty="0" smtClean="0"/>
              <a:t>recognition of </a:t>
            </a:r>
            <a:r>
              <a:rPr lang="en-US" sz="2400" dirty="0"/>
              <a:t>the </a:t>
            </a:r>
            <a:r>
              <a:rPr lang="en-US" sz="2400" dirty="0" smtClean="0"/>
              <a:t>same ring </a:t>
            </a:r>
            <a:r>
              <a:rPr lang="en-US" sz="2400" dirty="0"/>
              <a:t>pattern in different </a:t>
            </a:r>
            <a:r>
              <a:rPr lang="en-US" sz="2400" dirty="0" smtClean="0"/>
              <a:t>trees, </a:t>
            </a:r>
            <a:r>
              <a:rPr lang="en-US" sz="2400" dirty="0"/>
              <a:t>so that the </a:t>
            </a:r>
            <a:r>
              <a:rPr lang="en-US" sz="2400" dirty="0" smtClean="0"/>
              <a:t>actual growth </a:t>
            </a:r>
            <a:r>
              <a:rPr lang="en-US" sz="2400" dirty="0"/>
              <a:t>date of any one ring of the pattern is </a:t>
            </a:r>
            <a:r>
              <a:rPr lang="en-US" sz="2400" dirty="0" smtClean="0"/>
              <a:t>the same in </a:t>
            </a:r>
            <a:r>
              <a:rPr lang="en-US" sz="2400" dirty="0"/>
              <a:t>the different </a:t>
            </a:r>
            <a:r>
              <a:rPr lang="en-US" sz="2400" dirty="0" smtClean="0"/>
              <a:t>trees and one may </a:t>
            </a:r>
            <a:r>
              <a:rPr lang="en-US" sz="2400" dirty="0"/>
              <a:t>carry </a:t>
            </a:r>
            <a:r>
              <a:rPr lang="en-US" sz="2400" dirty="0" smtClean="0"/>
              <a:t>a chronology across from </a:t>
            </a:r>
            <a:r>
              <a:rPr lang="en-US" sz="2400" dirty="0"/>
              <a:t>tree to </a:t>
            </a:r>
            <a:r>
              <a:rPr lang="en-US" sz="2400" dirty="0" smtClean="0"/>
              <a:t>tree.”  </a:t>
            </a:r>
          </a:p>
          <a:p>
            <a:r>
              <a:rPr lang="en-US" sz="2400" b="1" i="1" dirty="0" smtClean="0"/>
              <a:t>A.E. Douglass (1941) – Journal of Forestry</a:t>
            </a:r>
            <a:endParaRPr lang="en-US" sz="2400" b="1" i="1" dirty="0"/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362200" y="4572000"/>
            <a:ext cx="4038600" cy="172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02750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7400" y="838200"/>
            <a:ext cx="4143126" cy="592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1524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Example </a:t>
            </a:r>
            <a:r>
              <a:rPr lang="en-US" sz="2800" dirty="0" smtClean="0"/>
              <a:t>of matching ring-width patterns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6499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295400"/>
          </a:xfrm>
          <a:solidFill>
            <a:schemeClr val="bg1">
              <a:lumMod val="85000"/>
            </a:schemeClr>
          </a:solidFill>
          <a:ln>
            <a:solidFill>
              <a:schemeClr val="accent4">
                <a:lumMod val="95000"/>
                <a:lumOff val="5000"/>
              </a:schemeClr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 smtClean="0">
                <a:ea typeface="+mj-ea"/>
              </a:rPr>
              <a:t>How is cross-dating between different trees (and even between species) possible?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543800" cy="4133850"/>
          </a:xfrm>
          <a:noFill/>
        </p:spPr>
        <p:txBody>
          <a:bodyPr/>
          <a:lstStyle/>
          <a:p>
            <a:pPr marL="457200" indent="-457200">
              <a:buFont typeface="Times New Roman" charset="0"/>
              <a:buAutoNum type="arabicPeriod"/>
            </a:pPr>
            <a:r>
              <a:rPr lang="en-US" sz="2400" dirty="0" smtClean="0"/>
              <a:t>Tree (ring) growth cannot proceed faster than is allowed by the most </a:t>
            </a:r>
            <a:r>
              <a:rPr lang="en-US" sz="2400" dirty="0" smtClean="0">
                <a:solidFill>
                  <a:srgbClr val="FF0000"/>
                </a:solidFill>
              </a:rPr>
              <a:t>limiting factor </a:t>
            </a:r>
            <a:r>
              <a:rPr lang="en-US" sz="2400" dirty="0" smtClean="0"/>
              <a:t>to the physiological processes of ring formation.</a:t>
            </a:r>
          </a:p>
          <a:p>
            <a:pPr marL="457200" indent="-457200">
              <a:buFont typeface="Times New Roman" charset="0"/>
              <a:buAutoNum type="arabicPeriod"/>
            </a:pPr>
            <a:r>
              <a:rPr lang="en-US" sz="2400" dirty="0" smtClean="0"/>
              <a:t>If trees </a:t>
            </a:r>
            <a:r>
              <a:rPr lang="en-US" sz="2400" dirty="0" smtClean="0"/>
              <a:t>have the same limiting </a:t>
            </a:r>
            <a:r>
              <a:rPr lang="en-US" sz="2400" dirty="0" smtClean="0"/>
              <a:t>factor, the pattern of year to year variation in ring properties will reflect the variation in the limiting factor. Hence they will show similar growth patterns.</a:t>
            </a:r>
          </a:p>
          <a:p>
            <a:pPr marL="457200" indent="-457200">
              <a:buFont typeface="Times New Roman" charset="0"/>
              <a:buAutoNum type="arabicPeriod"/>
            </a:pPr>
            <a:r>
              <a:rPr lang="en-US" sz="2400" dirty="0" smtClean="0"/>
              <a:t>For example: tree rings from dry regions often reflect variations in </a:t>
            </a:r>
            <a:r>
              <a:rPr lang="en-US" sz="2400" u="sng" dirty="0" smtClean="0"/>
              <a:t>moisture</a:t>
            </a:r>
            <a:r>
              <a:rPr lang="en-US" sz="2400" dirty="0" smtClean="0"/>
              <a:t> availability, and those from cold regions reflect growth season </a:t>
            </a:r>
            <a:r>
              <a:rPr lang="en-US" sz="2400" u="sng" dirty="0" smtClean="0"/>
              <a:t>temperature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5BAFF24-9501-46F1-86A2-F9DEA84B077F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5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782</Words>
  <Application>Microsoft Office PowerPoint</Application>
  <PresentationFormat>On-screen Show (4:3)</PresentationFormat>
  <Paragraphs>88</Paragraphs>
  <Slides>20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Introduction to Dendrochronology Lab</vt:lpstr>
      <vt:lpstr>What we’re doing today</vt:lpstr>
      <vt:lpstr>Goal of the class</vt:lpstr>
      <vt:lpstr>What is a tree-ring?</vt:lpstr>
      <vt:lpstr>The Secret to Dendrochronology</vt:lpstr>
      <vt:lpstr>Shared pattern of ring growth (makes crossdating possible)</vt:lpstr>
      <vt:lpstr>PowerPoint Presentation</vt:lpstr>
      <vt:lpstr>PowerPoint Presentation</vt:lpstr>
      <vt:lpstr>How is cross-dating between different trees (and even between species) possible?</vt:lpstr>
      <vt:lpstr>Sensitive vs Complacent Trees</vt:lpstr>
      <vt:lpstr>So you just count the rings, right?</vt:lpstr>
      <vt:lpstr>Other challenges for crossdating</vt:lpstr>
      <vt:lpstr>Skeleton plots</vt:lpstr>
      <vt:lpstr>Skeleton plots</vt:lpstr>
      <vt:lpstr>Skeleton plotting – uses</vt:lpstr>
      <vt:lpstr>Skeleton plot required elements</vt:lpstr>
      <vt:lpstr>PowerPoint Presentation</vt:lpstr>
      <vt:lpstr>PowerPoint Presentation</vt:lpstr>
      <vt:lpstr>PowerPoint Presentation</vt:lpstr>
      <vt:lpstr>Chronology building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Dendrochronology Lab</dc:title>
  <dc:creator>ellisqm</dc:creator>
  <cp:lastModifiedBy>ellisqm</cp:lastModifiedBy>
  <cp:revision>50</cp:revision>
  <dcterms:created xsi:type="dcterms:W3CDTF">2013-08-23T21:15:05Z</dcterms:created>
  <dcterms:modified xsi:type="dcterms:W3CDTF">2013-08-27T19:44:16Z</dcterms:modified>
</cp:coreProperties>
</file>