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256" r:id="rId2"/>
    <p:sldId id="257" r:id="rId3"/>
    <p:sldId id="260" r:id="rId4"/>
    <p:sldId id="263" r:id="rId5"/>
    <p:sldId id="262" r:id="rId6"/>
    <p:sldId id="269" r:id="rId7"/>
    <p:sldId id="268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55E75-F0BA-644B-BE07-D5901F0E8D1F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9D5EB-DF89-7D4A-9C92-270259E1D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82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Las </a:t>
            </a:r>
            <a:r>
              <a:rPr lang="en-US" dirty="0" err="1" smtClean="0"/>
              <a:t>Conchas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Pacheco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9D5EB-DF89-7D4A-9C92-270259E1DE8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09A0-7EC9-4E03-B995-9BE07E756D2F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1881-6E44-4FBC-9F5C-5885EF02FB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09A0-7EC9-4E03-B995-9BE07E756D2F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1881-6E44-4FBC-9F5C-5885EF02F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09A0-7EC9-4E03-B995-9BE07E756D2F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1881-6E44-4FBC-9F5C-5885EF02F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09A0-7EC9-4E03-B995-9BE07E756D2F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1881-6E44-4FBC-9F5C-5885EF02F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09A0-7EC9-4E03-B995-9BE07E756D2F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1881-6E44-4FBC-9F5C-5885EF02FB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09A0-7EC9-4E03-B995-9BE07E756D2F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1881-6E44-4FBC-9F5C-5885EF02F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09A0-7EC9-4E03-B995-9BE07E756D2F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1881-6E44-4FBC-9F5C-5885EF02F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09A0-7EC9-4E03-B995-9BE07E756D2F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1881-6E44-4FBC-9F5C-5885EF02F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09A0-7EC9-4E03-B995-9BE07E756D2F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1881-6E44-4FBC-9F5C-5885EF02FB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09A0-7EC9-4E03-B995-9BE07E756D2F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1881-6E44-4FBC-9F5C-5885EF02F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09A0-7EC9-4E03-B995-9BE07E756D2F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1881-6E44-4FBC-9F5C-5885EF02FB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CEF609A0-7EC9-4E03-B995-9BE07E756D2F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B09F1881-6E44-4FBC-9F5C-5885EF02FB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762000"/>
            <a:ext cx="7391400" cy="2438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 cross-watershed fire history comparison in the Sangre de Cristo Mountains, New Mexico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6096000"/>
            <a:ext cx="7406640" cy="533400"/>
          </a:xfrm>
        </p:spPr>
        <p:txBody>
          <a:bodyPr/>
          <a:lstStyle/>
          <a:p>
            <a:r>
              <a:rPr lang="en-US" dirty="0" smtClean="0"/>
              <a:t>Laura Marshall				</a:t>
            </a:r>
            <a:r>
              <a:rPr lang="en-US" dirty="0" smtClean="0"/>
              <a:t>4/9/13</a:t>
            </a:r>
            <a:endParaRPr lang="en-US" dirty="0"/>
          </a:p>
        </p:txBody>
      </p:sp>
      <p:pic>
        <p:nvPicPr>
          <p:cNvPr id="8" name="Picture 6" descr="C:\Users\laura\Documents\proposal items\data-bclt-mcn\BCLT Project\Photos\firescar photos\Sangres\Falk 2 Sangres&amp;MCN 24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6" b="12662"/>
          <a:stretch/>
        </p:blipFill>
        <p:spPr bwMode="auto">
          <a:xfrm>
            <a:off x="4861105" y="2743200"/>
            <a:ext cx="4282895" cy="300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7" r="3417" b="11745"/>
          <a:stretch/>
        </p:blipFill>
        <p:spPr>
          <a:xfrm>
            <a:off x="990600" y="2743200"/>
            <a:ext cx="4156021" cy="301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0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381000"/>
            <a:ext cx="1988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Introduction</a:t>
            </a:r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90600" y="1219200"/>
            <a:ext cx="81534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Fire reconstruction: comparison between two watersheds</a:t>
            </a:r>
          </a:p>
          <a:p>
            <a:r>
              <a:rPr lang="en-US" sz="2200" dirty="0" smtClean="0"/>
              <a:t>   What size area should manage for fire to replicate past conditions?</a:t>
            </a:r>
          </a:p>
          <a:p>
            <a:endParaRPr lang="en-US" sz="2200" dirty="0" smtClean="0"/>
          </a:p>
          <a:p>
            <a:r>
              <a:rPr lang="en-US" sz="2200" dirty="0" smtClean="0"/>
              <a:t>Watershed versus “</a:t>
            </a:r>
            <a:r>
              <a:rPr lang="en-US" sz="2200" dirty="0" err="1" smtClean="0"/>
              <a:t>fireshed</a:t>
            </a:r>
            <a:r>
              <a:rPr lang="en-US" sz="2200" dirty="0" smtClean="0"/>
              <a:t>” as a management unit</a:t>
            </a:r>
          </a:p>
          <a:p>
            <a:r>
              <a:rPr lang="en-US" sz="2200" dirty="0" smtClean="0"/>
              <a:t>   On-the-ground factors that contribute to major modern fires</a:t>
            </a:r>
          </a:p>
          <a:p>
            <a:r>
              <a:rPr lang="en-US" sz="2200" dirty="0" smtClean="0"/>
              <a:t>	2011: Las </a:t>
            </a:r>
            <a:r>
              <a:rPr lang="en-US" sz="2200" dirty="0" err="1" smtClean="0"/>
              <a:t>Conchas</a:t>
            </a:r>
            <a:r>
              <a:rPr lang="en-US" sz="2200" dirty="0" smtClean="0"/>
              <a:t> versus Pacheco</a:t>
            </a:r>
          </a:p>
          <a:p>
            <a:endParaRPr lang="en-US" sz="2200" dirty="0" smtClean="0"/>
          </a:p>
          <a:p>
            <a:r>
              <a:rPr lang="en-US" sz="2200" dirty="0" smtClean="0"/>
              <a:t>Fire spread and connectivity across a landscape</a:t>
            </a:r>
          </a:p>
          <a:p>
            <a:r>
              <a:rPr lang="en-US" sz="2200" dirty="0" smtClean="0"/>
              <a:t>   Where do they connect?</a:t>
            </a:r>
          </a:p>
          <a:p>
            <a:r>
              <a:rPr lang="en-US" sz="2200" dirty="0" smtClean="0"/>
              <a:t>   Topographic factors influencing cross-watershed connectivity</a:t>
            </a:r>
          </a:p>
          <a:p>
            <a:endParaRPr lang="en-US" sz="2200" dirty="0" smtClean="0"/>
          </a:p>
          <a:p>
            <a:endParaRPr lang="en-US" sz="2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77652"/>
            <a:ext cx="7848600" cy="60648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86200" y="191869"/>
            <a:ext cx="4648200" cy="64633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Black Canyon/Little Tesuque Watershed (BCLT), north of Santa Fe Watershed (SFW)</a:t>
            </a:r>
          </a:p>
        </p:txBody>
      </p:sp>
    </p:spTree>
    <p:extLst>
      <p:ext uri="{BB962C8B-B14F-4D97-AF65-F5344CB8AC3E}">
        <p14:creationId xmlns:p14="http://schemas.microsoft.com/office/powerpoint/2010/main" val="20128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aura\Documents\proposal items\data-bclt-mcn\BCLT Project\Photos\firescar photos\Sangres\Falk 2 Sangres&amp;MCN 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57700"/>
            <a:ext cx="24892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laura\Documents\proposal items\data-bclt-mcn\BCLT Project\Photos\firescar photos\2009falk2photos\S630096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7" t="25986" r="4792" b="18056"/>
          <a:stretch/>
        </p:blipFill>
        <p:spPr bwMode="auto">
          <a:xfrm>
            <a:off x="6068017" y="2939044"/>
            <a:ext cx="2212383" cy="102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:\firescar photos\2009falk2photos\S63009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267" y="381000"/>
            <a:ext cx="27940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86719" y="1752600"/>
            <a:ext cx="449580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Field collection 2009-2010</a:t>
            </a:r>
          </a:p>
          <a:p>
            <a:r>
              <a:rPr lang="en-US" sz="2200" dirty="0" smtClean="0"/>
              <a:t>  </a:t>
            </a:r>
            <a:r>
              <a:rPr lang="en-US" sz="2200" dirty="0" smtClean="0"/>
              <a:t>111 </a:t>
            </a:r>
            <a:r>
              <a:rPr lang="en-US" sz="2200" dirty="0" smtClean="0"/>
              <a:t>fire scarred trees total</a:t>
            </a:r>
          </a:p>
          <a:p>
            <a:endParaRPr lang="en-US" sz="2200" dirty="0" smtClean="0"/>
          </a:p>
          <a:p>
            <a:r>
              <a:rPr lang="en-US" sz="2200" dirty="0" smtClean="0"/>
              <a:t>Compare </a:t>
            </a:r>
            <a:r>
              <a:rPr lang="en-US" sz="2200" dirty="0" smtClean="0"/>
              <a:t>to reconstruction in SFW</a:t>
            </a:r>
          </a:p>
          <a:p>
            <a:r>
              <a:rPr lang="en-US" sz="2200" dirty="0" smtClean="0"/>
              <a:t>   Fire spread across elevations         </a:t>
            </a:r>
          </a:p>
          <a:p>
            <a:r>
              <a:rPr lang="en-US" sz="2200" dirty="0" smtClean="0"/>
              <a:t>      (Margolis and </a:t>
            </a:r>
            <a:r>
              <a:rPr lang="en-US" sz="2200" dirty="0" err="1" smtClean="0"/>
              <a:t>Balmat</a:t>
            </a:r>
            <a:r>
              <a:rPr lang="en-US" sz="2200" dirty="0" smtClean="0"/>
              <a:t> 2009</a:t>
            </a:r>
            <a:r>
              <a:rPr lang="en-US" sz="2200" dirty="0" smtClean="0"/>
              <a:t>)</a:t>
            </a:r>
          </a:p>
          <a:p>
            <a:endParaRPr lang="en-US" sz="700" dirty="0"/>
          </a:p>
          <a:p>
            <a:r>
              <a:rPr lang="en-US" sz="2200" dirty="0" smtClean="0"/>
              <a:t>   Fire spread across watersheds</a:t>
            </a:r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 smtClean="0"/>
              <a:t>Subset </a:t>
            </a:r>
            <a:r>
              <a:rPr lang="en-US" sz="2200" dirty="0"/>
              <a:t>of trees: </a:t>
            </a:r>
            <a:endParaRPr lang="en-US" sz="2200" dirty="0" smtClean="0"/>
          </a:p>
          <a:p>
            <a:r>
              <a:rPr lang="en-US" sz="2200" dirty="0" smtClean="0"/>
              <a:t>  11 dated so far</a:t>
            </a:r>
            <a:endParaRPr lang="en-US" sz="2200" dirty="0"/>
          </a:p>
          <a:p>
            <a:r>
              <a:rPr lang="en-US" sz="2200" dirty="0"/>
              <a:t>  along watershed </a:t>
            </a:r>
            <a:r>
              <a:rPr lang="en-US" sz="2200" dirty="0" smtClean="0"/>
              <a:t>boundary</a:t>
            </a:r>
            <a:endParaRPr lang="en-US" sz="22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295400" y="381000"/>
            <a:ext cx="1633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Methods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7354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9213" y="6172200"/>
            <a:ext cx="593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Year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-717080" y="3109309"/>
            <a:ext cx="2953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Samples recording fire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313646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Results</a:t>
            </a:r>
            <a:endParaRPr 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46" y="1048367"/>
            <a:ext cx="7838954" cy="5082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198" y="6260068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1604-2010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78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8" y="789255"/>
            <a:ext cx="8827533" cy="4654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0" y="5147846"/>
            <a:ext cx="549125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Year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845635" y="2747433"/>
            <a:ext cx="236540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Samples Recording Fire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5400000">
            <a:off x="8011299" y="2656701"/>
            <a:ext cx="156793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Sample Depth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89145" y="5867400"/>
            <a:ext cx="5516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BCLT: </a:t>
            </a:r>
            <a:r>
              <a:rPr lang="en-US" sz="2000" dirty="0" smtClean="0"/>
              <a:t>1700, 1715, 1729, 1748</a:t>
            </a:r>
            <a:r>
              <a:rPr lang="en-US" sz="2000" dirty="0" smtClean="0"/>
              <a:t>, </a:t>
            </a:r>
            <a:r>
              <a:rPr lang="en-US" sz="2000" dirty="0" smtClean="0"/>
              <a:t>1842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1860</a:t>
            </a:r>
          </a:p>
          <a:p>
            <a:r>
              <a:rPr lang="en-US" sz="2000" dirty="0" smtClean="0"/>
              <a:t>SFW:  1700, 1715, 1729, 1748,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1773</a:t>
            </a:r>
            <a:r>
              <a:rPr lang="en-US" sz="2000" dirty="0" smtClean="0"/>
              <a:t>, </a:t>
            </a:r>
            <a:r>
              <a:rPr lang="en-US" sz="2000" dirty="0" smtClean="0"/>
              <a:t>1842 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5436513"/>
            <a:ext cx="3849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Widespread fire (&gt;20% scarred) </a:t>
            </a:r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1371600" y="313646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Results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5609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921238"/>
              </p:ext>
            </p:extLst>
          </p:nvPr>
        </p:nvGraphicFramePr>
        <p:xfrm>
          <a:off x="1066800" y="2743200"/>
          <a:ext cx="7620000" cy="17526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19400"/>
                <a:gridCol w="1600200"/>
                <a:gridCol w="685800"/>
                <a:gridCol w="1747684"/>
                <a:gridCol w="766916"/>
              </a:tblGrid>
              <a:tr h="418931">
                <a:tc>
                  <a:txBody>
                    <a:bodyPr/>
                    <a:lstStyle/>
                    <a:p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&gt;20% scarred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All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&gt;20% scarred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All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6438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Mean fire </a:t>
                      </a:r>
                      <a:r>
                        <a:rPr lang="en-US" sz="2000" dirty="0" smtClean="0">
                          <a:effectLst/>
                        </a:rPr>
                        <a:t>interval (years)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16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8.0</a:t>
                      </a:r>
                      <a:endParaRPr lang="en-US" sz="20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17.1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4.3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550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Median fire interval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16.5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6.0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15.0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4.0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347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Interval range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2-34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1-36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7-63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1-16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66800" y="2266890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Search area (ha)				500 		        1600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1778913"/>
            <a:ext cx="9412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BCLT</a:t>
            </a:r>
            <a:endParaRPr lang="en-US" sz="2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77000" y="1440359"/>
            <a:ext cx="259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SFW </a:t>
            </a:r>
          </a:p>
          <a:p>
            <a:r>
              <a:rPr lang="en-US" sz="2200" b="1" dirty="0" smtClean="0"/>
              <a:t>Ponderosa Pine</a:t>
            </a:r>
            <a:endParaRPr lang="en-US" sz="2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313646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Results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7832" y="228600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Conclusions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68167" y="4034135"/>
            <a:ext cx="2174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Further Work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4614952"/>
            <a:ext cx="786144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 smtClean="0"/>
              <a:t>Statistical analysis </a:t>
            </a:r>
          </a:p>
          <a:p>
            <a:r>
              <a:rPr lang="en-US" sz="2300" dirty="0" smtClean="0"/>
              <a:t>   Similarity between watersheds; SEA, etc. for climatic influences</a:t>
            </a:r>
          </a:p>
          <a:p>
            <a:endParaRPr lang="en-US" sz="2300" dirty="0" smtClean="0"/>
          </a:p>
          <a:p>
            <a:r>
              <a:rPr lang="en-US" sz="2300" dirty="0" smtClean="0"/>
              <a:t>Spatial analysis: fire year maps across watersheds</a:t>
            </a:r>
          </a:p>
          <a:p>
            <a:r>
              <a:rPr lang="en-US" sz="2300" dirty="0" smtClean="0"/>
              <a:t>   Compare to modeled fire </a:t>
            </a:r>
            <a:r>
              <a:rPr lang="en-US" sz="2300" dirty="0" smtClean="0"/>
              <a:t>spread</a:t>
            </a:r>
            <a:endParaRPr lang="en-US" sz="23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957805" y="1143000"/>
            <a:ext cx="742511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Fire interval is characteristic of SW ponderosa pine forest</a:t>
            </a:r>
          </a:p>
          <a:p>
            <a:r>
              <a:rPr lang="en-US" sz="2400" dirty="0" smtClean="0"/>
              <a:t>   Similar fire intervals between SFW and BCLT</a:t>
            </a:r>
          </a:p>
          <a:p>
            <a:endParaRPr lang="en-US" sz="2400" dirty="0" smtClean="0"/>
          </a:p>
          <a:p>
            <a:r>
              <a:rPr lang="en-US" sz="2400" dirty="0" smtClean="0"/>
              <a:t>Widespread fire years mostly the same across </a:t>
            </a:r>
            <a:r>
              <a:rPr lang="en-US" sz="2400" dirty="0" smtClean="0"/>
              <a:t>watersheds</a:t>
            </a:r>
          </a:p>
          <a:p>
            <a:r>
              <a:rPr lang="en-US" sz="2400" dirty="0" smtClean="0"/>
              <a:t>   Probably need to thin BCLT to reduce risk to SFW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Absence of fire after 1900</a:t>
            </a:r>
          </a:p>
        </p:txBody>
      </p:sp>
    </p:spTree>
    <p:extLst>
      <p:ext uri="{BB962C8B-B14F-4D97-AF65-F5344CB8AC3E}">
        <p14:creationId xmlns:p14="http://schemas.microsoft.com/office/powerpoint/2010/main" val="33586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4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19199" y="609600"/>
            <a:ext cx="1578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Thank you!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828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291</TotalTime>
  <Words>284</Words>
  <Application>Microsoft Office PowerPoint</Application>
  <PresentationFormat>On-screen Show (4:3)</PresentationFormat>
  <Paragraphs>79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Solstice</vt:lpstr>
      <vt:lpstr>A cross-watershed fire history comparison in the Sangre de Cristo Mountains, New Mexico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cross-watershed fire history comparison in the Sangre de Cristo Mountains, New Mexico</dc:title>
  <dc:creator>Laura Marshall</dc:creator>
  <cp:lastModifiedBy>Laura Marshall</cp:lastModifiedBy>
  <cp:revision>34</cp:revision>
  <cp:lastPrinted>2012-11-20T04:14:03Z</cp:lastPrinted>
  <dcterms:created xsi:type="dcterms:W3CDTF">2012-11-21T00:21:11Z</dcterms:created>
  <dcterms:modified xsi:type="dcterms:W3CDTF">2013-04-08T22:07:47Z</dcterms:modified>
</cp:coreProperties>
</file>