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86" r:id="rId4"/>
    <p:sldId id="258" r:id="rId5"/>
    <p:sldId id="260" r:id="rId6"/>
    <p:sldId id="261" r:id="rId7"/>
    <p:sldId id="287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70" r:id="rId17"/>
    <p:sldId id="272" r:id="rId18"/>
    <p:sldId id="273" r:id="rId19"/>
    <p:sldId id="269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74" r:id="rId30"/>
    <p:sldId id="275" r:id="rId31"/>
    <p:sldId id="288" r:id="rId32"/>
    <p:sldId id="28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00" autoAdjust="0"/>
  </p:normalViewPr>
  <p:slideViewPr>
    <p:cSldViewPr>
      <p:cViewPr varScale="1">
        <p:scale>
          <a:sx n="61" d="100"/>
          <a:sy n="61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0EB45-5B7C-48EA-8B26-0FD30686AD4C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39CD4-E7AC-462E-A85B-0D5230810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695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87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68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 FIA plot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402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forest and the plot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402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Everything else can go away.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402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23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16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16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05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05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523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018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0462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977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566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878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6129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215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092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5620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878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651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225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308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5898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09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“Home landscape” – Marshall</a:t>
            </a:r>
            <a:r>
              <a:rPr lang="en-US" baseline="0" dirty="0" smtClean="0"/>
              <a:t> Gulch below </a:t>
            </a:r>
            <a:r>
              <a:rPr lang="en-US" baseline="0" dirty="0" err="1" smtClean="0"/>
              <a:t>Summerhaven</a:t>
            </a:r>
            <a:r>
              <a:rPr lang="en-US" baseline="0" dirty="0" smtClean="0"/>
              <a:t> on Mt Lemmon</a:t>
            </a:r>
            <a:endParaRPr lang="en-US" dirty="0" smtClean="0"/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Understand what’s there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Characterize it in terms of composition,</a:t>
            </a:r>
            <a:r>
              <a:rPr lang="en-US" baseline="0" dirty="0" smtClean="0"/>
              <a:t> structure, habitat quality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Can’t measure everything – too big/expensive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Observe changes over time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59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Immediate effects of 2003 Aspen fire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695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it is today (2013). This is an example of remote sensing to observe changes.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85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63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59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9CD4-E7AC-462E-A85B-0D523081012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7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Font typeface="Wingdings" pitchFamily="2" charset="2"/>
              <a:buChar char="q"/>
              <a:defRPr/>
            </a:lvl1pPr>
            <a:lvl2pPr>
              <a:buSzPct val="85000"/>
              <a:buFont typeface="Wingdings" pitchFamily="2" charset="2"/>
              <a:buChar char="§"/>
              <a:defRPr/>
            </a:lvl2pPr>
            <a:lvl3pPr>
              <a:buSzPct val="90000"/>
              <a:buFont typeface="Arial" pitchFamily="34" charset="0"/>
              <a:buChar char="•"/>
              <a:defRPr/>
            </a:lvl3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4033FE5-8166-4DED-97C0-1D7E5CD2394F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C6122D2-51A7-48E8-B318-A39C8A923B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90000"/>
        <a:buFont typeface="Wingdings" pitchFamily="2" charset="2"/>
        <a:buChar char="§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90000"/>
        <a:buFont typeface="Arial" pitchFamily="34" charset="0"/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60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50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Announcements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Lab 4 due today</a:t>
            </a:r>
          </a:p>
          <a:p>
            <a:r>
              <a:rPr lang="en-US" dirty="0" smtClean="0"/>
              <a:t>Peer </a:t>
            </a:r>
            <a:r>
              <a:rPr lang="en-US" dirty="0" err="1" smtClean="0"/>
              <a:t>Eval</a:t>
            </a:r>
            <a:r>
              <a:rPr lang="en-US" dirty="0" smtClean="0"/>
              <a:t> and Short Assignment #2 DUE this week!</a:t>
            </a:r>
            <a:endParaRPr lang="en-US" dirty="0"/>
          </a:p>
          <a:p>
            <a:r>
              <a:rPr lang="en-US" dirty="0" smtClean="0"/>
              <a:t>Last chance to sign up for a Research Report</a:t>
            </a:r>
          </a:p>
          <a:p>
            <a:endParaRPr lang="en-US" dirty="0"/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Forest Plot Sampling</a:t>
            </a:r>
          </a:p>
          <a:p>
            <a:pPr lvl="2"/>
            <a:r>
              <a:rPr lang="en-US" dirty="0" smtClean="0"/>
              <a:t>Lecture</a:t>
            </a:r>
          </a:p>
          <a:p>
            <a:pPr lvl="2"/>
            <a:r>
              <a:rPr lang="en-US" dirty="0" smtClean="0"/>
              <a:t>Outside Lab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75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PART that informs you of the WHOLE</a:t>
            </a:r>
            <a:endParaRPr lang="en-US" dirty="0"/>
          </a:p>
        </p:txBody>
      </p:sp>
      <p:pic>
        <p:nvPicPr>
          <p:cNvPr id="6146" name="Picture 2" descr="https://encrypted-tbn3.gstatic.com/images?q=tbn:ANd9GcT4u2GgBjqA2V0bCEN2UoonzACSA8_1s5RI_ikYHurrvl9eTrjh3c9180o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3600"/>
            <a:ext cx="3584146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99" y="2138362"/>
            <a:ext cx="4393855" cy="350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9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a </a:t>
            </a:r>
            <a:r>
              <a:rPr lang="en-US" i="1" dirty="0" smtClean="0"/>
              <a:t>PLOT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7174" name="Picture 6" descr="http://cdn.memegenerator.net/instances/250x250/436760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981200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52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915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PLOT: a basic unit of forest measurement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600200" y="260985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28850" y="253365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447800" y="38481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381250" y="299085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57575" y="33528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95600" y="33528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200400" y="280035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286000" y="34290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600200" y="44100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895600" y="21336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295650" y="38481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962400" y="280035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743200" y="38957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14800" y="36957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638550" y="245745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733800" y="38481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276725" y="32004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990725" y="38195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19375" y="37433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838325" y="50577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476500" y="44196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952875" y="42576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019425" y="46767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590925" y="40100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381250" y="50196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533650" y="57626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286125" y="33432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810000" y="58769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667250" y="34956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095625" y="54959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505325" y="49053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857625" y="32670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3886200" y="50292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4667250" y="44100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4429125" y="26003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057775" y="25241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276725" y="38385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210175" y="29813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6286500" y="33432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5724525" y="33432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029325" y="27908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114925" y="34194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962525" y="39147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724525" y="21240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6124575" y="38385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6791325" y="27908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5572125" y="38862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6943725" y="36861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6467475" y="24479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6562725" y="38385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7105650" y="31908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943475" y="45624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572125" y="44862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4791075" y="58007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5724525" y="49434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6800850" y="53054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6238875" y="53054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6543675" y="47529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629275" y="53816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476875" y="58769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6238875" y="40862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6638925" y="58007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7305675" y="47529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6086475" y="584835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458075" y="56483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6981825" y="44100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7077075" y="58007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7620000" y="51530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0475" y="2838450"/>
            <a:ext cx="2590800" cy="25431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69" name="Straight Arrow Connector 7168"/>
          <p:cNvCxnSpPr>
            <a:endCxn id="19" idx="3"/>
          </p:cNvCxnSpPr>
          <p:nvPr/>
        </p:nvCxnSpPr>
        <p:spPr>
          <a:xfrm flipV="1">
            <a:off x="3448050" y="3978182"/>
            <a:ext cx="308068" cy="927193"/>
          </a:xfrm>
          <a:prstGeom prst="straightConnector1">
            <a:avLst/>
          </a:prstGeom>
          <a:ln w="762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1" name="Straight Connector 7170"/>
          <p:cNvCxnSpPr>
            <a:stCxn id="78" idx="6"/>
            <a:endCxn id="64" idx="6"/>
          </p:cNvCxnSpPr>
          <p:nvPr/>
        </p:nvCxnSpPr>
        <p:spPr>
          <a:xfrm>
            <a:off x="5057775" y="4139565"/>
            <a:ext cx="1333500" cy="22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 flipV="1">
            <a:off x="5010150" y="4116706"/>
            <a:ext cx="47625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8" name="TextBox 7177"/>
          <p:cNvSpPr txBox="1"/>
          <p:nvPr/>
        </p:nvSpPr>
        <p:spPr>
          <a:xfrm>
            <a:off x="5225215" y="4126468"/>
            <a:ext cx="960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17.84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86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8" grpId="0" animBg="1"/>
      <p:bldP spid="71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7169"/>
          <p:cNvGrpSpPr/>
          <p:nvPr/>
        </p:nvGrpSpPr>
        <p:grpSpPr>
          <a:xfrm>
            <a:off x="3733800" y="2838450"/>
            <a:ext cx="2657475" cy="2543175"/>
            <a:chOff x="3733800" y="2838450"/>
            <a:chExt cx="2657475" cy="2543175"/>
          </a:xfrm>
        </p:grpSpPr>
        <p:sp>
          <p:nvSpPr>
            <p:cNvPr id="17" name="Oval 16"/>
            <p:cNvSpPr/>
            <p:nvPr/>
          </p:nvSpPr>
          <p:spPr>
            <a:xfrm>
              <a:off x="4114800" y="36957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733800" y="38481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276725" y="32004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952875" y="4257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4667250" y="3495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505325" y="49053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4667250" y="44100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27672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5210175" y="29813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5724525" y="3343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5114925" y="3419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4962525" y="39147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612457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5572125" y="38862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4943475" y="4562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5572125" y="4486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724525" y="4943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6238875" y="40862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3800475" y="2838450"/>
              <a:ext cx="2590800" cy="254317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228600" y="228600"/>
            <a:ext cx="8915400" cy="990600"/>
          </a:xfrm>
          <a:prstGeom prst="rect">
            <a:avLst/>
          </a:prstGeom>
        </p:spPr>
        <p:txBody>
          <a:bodyPr vert="horz"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PLOT: a basic unit of forest measurement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92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have a plot, let’s get started!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895600"/>
            <a:ext cx="4724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9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the plot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3886200" cy="519223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Plot center</a:t>
            </a:r>
          </a:p>
          <a:p>
            <a:pPr lvl="1"/>
            <a:r>
              <a:rPr lang="en-US" dirty="0" smtClean="0"/>
              <a:t>UTM Coordinates</a:t>
            </a:r>
          </a:p>
          <a:p>
            <a:pPr lvl="1"/>
            <a:r>
              <a:rPr lang="en-US" dirty="0" smtClean="0"/>
              <a:t>Elevation</a:t>
            </a:r>
          </a:p>
          <a:p>
            <a:endParaRPr lang="en-US" sz="1400" dirty="0" smtClean="0"/>
          </a:p>
          <a:p>
            <a:r>
              <a:rPr lang="en-US" dirty="0" smtClean="0"/>
              <a:t>Plot Attributes</a:t>
            </a:r>
          </a:p>
          <a:p>
            <a:pPr lvl="1"/>
            <a:r>
              <a:rPr lang="en-US" dirty="0" smtClean="0"/>
              <a:t>Slope %</a:t>
            </a:r>
          </a:p>
          <a:p>
            <a:pPr lvl="1"/>
            <a:r>
              <a:rPr lang="en-US" dirty="0" smtClean="0"/>
              <a:t>Aspect</a:t>
            </a:r>
          </a:p>
          <a:p>
            <a:endParaRPr lang="en-US" sz="1200" dirty="0" smtClean="0"/>
          </a:p>
          <a:p>
            <a:r>
              <a:rPr lang="en-US" dirty="0" smtClean="0"/>
              <a:t>Other Options</a:t>
            </a:r>
          </a:p>
          <a:p>
            <a:pPr lvl="1"/>
            <a:r>
              <a:rPr lang="en-US" dirty="0" smtClean="0"/>
              <a:t>Plant association/forest type</a:t>
            </a:r>
          </a:p>
          <a:p>
            <a:pPr lvl="1"/>
            <a:r>
              <a:rPr lang="en-US" dirty="0" smtClean="0"/>
              <a:t>Ownership</a:t>
            </a:r>
          </a:p>
          <a:p>
            <a:pPr lvl="1"/>
            <a:r>
              <a:rPr lang="en-US" dirty="0" smtClean="0"/>
              <a:t>Land-use</a:t>
            </a:r>
          </a:p>
          <a:p>
            <a:pPr lvl="1"/>
            <a:r>
              <a:rPr lang="en-US" dirty="0" smtClean="0"/>
              <a:t>Evidence of fire, logging, grazing, etc.</a:t>
            </a:r>
          </a:p>
          <a:p>
            <a:pPr lvl="1"/>
            <a:endParaRPr lang="en-US" dirty="0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2"/>
          </p:nvPr>
        </p:nvSpPr>
        <p:spPr>
          <a:xfrm>
            <a:off x="4343400" y="4495800"/>
            <a:ext cx="4387701" cy="2057400"/>
          </a:xfrm>
          <a:noFill/>
        </p:spPr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438775" y="1762124"/>
            <a:ext cx="2657475" cy="2543175"/>
            <a:chOff x="3733800" y="2838450"/>
            <a:chExt cx="2657475" cy="2543175"/>
          </a:xfrm>
        </p:grpSpPr>
        <p:sp>
          <p:nvSpPr>
            <p:cNvPr id="6" name="Oval 5"/>
            <p:cNvSpPr/>
            <p:nvPr/>
          </p:nvSpPr>
          <p:spPr>
            <a:xfrm>
              <a:off x="4114800" y="36957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733800" y="38481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276725" y="32004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952875" y="4257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667250" y="3495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4505325" y="49053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4667250" y="44100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427672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210175" y="29813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724525" y="3343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114925" y="3419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4962525" y="39147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12457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5572125" y="38862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943475" y="4562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572125" y="4486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5724525" y="4943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238875" y="40862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3800475" y="2838450"/>
              <a:ext cx="2590800" cy="254317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724400" y="4843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7" name="Oval 26"/>
          <p:cNvSpPr/>
          <p:nvPr/>
        </p:nvSpPr>
        <p:spPr>
          <a:xfrm flipV="1">
            <a:off x="6753225" y="3033710"/>
            <a:ext cx="47625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5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the plot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3886200" cy="519223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Trees</a:t>
            </a:r>
          </a:p>
          <a:p>
            <a:pPr lvl="1"/>
            <a:r>
              <a:rPr lang="en-US" dirty="0" smtClean="0"/>
              <a:t>Diameter at Breast Height (DBH)</a:t>
            </a:r>
          </a:p>
          <a:p>
            <a:pPr lvl="1"/>
            <a:r>
              <a:rPr lang="en-US" dirty="0" smtClean="0"/>
              <a:t>Total stem height (HT)</a:t>
            </a:r>
          </a:p>
          <a:p>
            <a:pPr lvl="1"/>
            <a:r>
              <a:rPr lang="en-US" dirty="0" smtClean="0"/>
              <a:t>Live Crown Ratio (LCR)</a:t>
            </a:r>
          </a:p>
          <a:p>
            <a:r>
              <a:rPr lang="en-US" dirty="0" smtClean="0"/>
              <a:t>Stand</a:t>
            </a:r>
          </a:p>
          <a:p>
            <a:pPr lvl="1"/>
            <a:r>
              <a:rPr lang="en-US" dirty="0" smtClean="0"/>
              <a:t>Density</a:t>
            </a:r>
          </a:p>
          <a:p>
            <a:pPr lvl="2"/>
            <a:r>
              <a:rPr lang="en-US" dirty="0" smtClean="0"/>
              <a:t>Trees per unit area</a:t>
            </a:r>
          </a:p>
          <a:p>
            <a:pPr lvl="3"/>
            <a:r>
              <a:rPr lang="en-US" dirty="0" smtClean="0"/>
              <a:t>Acre, Hectare</a:t>
            </a:r>
          </a:p>
          <a:p>
            <a:pPr lvl="2"/>
            <a:r>
              <a:rPr lang="en-US" dirty="0" smtClean="0"/>
              <a:t>Basal area</a:t>
            </a:r>
          </a:p>
          <a:p>
            <a:pPr lvl="1"/>
            <a:r>
              <a:rPr lang="en-US" dirty="0" smtClean="0"/>
              <a:t>Canopy Cover</a:t>
            </a:r>
          </a:p>
          <a:p>
            <a:pPr lvl="2"/>
            <a:r>
              <a:rPr lang="en-US" dirty="0" smtClean="0"/>
              <a:t>Percent sky or percent crown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2"/>
          </p:nvPr>
        </p:nvSpPr>
        <p:spPr>
          <a:xfrm>
            <a:off x="4343400" y="4495800"/>
            <a:ext cx="4387701" cy="2057400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Vegetation/Ground cover</a:t>
            </a:r>
          </a:p>
          <a:p>
            <a:pPr lvl="1"/>
            <a:r>
              <a:rPr lang="en-US" dirty="0" smtClean="0"/>
              <a:t>Percent coverage</a:t>
            </a:r>
          </a:p>
          <a:p>
            <a:pPr lvl="2"/>
            <a:r>
              <a:rPr lang="en-US" dirty="0" smtClean="0"/>
              <a:t>Shrubs, Grasses, Forbs, Dirt, Rock</a:t>
            </a:r>
          </a:p>
          <a:p>
            <a:pPr lvl="1"/>
            <a:r>
              <a:rPr lang="en-US" dirty="0" smtClean="0"/>
              <a:t>Vegetation HT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438775" y="1762124"/>
            <a:ext cx="2657475" cy="2543175"/>
            <a:chOff x="3733800" y="2838450"/>
            <a:chExt cx="2657475" cy="2543175"/>
          </a:xfrm>
        </p:grpSpPr>
        <p:sp>
          <p:nvSpPr>
            <p:cNvPr id="6" name="Oval 5"/>
            <p:cNvSpPr/>
            <p:nvPr/>
          </p:nvSpPr>
          <p:spPr>
            <a:xfrm>
              <a:off x="4114800" y="36957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733800" y="38481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276725" y="32004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952875" y="4257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667250" y="3495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4505325" y="49053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4667250" y="44100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427672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210175" y="29813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724525" y="3343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114925" y="3419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4962525" y="39147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12457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5572125" y="38862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943475" y="4562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572125" y="4486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5724525" y="4943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238875" y="40862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3800475" y="2838450"/>
              <a:ext cx="2590800" cy="254317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724400" y="4843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7" name="Oval 26"/>
          <p:cNvSpPr/>
          <p:nvPr/>
        </p:nvSpPr>
        <p:spPr>
          <a:xfrm flipV="1">
            <a:off x="6753225" y="3033710"/>
            <a:ext cx="47625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7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So, where do we start?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009775" y="1762124"/>
            <a:ext cx="5124450" cy="4904044"/>
            <a:chOff x="3733800" y="2838450"/>
            <a:chExt cx="2657475" cy="2543175"/>
          </a:xfrm>
        </p:grpSpPr>
        <p:sp>
          <p:nvSpPr>
            <p:cNvPr id="4" name="Oval 3"/>
            <p:cNvSpPr/>
            <p:nvPr/>
          </p:nvSpPr>
          <p:spPr>
            <a:xfrm>
              <a:off x="4114800" y="36957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3733800" y="38481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276725" y="32004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952875" y="4257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667250" y="3495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4505325" y="49053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667250" y="44100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427672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5210175" y="29813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5724525" y="3343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114925" y="3419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4962525" y="39147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612457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5572125" y="38862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4943475" y="4562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5572125" y="4486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724525" y="4943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6238875" y="40862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3800475" y="2838450"/>
              <a:ext cx="2590800" cy="254317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Oval 22"/>
          <p:cNvSpPr/>
          <p:nvPr/>
        </p:nvSpPr>
        <p:spPr>
          <a:xfrm flipV="1">
            <a:off x="4526082" y="4170066"/>
            <a:ext cx="91836" cy="8816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>
            <a:stCxn id="23" idx="4"/>
          </p:cNvCxnSpPr>
          <p:nvPr/>
        </p:nvCxnSpPr>
        <p:spPr>
          <a:xfrm flipH="1" flipV="1">
            <a:off x="4526081" y="1762124"/>
            <a:ext cx="45919" cy="24079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43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start from NORTH, go clockwise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009775" y="1762124"/>
            <a:ext cx="5124450" cy="4904044"/>
            <a:chOff x="3733800" y="2838450"/>
            <a:chExt cx="2657475" cy="2543175"/>
          </a:xfrm>
        </p:grpSpPr>
        <p:sp>
          <p:nvSpPr>
            <p:cNvPr id="4" name="Oval 3"/>
            <p:cNvSpPr/>
            <p:nvPr/>
          </p:nvSpPr>
          <p:spPr>
            <a:xfrm>
              <a:off x="4114800" y="36957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3733800" y="38481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276725" y="32004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952875" y="4257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667250" y="34956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4505325" y="49053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4667250" y="44100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11" name="Oval 10"/>
            <p:cNvSpPr/>
            <p:nvPr/>
          </p:nvSpPr>
          <p:spPr>
            <a:xfrm>
              <a:off x="427672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5210175" y="29813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5724525" y="3343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114925" y="3419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4962525" y="39147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6124575" y="38385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5572125" y="3886200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4943475" y="4562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5572125" y="44862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5724525" y="494347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6238875" y="4086225"/>
              <a:ext cx="152400" cy="152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3800475" y="2838450"/>
              <a:ext cx="2590800" cy="254317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Oval 22"/>
          <p:cNvSpPr/>
          <p:nvPr/>
        </p:nvSpPr>
        <p:spPr>
          <a:xfrm flipV="1">
            <a:off x="4526082" y="4170066"/>
            <a:ext cx="91836" cy="8816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>
            <a:stCxn id="23" idx="4"/>
          </p:cNvCxnSpPr>
          <p:nvPr/>
        </p:nvCxnSpPr>
        <p:spPr>
          <a:xfrm flipH="1" flipV="1">
            <a:off x="4526081" y="1762124"/>
            <a:ext cx="45919" cy="24079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764979" y="588779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3497519" y="477881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11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579158" y="461019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12</a:t>
            </a:r>
            <a:endParaRPr lang="en-US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2240502" y="386228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13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3253337" y="3796055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14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2934085" y="332333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15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038338" y="267216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16</a:t>
            </a:r>
            <a:endParaRPr 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3847899" y="324283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17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4039618" y="3868615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18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4819957" y="308805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5005866" y="2188890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5995458" y="293505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3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479727" y="395555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4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6487724" y="3461347"/>
            <a:ext cx="352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5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6610700" y="430241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6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5784858" y="478576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7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5945765" y="558001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8</a:t>
            </a:r>
            <a:endParaRPr 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4528319" y="4932699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9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709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Diameter at Breast Height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609600" y="1589566"/>
                <a:ext cx="3886200" cy="5192233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Uses a specific measuring tape</a:t>
                </a:r>
              </a:p>
              <a:p>
                <a:pPr lvl="1"/>
                <a:r>
                  <a:rPr lang="en-US" dirty="0" smtClean="0"/>
                  <a:t>“D-tape”, “girth tape”</a:t>
                </a:r>
              </a:p>
              <a:p>
                <a:pPr lvl="1"/>
                <a:r>
                  <a:rPr lang="en-US" dirty="0" smtClean="0"/>
                  <a:t>Scaled to provide </a:t>
                </a:r>
                <a:r>
                  <a:rPr lang="en-US" i="1" dirty="0" smtClean="0"/>
                  <a:t>diameter</a:t>
                </a:r>
                <a:r>
                  <a:rPr lang="en-US" dirty="0" smtClean="0"/>
                  <a:t> from </a:t>
                </a:r>
                <a:r>
                  <a:rPr lang="en-US" i="1" dirty="0" smtClean="0"/>
                  <a:t>circumference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mbria Math"/>
                      </a:rPr>
                      <m:t>𝐷𝑖𝑎𝑚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i="1">
                        <a:latin typeface="Cambria Math"/>
                      </a:rPr>
                      <m:t>𝐶𝑖𝑟</m:t>
                    </m:r>
                    <m:r>
                      <a:rPr lang="en-US" b="0" i="1" smtClean="0">
                        <a:latin typeface="Cambria Math"/>
                      </a:rPr>
                      <m:t>/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Measured at nominal breast height</a:t>
                </a:r>
              </a:p>
              <a:p>
                <a:pPr lvl="2"/>
                <a:r>
                  <a:rPr lang="en-US" dirty="0" smtClean="0"/>
                  <a:t>4.5 </a:t>
                </a:r>
                <a:r>
                  <a:rPr lang="en-US" dirty="0" err="1" smtClean="0"/>
                  <a:t>ft</a:t>
                </a:r>
                <a:r>
                  <a:rPr lang="en-US" dirty="0"/>
                  <a:t> </a:t>
                </a:r>
                <a:r>
                  <a:rPr lang="en-US" dirty="0" smtClean="0"/>
                  <a:t>or 1.37 m</a:t>
                </a:r>
              </a:p>
              <a:p>
                <a:r>
                  <a:rPr lang="en-US" dirty="0" smtClean="0"/>
                  <a:t>MUST have tape perpendicular to </a:t>
                </a:r>
                <a:r>
                  <a:rPr lang="en-US" u="sng" dirty="0" smtClean="0"/>
                  <a:t>bole</a:t>
                </a:r>
                <a:endParaRPr lang="en-US" u="sn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609600" y="1589566"/>
                <a:ext cx="3886200" cy="5192233"/>
              </a:xfrm>
              <a:blipFill rotWithShape="1">
                <a:blip r:embed="rId3"/>
                <a:stretch>
                  <a:fillRect l="-784" t="-19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24200"/>
            <a:ext cx="26670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614" y="1600200"/>
            <a:ext cx="2757561" cy="20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8229600" y="4572000"/>
            <a:ext cx="3048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60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18049" y="3962400"/>
            <a:ext cx="7021151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Intro to Forest Sampling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5 GEOG 303 Spring 2014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6400800"/>
            <a:ext cx="166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Chris Guiterman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22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381934"/>
            <a:ext cx="326707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Tree Height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Remember this?</a:t>
            </a:r>
          </a:p>
          <a:p>
            <a:endParaRPr lang="en-US" i="1" dirty="0"/>
          </a:p>
          <a:p>
            <a:endParaRPr lang="en-US" i="1" dirty="0" smtClean="0"/>
          </a:p>
          <a:p>
            <a:r>
              <a:rPr lang="en-US" i="1" dirty="0" smtClean="0"/>
              <a:t>TAN(angle) = Percent</a:t>
            </a:r>
          </a:p>
          <a:p>
            <a:pPr lvl="1"/>
            <a:r>
              <a:rPr lang="en-US" i="1" dirty="0" smtClean="0"/>
              <a:t>TAN(45) = 1 = 100%</a:t>
            </a:r>
          </a:p>
          <a:p>
            <a:pPr lvl="1"/>
            <a:r>
              <a:rPr lang="en-US" i="1" dirty="0" smtClean="0"/>
              <a:t>TAN(15) =0.27=27%</a:t>
            </a:r>
            <a:endParaRPr lang="en-US" i="1" dirty="0"/>
          </a:p>
          <a:p>
            <a:endParaRPr lang="en-US" dirty="0" smtClean="0"/>
          </a:p>
          <a:p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2068294"/>
            <a:ext cx="7516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b="1" dirty="0" smtClean="0">
                <a:latin typeface="Times New Roman" pitchFamily="96" charset="0"/>
                <a:cs typeface="Times New Roman" pitchFamily="96" charset="0"/>
              </a:rPr>
              <a:t>Tree Height  </a:t>
            </a:r>
            <a:r>
              <a:rPr lang="en-US" altLang="en-US" dirty="0">
                <a:latin typeface="Times New Roman" pitchFamily="96" charset="0"/>
                <a:cs typeface="Times New Roman" pitchFamily="96" charset="0"/>
              </a:rPr>
              <a:t>= [TAN (Angle of Clinometer) x (Distance to Tree)] + Eye Height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99" y="4715560"/>
            <a:ext cx="3028265" cy="182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8162" y="5131058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HT</a:t>
            </a:r>
            <a:r>
              <a:rPr lang="en-US" sz="2400" i="1" dirty="0"/>
              <a:t> = (% top + % bottom) </a:t>
            </a:r>
            <a:r>
              <a:rPr lang="en-US" sz="2400" i="1" dirty="0" smtClean="0"/>
              <a:t>x Distance </a:t>
            </a:r>
            <a:r>
              <a:rPr lang="en-US" sz="2400" i="1" dirty="0"/>
              <a:t>to tree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132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Crown Ratio (LCR)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4191000" cy="4963633"/>
          </a:xfrm>
        </p:spPr>
        <p:txBody>
          <a:bodyPr/>
          <a:lstStyle/>
          <a:p>
            <a:r>
              <a:rPr lang="en-US" dirty="0" smtClean="0"/>
              <a:t>Percentage of the tree’s total height occupied by the live crown</a:t>
            </a:r>
          </a:p>
          <a:p>
            <a:endParaRPr lang="en-US" dirty="0"/>
          </a:p>
          <a:p>
            <a:r>
              <a:rPr lang="en-US" dirty="0" smtClean="0"/>
              <a:t>Can be calculated</a:t>
            </a:r>
          </a:p>
          <a:p>
            <a:pPr lvl="1"/>
            <a:r>
              <a:rPr lang="en-US" dirty="0"/>
              <a:t>Crown length </a:t>
            </a:r>
            <a:r>
              <a:rPr lang="en-US" dirty="0" smtClean="0"/>
              <a:t>/ Tree height * 100</a:t>
            </a:r>
          </a:p>
          <a:p>
            <a:endParaRPr lang="en-US" dirty="0" smtClean="0"/>
          </a:p>
          <a:p>
            <a:r>
              <a:rPr lang="en-US" dirty="0" smtClean="0"/>
              <a:t>Or estimated by eye</a:t>
            </a:r>
          </a:p>
          <a:p>
            <a:pPr lvl="1"/>
            <a:r>
              <a:rPr lang="en-US" dirty="0" smtClean="0"/>
              <a:t>Very effective!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74" name="Picture 2" descr="http://woodlandstewardship.org/wp-content/uploads/ch3/images/figures/figure3-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38400"/>
            <a:ext cx="4191000" cy="297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8800" y="6082784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50%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5334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38700" y="4605456"/>
            <a:ext cx="4038600" cy="1477328"/>
          </a:xfrm>
          <a:prstGeom prst="rect">
            <a:avLst/>
          </a:prstGeom>
          <a:solidFill>
            <a:schemeClr val="bg1">
              <a:lumMod val="85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In your head, move the live branches around until they are distributed evenly along the bole and shifted into a nice crown shape. What’s the proportion of that crown?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77000" y="608278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 – 20%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71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Plot-level Metrics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11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Crown Cover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amount of space taken up by tree crowns</a:t>
            </a:r>
          </a:p>
          <a:p>
            <a:r>
              <a:rPr lang="en-US" dirty="0" smtClean="0"/>
              <a:t>Ocular estimate</a:t>
            </a:r>
          </a:p>
          <a:p>
            <a:r>
              <a:rPr lang="en-US" dirty="0" smtClean="0"/>
              <a:t>Expressed as a percentage</a:t>
            </a:r>
          </a:p>
          <a:p>
            <a:r>
              <a:rPr lang="en-US" dirty="0" smtClean="0"/>
              <a:t>TRICK: Estimate amount of sky, take the complement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56116"/>
            <a:ext cx="274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39000" y="3429000"/>
            <a:ext cx="630301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70%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067175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85849" y="6248400"/>
            <a:ext cx="630301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50%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01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Cover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Proportions of occupied ground space</a:t>
            </a:r>
          </a:p>
          <a:p>
            <a:endParaRPr lang="en-US" dirty="0"/>
          </a:p>
          <a:p>
            <a:pPr lvl="1"/>
            <a:r>
              <a:rPr lang="en-US" dirty="0" smtClean="0"/>
              <a:t>Shrubs</a:t>
            </a:r>
          </a:p>
          <a:p>
            <a:pPr lvl="1"/>
            <a:r>
              <a:rPr lang="en-US" dirty="0" smtClean="0"/>
              <a:t>Grasses</a:t>
            </a:r>
          </a:p>
          <a:p>
            <a:pPr lvl="1"/>
            <a:r>
              <a:rPr lang="en-US" dirty="0" smtClean="0"/>
              <a:t>Forbs</a:t>
            </a:r>
          </a:p>
          <a:p>
            <a:pPr lvl="1"/>
            <a:r>
              <a:rPr lang="en-US" dirty="0" smtClean="0"/>
              <a:t>Bare dirt</a:t>
            </a:r>
          </a:p>
          <a:p>
            <a:pPr lvl="1"/>
            <a:r>
              <a:rPr lang="en-US" dirty="0" smtClean="0"/>
              <a:t>Rock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For plants, estimate the amount of ground </a:t>
            </a:r>
            <a:r>
              <a:rPr lang="en-US" i="1" dirty="0" smtClean="0"/>
              <a:t>shaded</a:t>
            </a:r>
            <a:r>
              <a:rPr lang="en-US" dirty="0" smtClean="0"/>
              <a:t> by the plant crown</a:t>
            </a:r>
          </a:p>
          <a:p>
            <a:endParaRPr lang="en-US" dirty="0"/>
          </a:p>
          <a:p>
            <a:r>
              <a:rPr lang="en-US" dirty="0" smtClean="0"/>
              <a:t>In all, you can greater than 100% ground coverage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73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Shrubs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Woody plants</a:t>
            </a:r>
          </a:p>
          <a:p>
            <a:endParaRPr lang="en-US" dirty="0"/>
          </a:p>
          <a:p>
            <a:r>
              <a:rPr lang="en-US" dirty="0" smtClean="0"/>
              <a:t>Small stature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981200"/>
            <a:ext cx="52832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62400" y="5334000"/>
            <a:ext cx="630301" cy="369332"/>
          </a:xfrm>
          <a:prstGeom prst="rect">
            <a:avLst/>
          </a:prstGeom>
          <a:solidFill>
            <a:schemeClr val="bg2">
              <a:lumMod val="75000"/>
              <a:alpha val="76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98%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67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 can group all grasses, sedges, similar plants</a:t>
            </a:r>
          </a:p>
          <a:p>
            <a:pPr lvl="1"/>
            <a:r>
              <a:rPr lang="en-US" dirty="0" smtClean="0"/>
              <a:t>But leave palm trees out of it…</a:t>
            </a:r>
          </a:p>
          <a:p>
            <a:pPr lvl="1"/>
            <a:endParaRPr lang="en-US" dirty="0"/>
          </a:p>
          <a:p>
            <a:r>
              <a:rPr lang="en-US" dirty="0" smtClean="0"/>
              <a:t>Estimate the area taken up by the whole aboveground plant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95800" y="2514600"/>
            <a:ext cx="4323949" cy="25796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96200" y="4724400"/>
            <a:ext cx="756938" cy="369332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100%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9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Herbaceous flowering plant</a:t>
            </a:r>
          </a:p>
          <a:p>
            <a:endParaRPr lang="en-US" dirty="0"/>
          </a:p>
          <a:p>
            <a:r>
              <a:rPr lang="en-US" dirty="0" smtClean="0"/>
              <a:t>Soft stem, not woody</a:t>
            </a:r>
          </a:p>
          <a:p>
            <a:endParaRPr lang="en-US" dirty="0" smtClean="0"/>
          </a:p>
          <a:p>
            <a:r>
              <a:rPr lang="en-US" dirty="0" smtClean="0"/>
              <a:t>Not a grass</a:t>
            </a:r>
          </a:p>
          <a:p>
            <a:endParaRPr lang="en-US" dirty="0"/>
          </a:p>
          <a:p>
            <a:r>
              <a:rPr lang="en-US" dirty="0" smtClean="0"/>
              <a:t>Annuals, succulents, wildflowers, ferns, weeds, etc.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8382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153400" y="5867400"/>
            <a:ext cx="756938" cy="369332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100%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5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Calculate Basal Area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609600" y="1589566"/>
                <a:ext cx="3886200" cy="5268433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What’s </a:t>
                </a:r>
                <a:r>
                  <a:rPr lang="en-US" i="1" dirty="0" smtClean="0"/>
                  <a:t>BASAL AREA</a:t>
                </a:r>
                <a:r>
                  <a:rPr lang="en-US" dirty="0" smtClean="0"/>
                  <a:t>?</a:t>
                </a:r>
              </a:p>
              <a:p>
                <a:endParaRPr lang="en-US" dirty="0"/>
              </a:p>
              <a:p>
                <a:r>
                  <a:rPr lang="en-US" dirty="0" smtClean="0"/>
                  <a:t>Calculated from DBH</a:t>
                </a:r>
              </a:p>
              <a:p>
                <a:pPr lvl="1"/>
                <a:r>
                  <a:rPr lang="en-US" dirty="0" smtClean="0">
                    <a:latin typeface="Cambria Math"/>
                  </a:rPr>
                  <a:t>DBH = 10.0 cm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</a:rPr>
                      <m:t>𝐴</m:t>
                    </m:r>
                    <m:r>
                      <a:rPr lang="en-US" i="1" smtClean="0">
                        <a:latin typeface="Cambria Math"/>
                      </a:rPr>
                      <m:t>=</m:t>
                    </m:r>
                    <m:r>
                      <a:rPr lang="el-GR" i="1" smtClean="0">
                        <a:latin typeface="Cambria Math"/>
                      </a:rPr>
                      <m:t>𝜋</m:t>
                    </m:r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smtClean="0">
                            <a:latin typeface="Cambria Math"/>
                          </a:rPr>
                          <m:t>𝑟</m:t>
                        </m:r>
                      </m:e>
                      <m:sup>
                        <m:r>
                          <a:rPr lang="en-US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What are your </a:t>
                </a:r>
                <a:r>
                  <a:rPr lang="en-US" u="sng" dirty="0" smtClean="0"/>
                  <a:t>UNITS</a:t>
                </a:r>
                <a:r>
                  <a:rPr lang="en-US" dirty="0" smtClean="0"/>
                  <a:t>?</a:t>
                </a:r>
              </a:p>
              <a:p>
                <a:pPr lvl="1"/>
                <a:r>
                  <a:rPr lang="en-US" dirty="0" smtClean="0"/>
                  <a:t>1 cm</a:t>
                </a:r>
                <a:r>
                  <a:rPr lang="en-US" baseline="30000" dirty="0" smtClean="0"/>
                  <a:t>2</a:t>
                </a:r>
                <a:r>
                  <a:rPr lang="en-US" dirty="0" smtClean="0"/>
                  <a:t> = 0.0001 m</a:t>
                </a:r>
                <a:r>
                  <a:rPr lang="en-US" baseline="30000" dirty="0" smtClean="0"/>
                  <a:t>2</a:t>
                </a:r>
                <a:endParaRPr lang="en-US" dirty="0" smtClean="0"/>
              </a:p>
              <a:p>
                <a:r>
                  <a:rPr lang="en-US" dirty="0" smtClean="0"/>
                  <a:t>10 cm DBH = </a:t>
                </a:r>
              </a:p>
              <a:p>
                <a:pPr lvl="1"/>
                <a:r>
                  <a:rPr lang="en-US" dirty="0" smtClean="0"/>
                  <a:t>5 cm radius</a:t>
                </a:r>
              </a:p>
              <a:p>
                <a:pPr lvl="1"/>
                <a:r>
                  <a:rPr lang="en-US" dirty="0" smtClean="0"/>
                  <a:t>78.5375 </a:t>
                </a:r>
                <a:r>
                  <a:rPr lang="en-US" dirty="0"/>
                  <a:t>cm</a:t>
                </a:r>
                <a:r>
                  <a:rPr lang="en-US" baseline="30000" dirty="0"/>
                  <a:t>2</a:t>
                </a:r>
                <a:endParaRPr lang="en-US" dirty="0" smtClean="0"/>
              </a:p>
              <a:p>
                <a:pPr lvl="1"/>
                <a:r>
                  <a:rPr lang="en-US" dirty="0" smtClean="0"/>
                  <a:t>0.00785 m</a:t>
                </a:r>
                <a:r>
                  <a:rPr lang="en-US" baseline="30000" dirty="0" smtClean="0"/>
                  <a:t>2</a:t>
                </a:r>
                <a:r>
                  <a:rPr lang="en-US" dirty="0" smtClean="0"/>
                  <a:t> 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609600" y="1589566"/>
                <a:ext cx="3886200" cy="5268433"/>
              </a:xfrm>
              <a:blipFill rotWithShape="1">
                <a:blip r:embed="rId3"/>
                <a:stretch>
                  <a:fillRect l="-784" t="-1968" r="-6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876800" y="1470522"/>
            <a:ext cx="3886200" cy="5220620"/>
            <a:chOff x="4876800" y="1470522"/>
            <a:chExt cx="3886200" cy="5220620"/>
          </a:xfrm>
        </p:grpSpPr>
        <p:pic>
          <p:nvPicPr>
            <p:cNvPr id="1026" name="Picture 2" descr="http://woodlandstewardship.org/wp-content/uploads/ch2/images/figures/figure2-7.g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1470522"/>
              <a:ext cx="3886200" cy="5220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307833" y="4158734"/>
              <a:ext cx="8338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1.37 m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1114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This is your landscape: </a:t>
            </a:r>
            <a:br>
              <a:rPr lang="en-US" dirty="0" smtClean="0"/>
            </a:br>
            <a:r>
              <a:rPr lang="en-US" dirty="0" smtClean="0"/>
              <a:t>How</a:t>
            </a:r>
            <a:r>
              <a:rPr lang="en-US" dirty="0" smtClean="0"/>
              <a:t> </a:t>
            </a:r>
            <a:r>
              <a:rPr lang="en-US" dirty="0" smtClean="0"/>
              <a:t>do you characterize it?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57301" y="1654749"/>
            <a:ext cx="6629399" cy="49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881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Density of a Plot / Stand / Forest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Trees per hectare = </a:t>
            </a:r>
          </a:p>
          <a:p>
            <a:pPr lvl="1"/>
            <a:r>
              <a:rPr lang="en-US" dirty="0" smtClean="0"/>
              <a:t>Count of trees on a plot</a:t>
            </a:r>
          </a:p>
          <a:p>
            <a:r>
              <a:rPr lang="en-US" dirty="0" smtClean="0"/>
              <a:t>Basal area = </a:t>
            </a:r>
          </a:p>
          <a:p>
            <a:pPr lvl="1"/>
            <a:r>
              <a:rPr lang="en-US" dirty="0" smtClean="0"/>
              <a:t>SUM all tree basal areas for plot-level BA</a:t>
            </a:r>
          </a:p>
          <a:p>
            <a:endParaRPr lang="en-US" dirty="0"/>
          </a:p>
          <a:p>
            <a:r>
              <a:rPr lang="en-US" dirty="0" smtClean="0"/>
              <a:t>Extrapolate to stand-level metrics based on plot size</a:t>
            </a:r>
          </a:p>
          <a:p>
            <a:pPr lvl="1"/>
            <a:r>
              <a:rPr lang="en-US" dirty="0" smtClean="0"/>
              <a:t>If the plot = 0.1 ha,</a:t>
            </a:r>
          </a:p>
          <a:p>
            <a:pPr marL="365760" lvl="1" indent="0">
              <a:buNone/>
            </a:pPr>
            <a:r>
              <a:rPr lang="en-US" dirty="0" smtClean="0"/>
              <a:t>	multiply by 10 for </a:t>
            </a:r>
          </a:p>
          <a:p>
            <a:pPr marL="365760" lvl="1" indent="0">
              <a:buNone/>
            </a:pPr>
            <a:r>
              <a:rPr lang="en-US" dirty="0" smtClean="0"/>
              <a:t>	BA per hectare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943600" y="1600200"/>
            <a:ext cx="1981200" cy="2057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19800" y="4114800"/>
            <a:ext cx="1981200" cy="2057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400800" y="19812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467600" y="23622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496050" y="289560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162800" y="29241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19925" y="19907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781800" y="252412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296025" y="4395787"/>
            <a:ext cx="485775" cy="48577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362825" y="4776787"/>
            <a:ext cx="485775" cy="48577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391275" y="5310187"/>
            <a:ext cx="485775" cy="48577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058025" y="5338762"/>
            <a:ext cx="485775" cy="48577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915150" y="4405312"/>
            <a:ext cx="485775" cy="48577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37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our density?</a:t>
            </a:r>
            <a:endParaRPr lang="en-US" dirty="0"/>
          </a:p>
        </p:txBody>
      </p:sp>
      <p:grpSp>
        <p:nvGrpSpPr>
          <p:cNvPr id="47" name="Group 46"/>
          <p:cNvGrpSpPr/>
          <p:nvPr/>
        </p:nvGrpSpPr>
        <p:grpSpPr>
          <a:xfrm>
            <a:off x="295614" y="2710355"/>
            <a:ext cx="3094234" cy="2961149"/>
            <a:chOff x="2009775" y="1762124"/>
            <a:chExt cx="5124450" cy="4904044"/>
          </a:xfrm>
        </p:grpSpPr>
        <p:grpSp>
          <p:nvGrpSpPr>
            <p:cNvPr id="46" name="Group 45"/>
            <p:cNvGrpSpPr/>
            <p:nvPr/>
          </p:nvGrpSpPr>
          <p:grpSpPr>
            <a:xfrm>
              <a:off x="2009775" y="1762124"/>
              <a:ext cx="5124450" cy="4904044"/>
              <a:chOff x="2009775" y="1762124"/>
              <a:chExt cx="5124450" cy="4904044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2744463" y="3415173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2009775" y="3709048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056706" y="2460078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2432221" y="4498838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3809761" y="3029461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497519" y="5747808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09761" y="4792713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3056706" y="3690681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4856692" y="2037632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5848521" y="2735586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4673020" y="2882524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379144" y="3837618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6619943" y="3690681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5554645" y="3782517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4342410" y="5086588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5554645" y="4939651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848521" y="5821277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6840350" y="4168228"/>
                <a:ext cx="293875" cy="29387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138345" y="1762124"/>
                <a:ext cx="4995880" cy="4904044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Oval 24"/>
            <p:cNvSpPr/>
            <p:nvPr/>
          </p:nvSpPr>
          <p:spPr>
            <a:xfrm flipV="1">
              <a:off x="4526082" y="4170066"/>
              <a:ext cx="91836" cy="8816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/>
            <p:cNvCxnSpPr>
              <a:stCxn id="25" idx="4"/>
            </p:cNvCxnSpPr>
            <p:nvPr/>
          </p:nvCxnSpPr>
          <p:spPr>
            <a:xfrm flipH="1" flipV="1">
              <a:off x="4526081" y="1762124"/>
              <a:ext cx="45919" cy="240794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764979" y="588779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10</a:t>
              </a:r>
              <a:endParaRPr lang="en-US" sz="1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64461" y="4913865"/>
              <a:ext cx="383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11</a:t>
              </a:r>
              <a:endParaRPr lang="en-US" sz="14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79158" y="4610192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12</a:t>
              </a:r>
              <a:endParaRPr lang="en-US" sz="14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240502" y="3862289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13</a:t>
              </a:r>
              <a:endParaRPr lang="en-US" sz="14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53337" y="3796055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14</a:t>
              </a:r>
              <a:endParaRPr lang="en-US" sz="14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34085" y="3323336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15</a:t>
              </a:r>
              <a:endParaRPr lang="en-US" sz="14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38338" y="267216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16</a:t>
              </a:r>
              <a:endParaRPr lang="en-US" sz="14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847899" y="324283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17</a:t>
              </a:r>
              <a:endParaRPr lang="en-US" sz="14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009380" y="3994639"/>
              <a:ext cx="383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18</a:t>
              </a:r>
              <a:endParaRPr lang="en-US" sz="14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19957" y="308805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</a:t>
              </a:r>
              <a:endParaRPr lang="en-US" sz="14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005866" y="2188890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2</a:t>
              </a:r>
              <a:endParaRPr lang="en-US" sz="14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995458" y="293505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3</a:t>
              </a:r>
              <a:endParaRPr lang="en-US" sz="14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79727" y="395555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4</a:t>
              </a:r>
              <a:endParaRPr lang="en-US" sz="14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00100" y="3379027"/>
              <a:ext cx="3526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5</a:t>
              </a:r>
              <a:endParaRPr lang="en-US" sz="14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610700" y="430241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6</a:t>
              </a:r>
              <a:endParaRPr lang="en-US" sz="1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784858" y="478576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7</a:t>
              </a:r>
              <a:endParaRPr lang="en-US" sz="14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945765" y="558001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8</a:t>
              </a:r>
              <a:endParaRPr lang="en-US" sz="14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528319" y="493269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9</a:t>
              </a:r>
              <a:endParaRPr lang="en-US" sz="1400" dirty="0"/>
            </a:p>
          </p:txBody>
        </p:sp>
      </p:grpSp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637641"/>
              </p:ext>
            </p:extLst>
          </p:nvPr>
        </p:nvGraphicFramePr>
        <p:xfrm>
          <a:off x="3505200" y="3000896"/>
          <a:ext cx="2133600" cy="3619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685800"/>
                <a:gridCol w="8382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Tree NO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DBH (cm)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BA (m</a:t>
                      </a:r>
                      <a:r>
                        <a:rPr lang="en-US" sz="1100" u="none" strike="noStrike" baseline="30000" dirty="0">
                          <a:effectLst/>
                        </a:rPr>
                        <a:t>2</a:t>
                      </a:r>
                      <a:r>
                        <a:rPr lang="en-US" sz="1100" u="none" strike="noStrike" dirty="0">
                          <a:effectLst/>
                        </a:rPr>
                        <a:t>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8.8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0.006082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36.2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0.102919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34.1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0.091324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0.012469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0.008992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34.6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0.094022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0.03976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23.8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0.044487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0.004902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0.010387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25.7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0.051873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0.011882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45.6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0.163308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0.135261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31.8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0.07942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21.6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0.036642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32.6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0.083467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13.5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0.014313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5182070" y="1828800"/>
            <a:ext cx="21547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 18 * 10 = 180 </a:t>
            </a:r>
            <a:r>
              <a:rPr lang="en-US" dirty="0" err="1" smtClean="0"/>
              <a:t>tph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750891" y="2013466"/>
            <a:ext cx="2208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Plot radius = 17.84 m</a:t>
            </a:r>
          </a:p>
          <a:p>
            <a:r>
              <a:rPr lang="en-US" dirty="0" smtClean="0"/>
              <a:t>Plot area = 0.1 ha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3389848" y="1828800"/>
            <a:ext cx="1792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Trees per hectare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3581400" y="2475131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Basal area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4572000" y="2484818"/>
            <a:ext cx="41266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= Sum(tree BAs) * 10 = 0.991508 *10 = </a:t>
            </a:r>
          </a:p>
          <a:p>
            <a:r>
              <a:rPr lang="en-US" dirty="0"/>
              <a:t>	</a:t>
            </a:r>
            <a:r>
              <a:rPr lang="en-US" dirty="0" smtClean="0"/>
              <a:t>		99.15 m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5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Go step by step – Don’t get buried!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752600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17101" y="6477000"/>
            <a:ext cx="2309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And ALWAYS have fun!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56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 for Forest 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238" y="1600200"/>
            <a:ext cx="8311525" cy="512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46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6767" y="1600200"/>
            <a:ext cx="8270466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Landscape Dynamics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85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8093" y="1600200"/>
            <a:ext cx="824781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Landscape Dynamics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5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Sample a Forest?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Determine wood volumes and value ($$)</a:t>
            </a:r>
          </a:p>
          <a:p>
            <a:pPr lvl="1"/>
            <a:r>
              <a:rPr lang="en-US" dirty="0" smtClean="0"/>
              <a:t>Carbon </a:t>
            </a:r>
            <a:r>
              <a:rPr lang="en-US" dirty="0"/>
              <a:t>sequestration</a:t>
            </a:r>
          </a:p>
          <a:p>
            <a:r>
              <a:rPr lang="en-US" dirty="0" smtClean="0"/>
              <a:t>Evaluate health, stocking, risk (e.g., wildfire)</a:t>
            </a:r>
          </a:p>
          <a:p>
            <a:r>
              <a:rPr lang="en-US" dirty="0" smtClean="0"/>
              <a:t>Observe change over time, after an event, or from management</a:t>
            </a:r>
          </a:p>
          <a:p>
            <a:pPr lvl="1"/>
            <a:r>
              <a:rPr lang="en-US" dirty="0" smtClean="0"/>
              <a:t>Understand growth </a:t>
            </a:r>
          </a:p>
          <a:p>
            <a:pPr marL="365760" lvl="1" indent="0">
              <a:buNone/>
            </a:pPr>
            <a:r>
              <a:rPr lang="en-US" dirty="0" smtClean="0"/>
              <a:t>	and evolutionary </a:t>
            </a:r>
          </a:p>
          <a:p>
            <a:pPr marL="365760" lvl="1" indent="0">
              <a:buNone/>
            </a:pPr>
            <a:r>
              <a:rPr lang="en-US" dirty="0" smtClean="0"/>
              <a:t>	dynamics</a:t>
            </a:r>
          </a:p>
          <a:p>
            <a:pPr lvl="1"/>
            <a:r>
              <a:rPr lang="en-US" dirty="0" smtClean="0"/>
              <a:t>Effects of climate </a:t>
            </a:r>
          </a:p>
          <a:p>
            <a:pPr marL="365760" lvl="1" indent="0">
              <a:buNone/>
            </a:pPr>
            <a:r>
              <a:rPr lang="en-US" dirty="0"/>
              <a:t>	</a:t>
            </a:r>
            <a:r>
              <a:rPr lang="en-US" dirty="0" smtClean="0"/>
              <a:t>change	</a:t>
            </a:r>
          </a:p>
          <a:p>
            <a:r>
              <a:rPr lang="en-US" dirty="0" smtClean="0"/>
              <a:t>Many </a:t>
            </a:r>
            <a:r>
              <a:rPr lang="en-US" dirty="0" err="1" smtClean="0"/>
              <a:t>many</a:t>
            </a:r>
            <a:r>
              <a:rPr lang="en-US" dirty="0" smtClean="0"/>
              <a:t> other</a:t>
            </a:r>
          </a:p>
          <a:p>
            <a:pPr marL="0" indent="0">
              <a:buNone/>
            </a:pPr>
            <a:r>
              <a:rPr lang="en-US" dirty="0" smtClean="0"/>
              <a:t>	reasons		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562" y="3581400"/>
            <a:ext cx="470161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54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Forest Inventory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Plot-based </a:t>
            </a:r>
            <a:r>
              <a:rPr lang="en-US" i="1" dirty="0" smtClean="0"/>
              <a:t>sampling</a:t>
            </a:r>
            <a:r>
              <a:rPr lang="en-US" dirty="0" smtClean="0"/>
              <a:t> of a forest</a:t>
            </a:r>
          </a:p>
          <a:p>
            <a:r>
              <a:rPr lang="en-US" dirty="0" smtClean="0"/>
              <a:t>Many ways to skin that cat…</a:t>
            </a:r>
          </a:p>
          <a:p>
            <a:pPr lvl="1"/>
            <a:r>
              <a:rPr lang="en-US" dirty="0" smtClean="0"/>
              <a:t>Choices depend on your</a:t>
            </a:r>
          </a:p>
          <a:p>
            <a:pPr lvl="2"/>
            <a:r>
              <a:rPr lang="en-US" dirty="0" smtClean="0"/>
              <a:t>Research questions</a:t>
            </a:r>
          </a:p>
          <a:p>
            <a:pPr lvl="2"/>
            <a:r>
              <a:rPr lang="en-US" dirty="0" smtClean="0"/>
              <a:t>Resources</a:t>
            </a:r>
          </a:p>
          <a:p>
            <a:pPr lvl="2"/>
            <a:r>
              <a:rPr lang="en-US" dirty="0" smtClean="0"/>
              <a:t>Location and ecosystem</a:t>
            </a:r>
            <a:endParaRPr lang="en-US" dirty="0" smtClean="0"/>
          </a:p>
          <a:p>
            <a:pPr lvl="2"/>
            <a:r>
              <a:rPr lang="en-US" dirty="0" smtClean="0"/>
              <a:t>What your employer </a:t>
            </a:r>
            <a:r>
              <a:rPr lang="en-US" dirty="0" smtClean="0"/>
              <a:t>demands…</a:t>
            </a:r>
          </a:p>
          <a:p>
            <a:endParaRPr lang="en-US" dirty="0" smtClean="0"/>
          </a:p>
          <a:p>
            <a:r>
              <a:rPr lang="en-US" dirty="0" smtClean="0"/>
              <a:t>In thi</a:t>
            </a:r>
            <a:r>
              <a:rPr lang="en-US" dirty="0" smtClean="0"/>
              <a:t>s course, w</a:t>
            </a:r>
            <a:r>
              <a:rPr lang="en-US" dirty="0" smtClean="0"/>
              <a:t>e’re </a:t>
            </a:r>
            <a:r>
              <a:rPr lang="en-US" dirty="0" smtClean="0"/>
              <a:t>interested in general characteristics of a forest</a:t>
            </a:r>
          </a:p>
          <a:p>
            <a:pPr lvl="1"/>
            <a:r>
              <a:rPr lang="en-US" dirty="0" smtClean="0"/>
              <a:t>Like: Composition, Density, Structure, Health,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9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a SAMPLE?</a:t>
            </a:r>
            <a:endParaRPr lang="en-US" dirty="0"/>
          </a:p>
        </p:txBody>
      </p:sp>
      <p:pic>
        <p:nvPicPr>
          <p:cNvPr id="4098" name="Picture 2" descr="http://hearstcommerce.ca/customcontent/members/premium/samp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41044"/>
            <a:ext cx="6629400" cy="445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43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G_MS_Defens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CHG_MS_Defense</Template>
  <TotalTime>1293</TotalTime>
  <Words>944</Words>
  <Application>Microsoft Office PowerPoint</Application>
  <PresentationFormat>On-screen Show (4:3)</PresentationFormat>
  <Paragraphs>317</Paragraphs>
  <Slides>32</Slides>
  <Notes>32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CHG_MS_Defense</vt:lpstr>
      <vt:lpstr>Announcements</vt:lpstr>
      <vt:lpstr>Intro to Forest Sampling</vt:lpstr>
      <vt:lpstr>This is your landscape:  How do you characterize it?</vt:lpstr>
      <vt:lpstr>Rationale for Forest Sampling</vt:lpstr>
      <vt:lpstr>Changing Landscape Dynamics</vt:lpstr>
      <vt:lpstr>Changing Landscape Dynamics</vt:lpstr>
      <vt:lpstr>WHY Sample a Forest?</vt:lpstr>
      <vt:lpstr>Forest Inventory</vt:lpstr>
      <vt:lpstr>What’s a SAMPLE?</vt:lpstr>
      <vt:lpstr>The PART that informs you of the WHOLE</vt:lpstr>
      <vt:lpstr>What’s a PLOT?</vt:lpstr>
      <vt:lpstr>PLOT: a basic unit of forest measurement</vt:lpstr>
      <vt:lpstr>PowerPoint Presentation</vt:lpstr>
      <vt:lpstr>We have a plot, let’s get started!</vt:lpstr>
      <vt:lpstr>Recording the plot</vt:lpstr>
      <vt:lpstr>Measuring the plot</vt:lpstr>
      <vt:lpstr>So, where do we start?</vt:lpstr>
      <vt:lpstr>We start from NORTH, go clockwise</vt:lpstr>
      <vt:lpstr>Diameter at Breast Height</vt:lpstr>
      <vt:lpstr>Tree Height</vt:lpstr>
      <vt:lpstr>Live Crown Ratio (LCR)</vt:lpstr>
      <vt:lpstr>PowerPoint Presentation</vt:lpstr>
      <vt:lpstr>Plot-level Metrics</vt:lpstr>
      <vt:lpstr>Crown Cover</vt:lpstr>
      <vt:lpstr>Ground Cover</vt:lpstr>
      <vt:lpstr>Shrubs</vt:lpstr>
      <vt:lpstr>Grasses</vt:lpstr>
      <vt:lpstr>Forbs</vt:lpstr>
      <vt:lpstr>Calculate Basal Area</vt:lpstr>
      <vt:lpstr>Density of a Plot / Stand / Forest</vt:lpstr>
      <vt:lpstr>What’s our density?</vt:lpstr>
      <vt:lpstr>Go step by step – Don’t get buried!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Announcements</dc:title>
  <dc:creator>Chris Guiterman</dc:creator>
  <cp:lastModifiedBy>Chris Guiterman</cp:lastModifiedBy>
  <cp:revision>52</cp:revision>
  <dcterms:created xsi:type="dcterms:W3CDTF">2014-02-16T20:38:40Z</dcterms:created>
  <dcterms:modified xsi:type="dcterms:W3CDTF">2014-02-18T14:50:59Z</dcterms:modified>
</cp:coreProperties>
</file>