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7"/>
  </p:notesMasterIdLst>
  <p:sldIdLst>
    <p:sldId id="273" r:id="rId2"/>
    <p:sldId id="259" r:id="rId3"/>
    <p:sldId id="269" r:id="rId4"/>
    <p:sldId id="260" r:id="rId5"/>
    <p:sldId id="270" r:id="rId6"/>
    <p:sldId id="261" r:id="rId7"/>
    <p:sldId id="262" r:id="rId8"/>
    <p:sldId id="271" r:id="rId9"/>
    <p:sldId id="263" r:id="rId10"/>
    <p:sldId id="272" r:id="rId11"/>
    <p:sldId id="268" r:id="rId12"/>
    <p:sldId id="257" r:id="rId13"/>
    <p:sldId id="264" r:id="rId14"/>
    <p:sldId id="265" r:id="rId15"/>
    <p:sldId id="274" r:id="rId16"/>
    <p:sldId id="266" r:id="rId17"/>
    <p:sldId id="314" r:id="rId18"/>
    <p:sldId id="275" r:id="rId19"/>
    <p:sldId id="276" r:id="rId20"/>
    <p:sldId id="277" r:id="rId21"/>
    <p:sldId id="278" r:id="rId22"/>
    <p:sldId id="279" r:id="rId23"/>
    <p:sldId id="280" r:id="rId24"/>
    <p:sldId id="281" r:id="rId25"/>
    <p:sldId id="282" r:id="rId26"/>
    <p:sldId id="283" r:id="rId27"/>
    <p:sldId id="284"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diagrams/_rels/data2.xml.rels><?xml version="1.0" encoding="UTF-8" standalone="yes"?>
<Relationships xmlns="http://schemas.openxmlformats.org/package/2006/relationships"><Relationship Id="rId1" Type="http://schemas.openxmlformats.org/officeDocument/2006/relationships/image" Target="../media/image6.png"/></Relationships>
</file>

<file path=ppt/diagrams/_rels/drawing2.xml.rels><?xml version="1.0" encoding="UTF-8" standalone="yes"?>
<Relationships xmlns="http://schemas.openxmlformats.org/package/2006/relationships"><Relationship Id="rId1" Type="http://schemas.openxmlformats.org/officeDocument/2006/relationships/image" Target="../media/image6.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06D756-C219-4498-871E-12E1E5FB2326}" type="doc">
      <dgm:prSet loTypeId="urn:microsoft.com/office/officeart/2005/8/layout/cycle1" loCatId="cycle" qsTypeId="urn:microsoft.com/office/officeart/2005/8/quickstyle/simple1" qsCatId="simple" csTypeId="urn:microsoft.com/office/officeart/2005/8/colors/accent1_2" csCatId="accent1" phldr="1"/>
      <dgm:spPr/>
    </dgm:pt>
    <dgm:pt modelId="{DD81DFCF-59D3-4617-AE5E-9A4A2EBC11AC}">
      <dgm:prSet/>
      <dgm:spPr>
        <a:no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charset="0"/>
            <a:ea typeface="ＭＳ Ｐゴシック" pitchFamily="96" charset="-128"/>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charset="0"/>
              <a:ea typeface="ＭＳ Ｐゴシック" pitchFamily="96" charset="-128"/>
              <a:cs typeface="Arial" charset="0"/>
            </a:rPr>
            <a:t>Identify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charset="0"/>
              <a:ea typeface="ＭＳ Ｐゴシック" pitchFamily="96" charset="-128"/>
              <a:cs typeface="Arial" charset="0"/>
            </a:rPr>
            <a:t>data requirements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Study area -“play-box”,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Initial reconnaissance,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Scale, Maps, Timing,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Expert opinion, people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Evaluate Literature,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Secondary data,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people</a:t>
          </a:r>
        </a:p>
      </dgm:t>
    </dgm:pt>
    <dgm:pt modelId="{71EC8BEA-8D9D-4FB4-952F-8ED06B0F3712}" type="parTrans" cxnId="{EC25AB90-2FA1-4C96-AF53-7164725E93E9}">
      <dgm:prSet/>
      <dgm:spPr/>
      <dgm:t>
        <a:bodyPr/>
        <a:lstStyle/>
        <a:p>
          <a:endParaRPr lang="en-US"/>
        </a:p>
      </dgm:t>
    </dgm:pt>
    <dgm:pt modelId="{F3ABB917-A22F-448C-8C76-731EC884D323}" type="sibTrans" cxnId="{EC25AB90-2FA1-4C96-AF53-7164725E93E9}">
      <dgm:prSet/>
      <dgm:spPr/>
      <dgm:t>
        <a:bodyPr/>
        <a:lstStyle/>
        <a:p>
          <a:endParaRPr lang="en-US"/>
        </a:p>
      </dgm:t>
    </dgm:pt>
    <dgm:pt modelId="{CB12BA47-41D1-4B96-B293-3AC0866D1F8F}">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latin typeface="Arial" charset="0"/>
              <a:ea typeface="ＭＳ Ｐゴシック" pitchFamily="96" charset="-128"/>
              <a:cs typeface="Arial" charset="0"/>
            </a:rPr>
            <a:t>Field work planning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Pilot study,</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Testing classification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Testing techniques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Field reconnaissance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Develop sampling scheme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Field work trainee prep</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Expert opinion</a:t>
          </a:r>
        </a:p>
      </dgm:t>
    </dgm:pt>
    <dgm:pt modelId="{15AA837F-F9EB-4A01-9439-6CFB70640651}" type="parTrans" cxnId="{12145196-BBCD-4417-BCC8-616CA841CAB2}">
      <dgm:prSet/>
      <dgm:spPr/>
      <dgm:t>
        <a:bodyPr/>
        <a:lstStyle/>
        <a:p>
          <a:endParaRPr lang="en-US"/>
        </a:p>
      </dgm:t>
    </dgm:pt>
    <dgm:pt modelId="{88719A75-741E-46A9-A4C8-BDD91741C03D}" type="sibTrans" cxnId="{12145196-BBCD-4417-BCC8-616CA841CAB2}">
      <dgm:prSet/>
      <dgm:spPr/>
      <dgm:t>
        <a:bodyPr/>
        <a:lstStyle/>
        <a:p>
          <a:endParaRPr lang="en-US"/>
        </a:p>
      </dgm:t>
    </dgm:pt>
    <dgm:pt modelId="{C0A12088-9A0D-4E41-B3B1-601253DF8CD8}">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latin typeface="Arial" charset="0"/>
              <a:ea typeface="ＭＳ Ｐゴシック" pitchFamily="96" charset="-128"/>
              <a:cs typeface="Arial" charset="0"/>
            </a:rPr>
            <a:t>Field work</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Research data acquisition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Evaluation, Debriefing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Project data base,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(incl. 2</a:t>
          </a:r>
          <a:r>
            <a:rPr kumimoji="0" lang="en-US" b="0" i="0" u="none" strike="noStrike" cap="none" normalizeH="0" baseline="30000" smtClean="0">
              <a:ln>
                <a:noFill/>
              </a:ln>
              <a:solidFill>
                <a:schemeClr val="tx1"/>
              </a:solidFill>
              <a:effectLst/>
              <a:latin typeface="Arial" charset="0"/>
              <a:ea typeface="ＭＳ Ｐゴシック" pitchFamily="96" charset="-128"/>
              <a:cs typeface="Arial" charset="0"/>
            </a:rPr>
            <a:t>ndary</a:t>
          </a: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 data)</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charset="0"/>
            <a:ea typeface="ＭＳ Ｐゴシック" pitchFamily="96" charset="-128"/>
            <a:cs typeface="Arial" charset="0"/>
          </a:endParaRPr>
        </a:p>
      </dgm:t>
    </dgm:pt>
    <dgm:pt modelId="{6D796F96-B7A1-4455-9793-6E76DCBE918A}" type="parTrans" cxnId="{E2C4AF01-5C3F-4F1D-915F-8DEDA261492C}">
      <dgm:prSet/>
      <dgm:spPr/>
      <dgm:t>
        <a:bodyPr/>
        <a:lstStyle/>
        <a:p>
          <a:endParaRPr lang="en-US"/>
        </a:p>
      </dgm:t>
    </dgm:pt>
    <dgm:pt modelId="{9DD172CE-6257-42E1-93BC-ED11BEB37E82}" type="sibTrans" cxnId="{E2C4AF01-5C3F-4F1D-915F-8DEDA261492C}">
      <dgm:prSet/>
      <dgm:spPr/>
      <dgm:t>
        <a:bodyPr/>
        <a:lstStyle/>
        <a:p>
          <a:endParaRPr lang="en-US"/>
        </a:p>
      </dgm:t>
    </dgm:pt>
    <dgm:pt modelId="{FFFAD509-9213-4E11-B11C-F9D92393F4E9}">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latin typeface="Arial" charset="0"/>
              <a:ea typeface="ＭＳ Ｐゴシック" pitchFamily="96" charset="-128"/>
              <a:cs typeface="Arial" charset="0"/>
            </a:rPr>
            <a:t>Analysis Synthesis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Analysis planning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Data preparation/processing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Statistical analysis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Expert opinion</a:t>
          </a:r>
        </a:p>
      </dgm:t>
    </dgm:pt>
    <dgm:pt modelId="{EB569D3E-4C9B-4203-9936-0C47A0742ACC}" type="parTrans" cxnId="{64A0779A-580A-4418-9BB5-99635C31B2A4}">
      <dgm:prSet/>
      <dgm:spPr/>
      <dgm:t>
        <a:bodyPr/>
        <a:lstStyle/>
        <a:p>
          <a:endParaRPr lang="en-US"/>
        </a:p>
      </dgm:t>
    </dgm:pt>
    <dgm:pt modelId="{F9BC343A-C513-4C26-9885-DFB053621490}" type="sibTrans" cxnId="{64A0779A-580A-4418-9BB5-99635C31B2A4}">
      <dgm:prSet/>
      <dgm:spPr/>
      <dgm:t>
        <a:bodyPr/>
        <a:lstStyle/>
        <a:p>
          <a:endParaRPr lang="en-US"/>
        </a:p>
      </dgm:t>
    </dgm:pt>
    <dgm:pt modelId="{E609615C-48D2-47D2-8A5E-E4AF73FF25D7}">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latin typeface="Arial" charset="0"/>
              <a:ea typeface="ＭＳ Ｐゴシック" pitchFamily="96" charset="-128"/>
              <a:cs typeface="Arial" charset="0"/>
            </a:rPr>
            <a:t>Results, Resolution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Visualization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Report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manuscript</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charset="0"/>
            <a:ea typeface="ＭＳ Ｐゴシック" pitchFamily="96" charset="-128"/>
            <a:cs typeface="Arial" charset="0"/>
          </a:endParaRPr>
        </a:p>
      </dgm:t>
    </dgm:pt>
    <dgm:pt modelId="{269B6131-6E71-46D7-BD4B-0E686233E1C2}" type="parTrans" cxnId="{2B29C3D6-68B3-4544-AFD6-0C5BA32CB68E}">
      <dgm:prSet/>
      <dgm:spPr/>
      <dgm:t>
        <a:bodyPr/>
        <a:lstStyle/>
        <a:p>
          <a:endParaRPr lang="en-US"/>
        </a:p>
      </dgm:t>
    </dgm:pt>
    <dgm:pt modelId="{4263AD5C-475A-4F82-BFA9-9DDD86DC8F3D}" type="sibTrans" cxnId="{2B29C3D6-68B3-4544-AFD6-0C5BA32CB68E}">
      <dgm:prSet/>
      <dgm:spPr/>
      <dgm:t>
        <a:bodyPr/>
        <a:lstStyle/>
        <a:p>
          <a:endParaRPr lang="en-US"/>
        </a:p>
      </dgm:t>
    </dgm:pt>
    <dgm:pt modelId="{74E78831-F43A-4CEA-9FD4-C51AD35743FF}">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ea typeface="ＭＳ Ｐゴシック" pitchFamily="96" charset="-128"/>
              <a:cs typeface="Arial" charset="0"/>
            </a:rPr>
            <a:t>Research Problem/Project</a:t>
          </a:r>
          <a:r>
            <a:rPr kumimoji="0" lang="en-US" sz="1200" b="0" i="0" u="none" strike="noStrike" cap="none" normalizeH="0" baseline="0" dirty="0" smtClean="0">
              <a:ln>
                <a:noFill/>
              </a:ln>
              <a:solidFill>
                <a:schemeClr val="tx1"/>
              </a:solidFill>
              <a:effectLst/>
              <a:latin typeface="Arial" charset="0"/>
              <a:ea typeface="ＭＳ Ｐゴシック" pitchFamily="96" charset="-128"/>
              <a:cs typeface="Arial"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ea typeface="ＭＳ Ｐゴシック" pitchFamily="96" charset="-128"/>
              <a:cs typeface="Arial" charset="0"/>
            </a:rPr>
            <a:t>Expert viewpoints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ea typeface="ＭＳ Ｐゴシック" pitchFamily="96" charset="-128"/>
              <a:cs typeface="Arial" charset="0"/>
            </a:rPr>
            <a:t>Research framework</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ea typeface="ＭＳ Ｐゴシック" pitchFamily="96" charset="-128"/>
              <a:cs typeface="Arial" charset="0"/>
            </a:rPr>
            <a:t>Hypothesize </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charset="0"/>
            <a:ea typeface="ＭＳ Ｐゴシック" pitchFamily="96" charset="-128"/>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charset="0"/>
            <a:ea typeface="ＭＳ Ｐゴシック" pitchFamily="96" charset="-128"/>
            <a:cs typeface="Arial" charset="0"/>
          </a:endParaRPr>
        </a:p>
      </dgm:t>
    </dgm:pt>
    <dgm:pt modelId="{47016918-73DB-42DA-9720-0D20D60BA898}" type="parTrans" cxnId="{94A3C368-6EB4-4E10-A0A5-DFD7B8AE844E}">
      <dgm:prSet/>
      <dgm:spPr/>
      <dgm:t>
        <a:bodyPr/>
        <a:lstStyle/>
        <a:p>
          <a:endParaRPr lang="en-US"/>
        </a:p>
      </dgm:t>
    </dgm:pt>
    <dgm:pt modelId="{46E2A005-DED4-44F6-8397-E8A6FC0F21FD}" type="sibTrans" cxnId="{94A3C368-6EB4-4E10-A0A5-DFD7B8AE844E}">
      <dgm:prSet/>
      <dgm:spPr/>
      <dgm:t>
        <a:bodyPr/>
        <a:lstStyle/>
        <a:p>
          <a:endParaRPr lang="en-US"/>
        </a:p>
      </dgm:t>
    </dgm:pt>
    <dgm:pt modelId="{022E3A23-C3E1-4978-A32B-28FE2FD87771}" type="pres">
      <dgm:prSet presAssocID="{2306D756-C219-4498-871E-12E1E5FB2326}" presName="cycle" presStyleCnt="0">
        <dgm:presLayoutVars>
          <dgm:dir/>
          <dgm:resizeHandles val="exact"/>
        </dgm:presLayoutVars>
      </dgm:prSet>
      <dgm:spPr/>
    </dgm:pt>
    <dgm:pt modelId="{E5AC7EB3-FB50-463B-AD27-1DBA4F6536FF}" type="pres">
      <dgm:prSet presAssocID="{DD81DFCF-59D3-4617-AE5E-9A4A2EBC11AC}" presName="dummy" presStyleCnt="0"/>
      <dgm:spPr/>
    </dgm:pt>
    <dgm:pt modelId="{C78B8343-EEE8-4F85-84B0-B4EA72E445F1}" type="pres">
      <dgm:prSet presAssocID="{DD81DFCF-59D3-4617-AE5E-9A4A2EBC11AC}" presName="node" presStyleLbl="revTx" presStyleIdx="0" presStyleCnt="6">
        <dgm:presLayoutVars>
          <dgm:bulletEnabled val="1"/>
        </dgm:presLayoutVars>
      </dgm:prSet>
      <dgm:spPr/>
      <dgm:t>
        <a:bodyPr/>
        <a:lstStyle/>
        <a:p>
          <a:endParaRPr lang="en-US"/>
        </a:p>
      </dgm:t>
    </dgm:pt>
    <dgm:pt modelId="{E3ED078E-E2E2-4AE8-8262-501970AC4891}" type="pres">
      <dgm:prSet presAssocID="{F3ABB917-A22F-448C-8C76-731EC884D323}" presName="sibTrans" presStyleLbl="node1" presStyleIdx="0" presStyleCnt="6"/>
      <dgm:spPr/>
      <dgm:t>
        <a:bodyPr/>
        <a:lstStyle/>
        <a:p>
          <a:endParaRPr lang="en-US"/>
        </a:p>
      </dgm:t>
    </dgm:pt>
    <dgm:pt modelId="{B4569FF7-17F4-4660-9904-F8977AE4DC71}" type="pres">
      <dgm:prSet presAssocID="{CB12BA47-41D1-4B96-B293-3AC0866D1F8F}" presName="dummy" presStyleCnt="0"/>
      <dgm:spPr/>
    </dgm:pt>
    <dgm:pt modelId="{0C91EC09-C9A6-4600-BBB7-365BBE2B1E6B}" type="pres">
      <dgm:prSet presAssocID="{CB12BA47-41D1-4B96-B293-3AC0866D1F8F}" presName="node" presStyleLbl="revTx" presStyleIdx="1" presStyleCnt="6">
        <dgm:presLayoutVars>
          <dgm:bulletEnabled val="1"/>
        </dgm:presLayoutVars>
      </dgm:prSet>
      <dgm:spPr/>
      <dgm:t>
        <a:bodyPr/>
        <a:lstStyle/>
        <a:p>
          <a:endParaRPr lang="en-US"/>
        </a:p>
      </dgm:t>
    </dgm:pt>
    <dgm:pt modelId="{B0A912FF-6B70-4E11-9ABC-91365A9D7FC5}" type="pres">
      <dgm:prSet presAssocID="{88719A75-741E-46A9-A4C8-BDD91741C03D}" presName="sibTrans" presStyleLbl="node1" presStyleIdx="1" presStyleCnt="6"/>
      <dgm:spPr/>
      <dgm:t>
        <a:bodyPr/>
        <a:lstStyle/>
        <a:p>
          <a:endParaRPr lang="en-US"/>
        </a:p>
      </dgm:t>
    </dgm:pt>
    <dgm:pt modelId="{B71D54A0-008A-44FB-98F9-AF5D2CEA29E9}" type="pres">
      <dgm:prSet presAssocID="{C0A12088-9A0D-4E41-B3B1-601253DF8CD8}" presName="dummy" presStyleCnt="0"/>
      <dgm:spPr/>
    </dgm:pt>
    <dgm:pt modelId="{2BAD4FD6-B536-4787-AC4E-D0F74F543774}" type="pres">
      <dgm:prSet presAssocID="{C0A12088-9A0D-4E41-B3B1-601253DF8CD8}" presName="node" presStyleLbl="revTx" presStyleIdx="2" presStyleCnt="6">
        <dgm:presLayoutVars>
          <dgm:bulletEnabled val="1"/>
        </dgm:presLayoutVars>
      </dgm:prSet>
      <dgm:spPr/>
      <dgm:t>
        <a:bodyPr/>
        <a:lstStyle/>
        <a:p>
          <a:endParaRPr lang="en-US"/>
        </a:p>
      </dgm:t>
    </dgm:pt>
    <dgm:pt modelId="{99A4588E-28C5-414D-9CAD-BF6FE4216D0A}" type="pres">
      <dgm:prSet presAssocID="{9DD172CE-6257-42E1-93BC-ED11BEB37E82}" presName="sibTrans" presStyleLbl="node1" presStyleIdx="2" presStyleCnt="6"/>
      <dgm:spPr/>
      <dgm:t>
        <a:bodyPr/>
        <a:lstStyle/>
        <a:p>
          <a:endParaRPr lang="en-US"/>
        </a:p>
      </dgm:t>
    </dgm:pt>
    <dgm:pt modelId="{7FBA6D65-623C-4B49-BD7E-E8A67C731CE5}" type="pres">
      <dgm:prSet presAssocID="{FFFAD509-9213-4E11-B11C-F9D92393F4E9}" presName="dummy" presStyleCnt="0"/>
      <dgm:spPr/>
    </dgm:pt>
    <dgm:pt modelId="{0B96CB9D-563D-40D9-BC9C-E9513D23A419}" type="pres">
      <dgm:prSet presAssocID="{FFFAD509-9213-4E11-B11C-F9D92393F4E9}" presName="node" presStyleLbl="revTx" presStyleIdx="3" presStyleCnt="6">
        <dgm:presLayoutVars>
          <dgm:bulletEnabled val="1"/>
        </dgm:presLayoutVars>
      </dgm:prSet>
      <dgm:spPr/>
      <dgm:t>
        <a:bodyPr/>
        <a:lstStyle/>
        <a:p>
          <a:endParaRPr lang="en-US"/>
        </a:p>
      </dgm:t>
    </dgm:pt>
    <dgm:pt modelId="{04EBB810-3A37-4CF6-8C4A-8569682321DF}" type="pres">
      <dgm:prSet presAssocID="{F9BC343A-C513-4C26-9885-DFB053621490}" presName="sibTrans" presStyleLbl="node1" presStyleIdx="3" presStyleCnt="6"/>
      <dgm:spPr/>
      <dgm:t>
        <a:bodyPr/>
        <a:lstStyle/>
        <a:p>
          <a:endParaRPr lang="en-US"/>
        </a:p>
      </dgm:t>
    </dgm:pt>
    <dgm:pt modelId="{CF95E449-E6D6-4624-B49A-66CF4520C3F2}" type="pres">
      <dgm:prSet presAssocID="{E609615C-48D2-47D2-8A5E-E4AF73FF25D7}" presName="dummy" presStyleCnt="0"/>
      <dgm:spPr/>
    </dgm:pt>
    <dgm:pt modelId="{254A8414-D44C-4540-ACA0-2CA83B98858F}" type="pres">
      <dgm:prSet presAssocID="{E609615C-48D2-47D2-8A5E-E4AF73FF25D7}" presName="node" presStyleLbl="revTx" presStyleIdx="4" presStyleCnt="6">
        <dgm:presLayoutVars>
          <dgm:bulletEnabled val="1"/>
        </dgm:presLayoutVars>
      </dgm:prSet>
      <dgm:spPr/>
      <dgm:t>
        <a:bodyPr/>
        <a:lstStyle/>
        <a:p>
          <a:endParaRPr lang="en-US"/>
        </a:p>
      </dgm:t>
    </dgm:pt>
    <dgm:pt modelId="{E27C4809-039F-4181-A717-CFC862AAA9FE}" type="pres">
      <dgm:prSet presAssocID="{4263AD5C-475A-4F82-BFA9-9DDD86DC8F3D}" presName="sibTrans" presStyleLbl="node1" presStyleIdx="4" presStyleCnt="6"/>
      <dgm:spPr/>
      <dgm:t>
        <a:bodyPr/>
        <a:lstStyle/>
        <a:p>
          <a:endParaRPr lang="en-US"/>
        </a:p>
      </dgm:t>
    </dgm:pt>
    <dgm:pt modelId="{EC5BD4AF-04E3-47C4-B217-36D84123EF21}" type="pres">
      <dgm:prSet presAssocID="{74E78831-F43A-4CEA-9FD4-C51AD35743FF}" presName="dummy" presStyleCnt="0"/>
      <dgm:spPr/>
    </dgm:pt>
    <dgm:pt modelId="{CD38E0D4-DB4B-4F60-B427-5760558B95DC}" type="pres">
      <dgm:prSet presAssocID="{74E78831-F43A-4CEA-9FD4-C51AD35743FF}" presName="node" presStyleLbl="revTx" presStyleIdx="5" presStyleCnt="6" custScaleY="67093">
        <dgm:presLayoutVars>
          <dgm:bulletEnabled val="1"/>
        </dgm:presLayoutVars>
      </dgm:prSet>
      <dgm:spPr/>
      <dgm:t>
        <a:bodyPr/>
        <a:lstStyle/>
        <a:p>
          <a:endParaRPr lang="en-US"/>
        </a:p>
      </dgm:t>
    </dgm:pt>
    <dgm:pt modelId="{25525C07-06D5-4C78-A8B3-F78A1143E311}" type="pres">
      <dgm:prSet presAssocID="{46E2A005-DED4-44F6-8397-E8A6FC0F21FD}" presName="sibTrans" presStyleLbl="node1" presStyleIdx="5" presStyleCnt="6"/>
      <dgm:spPr/>
      <dgm:t>
        <a:bodyPr/>
        <a:lstStyle/>
        <a:p>
          <a:endParaRPr lang="en-US"/>
        </a:p>
      </dgm:t>
    </dgm:pt>
  </dgm:ptLst>
  <dgm:cxnLst>
    <dgm:cxn modelId="{DA50A172-2631-4CE4-A780-B1CCCD7C73A8}" type="presOf" srcId="{9DD172CE-6257-42E1-93BC-ED11BEB37E82}" destId="{99A4588E-28C5-414D-9CAD-BF6FE4216D0A}" srcOrd="0" destOrd="0" presId="urn:microsoft.com/office/officeart/2005/8/layout/cycle1"/>
    <dgm:cxn modelId="{E2C4AF01-5C3F-4F1D-915F-8DEDA261492C}" srcId="{2306D756-C219-4498-871E-12E1E5FB2326}" destId="{C0A12088-9A0D-4E41-B3B1-601253DF8CD8}" srcOrd="2" destOrd="0" parTransId="{6D796F96-B7A1-4455-9793-6E76DCBE918A}" sibTransId="{9DD172CE-6257-42E1-93BC-ED11BEB37E82}"/>
    <dgm:cxn modelId="{2CE92F79-67B8-4A05-8414-49CF5B770C23}" type="presOf" srcId="{E609615C-48D2-47D2-8A5E-E4AF73FF25D7}" destId="{254A8414-D44C-4540-ACA0-2CA83B98858F}" srcOrd="0" destOrd="0" presId="urn:microsoft.com/office/officeart/2005/8/layout/cycle1"/>
    <dgm:cxn modelId="{DD34003C-FD27-4940-8C38-928C73B2E641}" type="presOf" srcId="{2306D756-C219-4498-871E-12E1E5FB2326}" destId="{022E3A23-C3E1-4978-A32B-28FE2FD87771}" srcOrd="0" destOrd="0" presId="urn:microsoft.com/office/officeart/2005/8/layout/cycle1"/>
    <dgm:cxn modelId="{A689BFDE-9274-4A28-945A-43870EB1DD3F}" type="presOf" srcId="{CB12BA47-41D1-4B96-B293-3AC0866D1F8F}" destId="{0C91EC09-C9A6-4600-BBB7-365BBE2B1E6B}" srcOrd="0" destOrd="0" presId="urn:microsoft.com/office/officeart/2005/8/layout/cycle1"/>
    <dgm:cxn modelId="{12145196-BBCD-4417-BCC8-616CA841CAB2}" srcId="{2306D756-C219-4498-871E-12E1E5FB2326}" destId="{CB12BA47-41D1-4B96-B293-3AC0866D1F8F}" srcOrd="1" destOrd="0" parTransId="{15AA837F-F9EB-4A01-9439-6CFB70640651}" sibTransId="{88719A75-741E-46A9-A4C8-BDD91741C03D}"/>
    <dgm:cxn modelId="{1EE31EB2-3E58-411E-8AC9-DEA5B8D36B5A}" type="presOf" srcId="{F9BC343A-C513-4C26-9885-DFB053621490}" destId="{04EBB810-3A37-4CF6-8C4A-8569682321DF}" srcOrd="0" destOrd="0" presId="urn:microsoft.com/office/officeart/2005/8/layout/cycle1"/>
    <dgm:cxn modelId="{64A0779A-580A-4418-9BB5-99635C31B2A4}" srcId="{2306D756-C219-4498-871E-12E1E5FB2326}" destId="{FFFAD509-9213-4E11-B11C-F9D92393F4E9}" srcOrd="3" destOrd="0" parTransId="{EB569D3E-4C9B-4203-9936-0C47A0742ACC}" sibTransId="{F9BC343A-C513-4C26-9885-DFB053621490}"/>
    <dgm:cxn modelId="{AC5FD899-3AC4-41EA-9F33-CABB47517EAC}" type="presOf" srcId="{4263AD5C-475A-4F82-BFA9-9DDD86DC8F3D}" destId="{E27C4809-039F-4181-A717-CFC862AAA9FE}" srcOrd="0" destOrd="0" presId="urn:microsoft.com/office/officeart/2005/8/layout/cycle1"/>
    <dgm:cxn modelId="{DE768983-1DBB-49F1-AB7C-98DB8B4329A6}" type="presOf" srcId="{FFFAD509-9213-4E11-B11C-F9D92393F4E9}" destId="{0B96CB9D-563D-40D9-BC9C-E9513D23A419}" srcOrd="0" destOrd="0" presId="urn:microsoft.com/office/officeart/2005/8/layout/cycle1"/>
    <dgm:cxn modelId="{D6CBB522-B862-42CD-9D10-F3BEEB7074F6}" type="presOf" srcId="{88719A75-741E-46A9-A4C8-BDD91741C03D}" destId="{B0A912FF-6B70-4E11-9ABC-91365A9D7FC5}" srcOrd="0" destOrd="0" presId="urn:microsoft.com/office/officeart/2005/8/layout/cycle1"/>
    <dgm:cxn modelId="{B3F402BB-8C88-434A-ABC7-E03E3B08DEEB}" type="presOf" srcId="{C0A12088-9A0D-4E41-B3B1-601253DF8CD8}" destId="{2BAD4FD6-B536-4787-AC4E-D0F74F543774}" srcOrd="0" destOrd="0" presId="urn:microsoft.com/office/officeart/2005/8/layout/cycle1"/>
    <dgm:cxn modelId="{2B29C3D6-68B3-4544-AFD6-0C5BA32CB68E}" srcId="{2306D756-C219-4498-871E-12E1E5FB2326}" destId="{E609615C-48D2-47D2-8A5E-E4AF73FF25D7}" srcOrd="4" destOrd="0" parTransId="{269B6131-6E71-46D7-BD4B-0E686233E1C2}" sibTransId="{4263AD5C-475A-4F82-BFA9-9DDD86DC8F3D}"/>
    <dgm:cxn modelId="{B855BE53-566D-464F-9318-0AFC8AA477D8}" type="presOf" srcId="{F3ABB917-A22F-448C-8C76-731EC884D323}" destId="{E3ED078E-E2E2-4AE8-8262-501970AC4891}" srcOrd="0" destOrd="0" presId="urn:microsoft.com/office/officeart/2005/8/layout/cycle1"/>
    <dgm:cxn modelId="{EAD329F3-6675-4EC2-A716-0510F24334EA}" type="presOf" srcId="{46E2A005-DED4-44F6-8397-E8A6FC0F21FD}" destId="{25525C07-06D5-4C78-A8B3-F78A1143E311}" srcOrd="0" destOrd="0" presId="urn:microsoft.com/office/officeart/2005/8/layout/cycle1"/>
    <dgm:cxn modelId="{EB672C04-5D97-4753-94C0-DCCFD3F8607F}" type="presOf" srcId="{DD81DFCF-59D3-4617-AE5E-9A4A2EBC11AC}" destId="{C78B8343-EEE8-4F85-84B0-B4EA72E445F1}" srcOrd="0" destOrd="0" presId="urn:microsoft.com/office/officeart/2005/8/layout/cycle1"/>
    <dgm:cxn modelId="{EC25AB90-2FA1-4C96-AF53-7164725E93E9}" srcId="{2306D756-C219-4498-871E-12E1E5FB2326}" destId="{DD81DFCF-59D3-4617-AE5E-9A4A2EBC11AC}" srcOrd="0" destOrd="0" parTransId="{71EC8BEA-8D9D-4FB4-952F-8ED06B0F3712}" sibTransId="{F3ABB917-A22F-448C-8C76-731EC884D323}"/>
    <dgm:cxn modelId="{78F14B3A-3E9B-4900-AD18-D1E827C35952}" type="presOf" srcId="{74E78831-F43A-4CEA-9FD4-C51AD35743FF}" destId="{CD38E0D4-DB4B-4F60-B427-5760558B95DC}" srcOrd="0" destOrd="0" presId="urn:microsoft.com/office/officeart/2005/8/layout/cycle1"/>
    <dgm:cxn modelId="{94A3C368-6EB4-4E10-A0A5-DFD7B8AE844E}" srcId="{2306D756-C219-4498-871E-12E1E5FB2326}" destId="{74E78831-F43A-4CEA-9FD4-C51AD35743FF}" srcOrd="5" destOrd="0" parTransId="{47016918-73DB-42DA-9720-0D20D60BA898}" sibTransId="{46E2A005-DED4-44F6-8397-E8A6FC0F21FD}"/>
    <dgm:cxn modelId="{7F513446-CCB9-4ECB-8563-C5E09B96D6EE}" type="presParOf" srcId="{022E3A23-C3E1-4978-A32B-28FE2FD87771}" destId="{E5AC7EB3-FB50-463B-AD27-1DBA4F6536FF}" srcOrd="0" destOrd="0" presId="urn:microsoft.com/office/officeart/2005/8/layout/cycle1"/>
    <dgm:cxn modelId="{D5855766-5553-4573-8EE3-80DAD6066CE4}" type="presParOf" srcId="{022E3A23-C3E1-4978-A32B-28FE2FD87771}" destId="{C78B8343-EEE8-4F85-84B0-B4EA72E445F1}" srcOrd="1" destOrd="0" presId="urn:microsoft.com/office/officeart/2005/8/layout/cycle1"/>
    <dgm:cxn modelId="{E6714244-2674-4B23-9F4E-29DD5F62C0E1}" type="presParOf" srcId="{022E3A23-C3E1-4978-A32B-28FE2FD87771}" destId="{E3ED078E-E2E2-4AE8-8262-501970AC4891}" srcOrd="2" destOrd="0" presId="urn:microsoft.com/office/officeart/2005/8/layout/cycle1"/>
    <dgm:cxn modelId="{E58721FC-E665-4423-AD2F-08F6C1D2FED5}" type="presParOf" srcId="{022E3A23-C3E1-4978-A32B-28FE2FD87771}" destId="{B4569FF7-17F4-4660-9904-F8977AE4DC71}" srcOrd="3" destOrd="0" presId="urn:microsoft.com/office/officeart/2005/8/layout/cycle1"/>
    <dgm:cxn modelId="{1276CEB1-46CC-43C0-A19C-EB9AC476DA20}" type="presParOf" srcId="{022E3A23-C3E1-4978-A32B-28FE2FD87771}" destId="{0C91EC09-C9A6-4600-BBB7-365BBE2B1E6B}" srcOrd="4" destOrd="0" presId="urn:microsoft.com/office/officeart/2005/8/layout/cycle1"/>
    <dgm:cxn modelId="{35C9C6BF-2466-49A5-81B1-1883840F3BBA}" type="presParOf" srcId="{022E3A23-C3E1-4978-A32B-28FE2FD87771}" destId="{B0A912FF-6B70-4E11-9ABC-91365A9D7FC5}" srcOrd="5" destOrd="0" presId="urn:microsoft.com/office/officeart/2005/8/layout/cycle1"/>
    <dgm:cxn modelId="{09862EE2-916B-4BF2-B96C-6E55DB1588F0}" type="presParOf" srcId="{022E3A23-C3E1-4978-A32B-28FE2FD87771}" destId="{B71D54A0-008A-44FB-98F9-AF5D2CEA29E9}" srcOrd="6" destOrd="0" presId="urn:microsoft.com/office/officeart/2005/8/layout/cycle1"/>
    <dgm:cxn modelId="{3A3A1AF0-4239-4C99-982E-A76F09EE1B9F}" type="presParOf" srcId="{022E3A23-C3E1-4978-A32B-28FE2FD87771}" destId="{2BAD4FD6-B536-4787-AC4E-D0F74F543774}" srcOrd="7" destOrd="0" presId="urn:microsoft.com/office/officeart/2005/8/layout/cycle1"/>
    <dgm:cxn modelId="{C2D7318B-05CA-4461-B264-6F3BAAFDFA2D}" type="presParOf" srcId="{022E3A23-C3E1-4978-A32B-28FE2FD87771}" destId="{99A4588E-28C5-414D-9CAD-BF6FE4216D0A}" srcOrd="8" destOrd="0" presId="urn:microsoft.com/office/officeart/2005/8/layout/cycle1"/>
    <dgm:cxn modelId="{03471F6E-396A-41F7-8C7B-E734CC5FA0C0}" type="presParOf" srcId="{022E3A23-C3E1-4978-A32B-28FE2FD87771}" destId="{7FBA6D65-623C-4B49-BD7E-E8A67C731CE5}" srcOrd="9" destOrd="0" presId="urn:microsoft.com/office/officeart/2005/8/layout/cycle1"/>
    <dgm:cxn modelId="{05FE75F8-E539-4AC4-897C-DC3E072A1D5E}" type="presParOf" srcId="{022E3A23-C3E1-4978-A32B-28FE2FD87771}" destId="{0B96CB9D-563D-40D9-BC9C-E9513D23A419}" srcOrd="10" destOrd="0" presId="urn:microsoft.com/office/officeart/2005/8/layout/cycle1"/>
    <dgm:cxn modelId="{C36BFA97-4423-4A4D-9842-DC029259A452}" type="presParOf" srcId="{022E3A23-C3E1-4978-A32B-28FE2FD87771}" destId="{04EBB810-3A37-4CF6-8C4A-8569682321DF}" srcOrd="11" destOrd="0" presId="urn:microsoft.com/office/officeart/2005/8/layout/cycle1"/>
    <dgm:cxn modelId="{D347725B-04A4-4473-8861-7FCBCEC0D4AC}" type="presParOf" srcId="{022E3A23-C3E1-4978-A32B-28FE2FD87771}" destId="{CF95E449-E6D6-4624-B49A-66CF4520C3F2}" srcOrd="12" destOrd="0" presId="urn:microsoft.com/office/officeart/2005/8/layout/cycle1"/>
    <dgm:cxn modelId="{4AB10AE6-B852-42FA-B66D-DF905841BF97}" type="presParOf" srcId="{022E3A23-C3E1-4978-A32B-28FE2FD87771}" destId="{254A8414-D44C-4540-ACA0-2CA83B98858F}" srcOrd="13" destOrd="0" presId="urn:microsoft.com/office/officeart/2005/8/layout/cycle1"/>
    <dgm:cxn modelId="{DE31E834-02EA-4DF6-B4D9-229A6D301506}" type="presParOf" srcId="{022E3A23-C3E1-4978-A32B-28FE2FD87771}" destId="{E27C4809-039F-4181-A717-CFC862AAA9FE}" srcOrd="14" destOrd="0" presId="urn:microsoft.com/office/officeart/2005/8/layout/cycle1"/>
    <dgm:cxn modelId="{E052FF10-7932-4EBF-A1B6-ECD3E4E74AB3}" type="presParOf" srcId="{022E3A23-C3E1-4978-A32B-28FE2FD87771}" destId="{EC5BD4AF-04E3-47C4-B217-36D84123EF21}" srcOrd="15" destOrd="0" presId="urn:microsoft.com/office/officeart/2005/8/layout/cycle1"/>
    <dgm:cxn modelId="{D55E8182-9842-4EA3-B8C4-5395DF8226FC}" type="presParOf" srcId="{022E3A23-C3E1-4978-A32B-28FE2FD87771}" destId="{CD38E0D4-DB4B-4F60-B427-5760558B95DC}" srcOrd="16" destOrd="0" presId="urn:microsoft.com/office/officeart/2005/8/layout/cycle1"/>
    <dgm:cxn modelId="{34383820-CBA4-4326-A602-E365D161B2F1}" type="presParOf" srcId="{022E3A23-C3E1-4978-A32B-28FE2FD87771}" destId="{25525C07-06D5-4C78-A8B3-F78A1143E311}" srcOrd="17"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306D756-C219-4498-871E-12E1E5FB2326}" type="doc">
      <dgm:prSet loTypeId="urn:microsoft.com/office/officeart/2005/8/layout/cycle1" loCatId="cycle" qsTypeId="urn:microsoft.com/office/officeart/2005/8/quickstyle/simple1" qsCatId="simple" csTypeId="urn:microsoft.com/office/officeart/2005/8/colors/accent1_2" csCatId="accent1" phldr="1"/>
      <dgm:spPr/>
    </dgm:pt>
    <dgm:pt modelId="{DD81DFCF-59D3-4617-AE5E-9A4A2EBC11AC}">
      <dgm:prSet/>
      <dgm:spPr>
        <a:blipFill rotWithShape="0">
          <a:blip xmlns:r="http://schemas.openxmlformats.org/officeDocument/2006/relationships" r:embed="rId1"/>
          <a:stretch>
            <a:fillRect/>
          </a:stretch>
        </a:blip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charset="0"/>
            <a:ea typeface="ＭＳ Ｐゴシック" pitchFamily="96" charset="-128"/>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charset="0"/>
              <a:ea typeface="ＭＳ Ｐゴシック" pitchFamily="96" charset="-128"/>
              <a:cs typeface="Arial" charset="0"/>
            </a:rPr>
            <a:t>Identify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charset="0"/>
              <a:ea typeface="ＭＳ Ｐゴシック" pitchFamily="96" charset="-128"/>
              <a:cs typeface="Arial" charset="0"/>
            </a:rPr>
            <a:t>data requirements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Study area -“play-box”,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Initial reconnaissance,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Scale, Maps, Timing,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Expert opinion, people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Evaluate Literature,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Secondary data,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people</a:t>
          </a:r>
        </a:p>
      </dgm:t>
    </dgm:pt>
    <dgm:pt modelId="{71EC8BEA-8D9D-4FB4-952F-8ED06B0F3712}" type="parTrans" cxnId="{EC25AB90-2FA1-4C96-AF53-7164725E93E9}">
      <dgm:prSet/>
      <dgm:spPr/>
      <dgm:t>
        <a:bodyPr/>
        <a:lstStyle/>
        <a:p>
          <a:endParaRPr lang="en-US"/>
        </a:p>
      </dgm:t>
    </dgm:pt>
    <dgm:pt modelId="{F3ABB917-A22F-448C-8C76-731EC884D323}" type="sibTrans" cxnId="{EC25AB90-2FA1-4C96-AF53-7164725E93E9}">
      <dgm:prSet/>
      <dgm:spPr/>
      <dgm:t>
        <a:bodyPr/>
        <a:lstStyle/>
        <a:p>
          <a:endParaRPr lang="en-US"/>
        </a:p>
      </dgm:t>
    </dgm:pt>
    <dgm:pt modelId="{CB12BA47-41D1-4B96-B293-3AC0866D1F8F}">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latin typeface="Arial" charset="0"/>
              <a:ea typeface="ＭＳ Ｐゴシック" pitchFamily="96" charset="-128"/>
              <a:cs typeface="Arial" charset="0"/>
            </a:rPr>
            <a:t>Field work planning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Pilot study,</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Testing classification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Testing techniques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Field reconnaissance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Develop sampling scheme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Field work trainee prep</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Expert opinion</a:t>
          </a:r>
        </a:p>
      </dgm:t>
    </dgm:pt>
    <dgm:pt modelId="{15AA837F-F9EB-4A01-9439-6CFB70640651}" type="parTrans" cxnId="{12145196-BBCD-4417-BCC8-616CA841CAB2}">
      <dgm:prSet/>
      <dgm:spPr/>
      <dgm:t>
        <a:bodyPr/>
        <a:lstStyle/>
        <a:p>
          <a:endParaRPr lang="en-US"/>
        </a:p>
      </dgm:t>
    </dgm:pt>
    <dgm:pt modelId="{88719A75-741E-46A9-A4C8-BDD91741C03D}" type="sibTrans" cxnId="{12145196-BBCD-4417-BCC8-616CA841CAB2}">
      <dgm:prSet/>
      <dgm:spPr/>
      <dgm:t>
        <a:bodyPr/>
        <a:lstStyle/>
        <a:p>
          <a:endParaRPr lang="en-US"/>
        </a:p>
      </dgm:t>
    </dgm:pt>
    <dgm:pt modelId="{C0A12088-9A0D-4E41-B3B1-601253DF8CD8}">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latin typeface="Arial" charset="0"/>
              <a:ea typeface="ＭＳ Ｐゴシック" pitchFamily="96" charset="-128"/>
              <a:cs typeface="Arial" charset="0"/>
            </a:rPr>
            <a:t>Field work</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Research data acquisition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Evaluation, Debriefing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Project data base,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(incl. 2</a:t>
          </a:r>
          <a:r>
            <a:rPr kumimoji="0" lang="en-US" b="0" i="0" u="none" strike="noStrike" cap="none" normalizeH="0" baseline="30000" smtClean="0">
              <a:ln>
                <a:noFill/>
              </a:ln>
              <a:solidFill>
                <a:schemeClr val="tx1"/>
              </a:solidFill>
              <a:effectLst/>
              <a:latin typeface="Arial" charset="0"/>
              <a:ea typeface="ＭＳ Ｐゴシック" pitchFamily="96" charset="-128"/>
              <a:cs typeface="Arial" charset="0"/>
            </a:rPr>
            <a:t>ndary</a:t>
          </a: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 data)</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charset="0"/>
            <a:ea typeface="ＭＳ Ｐゴシック" pitchFamily="96" charset="-128"/>
            <a:cs typeface="Arial" charset="0"/>
          </a:endParaRPr>
        </a:p>
      </dgm:t>
    </dgm:pt>
    <dgm:pt modelId="{6D796F96-B7A1-4455-9793-6E76DCBE918A}" type="parTrans" cxnId="{E2C4AF01-5C3F-4F1D-915F-8DEDA261492C}">
      <dgm:prSet/>
      <dgm:spPr/>
      <dgm:t>
        <a:bodyPr/>
        <a:lstStyle/>
        <a:p>
          <a:endParaRPr lang="en-US"/>
        </a:p>
      </dgm:t>
    </dgm:pt>
    <dgm:pt modelId="{9DD172CE-6257-42E1-93BC-ED11BEB37E82}" type="sibTrans" cxnId="{E2C4AF01-5C3F-4F1D-915F-8DEDA261492C}">
      <dgm:prSet/>
      <dgm:spPr/>
      <dgm:t>
        <a:bodyPr/>
        <a:lstStyle/>
        <a:p>
          <a:endParaRPr lang="en-US"/>
        </a:p>
      </dgm:t>
    </dgm:pt>
    <dgm:pt modelId="{FFFAD509-9213-4E11-B11C-F9D92393F4E9}">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latin typeface="Arial" charset="0"/>
              <a:ea typeface="ＭＳ Ｐゴシック" pitchFamily="96" charset="-128"/>
              <a:cs typeface="Arial" charset="0"/>
            </a:rPr>
            <a:t>Analysis Synthesis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Analysis planning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Data preparation/processing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Statistical analysis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Expert opinion</a:t>
          </a:r>
        </a:p>
      </dgm:t>
    </dgm:pt>
    <dgm:pt modelId="{EB569D3E-4C9B-4203-9936-0C47A0742ACC}" type="parTrans" cxnId="{64A0779A-580A-4418-9BB5-99635C31B2A4}">
      <dgm:prSet/>
      <dgm:spPr/>
      <dgm:t>
        <a:bodyPr/>
        <a:lstStyle/>
        <a:p>
          <a:endParaRPr lang="en-US"/>
        </a:p>
      </dgm:t>
    </dgm:pt>
    <dgm:pt modelId="{F9BC343A-C513-4C26-9885-DFB053621490}" type="sibTrans" cxnId="{64A0779A-580A-4418-9BB5-99635C31B2A4}">
      <dgm:prSet/>
      <dgm:spPr/>
      <dgm:t>
        <a:bodyPr/>
        <a:lstStyle/>
        <a:p>
          <a:endParaRPr lang="en-US"/>
        </a:p>
      </dgm:t>
    </dgm:pt>
    <dgm:pt modelId="{E609615C-48D2-47D2-8A5E-E4AF73FF25D7}">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latin typeface="Arial" charset="0"/>
              <a:ea typeface="ＭＳ Ｐゴシック" pitchFamily="96" charset="-128"/>
              <a:cs typeface="Arial" charset="0"/>
            </a:rPr>
            <a:t>Results, Resolution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Visualization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Report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manuscript</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charset="0"/>
            <a:ea typeface="ＭＳ Ｐゴシック" pitchFamily="96" charset="-128"/>
            <a:cs typeface="Arial" charset="0"/>
          </a:endParaRPr>
        </a:p>
      </dgm:t>
    </dgm:pt>
    <dgm:pt modelId="{269B6131-6E71-46D7-BD4B-0E686233E1C2}" type="parTrans" cxnId="{2B29C3D6-68B3-4544-AFD6-0C5BA32CB68E}">
      <dgm:prSet/>
      <dgm:spPr/>
      <dgm:t>
        <a:bodyPr/>
        <a:lstStyle/>
        <a:p>
          <a:endParaRPr lang="en-US"/>
        </a:p>
      </dgm:t>
    </dgm:pt>
    <dgm:pt modelId="{4263AD5C-475A-4F82-BFA9-9DDD86DC8F3D}" type="sibTrans" cxnId="{2B29C3D6-68B3-4544-AFD6-0C5BA32CB68E}">
      <dgm:prSet/>
      <dgm:spPr/>
      <dgm:t>
        <a:bodyPr/>
        <a:lstStyle/>
        <a:p>
          <a:endParaRPr lang="en-US"/>
        </a:p>
      </dgm:t>
    </dgm:pt>
    <dgm:pt modelId="{74E78831-F43A-4CEA-9FD4-C51AD35743FF}">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charset="0"/>
              <a:ea typeface="ＭＳ Ｐゴシック" pitchFamily="96" charset="-128"/>
              <a:cs typeface="Arial" charset="0"/>
            </a:rPr>
            <a:t>Research Problem/Project</a:t>
          </a: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Expert viewpoints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Research framework</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Hypothesize </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endParaRPr>
        </a:p>
      </dgm:t>
    </dgm:pt>
    <dgm:pt modelId="{47016918-73DB-42DA-9720-0D20D60BA898}" type="parTrans" cxnId="{94A3C368-6EB4-4E10-A0A5-DFD7B8AE844E}">
      <dgm:prSet/>
      <dgm:spPr/>
      <dgm:t>
        <a:bodyPr/>
        <a:lstStyle/>
        <a:p>
          <a:endParaRPr lang="en-US"/>
        </a:p>
      </dgm:t>
    </dgm:pt>
    <dgm:pt modelId="{46E2A005-DED4-44F6-8397-E8A6FC0F21FD}" type="sibTrans" cxnId="{94A3C368-6EB4-4E10-A0A5-DFD7B8AE844E}">
      <dgm:prSet/>
      <dgm:spPr/>
      <dgm:t>
        <a:bodyPr/>
        <a:lstStyle/>
        <a:p>
          <a:endParaRPr lang="en-US"/>
        </a:p>
      </dgm:t>
    </dgm:pt>
    <dgm:pt modelId="{022E3A23-C3E1-4978-A32B-28FE2FD87771}" type="pres">
      <dgm:prSet presAssocID="{2306D756-C219-4498-871E-12E1E5FB2326}" presName="cycle" presStyleCnt="0">
        <dgm:presLayoutVars>
          <dgm:dir/>
          <dgm:resizeHandles val="exact"/>
        </dgm:presLayoutVars>
      </dgm:prSet>
      <dgm:spPr/>
    </dgm:pt>
    <dgm:pt modelId="{E5AC7EB3-FB50-463B-AD27-1DBA4F6536FF}" type="pres">
      <dgm:prSet presAssocID="{DD81DFCF-59D3-4617-AE5E-9A4A2EBC11AC}" presName="dummy" presStyleCnt="0"/>
      <dgm:spPr/>
    </dgm:pt>
    <dgm:pt modelId="{C78B8343-EEE8-4F85-84B0-B4EA72E445F1}" type="pres">
      <dgm:prSet presAssocID="{DD81DFCF-59D3-4617-AE5E-9A4A2EBC11AC}" presName="node" presStyleLbl="revTx" presStyleIdx="0" presStyleCnt="6">
        <dgm:presLayoutVars>
          <dgm:bulletEnabled val="1"/>
        </dgm:presLayoutVars>
      </dgm:prSet>
      <dgm:spPr/>
      <dgm:t>
        <a:bodyPr/>
        <a:lstStyle/>
        <a:p>
          <a:endParaRPr lang="en-US"/>
        </a:p>
      </dgm:t>
    </dgm:pt>
    <dgm:pt modelId="{E3ED078E-E2E2-4AE8-8262-501970AC4891}" type="pres">
      <dgm:prSet presAssocID="{F3ABB917-A22F-448C-8C76-731EC884D323}" presName="sibTrans" presStyleLbl="node1" presStyleIdx="0" presStyleCnt="6"/>
      <dgm:spPr/>
      <dgm:t>
        <a:bodyPr/>
        <a:lstStyle/>
        <a:p>
          <a:endParaRPr lang="en-US"/>
        </a:p>
      </dgm:t>
    </dgm:pt>
    <dgm:pt modelId="{B4569FF7-17F4-4660-9904-F8977AE4DC71}" type="pres">
      <dgm:prSet presAssocID="{CB12BA47-41D1-4B96-B293-3AC0866D1F8F}" presName="dummy" presStyleCnt="0"/>
      <dgm:spPr/>
    </dgm:pt>
    <dgm:pt modelId="{0C91EC09-C9A6-4600-BBB7-365BBE2B1E6B}" type="pres">
      <dgm:prSet presAssocID="{CB12BA47-41D1-4B96-B293-3AC0866D1F8F}" presName="node" presStyleLbl="revTx" presStyleIdx="1" presStyleCnt="6">
        <dgm:presLayoutVars>
          <dgm:bulletEnabled val="1"/>
        </dgm:presLayoutVars>
      </dgm:prSet>
      <dgm:spPr/>
      <dgm:t>
        <a:bodyPr/>
        <a:lstStyle/>
        <a:p>
          <a:endParaRPr lang="en-US"/>
        </a:p>
      </dgm:t>
    </dgm:pt>
    <dgm:pt modelId="{B0A912FF-6B70-4E11-9ABC-91365A9D7FC5}" type="pres">
      <dgm:prSet presAssocID="{88719A75-741E-46A9-A4C8-BDD91741C03D}" presName="sibTrans" presStyleLbl="node1" presStyleIdx="1" presStyleCnt="6"/>
      <dgm:spPr/>
      <dgm:t>
        <a:bodyPr/>
        <a:lstStyle/>
        <a:p>
          <a:endParaRPr lang="en-US"/>
        </a:p>
      </dgm:t>
    </dgm:pt>
    <dgm:pt modelId="{B71D54A0-008A-44FB-98F9-AF5D2CEA29E9}" type="pres">
      <dgm:prSet presAssocID="{C0A12088-9A0D-4E41-B3B1-601253DF8CD8}" presName="dummy" presStyleCnt="0"/>
      <dgm:spPr/>
    </dgm:pt>
    <dgm:pt modelId="{2BAD4FD6-B536-4787-AC4E-D0F74F543774}" type="pres">
      <dgm:prSet presAssocID="{C0A12088-9A0D-4E41-B3B1-601253DF8CD8}" presName="node" presStyleLbl="revTx" presStyleIdx="2" presStyleCnt="6">
        <dgm:presLayoutVars>
          <dgm:bulletEnabled val="1"/>
        </dgm:presLayoutVars>
      </dgm:prSet>
      <dgm:spPr/>
      <dgm:t>
        <a:bodyPr/>
        <a:lstStyle/>
        <a:p>
          <a:endParaRPr lang="en-US"/>
        </a:p>
      </dgm:t>
    </dgm:pt>
    <dgm:pt modelId="{99A4588E-28C5-414D-9CAD-BF6FE4216D0A}" type="pres">
      <dgm:prSet presAssocID="{9DD172CE-6257-42E1-93BC-ED11BEB37E82}" presName="sibTrans" presStyleLbl="node1" presStyleIdx="2" presStyleCnt="6"/>
      <dgm:spPr/>
      <dgm:t>
        <a:bodyPr/>
        <a:lstStyle/>
        <a:p>
          <a:endParaRPr lang="en-US"/>
        </a:p>
      </dgm:t>
    </dgm:pt>
    <dgm:pt modelId="{7FBA6D65-623C-4B49-BD7E-E8A67C731CE5}" type="pres">
      <dgm:prSet presAssocID="{FFFAD509-9213-4E11-B11C-F9D92393F4E9}" presName="dummy" presStyleCnt="0"/>
      <dgm:spPr/>
    </dgm:pt>
    <dgm:pt modelId="{0B96CB9D-563D-40D9-BC9C-E9513D23A419}" type="pres">
      <dgm:prSet presAssocID="{FFFAD509-9213-4E11-B11C-F9D92393F4E9}" presName="node" presStyleLbl="revTx" presStyleIdx="3" presStyleCnt="6">
        <dgm:presLayoutVars>
          <dgm:bulletEnabled val="1"/>
        </dgm:presLayoutVars>
      </dgm:prSet>
      <dgm:spPr/>
      <dgm:t>
        <a:bodyPr/>
        <a:lstStyle/>
        <a:p>
          <a:endParaRPr lang="en-US"/>
        </a:p>
      </dgm:t>
    </dgm:pt>
    <dgm:pt modelId="{04EBB810-3A37-4CF6-8C4A-8569682321DF}" type="pres">
      <dgm:prSet presAssocID="{F9BC343A-C513-4C26-9885-DFB053621490}" presName="sibTrans" presStyleLbl="node1" presStyleIdx="3" presStyleCnt="6"/>
      <dgm:spPr/>
      <dgm:t>
        <a:bodyPr/>
        <a:lstStyle/>
        <a:p>
          <a:endParaRPr lang="en-US"/>
        </a:p>
      </dgm:t>
    </dgm:pt>
    <dgm:pt modelId="{CF95E449-E6D6-4624-B49A-66CF4520C3F2}" type="pres">
      <dgm:prSet presAssocID="{E609615C-48D2-47D2-8A5E-E4AF73FF25D7}" presName="dummy" presStyleCnt="0"/>
      <dgm:spPr/>
    </dgm:pt>
    <dgm:pt modelId="{254A8414-D44C-4540-ACA0-2CA83B98858F}" type="pres">
      <dgm:prSet presAssocID="{E609615C-48D2-47D2-8A5E-E4AF73FF25D7}" presName="node" presStyleLbl="revTx" presStyleIdx="4" presStyleCnt="6">
        <dgm:presLayoutVars>
          <dgm:bulletEnabled val="1"/>
        </dgm:presLayoutVars>
      </dgm:prSet>
      <dgm:spPr/>
      <dgm:t>
        <a:bodyPr/>
        <a:lstStyle/>
        <a:p>
          <a:endParaRPr lang="en-US"/>
        </a:p>
      </dgm:t>
    </dgm:pt>
    <dgm:pt modelId="{E27C4809-039F-4181-A717-CFC862AAA9FE}" type="pres">
      <dgm:prSet presAssocID="{4263AD5C-475A-4F82-BFA9-9DDD86DC8F3D}" presName="sibTrans" presStyleLbl="node1" presStyleIdx="4" presStyleCnt="6"/>
      <dgm:spPr/>
      <dgm:t>
        <a:bodyPr/>
        <a:lstStyle/>
        <a:p>
          <a:endParaRPr lang="en-US"/>
        </a:p>
      </dgm:t>
    </dgm:pt>
    <dgm:pt modelId="{EC5BD4AF-04E3-47C4-B217-36D84123EF21}" type="pres">
      <dgm:prSet presAssocID="{74E78831-F43A-4CEA-9FD4-C51AD35743FF}" presName="dummy" presStyleCnt="0"/>
      <dgm:spPr/>
    </dgm:pt>
    <dgm:pt modelId="{CD38E0D4-DB4B-4F60-B427-5760558B95DC}" type="pres">
      <dgm:prSet presAssocID="{74E78831-F43A-4CEA-9FD4-C51AD35743FF}" presName="node" presStyleLbl="revTx" presStyleIdx="5" presStyleCnt="6">
        <dgm:presLayoutVars>
          <dgm:bulletEnabled val="1"/>
        </dgm:presLayoutVars>
      </dgm:prSet>
      <dgm:spPr/>
      <dgm:t>
        <a:bodyPr/>
        <a:lstStyle/>
        <a:p>
          <a:endParaRPr lang="en-US"/>
        </a:p>
      </dgm:t>
    </dgm:pt>
    <dgm:pt modelId="{25525C07-06D5-4C78-A8B3-F78A1143E311}" type="pres">
      <dgm:prSet presAssocID="{46E2A005-DED4-44F6-8397-E8A6FC0F21FD}" presName="sibTrans" presStyleLbl="node1" presStyleIdx="5" presStyleCnt="6"/>
      <dgm:spPr/>
      <dgm:t>
        <a:bodyPr/>
        <a:lstStyle/>
        <a:p>
          <a:endParaRPr lang="en-US"/>
        </a:p>
      </dgm:t>
    </dgm:pt>
  </dgm:ptLst>
  <dgm:cxnLst>
    <dgm:cxn modelId="{E2C4AF01-5C3F-4F1D-915F-8DEDA261492C}" srcId="{2306D756-C219-4498-871E-12E1E5FB2326}" destId="{C0A12088-9A0D-4E41-B3B1-601253DF8CD8}" srcOrd="2" destOrd="0" parTransId="{6D796F96-B7A1-4455-9793-6E76DCBE918A}" sibTransId="{9DD172CE-6257-42E1-93BC-ED11BEB37E82}"/>
    <dgm:cxn modelId="{1F65E3AF-1AA2-445A-ACB1-78C862CE531A}" type="presOf" srcId="{C0A12088-9A0D-4E41-B3B1-601253DF8CD8}" destId="{2BAD4FD6-B536-4787-AC4E-D0F74F543774}" srcOrd="0" destOrd="0" presId="urn:microsoft.com/office/officeart/2005/8/layout/cycle1"/>
    <dgm:cxn modelId="{12145196-BBCD-4417-BCC8-616CA841CAB2}" srcId="{2306D756-C219-4498-871E-12E1E5FB2326}" destId="{CB12BA47-41D1-4B96-B293-3AC0866D1F8F}" srcOrd="1" destOrd="0" parTransId="{15AA837F-F9EB-4A01-9439-6CFB70640651}" sibTransId="{88719A75-741E-46A9-A4C8-BDD91741C03D}"/>
    <dgm:cxn modelId="{84CCD421-68C1-4923-A6BB-FAF5EDA7A895}" type="presOf" srcId="{46E2A005-DED4-44F6-8397-E8A6FC0F21FD}" destId="{25525C07-06D5-4C78-A8B3-F78A1143E311}" srcOrd="0" destOrd="0" presId="urn:microsoft.com/office/officeart/2005/8/layout/cycle1"/>
    <dgm:cxn modelId="{64A0779A-580A-4418-9BB5-99635C31B2A4}" srcId="{2306D756-C219-4498-871E-12E1E5FB2326}" destId="{FFFAD509-9213-4E11-B11C-F9D92393F4E9}" srcOrd="3" destOrd="0" parTransId="{EB569D3E-4C9B-4203-9936-0C47A0742ACC}" sibTransId="{F9BC343A-C513-4C26-9885-DFB053621490}"/>
    <dgm:cxn modelId="{D685F35C-8C9B-4FEB-9162-63550148A29C}" type="presOf" srcId="{CB12BA47-41D1-4B96-B293-3AC0866D1F8F}" destId="{0C91EC09-C9A6-4600-BBB7-365BBE2B1E6B}" srcOrd="0" destOrd="0" presId="urn:microsoft.com/office/officeart/2005/8/layout/cycle1"/>
    <dgm:cxn modelId="{1169B538-7CEB-4DCF-B79E-22429E56FED9}" type="presOf" srcId="{74E78831-F43A-4CEA-9FD4-C51AD35743FF}" destId="{CD38E0D4-DB4B-4F60-B427-5760558B95DC}" srcOrd="0" destOrd="0" presId="urn:microsoft.com/office/officeart/2005/8/layout/cycle1"/>
    <dgm:cxn modelId="{CBCA4EB2-57EA-4579-BE7E-3D92A85DAFA2}" type="presOf" srcId="{4263AD5C-475A-4F82-BFA9-9DDD86DC8F3D}" destId="{E27C4809-039F-4181-A717-CFC862AAA9FE}" srcOrd="0" destOrd="0" presId="urn:microsoft.com/office/officeart/2005/8/layout/cycle1"/>
    <dgm:cxn modelId="{4E87E257-B139-4D7C-A26F-9CF58BAEA5BC}" type="presOf" srcId="{FFFAD509-9213-4E11-B11C-F9D92393F4E9}" destId="{0B96CB9D-563D-40D9-BC9C-E9513D23A419}" srcOrd="0" destOrd="0" presId="urn:microsoft.com/office/officeart/2005/8/layout/cycle1"/>
    <dgm:cxn modelId="{4B219AF5-66A9-4CBA-B5CF-584D0101CC17}" type="presOf" srcId="{2306D756-C219-4498-871E-12E1E5FB2326}" destId="{022E3A23-C3E1-4978-A32B-28FE2FD87771}" srcOrd="0" destOrd="0" presId="urn:microsoft.com/office/officeart/2005/8/layout/cycle1"/>
    <dgm:cxn modelId="{2B29C3D6-68B3-4544-AFD6-0C5BA32CB68E}" srcId="{2306D756-C219-4498-871E-12E1E5FB2326}" destId="{E609615C-48D2-47D2-8A5E-E4AF73FF25D7}" srcOrd="4" destOrd="0" parTransId="{269B6131-6E71-46D7-BD4B-0E686233E1C2}" sibTransId="{4263AD5C-475A-4F82-BFA9-9DDD86DC8F3D}"/>
    <dgm:cxn modelId="{7565606F-225C-4DAE-B038-B20ABC9C92E0}" type="presOf" srcId="{F3ABB917-A22F-448C-8C76-731EC884D323}" destId="{E3ED078E-E2E2-4AE8-8262-501970AC4891}" srcOrd="0" destOrd="0" presId="urn:microsoft.com/office/officeart/2005/8/layout/cycle1"/>
    <dgm:cxn modelId="{F096E9E3-0CC8-4052-B30C-EC048CA73172}" type="presOf" srcId="{9DD172CE-6257-42E1-93BC-ED11BEB37E82}" destId="{99A4588E-28C5-414D-9CAD-BF6FE4216D0A}" srcOrd="0" destOrd="0" presId="urn:microsoft.com/office/officeart/2005/8/layout/cycle1"/>
    <dgm:cxn modelId="{543C587E-2329-4586-9CA8-493A1ABA046D}" type="presOf" srcId="{DD81DFCF-59D3-4617-AE5E-9A4A2EBC11AC}" destId="{C78B8343-EEE8-4F85-84B0-B4EA72E445F1}" srcOrd="0" destOrd="0" presId="urn:microsoft.com/office/officeart/2005/8/layout/cycle1"/>
    <dgm:cxn modelId="{69C99D2B-B786-422C-97EA-A55625DD254F}" type="presOf" srcId="{F9BC343A-C513-4C26-9885-DFB053621490}" destId="{04EBB810-3A37-4CF6-8C4A-8569682321DF}" srcOrd="0" destOrd="0" presId="urn:microsoft.com/office/officeart/2005/8/layout/cycle1"/>
    <dgm:cxn modelId="{A82EF9EA-D090-4E31-918F-849735D4FAA1}" type="presOf" srcId="{88719A75-741E-46A9-A4C8-BDD91741C03D}" destId="{B0A912FF-6B70-4E11-9ABC-91365A9D7FC5}" srcOrd="0" destOrd="0" presId="urn:microsoft.com/office/officeart/2005/8/layout/cycle1"/>
    <dgm:cxn modelId="{EC25AB90-2FA1-4C96-AF53-7164725E93E9}" srcId="{2306D756-C219-4498-871E-12E1E5FB2326}" destId="{DD81DFCF-59D3-4617-AE5E-9A4A2EBC11AC}" srcOrd="0" destOrd="0" parTransId="{71EC8BEA-8D9D-4FB4-952F-8ED06B0F3712}" sibTransId="{F3ABB917-A22F-448C-8C76-731EC884D323}"/>
    <dgm:cxn modelId="{B3475269-0B60-4489-AB86-DF0D81159303}" type="presOf" srcId="{E609615C-48D2-47D2-8A5E-E4AF73FF25D7}" destId="{254A8414-D44C-4540-ACA0-2CA83B98858F}" srcOrd="0" destOrd="0" presId="urn:microsoft.com/office/officeart/2005/8/layout/cycle1"/>
    <dgm:cxn modelId="{94A3C368-6EB4-4E10-A0A5-DFD7B8AE844E}" srcId="{2306D756-C219-4498-871E-12E1E5FB2326}" destId="{74E78831-F43A-4CEA-9FD4-C51AD35743FF}" srcOrd="5" destOrd="0" parTransId="{47016918-73DB-42DA-9720-0D20D60BA898}" sibTransId="{46E2A005-DED4-44F6-8397-E8A6FC0F21FD}"/>
    <dgm:cxn modelId="{BF1E3693-62D0-4CE0-A31B-EAE2F8A76D0C}" type="presParOf" srcId="{022E3A23-C3E1-4978-A32B-28FE2FD87771}" destId="{E5AC7EB3-FB50-463B-AD27-1DBA4F6536FF}" srcOrd="0" destOrd="0" presId="urn:microsoft.com/office/officeart/2005/8/layout/cycle1"/>
    <dgm:cxn modelId="{979A56CF-7579-419B-83CF-35AB82C7AA7F}" type="presParOf" srcId="{022E3A23-C3E1-4978-A32B-28FE2FD87771}" destId="{C78B8343-EEE8-4F85-84B0-B4EA72E445F1}" srcOrd="1" destOrd="0" presId="urn:microsoft.com/office/officeart/2005/8/layout/cycle1"/>
    <dgm:cxn modelId="{E5C831AC-46D4-48D6-892D-A53E0571A611}" type="presParOf" srcId="{022E3A23-C3E1-4978-A32B-28FE2FD87771}" destId="{E3ED078E-E2E2-4AE8-8262-501970AC4891}" srcOrd="2" destOrd="0" presId="urn:microsoft.com/office/officeart/2005/8/layout/cycle1"/>
    <dgm:cxn modelId="{9C3B08BB-2557-455C-8B2D-C6B35E3860F2}" type="presParOf" srcId="{022E3A23-C3E1-4978-A32B-28FE2FD87771}" destId="{B4569FF7-17F4-4660-9904-F8977AE4DC71}" srcOrd="3" destOrd="0" presId="urn:microsoft.com/office/officeart/2005/8/layout/cycle1"/>
    <dgm:cxn modelId="{DA425778-54B9-42CE-84D9-AF5807ABC362}" type="presParOf" srcId="{022E3A23-C3E1-4978-A32B-28FE2FD87771}" destId="{0C91EC09-C9A6-4600-BBB7-365BBE2B1E6B}" srcOrd="4" destOrd="0" presId="urn:microsoft.com/office/officeart/2005/8/layout/cycle1"/>
    <dgm:cxn modelId="{4967F69D-F6A8-432D-9F44-F19E9E1A9882}" type="presParOf" srcId="{022E3A23-C3E1-4978-A32B-28FE2FD87771}" destId="{B0A912FF-6B70-4E11-9ABC-91365A9D7FC5}" srcOrd="5" destOrd="0" presId="urn:microsoft.com/office/officeart/2005/8/layout/cycle1"/>
    <dgm:cxn modelId="{27D9E58E-E9B6-418F-8E4F-2F874D415DEC}" type="presParOf" srcId="{022E3A23-C3E1-4978-A32B-28FE2FD87771}" destId="{B71D54A0-008A-44FB-98F9-AF5D2CEA29E9}" srcOrd="6" destOrd="0" presId="urn:microsoft.com/office/officeart/2005/8/layout/cycle1"/>
    <dgm:cxn modelId="{6788C3A1-EE4A-4492-8B7C-367700327ACD}" type="presParOf" srcId="{022E3A23-C3E1-4978-A32B-28FE2FD87771}" destId="{2BAD4FD6-B536-4787-AC4E-D0F74F543774}" srcOrd="7" destOrd="0" presId="urn:microsoft.com/office/officeart/2005/8/layout/cycle1"/>
    <dgm:cxn modelId="{E69F2A1C-98FC-46D9-94BB-8AB9FAA29634}" type="presParOf" srcId="{022E3A23-C3E1-4978-A32B-28FE2FD87771}" destId="{99A4588E-28C5-414D-9CAD-BF6FE4216D0A}" srcOrd="8" destOrd="0" presId="urn:microsoft.com/office/officeart/2005/8/layout/cycle1"/>
    <dgm:cxn modelId="{32C1F264-CD25-47C2-A50C-F501EC1945F4}" type="presParOf" srcId="{022E3A23-C3E1-4978-A32B-28FE2FD87771}" destId="{7FBA6D65-623C-4B49-BD7E-E8A67C731CE5}" srcOrd="9" destOrd="0" presId="urn:microsoft.com/office/officeart/2005/8/layout/cycle1"/>
    <dgm:cxn modelId="{0AF56ADF-70DF-47F7-8F2B-AFEE1CC08B6C}" type="presParOf" srcId="{022E3A23-C3E1-4978-A32B-28FE2FD87771}" destId="{0B96CB9D-563D-40D9-BC9C-E9513D23A419}" srcOrd="10" destOrd="0" presId="urn:microsoft.com/office/officeart/2005/8/layout/cycle1"/>
    <dgm:cxn modelId="{E2624796-1B1D-482C-A774-1A2B4EF913A6}" type="presParOf" srcId="{022E3A23-C3E1-4978-A32B-28FE2FD87771}" destId="{04EBB810-3A37-4CF6-8C4A-8569682321DF}" srcOrd="11" destOrd="0" presId="urn:microsoft.com/office/officeart/2005/8/layout/cycle1"/>
    <dgm:cxn modelId="{F71668D1-9852-42C0-AFCB-4AE8C789BF36}" type="presParOf" srcId="{022E3A23-C3E1-4978-A32B-28FE2FD87771}" destId="{CF95E449-E6D6-4624-B49A-66CF4520C3F2}" srcOrd="12" destOrd="0" presId="urn:microsoft.com/office/officeart/2005/8/layout/cycle1"/>
    <dgm:cxn modelId="{9EEC1C57-AA4D-4BB1-9C40-11719FDDFB1F}" type="presParOf" srcId="{022E3A23-C3E1-4978-A32B-28FE2FD87771}" destId="{254A8414-D44C-4540-ACA0-2CA83B98858F}" srcOrd="13" destOrd="0" presId="urn:microsoft.com/office/officeart/2005/8/layout/cycle1"/>
    <dgm:cxn modelId="{44AAA28C-AE97-4194-9E68-73BE0CF3F6C5}" type="presParOf" srcId="{022E3A23-C3E1-4978-A32B-28FE2FD87771}" destId="{E27C4809-039F-4181-A717-CFC862AAA9FE}" srcOrd="14" destOrd="0" presId="urn:microsoft.com/office/officeart/2005/8/layout/cycle1"/>
    <dgm:cxn modelId="{35E2D123-6DF1-42B2-BB0A-2745593D3144}" type="presParOf" srcId="{022E3A23-C3E1-4978-A32B-28FE2FD87771}" destId="{EC5BD4AF-04E3-47C4-B217-36D84123EF21}" srcOrd="15" destOrd="0" presId="urn:microsoft.com/office/officeart/2005/8/layout/cycle1"/>
    <dgm:cxn modelId="{D289CEBB-5595-404D-B1D7-1D8BBD2968FE}" type="presParOf" srcId="{022E3A23-C3E1-4978-A32B-28FE2FD87771}" destId="{CD38E0D4-DB4B-4F60-B427-5760558B95DC}" srcOrd="16" destOrd="0" presId="urn:microsoft.com/office/officeart/2005/8/layout/cycle1"/>
    <dgm:cxn modelId="{AD2DA509-946E-4895-898A-CA05C6C92731}" type="presParOf" srcId="{022E3A23-C3E1-4978-A32B-28FE2FD87771}" destId="{25525C07-06D5-4C78-A8B3-F78A1143E311}" srcOrd="17"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306D756-C219-4498-871E-12E1E5FB2326}" type="doc">
      <dgm:prSet loTypeId="urn:microsoft.com/office/officeart/2005/8/layout/cycle1" loCatId="cycle" qsTypeId="urn:microsoft.com/office/officeart/2005/8/quickstyle/simple1" qsCatId="simple" csTypeId="urn:microsoft.com/office/officeart/2005/8/colors/accent1_2" csCatId="accent1" phldr="1"/>
      <dgm:spPr/>
    </dgm:pt>
    <dgm:pt modelId="{DD81DFCF-59D3-4617-AE5E-9A4A2EBC11AC}">
      <dgm:prSet/>
      <dgm:spPr>
        <a:no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Arial" charset="0"/>
            <a:ea typeface="ＭＳ Ｐゴシック" pitchFamily="96" charset="-128"/>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charset="0"/>
              <a:ea typeface="ＭＳ Ｐゴシック" pitchFamily="96" charset="-128"/>
              <a:cs typeface="Arial" charset="0"/>
            </a:rPr>
            <a:t>Identify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charset="0"/>
              <a:ea typeface="ＭＳ Ｐゴシック" pitchFamily="96" charset="-128"/>
              <a:cs typeface="Arial" charset="0"/>
            </a:rPr>
            <a:t>data requirements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Study area -“play-box”,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Initial reconnaissance,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Scale, Maps, Timing,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Expert opinion, people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Evaluate Literature,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Secondary data,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people</a:t>
          </a:r>
        </a:p>
      </dgm:t>
    </dgm:pt>
    <dgm:pt modelId="{71EC8BEA-8D9D-4FB4-952F-8ED06B0F3712}" type="parTrans" cxnId="{EC25AB90-2FA1-4C96-AF53-7164725E93E9}">
      <dgm:prSet/>
      <dgm:spPr/>
      <dgm:t>
        <a:bodyPr/>
        <a:lstStyle/>
        <a:p>
          <a:endParaRPr lang="en-US"/>
        </a:p>
      </dgm:t>
    </dgm:pt>
    <dgm:pt modelId="{F3ABB917-A22F-448C-8C76-731EC884D323}" type="sibTrans" cxnId="{EC25AB90-2FA1-4C96-AF53-7164725E93E9}">
      <dgm:prSet/>
      <dgm:spPr/>
      <dgm:t>
        <a:bodyPr/>
        <a:lstStyle/>
        <a:p>
          <a:endParaRPr lang="en-US"/>
        </a:p>
      </dgm:t>
    </dgm:pt>
    <dgm:pt modelId="{CB12BA47-41D1-4B96-B293-3AC0866D1F8F}">
      <dgm:prSet/>
      <dgm:spPr>
        <a:solidFill>
          <a:schemeClr val="accent1">
            <a:lumMod val="60000"/>
            <a:lumOff val="40000"/>
          </a:schemeClr>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charset="0"/>
              <a:ea typeface="ＭＳ Ｐゴシック" pitchFamily="96" charset="-128"/>
              <a:cs typeface="Arial" charset="0"/>
            </a:rPr>
            <a:t>Field work planning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Pilot study,</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Testing classification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Testing techniques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Field reconnaissance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Develop sampling scheme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Field work trainee prep</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Expert opinion</a:t>
          </a:r>
        </a:p>
      </dgm:t>
    </dgm:pt>
    <dgm:pt modelId="{15AA837F-F9EB-4A01-9439-6CFB70640651}" type="parTrans" cxnId="{12145196-BBCD-4417-BCC8-616CA841CAB2}">
      <dgm:prSet/>
      <dgm:spPr/>
      <dgm:t>
        <a:bodyPr/>
        <a:lstStyle/>
        <a:p>
          <a:endParaRPr lang="en-US"/>
        </a:p>
      </dgm:t>
    </dgm:pt>
    <dgm:pt modelId="{88719A75-741E-46A9-A4C8-BDD91741C03D}" type="sibTrans" cxnId="{12145196-BBCD-4417-BCC8-616CA841CAB2}">
      <dgm:prSet/>
      <dgm:spPr/>
      <dgm:t>
        <a:bodyPr/>
        <a:lstStyle/>
        <a:p>
          <a:endParaRPr lang="en-US"/>
        </a:p>
      </dgm:t>
    </dgm:pt>
    <dgm:pt modelId="{C0A12088-9A0D-4E41-B3B1-601253DF8CD8}">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latin typeface="Arial" charset="0"/>
              <a:ea typeface="ＭＳ Ｐゴシック" pitchFamily="96" charset="-128"/>
              <a:cs typeface="Arial" charset="0"/>
            </a:rPr>
            <a:t>Field work</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Research data acquisition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Evaluation, Debriefing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Project data base,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(incl. 2</a:t>
          </a:r>
          <a:r>
            <a:rPr kumimoji="0" lang="en-US" b="0" i="0" u="none" strike="noStrike" cap="none" normalizeH="0" baseline="30000" smtClean="0">
              <a:ln>
                <a:noFill/>
              </a:ln>
              <a:solidFill>
                <a:schemeClr val="tx1"/>
              </a:solidFill>
              <a:effectLst/>
              <a:latin typeface="Arial" charset="0"/>
              <a:ea typeface="ＭＳ Ｐゴシック" pitchFamily="96" charset="-128"/>
              <a:cs typeface="Arial" charset="0"/>
            </a:rPr>
            <a:t>ndary</a:t>
          </a: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 data)</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charset="0"/>
            <a:ea typeface="ＭＳ Ｐゴシック" pitchFamily="96" charset="-128"/>
            <a:cs typeface="Arial" charset="0"/>
          </a:endParaRPr>
        </a:p>
      </dgm:t>
    </dgm:pt>
    <dgm:pt modelId="{6D796F96-B7A1-4455-9793-6E76DCBE918A}" type="parTrans" cxnId="{E2C4AF01-5C3F-4F1D-915F-8DEDA261492C}">
      <dgm:prSet/>
      <dgm:spPr/>
      <dgm:t>
        <a:bodyPr/>
        <a:lstStyle/>
        <a:p>
          <a:endParaRPr lang="en-US"/>
        </a:p>
      </dgm:t>
    </dgm:pt>
    <dgm:pt modelId="{9DD172CE-6257-42E1-93BC-ED11BEB37E82}" type="sibTrans" cxnId="{E2C4AF01-5C3F-4F1D-915F-8DEDA261492C}">
      <dgm:prSet/>
      <dgm:spPr/>
      <dgm:t>
        <a:bodyPr/>
        <a:lstStyle/>
        <a:p>
          <a:endParaRPr lang="en-US"/>
        </a:p>
      </dgm:t>
    </dgm:pt>
    <dgm:pt modelId="{FFFAD509-9213-4E11-B11C-F9D92393F4E9}">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latin typeface="Arial" charset="0"/>
              <a:ea typeface="ＭＳ Ｐゴシック" pitchFamily="96" charset="-128"/>
              <a:cs typeface="Arial" charset="0"/>
            </a:rPr>
            <a:t>Analysis Synthesis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Analysis planning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Data preparation/processing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Statistical analysis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Expert opinion</a:t>
          </a:r>
        </a:p>
      </dgm:t>
    </dgm:pt>
    <dgm:pt modelId="{EB569D3E-4C9B-4203-9936-0C47A0742ACC}" type="parTrans" cxnId="{64A0779A-580A-4418-9BB5-99635C31B2A4}">
      <dgm:prSet/>
      <dgm:spPr/>
      <dgm:t>
        <a:bodyPr/>
        <a:lstStyle/>
        <a:p>
          <a:endParaRPr lang="en-US"/>
        </a:p>
      </dgm:t>
    </dgm:pt>
    <dgm:pt modelId="{F9BC343A-C513-4C26-9885-DFB053621490}" type="sibTrans" cxnId="{64A0779A-580A-4418-9BB5-99635C31B2A4}">
      <dgm:prSet/>
      <dgm:spPr/>
      <dgm:t>
        <a:bodyPr/>
        <a:lstStyle/>
        <a:p>
          <a:endParaRPr lang="en-US"/>
        </a:p>
      </dgm:t>
    </dgm:pt>
    <dgm:pt modelId="{E609615C-48D2-47D2-8A5E-E4AF73FF25D7}">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smtClean="0">
              <a:ln>
                <a:noFill/>
              </a:ln>
              <a:solidFill>
                <a:schemeClr val="tx1"/>
              </a:solidFill>
              <a:effectLst/>
              <a:latin typeface="Arial" charset="0"/>
              <a:ea typeface="ＭＳ Ｐゴシック" pitchFamily="96" charset="-128"/>
              <a:cs typeface="Arial" charset="0"/>
            </a:rPr>
            <a:t>Results, Resolution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Visualization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Report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smtClean="0">
              <a:ln>
                <a:noFill/>
              </a:ln>
              <a:solidFill>
                <a:schemeClr val="tx1"/>
              </a:solidFill>
              <a:effectLst/>
              <a:latin typeface="Arial" charset="0"/>
              <a:ea typeface="ＭＳ Ｐゴシック" pitchFamily="96" charset="-128"/>
              <a:cs typeface="Arial" charset="0"/>
            </a:rPr>
            <a:t>manuscript</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smtClean="0">
            <a:ln>
              <a:noFill/>
            </a:ln>
            <a:solidFill>
              <a:schemeClr val="tx1"/>
            </a:solidFill>
            <a:effectLst/>
            <a:latin typeface="Arial" charset="0"/>
            <a:ea typeface="ＭＳ Ｐゴシック" pitchFamily="96" charset="-128"/>
            <a:cs typeface="Arial" charset="0"/>
          </a:endParaRPr>
        </a:p>
      </dgm:t>
    </dgm:pt>
    <dgm:pt modelId="{269B6131-6E71-46D7-BD4B-0E686233E1C2}" type="parTrans" cxnId="{2B29C3D6-68B3-4544-AFD6-0C5BA32CB68E}">
      <dgm:prSet/>
      <dgm:spPr/>
      <dgm:t>
        <a:bodyPr/>
        <a:lstStyle/>
        <a:p>
          <a:endParaRPr lang="en-US"/>
        </a:p>
      </dgm:t>
    </dgm:pt>
    <dgm:pt modelId="{4263AD5C-475A-4F82-BFA9-9DDD86DC8F3D}" type="sibTrans" cxnId="{2B29C3D6-68B3-4544-AFD6-0C5BA32CB68E}">
      <dgm:prSet/>
      <dgm:spPr/>
      <dgm:t>
        <a:bodyPr/>
        <a:lstStyle/>
        <a:p>
          <a:endParaRPr lang="en-US"/>
        </a:p>
      </dgm:t>
    </dgm:pt>
    <dgm:pt modelId="{74E78831-F43A-4CEA-9FD4-C51AD35743FF}">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Arial" charset="0"/>
              <a:ea typeface="ＭＳ Ｐゴシック" pitchFamily="96" charset="-128"/>
              <a:cs typeface="Arial" charset="0"/>
            </a:rPr>
            <a:t>Research Problem/Project</a:t>
          </a: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Expert viewpoints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Research framework</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rPr>
            <a:t>Hypothesize </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charset="0"/>
            <a:ea typeface="ＭＳ Ｐゴシック" pitchFamily="96" charset="-128"/>
            <a:cs typeface="Arial" charset="0"/>
          </a:endParaRPr>
        </a:p>
      </dgm:t>
    </dgm:pt>
    <dgm:pt modelId="{47016918-73DB-42DA-9720-0D20D60BA898}" type="parTrans" cxnId="{94A3C368-6EB4-4E10-A0A5-DFD7B8AE844E}">
      <dgm:prSet/>
      <dgm:spPr/>
      <dgm:t>
        <a:bodyPr/>
        <a:lstStyle/>
        <a:p>
          <a:endParaRPr lang="en-US"/>
        </a:p>
      </dgm:t>
    </dgm:pt>
    <dgm:pt modelId="{46E2A005-DED4-44F6-8397-E8A6FC0F21FD}" type="sibTrans" cxnId="{94A3C368-6EB4-4E10-A0A5-DFD7B8AE844E}">
      <dgm:prSet/>
      <dgm:spPr/>
      <dgm:t>
        <a:bodyPr/>
        <a:lstStyle/>
        <a:p>
          <a:endParaRPr lang="en-US"/>
        </a:p>
      </dgm:t>
    </dgm:pt>
    <dgm:pt modelId="{022E3A23-C3E1-4978-A32B-28FE2FD87771}" type="pres">
      <dgm:prSet presAssocID="{2306D756-C219-4498-871E-12E1E5FB2326}" presName="cycle" presStyleCnt="0">
        <dgm:presLayoutVars>
          <dgm:dir/>
          <dgm:resizeHandles val="exact"/>
        </dgm:presLayoutVars>
      </dgm:prSet>
      <dgm:spPr/>
    </dgm:pt>
    <dgm:pt modelId="{E5AC7EB3-FB50-463B-AD27-1DBA4F6536FF}" type="pres">
      <dgm:prSet presAssocID="{DD81DFCF-59D3-4617-AE5E-9A4A2EBC11AC}" presName="dummy" presStyleCnt="0"/>
      <dgm:spPr/>
    </dgm:pt>
    <dgm:pt modelId="{C78B8343-EEE8-4F85-84B0-B4EA72E445F1}" type="pres">
      <dgm:prSet presAssocID="{DD81DFCF-59D3-4617-AE5E-9A4A2EBC11AC}" presName="node" presStyleLbl="revTx" presStyleIdx="0" presStyleCnt="6">
        <dgm:presLayoutVars>
          <dgm:bulletEnabled val="1"/>
        </dgm:presLayoutVars>
      </dgm:prSet>
      <dgm:spPr/>
      <dgm:t>
        <a:bodyPr/>
        <a:lstStyle/>
        <a:p>
          <a:endParaRPr lang="en-US"/>
        </a:p>
      </dgm:t>
    </dgm:pt>
    <dgm:pt modelId="{E3ED078E-E2E2-4AE8-8262-501970AC4891}" type="pres">
      <dgm:prSet presAssocID="{F3ABB917-A22F-448C-8C76-731EC884D323}" presName="sibTrans" presStyleLbl="node1" presStyleIdx="0" presStyleCnt="6"/>
      <dgm:spPr/>
      <dgm:t>
        <a:bodyPr/>
        <a:lstStyle/>
        <a:p>
          <a:endParaRPr lang="en-US"/>
        </a:p>
      </dgm:t>
    </dgm:pt>
    <dgm:pt modelId="{B4569FF7-17F4-4660-9904-F8977AE4DC71}" type="pres">
      <dgm:prSet presAssocID="{CB12BA47-41D1-4B96-B293-3AC0866D1F8F}" presName="dummy" presStyleCnt="0"/>
      <dgm:spPr/>
    </dgm:pt>
    <dgm:pt modelId="{0C91EC09-C9A6-4600-BBB7-365BBE2B1E6B}" type="pres">
      <dgm:prSet presAssocID="{CB12BA47-41D1-4B96-B293-3AC0866D1F8F}" presName="node" presStyleLbl="revTx" presStyleIdx="1" presStyleCnt="6">
        <dgm:presLayoutVars>
          <dgm:bulletEnabled val="1"/>
        </dgm:presLayoutVars>
      </dgm:prSet>
      <dgm:spPr/>
      <dgm:t>
        <a:bodyPr/>
        <a:lstStyle/>
        <a:p>
          <a:endParaRPr lang="en-US"/>
        </a:p>
      </dgm:t>
    </dgm:pt>
    <dgm:pt modelId="{B0A912FF-6B70-4E11-9ABC-91365A9D7FC5}" type="pres">
      <dgm:prSet presAssocID="{88719A75-741E-46A9-A4C8-BDD91741C03D}" presName="sibTrans" presStyleLbl="node1" presStyleIdx="1" presStyleCnt="6"/>
      <dgm:spPr/>
      <dgm:t>
        <a:bodyPr/>
        <a:lstStyle/>
        <a:p>
          <a:endParaRPr lang="en-US"/>
        </a:p>
      </dgm:t>
    </dgm:pt>
    <dgm:pt modelId="{B71D54A0-008A-44FB-98F9-AF5D2CEA29E9}" type="pres">
      <dgm:prSet presAssocID="{C0A12088-9A0D-4E41-B3B1-601253DF8CD8}" presName="dummy" presStyleCnt="0"/>
      <dgm:spPr/>
    </dgm:pt>
    <dgm:pt modelId="{2BAD4FD6-B536-4787-AC4E-D0F74F543774}" type="pres">
      <dgm:prSet presAssocID="{C0A12088-9A0D-4E41-B3B1-601253DF8CD8}" presName="node" presStyleLbl="revTx" presStyleIdx="2" presStyleCnt="6">
        <dgm:presLayoutVars>
          <dgm:bulletEnabled val="1"/>
        </dgm:presLayoutVars>
      </dgm:prSet>
      <dgm:spPr/>
      <dgm:t>
        <a:bodyPr/>
        <a:lstStyle/>
        <a:p>
          <a:endParaRPr lang="en-US"/>
        </a:p>
      </dgm:t>
    </dgm:pt>
    <dgm:pt modelId="{99A4588E-28C5-414D-9CAD-BF6FE4216D0A}" type="pres">
      <dgm:prSet presAssocID="{9DD172CE-6257-42E1-93BC-ED11BEB37E82}" presName="sibTrans" presStyleLbl="node1" presStyleIdx="2" presStyleCnt="6"/>
      <dgm:spPr/>
      <dgm:t>
        <a:bodyPr/>
        <a:lstStyle/>
        <a:p>
          <a:endParaRPr lang="en-US"/>
        </a:p>
      </dgm:t>
    </dgm:pt>
    <dgm:pt modelId="{7FBA6D65-623C-4B49-BD7E-E8A67C731CE5}" type="pres">
      <dgm:prSet presAssocID="{FFFAD509-9213-4E11-B11C-F9D92393F4E9}" presName="dummy" presStyleCnt="0"/>
      <dgm:spPr/>
    </dgm:pt>
    <dgm:pt modelId="{0B96CB9D-563D-40D9-BC9C-E9513D23A419}" type="pres">
      <dgm:prSet presAssocID="{FFFAD509-9213-4E11-B11C-F9D92393F4E9}" presName="node" presStyleLbl="revTx" presStyleIdx="3" presStyleCnt="6">
        <dgm:presLayoutVars>
          <dgm:bulletEnabled val="1"/>
        </dgm:presLayoutVars>
      </dgm:prSet>
      <dgm:spPr/>
      <dgm:t>
        <a:bodyPr/>
        <a:lstStyle/>
        <a:p>
          <a:endParaRPr lang="en-US"/>
        </a:p>
      </dgm:t>
    </dgm:pt>
    <dgm:pt modelId="{04EBB810-3A37-4CF6-8C4A-8569682321DF}" type="pres">
      <dgm:prSet presAssocID="{F9BC343A-C513-4C26-9885-DFB053621490}" presName="sibTrans" presStyleLbl="node1" presStyleIdx="3" presStyleCnt="6"/>
      <dgm:spPr/>
      <dgm:t>
        <a:bodyPr/>
        <a:lstStyle/>
        <a:p>
          <a:endParaRPr lang="en-US"/>
        </a:p>
      </dgm:t>
    </dgm:pt>
    <dgm:pt modelId="{CF95E449-E6D6-4624-B49A-66CF4520C3F2}" type="pres">
      <dgm:prSet presAssocID="{E609615C-48D2-47D2-8A5E-E4AF73FF25D7}" presName="dummy" presStyleCnt="0"/>
      <dgm:spPr/>
    </dgm:pt>
    <dgm:pt modelId="{254A8414-D44C-4540-ACA0-2CA83B98858F}" type="pres">
      <dgm:prSet presAssocID="{E609615C-48D2-47D2-8A5E-E4AF73FF25D7}" presName="node" presStyleLbl="revTx" presStyleIdx="4" presStyleCnt="6">
        <dgm:presLayoutVars>
          <dgm:bulletEnabled val="1"/>
        </dgm:presLayoutVars>
      </dgm:prSet>
      <dgm:spPr/>
      <dgm:t>
        <a:bodyPr/>
        <a:lstStyle/>
        <a:p>
          <a:endParaRPr lang="en-US"/>
        </a:p>
      </dgm:t>
    </dgm:pt>
    <dgm:pt modelId="{E27C4809-039F-4181-A717-CFC862AAA9FE}" type="pres">
      <dgm:prSet presAssocID="{4263AD5C-475A-4F82-BFA9-9DDD86DC8F3D}" presName="sibTrans" presStyleLbl="node1" presStyleIdx="4" presStyleCnt="6"/>
      <dgm:spPr/>
      <dgm:t>
        <a:bodyPr/>
        <a:lstStyle/>
        <a:p>
          <a:endParaRPr lang="en-US"/>
        </a:p>
      </dgm:t>
    </dgm:pt>
    <dgm:pt modelId="{EC5BD4AF-04E3-47C4-B217-36D84123EF21}" type="pres">
      <dgm:prSet presAssocID="{74E78831-F43A-4CEA-9FD4-C51AD35743FF}" presName="dummy" presStyleCnt="0"/>
      <dgm:spPr/>
    </dgm:pt>
    <dgm:pt modelId="{CD38E0D4-DB4B-4F60-B427-5760558B95DC}" type="pres">
      <dgm:prSet presAssocID="{74E78831-F43A-4CEA-9FD4-C51AD35743FF}" presName="node" presStyleLbl="revTx" presStyleIdx="5" presStyleCnt="6">
        <dgm:presLayoutVars>
          <dgm:bulletEnabled val="1"/>
        </dgm:presLayoutVars>
      </dgm:prSet>
      <dgm:spPr/>
      <dgm:t>
        <a:bodyPr/>
        <a:lstStyle/>
        <a:p>
          <a:endParaRPr lang="en-US"/>
        </a:p>
      </dgm:t>
    </dgm:pt>
    <dgm:pt modelId="{25525C07-06D5-4C78-A8B3-F78A1143E311}" type="pres">
      <dgm:prSet presAssocID="{46E2A005-DED4-44F6-8397-E8A6FC0F21FD}" presName="sibTrans" presStyleLbl="node1" presStyleIdx="5" presStyleCnt="6"/>
      <dgm:spPr/>
      <dgm:t>
        <a:bodyPr/>
        <a:lstStyle/>
        <a:p>
          <a:endParaRPr lang="en-US"/>
        </a:p>
      </dgm:t>
    </dgm:pt>
  </dgm:ptLst>
  <dgm:cxnLst>
    <dgm:cxn modelId="{250D54B1-7B21-4A7B-BFCF-5C5936F9F08E}" type="presOf" srcId="{46E2A005-DED4-44F6-8397-E8A6FC0F21FD}" destId="{25525C07-06D5-4C78-A8B3-F78A1143E311}" srcOrd="0" destOrd="0" presId="urn:microsoft.com/office/officeart/2005/8/layout/cycle1"/>
    <dgm:cxn modelId="{FB76D5E3-49CE-434F-ABBD-E7079A946895}" type="presOf" srcId="{F3ABB917-A22F-448C-8C76-731EC884D323}" destId="{E3ED078E-E2E2-4AE8-8262-501970AC4891}" srcOrd="0" destOrd="0" presId="urn:microsoft.com/office/officeart/2005/8/layout/cycle1"/>
    <dgm:cxn modelId="{4BE266F2-B8BA-4FC1-8B49-E4F6ECC58153}" type="presOf" srcId="{FFFAD509-9213-4E11-B11C-F9D92393F4E9}" destId="{0B96CB9D-563D-40D9-BC9C-E9513D23A419}" srcOrd="0" destOrd="0" presId="urn:microsoft.com/office/officeart/2005/8/layout/cycle1"/>
    <dgm:cxn modelId="{795ABA4B-6338-4BAC-8254-3FC0F1AAF228}" type="presOf" srcId="{74E78831-F43A-4CEA-9FD4-C51AD35743FF}" destId="{CD38E0D4-DB4B-4F60-B427-5760558B95DC}" srcOrd="0" destOrd="0" presId="urn:microsoft.com/office/officeart/2005/8/layout/cycle1"/>
    <dgm:cxn modelId="{12145196-BBCD-4417-BCC8-616CA841CAB2}" srcId="{2306D756-C219-4498-871E-12E1E5FB2326}" destId="{CB12BA47-41D1-4B96-B293-3AC0866D1F8F}" srcOrd="1" destOrd="0" parTransId="{15AA837F-F9EB-4A01-9439-6CFB70640651}" sibTransId="{88719A75-741E-46A9-A4C8-BDD91741C03D}"/>
    <dgm:cxn modelId="{EC25AB90-2FA1-4C96-AF53-7164725E93E9}" srcId="{2306D756-C219-4498-871E-12E1E5FB2326}" destId="{DD81DFCF-59D3-4617-AE5E-9A4A2EBC11AC}" srcOrd="0" destOrd="0" parTransId="{71EC8BEA-8D9D-4FB4-952F-8ED06B0F3712}" sibTransId="{F3ABB917-A22F-448C-8C76-731EC884D323}"/>
    <dgm:cxn modelId="{2B29C3D6-68B3-4544-AFD6-0C5BA32CB68E}" srcId="{2306D756-C219-4498-871E-12E1E5FB2326}" destId="{E609615C-48D2-47D2-8A5E-E4AF73FF25D7}" srcOrd="4" destOrd="0" parTransId="{269B6131-6E71-46D7-BD4B-0E686233E1C2}" sibTransId="{4263AD5C-475A-4F82-BFA9-9DDD86DC8F3D}"/>
    <dgm:cxn modelId="{94A3C368-6EB4-4E10-A0A5-DFD7B8AE844E}" srcId="{2306D756-C219-4498-871E-12E1E5FB2326}" destId="{74E78831-F43A-4CEA-9FD4-C51AD35743FF}" srcOrd="5" destOrd="0" parTransId="{47016918-73DB-42DA-9720-0D20D60BA898}" sibTransId="{46E2A005-DED4-44F6-8397-E8A6FC0F21FD}"/>
    <dgm:cxn modelId="{7661A2BF-D0A9-4468-BD68-CB82D34937F0}" type="presOf" srcId="{9DD172CE-6257-42E1-93BC-ED11BEB37E82}" destId="{99A4588E-28C5-414D-9CAD-BF6FE4216D0A}" srcOrd="0" destOrd="0" presId="urn:microsoft.com/office/officeart/2005/8/layout/cycle1"/>
    <dgm:cxn modelId="{E2C4AF01-5C3F-4F1D-915F-8DEDA261492C}" srcId="{2306D756-C219-4498-871E-12E1E5FB2326}" destId="{C0A12088-9A0D-4E41-B3B1-601253DF8CD8}" srcOrd="2" destOrd="0" parTransId="{6D796F96-B7A1-4455-9793-6E76DCBE918A}" sibTransId="{9DD172CE-6257-42E1-93BC-ED11BEB37E82}"/>
    <dgm:cxn modelId="{0B9AB8C3-904D-4D27-9818-EE3F8B12550A}" type="presOf" srcId="{88719A75-741E-46A9-A4C8-BDD91741C03D}" destId="{B0A912FF-6B70-4E11-9ABC-91365A9D7FC5}" srcOrd="0" destOrd="0" presId="urn:microsoft.com/office/officeart/2005/8/layout/cycle1"/>
    <dgm:cxn modelId="{26CCA15F-E086-4BCE-8635-17003D1BF1F5}" type="presOf" srcId="{E609615C-48D2-47D2-8A5E-E4AF73FF25D7}" destId="{254A8414-D44C-4540-ACA0-2CA83B98858F}" srcOrd="0" destOrd="0" presId="urn:microsoft.com/office/officeart/2005/8/layout/cycle1"/>
    <dgm:cxn modelId="{602F9A84-055F-4C75-BC5C-269548D7D653}" type="presOf" srcId="{CB12BA47-41D1-4B96-B293-3AC0866D1F8F}" destId="{0C91EC09-C9A6-4600-BBB7-365BBE2B1E6B}" srcOrd="0" destOrd="0" presId="urn:microsoft.com/office/officeart/2005/8/layout/cycle1"/>
    <dgm:cxn modelId="{64A0779A-580A-4418-9BB5-99635C31B2A4}" srcId="{2306D756-C219-4498-871E-12E1E5FB2326}" destId="{FFFAD509-9213-4E11-B11C-F9D92393F4E9}" srcOrd="3" destOrd="0" parTransId="{EB569D3E-4C9B-4203-9936-0C47A0742ACC}" sibTransId="{F9BC343A-C513-4C26-9885-DFB053621490}"/>
    <dgm:cxn modelId="{FF4C7112-D272-4206-AB8A-871BD5560345}" type="presOf" srcId="{F9BC343A-C513-4C26-9885-DFB053621490}" destId="{04EBB810-3A37-4CF6-8C4A-8569682321DF}" srcOrd="0" destOrd="0" presId="urn:microsoft.com/office/officeart/2005/8/layout/cycle1"/>
    <dgm:cxn modelId="{3422CBF8-51C8-4B59-8429-58CB0879E8FC}" type="presOf" srcId="{2306D756-C219-4498-871E-12E1E5FB2326}" destId="{022E3A23-C3E1-4978-A32B-28FE2FD87771}" srcOrd="0" destOrd="0" presId="urn:microsoft.com/office/officeart/2005/8/layout/cycle1"/>
    <dgm:cxn modelId="{156CAC67-F090-4E31-BE47-1779D9D41EB2}" type="presOf" srcId="{DD81DFCF-59D3-4617-AE5E-9A4A2EBC11AC}" destId="{C78B8343-EEE8-4F85-84B0-B4EA72E445F1}" srcOrd="0" destOrd="0" presId="urn:microsoft.com/office/officeart/2005/8/layout/cycle1"/>
    <dgm:cxn modelId="{0B905E72-CD9E-446D-981B-40D5EDCF879A}" type="presOf" srcId="{4263AD5C-475A-4F82-BFA9-9DDD86DC8F3D}" destId="{E27C4809-039F-4181-A717-CFC862AAA9FE}" srcOrd="0" destOrd="0" presId="urn:microsoft.com/office/officeart/2005/8/layout/cycle1"/>
    <dgm:cxn modelId="{BFF68BC8-D040-485C-8EEF-67A289DDB81A}" type="presOf" srcId="{C0A12088-9A0D-4E41-B3B1-601253DF8CD8}" destId="{2BAD4FD6-B536-4787-AC4E-D0F74F543774}" srcOrd="0" destOrd="0" presId="urn:microsoft.com/office/officeart/2005/8/layout/cycle1"/>
    <dgm:cxn modelId="{55F1043C-D54B-4179-AC62-F804AFE7652B}" type="presParOf" srcId="{022E3A23-C3E1-4978-A32B-28FE2FD87771}" destId="{E5AC7EB3-FB50-463B-AD27-1DBA4F6536FF}" srcOrd="0" destOrd="0" presId="urn:microsoft.com/office/officeart/2005/8/layout/cycle1"/>
    <dgm:cxn modelId="{723A0A0E-FAB0-4533-B813-586B17D02C34}" type="presParOf" srcId="{022E3A23-C3E1-4978-A32B-28FE2FD87771}" destId="{C78B8343-EEE8-4F85-84B0-B4EA72E445F1}" srcOrd="1" destOrd="0" presId="urn:microsoft.com/office/officeart/2005/8/layout/cycle1"/>
    <dgm:cxn modelId="{D414660B-A3F8-4751-80CE-E1550ECC22D7}" type="presParOf" srcId="{022E3A23-C3E1-4978-A32B-28FE2FD87771}" destId="{E3ED078E-E2E2-4AE8-8262-501970AC4891}" srcOrd="2" destOrd="0" presId="urn:microsoft.com/office/officeart/2005/8/layout/cycle1"/>
    <dgm:cxn modelId="{CFD3971A-28B6-4F8B-8936-E6FD2EDCB919}" type="presParOf" srcId="{022E3A23-C3E1-4978-A32B-28FE2FD87771}" destId="{B4569FF7-17F4-4660-9904-F8977AE4DC71}" srcOrd="3" destOrd="0" presId="urn:microsoft.com/office/officeart/2005/8/layout/cycle1"/>
    <dgm:cxn modelId="{41E0896D-D7E9-4745-A9BD-D58723D33482}" type="presParOf" srcId="{022E3A23-C3E1-4978-A32B-28FE2FD87771}" destId="{0C91EC09-C9A6-4600-BBB7-365BBE2B1E6B}" srcOrd="4" destOrd="0" presId="urn:microsoft.com/office/officeart/2005/8/layout/cycle1"/>
    <dgm:cxn modelId="{5A2A9ED3-10BC-4C13-BEE6-C9BB62FD3D39}" type="presParOf" srcId="{022E3A23-C3E1-4978-A32B-28FE2FD87771}" destId="{B0A912FF-6B70-4E11-9ABC-91365A9D7FC5}" srcOrd="5" destOrd="0" presId="urn:microsoft.com/office/officeart/2005/8/layout/cycle1"/>
    <dgm:cxn modelId="{F985BD1C-17C0-41F4-B6E4-E0B8C5458435}" type="presParOf" srcId="{022E3A23-C3E1-4978-A32B-28FE2FD87771}" destId="{B71D54A0-008A-44FB-98F9-AF5D2CEA29E9}" srcOrd="6" destOrd="0" presId="urn:microsoft.com/office/officeart/2005/8/layout/cycle1"/>
    <dgm:cxn modelId="{33468D48-4CDD-447F-B3A4-1A33D2FA206B}" type="presParOf" srcId="{022E3A23-C3E1-4978-A32B-28FE2FD87771}" destId="{2BAD4FD6-B536-4787-AC4E-D0F74F543774}" srcOrd="7" destOrd="0" presId="urn:microsoft.com/office/officeart/2005/8/layout/cycle1"/>
    <dgm:cxn modelId="{839A25A6-CB76-433B-AC73-58F44AAA06C7}" type="presParOf" srcId="{022E3A23-C3E1-4978-A32B-28FE2FD87771}" destId="{99A4588E-28C5-414D-9CAD-BF6FE4216D0A}" srcOrd="8" destOrd="0" presId="urn:microsoft.com/office/officeart/2005/8/layout/cycle1"/>
    <dgm:cxn modelId="{059697AE-1E46-4609-9284-6F8E6A3BCFFA}" type="presParOf" srcId="{022E3A23-C3E1-4978-A32B-28FE2FD87771}" destId="{7FBA6D65-623C-4B49-BD7E-E8A67C731CE5}" srcOrd="9" destOrd="0" presId="urn:microsoft.com/office/officeart/2005/8/layout/cycle1"/>
    <dgm:cxn modelId="{DE0C32F7-B690-4063-93E5-AE82951C0BD8}" type="presParOf" srcId="{022E3A23-C3E1-4978-A32B-28FE2FD87771}" destId="{0B96CB9D-563D-40D9-BC9C-E9513D23A419}" srcOrd="10" destOrd="0" presId="urn:microsoft.com/office/officeart/2005/8/layout/cycle1"/>
    <dgm:cxn modelId="{26C56C4B-1B34-4236-8BF8-83017FB6D4F5}" type="presParOf" srcId="{022E3A23-C3E1-4978-A32B-28FE2FD87771}" destId="{04EBB810-3A37-4CF6-8C4A-8569682321DF}" srcOrd="11" destOrd="0" presId="urn:microsoft.com/office/officeart/2005/8/layout/cycle1"/>
    <dgm:cxn modelId="{4ED6131E-F41C-4067-8DC3-726621769630}" type="presParOf" srcId="{022E3A23-C3E1-4978-A32B-28FE2FD87771}" destId="{CF95E449-E6D6-4624-B49A-66CF4520C3F2}" srcOrd="12" destOrd="0" presId="urn:microsoft.com/office/officeart/2005/8/layout/cycle1"/>
    <dgm:cxn modelId="{A6E66D4F-1479-4A24-974F-3D22D9E38B60}" type="presParOf" srcId="{022E3A23-C3E1-4978-A32B-28FE2FD87771}" destId="{254A8414-D44C-4540-ACA0-2CA83B98858F}" srcOrd="13" destOrd="0" presId="urn:microsoft.com/office/officeart/2005/8/layout/cycle1"/>
    <dgm:cxn modelId="{030C34AD-8C91-4E68-9055-CF72CB29B3B4}" type="presParOf" srcId="{022E3A23-C3E1-4978-A32B-28FE2FD87771}" destId="{E27C4809-039F-4181-A717-CFC862AAA9FE}" srcOrd="14" destOrd="0" presId="urn:microsoft.com/office/officeart/2005/8/layout/cycle1"/>
    <dgm:cxn modelId="{0F75298F-6A7A-484D-A6DB-4F4E5028B563}" type="presParOf" srcId="{022E3A23-C3E1-4978-A32B-28FE2FD87771}" destId="{EC5BD4AF-04E3-47C4-B217-36D84123EF21}" srcOrd="15" destOrd="0" presId="urn:microsoft.com/office/officeart/2005/8/layout/cycle1"/>
    <dgm:cxn modelId="{893F45C3-8339-4A4F-A23C-27EEB89AA6E5}" type="presParOf" srcId="{022E3A23-C3E1-4978-A32B-28FE2FD87771}" destId="{CD38E0D4-DB4B-4F60-B427-5760558B95DC}" srcOrd="16" destOrd="0" presId="urn:microsoft.com/office/officeart/2005/8/layout/cycle1"/>
    <dgm:cxn modelId="{69B0F7CA-5854-43CE-986F-E56BE6B6986F}" type="presParOf" srcId="{022E3A23-C3E1-4978-A32B-28FE2FD87771}" destId="{25525C07-06D5-4C78-A8B3-F78A1143E311}" srcOrd="17"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8B8343-EEE8-4F85-84B0-B4EA72E445F1}">
      <dsp:nvSpPr>
        <dsp:cNvPr id="0" name=""/>
        <dsp:cNvSpPr/>
      </dsp:nvSpPr>
      <dsp:spPr>
        <a:xfrm>
          <a:off x="4810299" y="12740"/>
          <a:ext cx="1377553" cy="13775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1" i="0" u="none" strike="noStrike" kern="1200" cap="none" normalizeH="0" baseline="0" dirty="0" smtClean="0">
            <a:ln>
              <a:noFill/>
            </a:ln>
            <a:solidFill>
              <a:schemeClr val="tx1"/>
            </a:solidFill>
            <a:effectLst/>
            <a:latin typeface="Arial" charset="0"/>
            <a:ea typeface="ＭＳ Ｐゴシック" pitchFamily="96" charset="-128"/>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kern="1200" cap="none" normalizeH="0" baseline="0" dirty="0" smtClean="0">
              <a:ln>
                <a:noFill/>
              </a:ln>
              <a:solidFill>
                <a:schemeClr val="tx1"/>
              </a:solidFill>
              <a:effectLst/>
              <a:latin typeface="Arial" charset="0"/>
              <a:ea typeface="ＭＳ Ｐゴシック" pitchFamily="96" charset="-128"/>
              <a:cs typeface="Arial" charset="0"/>
            </a:rPr>
            <a:t>Identify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kern="1200" cap="none" normalizeH="0" baseline="0" dirty="0" smtClean="0">
              <a:ln>
                <a:noFill/>
              </a:ln>
              <a:solidFill>
                <a:schemeClr val="tx1"/>
              </a:solidFill>
              <a:effectLst/>
              <a:latin typeface="Arial" charset="0"/>
              <a:ea typeface="ＭＳ Ｐゴシック" pitchFamily="96" charset="-128"/>
              <a:cs typeface="Arial" charset="0"/>
            </a:rPr>
            <a:t>data requirements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Study area -“play-box”,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Initial reconnaissance,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Scale, Maps, Timing,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Expert opinion, people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Evaluate Literature,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Secondary data,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people</a:t>
          </a:r>
        </a:p>
      </dsp:txBody>
      <dsp:txXfrm>
        <a:off x="4810299" y="12740"/>
        <a:ext cx="1377553" cy="1377553"/>
      </dsp:txXfrm>
    </dsp:sp>
    <dsp:sp modelId="{E3ED078E-E2E2-4AE8-8262-501970AC4891}">
      <dsp:nvSpPr>
        <dsp:cNvPr id="0" name=""/>
        <dsp:cNvSpPr/>
      </dsp:nvSpPr>
      <dsp:spPr>
        <a:xfrm>
          <a:off x="598039" y="-1242"/>
          <a:ext cx="6728721" cy="6728721"/>
        </a:xfrm>
        <a:prstGeom prst="circularArrow">
          <a:avLst>
            <a:gd name="adj1" fmla="val 3992"/>
            <a:gd name="adj2" fmla="val 250449"/>
            <a:gd name="adj3" fmla="val 20572509"/>
            <a:gd name="adj4" fmla="val 18983704"/>
            <a:gd name="adj5" fmla="val 46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91EC09-C9A6-4600-BBB7-365BBE2B1E6B}">
      <dsp:nvSpPr>
        <dsp:cNvPr id="0" name=""/>
        <dsp:cNvSpPr/>
      </dsp:nvSpPr>
      <dsp:spPr>
        <a:xfrm>
          <a:off x="6346976" y="2674341"/>
          <a:ext cx="1377553" cy="13775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kern="1200" cap="none" normalizeH="0" baseline="0" smtClean="0">
              <a:ln>
                <a:noFill/>
              </a:ln>
              <a:solidFill>
                <a:schemeClr val="tx1"/>
              </a:solidFill>
              <a:effectLst/>
              <a:latin typeface="Arial" charset="0"/>
              <a:ea typeface="ＭＳ Ｐゴシック" pitchFamily="96" charset="-128"/>
              <a:cs typeface="Arial" charset="0"/>
            </a:rPr>
            <a:t>Field work planning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Pilot study,</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Testing classification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Testing techniques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Field reconnaissance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Develop sampling scheme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Field work trainee prep</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Expert opinion</a:t>
          </a:r>
        </a:p>
      </dsp:txBody>
      <dsp:txXfrm>
        <a:off x="6346976" y="2674341"/>
        <a:ext cx="1377553" cy="1377553"/>
      </dsp:txXfrm>
    </dsp:sp>
    <dsp:sp modelId="{B0A912FF-6B70-4E11-9ABC-91365A9D7FC5}">
      <dsp:nvSpPr>
        <dsp:cNvPr id="0" name=""/>
        <dsp:cNvSpPr/>
      </dsp:nvSpPr>
      <dsp:spPr>
        <a:xfrm>
          <a:off x="598039" y="-1242"/>
          <a:ext cx="6728721" cy="6728721"/>
        </a:xfrm>
        <a:prstGeom prst="circularArrow">
          <a:avLst>
            <a:gd name="adj1" fmla="val 3992"/>
            <a:gd name="adj2" fmla="val 250449"/>
            <a:gd name="adj3" fmla="val 2365847"/>
            <a:gd name="adj4" fmla="val 777042"/>
            <a:gd name="adj5" fmla="val 46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AD4FD6-B536-4787-AC4E-D0F74F543774}">
      <dsp:nvSpPr>
        <dsp:cNvPr id="0" name=""/>
        <dsp:cNvSpPr/>
      </dsp:nvSpPr>
      <dsp:spPr>
        <a:xfrm>
          <a:off x="4810299" y="5335943"/>
          <a:ext cx="1377553" cy="13775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kern="1200" cap="none" normalizeH="0" baseline="0" smtClean="0">
              <a:ln>
                <a:noFill/>
              </a:ln>
              <a:solidFill>
                <a:schemeClr val="tx1"/>
              </a:solidFill>
              <a:effectLst/>
              <a:latin typeface="Arial" charset="0"/>
              <a:ea typeface="ＭＳ Ｐゴシック" pitchFamily="96" charset="-128"/>
              <a:cs typeface="Arial" charset="0"/>
            </a:rPr>
            <a:t>Field work</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Research data acquisition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Evaluation, Debriefing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Project data base,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(incl. 2</a:t>
          </a:r>
          <a:r>
            <a:rPr kumimoji="0" lang="en-US" sz="900" b="0" i="0" u="none" strike="noStrike" kern="1200" cap="none" normalizeH="0" baseline="30000" smtClean="0">
              <a:ln>
                <a:noFill/>
              </a:ln>
              <a:solidFill>
                <a:schemeClr val="tx1"/>
              </a:solidFill>
              <a:effectLst/>
              <a:latin typeface="Arial" charset="0"/>
              <a:ea typeface="ＭＳ Ｐゴシック" pitchFamily="96" charset="-128"/>
              <a:cs typeface="Arial" charset="0"/>
            </a:rPr>
            <a:t>ndary</a:t>
          </a: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 data)</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endParaRPr>
        </a:p>
      </dsp:txBody>
      <dsp:txXfrm>
        <a:off x="4810299" y="5335943"/>
        <a:ext cx="1377553" cy="1377553"/>
      </dsp:txXfrm>
    </dsp:sp>
    <dsp:sp modelId="{99A4588E-28C5-414D-9CAD-BF6FE4216D0A}">
      <dsp:nvSpPr>
        <dsp:cNvPr id="0" name=""/>
        <dsp:cNvSpPr/>
      </dsp:nvSpPr>
      <dsp:spPr>
        <a:xfrm>
          <a:off x="598039" y="-1242"/>
          <a:ext cx="6728721" cy="6728721"/>
        </a:xfrm>
        <a:prstGeom prst="circularArrow">
          <a:avLst>
            <a:gd name="adj1" fmla="val 3992"/>
            <a:gd name="adj2" fmla="val 250449"/>
            <a:gd name="adj3" fmla="val 6110446"/>
            <a:gd name="adj4" fmla="val 4439105"/>
            <a:gd name="adj5" fmla="val 46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96CB9D-563D-40D9-BC9C-E9513D23A419}">
      <dsp:nvSpPr>
        <dsp:cNvPr id="0" name=""/>
        <dsp:cNvSpPr/>
      </dsp:nvSpPr>
      <dsp:spPr>
        <a:xfrm>
          <a:off x="1736947" y="5335943"/>
          <a:ext cx="1377553" cy="13775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kern="1200" cap="none" normalizeH="0" baseline="0" smtClean="0">
              <a:ln>
                <a:noFill/>
              </a:ln>
              <a:solidFill>
                <a:schemeClr val="tx1"/>
              </a:solidFill>
              <a:effectLst/>
              <a:latin typeface="Arial" charset="0"/>
              <a:ea typeface="ＭＳ Ｐゴシック" pitchFamily="96" charset="-128"/>
              <a:cs typeface="Arial" charset="0"/>
            </a:rPr>
            <a:t>Analysis Synthesis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Analysis planning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Data preparation/processing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Statistical analysis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Expert opinion</a:t>
          </a:r>
        </a:p>
      </dsp:txBody>
      <dsp:txXfrm>
        <a:off x="1736947" y="5335943"/>
        <a:ext cx="1377553" cy="1377553"/>
      </dsp:txXfrm>
    </dsp:sp>
    <dsp:sp modelId="{04EBB810-3A37-4CF6-8C4A-8569682321DF}">
      <dsp:nvSpPr>
        <dsp:cNvPr id="0" name=""/>
        <dsp:cNvSpPr/>
      </dsp:nvSpPr>
      <dsp:spPr>
        <a:xfrm>
          <a:off x="598039" y="-1242"/>
          <a:ext cx="6728721" cy="6728721"/>
        </a:xfrm>
        <a:prstGeom prst="circularArrow">
          <a:avLst>
            <a:gd name="adj1" fmla="val 3992"/>
            <a:gd name="adj2" fmla="val 250449"/>
            <a:gd name="adj3" fmla="val 9772509"/>
            <a:gd name="adj4" fmla="val 8183704"/>
            <a:gd name="adj5" fmla="val 46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4A8414-D44C-4540-ACA0-2CA83B98858F}">
      <dsp:nvSpPr>
        <dsp:cNvPr id="0" name=""/>
        <dsp:cNvSpPr/>
      </dsp:nvSpPr>
      <dsp:spPr>
        <a:xfrm>
          <a:off x="200270" y="2674341"/>
          <a:ext cx="1377553" cy="13775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kern="1200" cap="none" normalizeH="0" baseline="0" smtClean="0">
              <a:ln>
                <a:noFill/>
              </a:ln>
              <a:solidFill>
                <a:schemeClr val="tx1"/>
              </a:solidFill>
              <a:effectLst/>
              <a:latin typeface="Arial" charset="0"/>
              <a:ea typeface="ＭＳ Ｐゴシック" pitchFamily="96" charset="-128"/>
              <a:cs typeface="Arial" charset="0"/>
            </a:rPr>
            <a:t>Results, Resolution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Visualization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Report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manuscript</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endParaRPr>
        </a:p>
      </dsp:txBody>
      <dsp:txXfrm>
        <a:off x="200270" y="2674341"/>
        <a:ext cx="1377553" cy="1377553"/>
      </dsp:txXfrm>
    </dsp:sp>
    <dsp:sp modelId="{E27C4809-039F-4181-A717-CFC862AAA9FE}">
      <dsp:nvSpPr>
        <dsp:cNvPr id="0" name=""/>
        <dsp:cNvSpPr/>
      </dsp:nvSpPr>
      <dsp:spPr>
        <a:xfrm>
          <a:off x="598039" y="-1242"/>
          <a:ext cx="6728721" cy="6728721"/>
        </a:xfrm>
        <a:prstGeom prst="circularArrow">
          <a:avLst>
            <a:gd name="adj1" fmla="val 3992"/>
            <a:gd name="adj2" fmla="val 250449"/>
            <a:gd name="adj3" fmla="val 13291398"/>
            <a:gd name="adj4" fmla="val 11577042"/>
            <a:gd name="adj5" fmla="val 46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38E0D4-DB4B-4F60-B427-5760558B95DC}">
      <dsp:nvSpPr>
        <dsp:cNvPr id="0" name=""/>
        <dsp:cNvSpPr/>
      </dsp:nvSpPr>
      <dsp:spPr>
        <a:xfrm>
          <a:off x="1736947" y="239396"/>
          <a:ext cx="1377553" cy="924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ＭＳ Ｐゴシック" pitchFamily="96" charset="-128"/>
              <a:cs typeface="Arial" charset="0"/>
            </a:rPr>
            <a:t>Research Problem/Project</a:t>
          </a:r>
          <a:r>
            <a:rPr kumimoji="0" lang="en-US" sz="1200" b="0" i="0" u="none" strike="noStrike" kern="1200" cap="none" normalizeH="0" baseline="0" dirty="0" smtClean="0">
              <a:ln>
                <a:noFill/>
              </a:ln>
              <a:solidFill>
                <a:schemeClr val="tx1"/>
              </a:solidFill>
              <a:effectLst/>
              <a:latin typeface="Arial" charset="0"/>
              <a:ea typeface="ＭＳ Ｐゴシック" pitchFamily="96" charset="-128"/>
              <a:cs typeface="Arial"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Arial" charset="0"/>
              <a:ea typeface="ＭＳ Ｐゴシック" pitchFamily="96" charset="-128"/>
              <a:cs typeface="Arial" charset="0"/>
            </a:rPr>
            <a:t>Expert viewpoints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Arial" charset="0"/>
              <a:ea typeface="ＭＳ Ｐゴシック" pitchFamily="96" charset="-128"/>
              <a:cs typeface="Arial" charset="0"/>
            </a:rPr>
            <a:t>Research framework</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Arial" charset="0"/>
              <a:ea typeface="ＭＳ Ｐゴシック" pitchFamily="96" charset="-128"/>
              <a:cs typeface="Arial" charset="0"/>
            </a:rPr>
            <a:t>Hypothesize </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endParaRPr>
        </a:p>
      </dsp:txBody>
      <dsp:txXfrm>
        <a:off x="1736947" y="239396"/>
        <a:ext cx="1377553" cy="924241"/>
      </dsp:txXfrm>
    </dsp:sp>
    <dsp:sp modelId="{25525C07-06D5-4C78-A8B3-F78A1143E311}">
      <dsp:nvSpPr>
        <dsp:cNvPr id="0" name=""/>
        <dsp:cNvSpPr/>
      </dsp:nvSpPr>
      <dsp:spPr>
        <a:xfrm>
          <a:off x="598039" y="-1242"/>
          <a:ext cx="6728721" cy="6728721"/>
        </a:xfrm>
        <a:prstGeom prst="circularArrow">
          <a:avLst>
            <a:gd name="adj1" fmla="val 3992"/>
            <a:gd name="adj2" fmla="val 250449"/>
            <a:gd name="adj3" fmla="val 16910446"/>
            <a:gd name="adj4" fmla="val 15239105"/>
            <a:gd name="adj5" fmla="val 46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8B8343-EEE8-4F85-84B0-B4EA72E445F1}">
      <dsp:nvSpPr>
        <dsp:cNvPr id="0" name=""/>
        <dsp:cNvSpPr/>
      </dsp:nvSpPr>
      <dsp:spPr>
        <a:xfrm>
          <a:off x="4810299" y="12740"/>
          <a:ext cx="1377553" cy="1377553"/>
        </a:xfrm>
        <a:prstGeom prst="rect">
          <a:avLst/>
        </a:prstGeom>
        <a:blipFill rotWithShape="0">
          <a:blip xmlns:r="http://schemas.openxmlformats.org/officeDocument/2006/relationships" r:embed="rId1"/>
          <a:stretch>
            <a:fillRect/>
          </a:stretch>
        </a:blip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1" i="0" u="none" strike="noStrike" kern="1200" cap="none" normalizeH="0" baseline="0" dirty="0" smtClean="0">
            <a:ln>
              <a:noFill/>
            </a:ln>
            <a:solidFill>
              <a:schemeClr val="tx1"/>
            </a:solidFill>
            <a:effectLst/>
            <a:latin typeface="Arial" charset="0"/>
            <a:ea typeface="ＭＳ Ｐゴシック" pitchFamily="96" charset="-128"/>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kern="1200" cap="none" normalizeH="0" baseline="0" dirty="0" smtClean="0">
              <a:ln>
                <a:noFill/>
              </a:ln>
              <a:solidFill>
                <a:schemeClr val="tx1"/>
              </a:solidFill>
              <a:effectLst/>
              <a:latin typeface="Arial" charset="0"/>
              <a:ea typeface="ＭＳ Ｐゴシック" pitchFamily="96" charset="-128"/>
              <a:cs typeface="Arial" charset="0"/>
            </a:rPr>
            <a:t>Identify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kern="1200" cap="none" normalizeH="0" baseline="0" dirty="0" smtClean="0">
              <a:ln>
                <a:noFill/>
              </a:ln>
              <a:solidFill>
                <a:schemeClr val="tx1"/>
              </a:solidFill>
              <a:effectLst/>
              <a:latin typeface="Arial" charset="0"/>
              <a:ea typeface="ＭＳ Ｐゴシック" pitchFamily="96" charset="-128"/>
              <a:cs typeface="Arial" charset="0"/>
            </a:rPr>
            <a:t>data requirements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Study area -“play-box”,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Initial reconnaissance,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Scale, Maps, Timing,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Expert opinion, people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Evaluate Literature,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Secondary data,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people</a:t>
          </a:r>
        </a:p>
      </dsp:txBody>
      <dsp:txXfrm>
        <a:off x="4810299" y="12740"/>
        <a:ext cx="1377553" cy="1377553"/>
      </dsp:txXfrm>
    </dsp:sp>
    <dsp:sp modelId="{E3ED078E-E2E2-4AE8-8262-501970AC4891}">
      <dsp:nvSpPr>
        <dsp:cNvPr id="0" name=""/>
        <dsp:cNvSpPr/>
      </dsp:nvSpPr>
      <dsp:spPr>
        <a:xfrm>
          <a:off x="598039" y="-1242"/>
          <a:ext cx="6728721" cy="6728721"/>
        </a:xfrm>
        <a:prstGeom prst="circularArrow">
          <a:avLst>
            <a:gd name="adj1" fmla="val 3992"/>
            <a:gd name="adj2" fmla="val 250449"/>
            <a:gd name="adj3" fmla="val 20572509"/>
            <a:gd name="adj4" fmla="val 18983704"/>
            <a:gd name="adj5" fmla="val 46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91EC09-C9A6-4600-BBB7-365BBE2B1E6B}">
      <dsp:nvSpPr>
        <dsp:cNvPr id="0" name=""/>
        <dsp:cNvSpPr/>
      </dsp:nvSpPr>
      <dsp:spPr>
        <a:xfrm>
          <a:off x="6346976" y="2674341"/>
          <a:ext cx="1377553" cy="13775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kern="1200" cap="none" normalizeH="0" baseline="0" smtClean="0">
              <a:ln>
                <a:noFill/>
              </a:ln>
              <a:solidFill>
                <a:schemeClr val="tx1"/>
              </a:solidFill>
              <a:effectLst/>
              <a:latin typeface="Arial" charset="0"/>
              <a:ea typeface="ＭＳ Ｐゴシック" pitchFamily="96" charset="-128"/>
              <a:cs typeface="Arial" charset="0"/>
            </a:rPr>
            <a:t>Field work planning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Pilot study,</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Testing classification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Testing techniques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Field reconnaissance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Develop sampling scheme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Field work trainee prep</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Expert opinion</a:t>
          </a:r>
        </a:p>
      </dsp:txBody>
      <dsp:txXfrm>
        <a:off x="6346976" y="2674341"/>
        <a:ext cx="1377553" cy="1377553"/>
      </dsp:txXfrm>
    </dsp:sp>
    <dsp:sp modelId="{B0A912FF-6B70-4E11-9ABC-91365A9D7FC5}">
      <dsp:nvSpPr>
        <dsp:cNvPr id="0" name=""/>
        <dsp:cNvSpPr/>
      </dsp:nvSpPr>
      <dsp:spPr>
        <a:xfrm>
          <a:off x="598039" y="-1242"/>
          <a:ext cx="6728721" cy="6728721"/>
        </a:xfrm>
        <a:prstGeom prst="circularArrow">
          <a:avLst>
            <a:gd name="adj1" fmla="val 3992"/>
            <a:gd name="adj2" fmla="val 250449"/>
            <a:gd name="adj3" fmla="val 2365847"/>
            <a:gd name="adj4" fmla="val 777042"/>
            <a:gd name="adj5" fmla="val 46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AD4FD6-B536-4787-AC4E-D0F74F543774}">
      <dsp:nvSpPr>
        <dsp:cNvPr id="0" name=""/>
        <dsp:cNvSpPr/>
      </dsp:nvSpPr>
      <dsp:spPr>
        <a:xfrm>
          <a:off x="4810299" y="5335943"/>
          <a:ext cx="1377553" cy="13775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kern="1200" cap="none" normalizeH="0" baseline="0" smtClean="0">
              <a:ln>
                <a:noFill/>
              </a:ln>
              <a:solidFill>
                <a:schemeClr val="tx1"/>
              </a:solidFill>
              <a:effectLst/>
              <a:latin typeface="Arial" charset="0"/>
              <a:ea typeface="ＭＳ Ｐゴシック" pitchFamily="96" charset="-128"/>
              <a:cs typeface="Arial" charset="0"/>
            </a:rPr>
            <a:t>Field work</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Research data acquisition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Evaluation, Debriefing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Project data base,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(incl. 2</a:t>
          </a:r>
          <a:r>
            <a:rPr kumimoji="0" lang="en-US" sz="900" b="0" i="0" u="none" strike="noStrike" kern="1200" cap="none" normalizeH="0" baseline="30000" smtClean="0">
              <a:ln>
                <a:noFill/>
              </a:ln>
              <a:solidFill>
                <a:schemeClr val="tx1"/>
              </a:solidFill>
              <a:effectLst/>
              <a:latin typeface="Arial" charset="0"/>
              <a:ea typeface="ＭＳ Ｐゴシック" pitchFamily="96" charset="-128"/>
              <a:cs typeface="Arial" charset="0"/>
            </a:rPr>
            <a:t>ndary</a:t>
          </a: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 data)</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endParaRPr>
        </a:p>
      </dsp:txBody>
      <dsp:txXfrm>
        <a:off x="4810299" y="5335943"/>
        <a:ext cx="1377553" cy="1377553"/>
      </dsp:txXfrm>
    </dsp:sp>
    <dsp:sp modelId="{99A4588E-28C5-414D-9CAD-BF6FE4216D0A}">
      <dsp:nvSpPr>
        <dsp:cNvPr id="0" name=""/>
        <dsp:cNvSpPr/>
      </dsp:nvSpPr>
      <dsp:spPr>
        <a:xfrm>
          <a:off x="598039" y="-1242"/>
          <a:ext cx="6728721" cy="6728721"/>
        </a:xfrm>
        <a:prstGeom prst="circularArrow">
          <a:avLst>
            <a:gd name="adj1" fmla="val 3992"/>
            <a:gd name="adj2" fmla="val 250449"/>
            <a:gd name="adj3" fmla="val 6110446"/>
            <a:gd name="adj4" fmla="val 4439105"/>
            <a:gd name="adj5" fmla="val 46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96CB9D-563D-40D9-BC9C-E9513D23A419}">
      <dsp:nvSpPr>
        <dsp:cNvPr id="0" name=""/>
        <dsp:cNvSpPr/>
      </dsp:nvSpPr>
      <dsp:spPr>
        <a:xfrm>
          <a:off x="1736947" y="5335943"/>
          <a:ext cx="1377553" cy="13775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kern="1200" cap="none" normalizeH="0" baseline="0" smtClean="0">
              <a:ln>
                <a:noFill/>
              </a:ln>
              <a:solidFill>
                <a:schemeClr val="tx1"/>
              </a:solidFill>
              <a:effectLst/>
              <a:latin typeface="Arial" charset="0"/>
              <a:ea typeface="ＭＳ Ｐゴシック" pitchFamily="96" charset="-128"/>
              <a:cs typeface="Arial" charset="0"/>
            </a:rPr>
            <a:t>Analysis Synthesis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Analysis planning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Data preparation/processing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Statistical analysis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Expert opinion</a:t>
          </a:r>
        </a:p>
      </dsp:txBody>
      <dsp:txXfrm>
        <a:off x="1736947" y="5335943"/>
        <a:ext cx="1377553" cy="1377553"/>
      </dsp:txXfrm>
    </dsp:sp>
    <dsp:sp modelId="{04EBB810-3A37-4CF6-8C4A-8569682321DF}">
      <dsp:nvSpPr>
        <dsp:cNvPr id="0" name=""/>
        <dsp:cNvSpPr/>
      </dsp:nvSpPr>
      <dsp:spPr>
        <a:xfrm>
          <a:off x="598039" y="-1242"/>
          <a:ext cx="6728721" cy="6728721"/>
        </a:xfrm>
        <a:prstGeom prst="circularArrow">
          <a:avLst>
            <a:gd name="adj1" fmla="val 3992"/>
            <a:gd name="adj2" fmla="val 250449"/>
            <a:gd name="adj3" fmla="val 9772509"/>
            <a:gd name="adj4" fmla="val 8183704"/>
            <a:gd name="adj5" fmla="val 46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4A8414-D44C-4540-ACA0-2CA83B98858F}">
      <dsp:nvSpPr>
        <dsp:cNvPr id="0" name=""/>
        <dsp:cNvSpPr/>
      </dsp:nvSpPr>
      <dsp:spPr>
        <a:xfrm>
          <a:off x="200270" y="2674341"/>
          <a:ext cx="1377553" cy="13775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kern="1200" cap="none" normalizeH="0" baseline="0" smtClean="0">
              <a:ln>
                <a:noFill/>
              </a:ln>
              <a:solidFill>
                <a:schemeClr val="tx1"/>
              </a:solidFill>
              <a:effectLst/>
              <a:latin typeface="Arial" charset="0"/>
              <a:ea typeface="ＭＳ Ｐゴシック" pitchFamily="96" charset="-128"/>
              <a:cs typeface="Arial" charset="0"/>
            </a:rPr>
            <a:t>Results, Resolution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Visualization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Report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manuscript</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endParaRPr>
        </a:p>
      </dsp:txBody>
      <dsp:txXfrm>
        <a:off x="200270" y="2674341"/>
        <a:ext cx="1377553" cy="1377553"/>
      </dsp:txXfrm>
    </dsp:sp>
    <dsp:sp modelId="{E27C4809-039F-4181-A717-CFC862AAA9FE}">
      <dsp:nvSpPr>
        <dsp:cNvPr id="0" name=""/>
        <dsp:cNvSpPr/>
      </dsp:nvSpPr>
      <dsp:spPr>
        <a:xfrm>
          <a:off x="598039" y="-1242"/>
          <a:ext cx="6728721" cy="6728721"/>
        </a:xfrm>
        <a:prstGeom prst="circularArrow">
          <a:avLst>
            <a:gd name="adj1" fmla="val 3992"/>
            <a:gd name="adj2" fmla="val 250449"/>
            <a:gd name="adj3" fmla="val 13165847"/>
            <a:gd name="adj4" fmla="val 11577042"/>
            <a:gd name="adj5" fmla="val 46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38E0D4-DB4B-4F60-B427-5760558B95DC}">
      <dsp:nvSpPr>
        <dsp:cNvPr id="0" name=""/>
        <dsp:cNvSpPr/>
      </dsp:nvSpPr>
      <dsp:spPr>
        <a:xfrm>
          <a:off x="1736947" y="12740"/>
          <a:ext cx="1377553" cy="13775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kern="1200" cap="none" normalizeH="0" baseline="0" dirty="0" smtClean="0">
              <a:ln>
                <a:noFill/>
              </a:ln>
              <a:solidFill>
                <a:schemeClr val="tx1"/>
              </a:solidFill>
              <a:effectLst/>
              <a:latin typeface="Arial" charset="0"/>
              <a:ea typeface="ＭＳ Ｐゴシック" pitchFamily="96" charset="-128"/>
              <a:cs typeface="Arial" charset="0"/>
            </a:rPr>
            <a:t>Research Problem/Project</a:t>
          </a: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Expert viewpoints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Research framework</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Hypothesize </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endParaRPr>
        </a:p>
      </dsp:txBody>
      <dsp:txXfrm>
        <a:off x="1736947" y="12740"/>
        <a:ext cx="1377553" cy="1377553"/>
      </dsp:txXfrm>
    </dsp:sp>
    <dsp:sp modelId="{25525C07-06D5-4C78-A8B3-F78A1143E311}">
      <dsp:nvSpPr>
        <dsp:cNvPr id="0" name=""/>
        <dsp:cNvSpPr/>
      </dsp:nvSpPr>
      <dsp:spPr>
        <a:xfrm>
          <a:off x="598039" y="-1242"/>
          <a:ext cx="6728721" cy="6728721"/>
        </a:xfrm>
        <a:prstGeom prst="circularArrow">
          <a:avLst>
            <a:gd name="adj1" fmla="val 3992"/>
            <a:gd name="adj2" fmla="val 250449"/>
            <a:gd name="adj3" fmla="val 16910446"/>
            <a:gd name="adj4" fmla="val 15239105"/>
            <a:gd name="adj5" fmla="val 46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8B8343-EEE8-4F85-84B0-B4EA72E445F1}">
      <dsp:nvSpPr>
        <dsp:cNvPr id="0" name=""/>
        <dsp:cNvSpPr/>
      </dsp:nvSpPr>
      <dsp:spPr>
        <a:xfrm>
          <a:off x="4810299" y="12740"/>
          <a:ext cx="1377553" cy="13775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1" i="0" u="none" strike="noStrike" kern="1200" cap="none" normalizeH="0" baseline="0" dirty="0" smtClean="0">
            <a:ln>
              <a:noFill/>
            </a:ln>
            <a:solidFill>
              <a:schemeClr val="tx1"/>
            </a:solidFill>
            <a:effectLst/>
            <a:latin typeface="Arial" charset="0"/>
            <a:ea typeface="ＭＳ Ｐゴシック" pitchFamily="96" charset="-128"/>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kern="1200" cap="none" normalizeH="0" baseline="0" dirty="0" smtClean="0">
              <a:ln>
                <a:noFill/>
              </a:ln>
              <a:solidFill>
                <a:schemeClr val="tx1"/>
              </a:solidFill>
              <a:effectLst/>
              <a:latin typeface="Arial" charset="0"/>
              <a:ea typeface="ＭＳ Ｐゴシック" pitchFamily="96" charset="-128"/>
              <a:cs typeface="Arial" charset="0"/>
            </a:rPr>
            <a:t>Identify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kern="1200" cap="none" normalizeH="0" baseline="0" dirty="0" smtClean="0">
              <a:ln>
                <a:noFill/>
              </a:ln>
              <a:solidFill>
                <a:schemeClr val="tx1"/>
              </a:solidFill>
              <a:effectLst/>
              <a:latin typeface="Arial" charset="0"/>
              <a:ea typeface="ＭＳ Ｐゴシック" pitchFamily="96" charset="-128"/>
              <a:cs typeface="Arial" charset="0"/>
            </a:rPr>
            <a:t>data requirements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Study area -“play-box”,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Initial reconnaissance,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Scale, Maps, Timing,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Expert opinion, people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Evaluate Literature,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Secondary data,</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people</a:t>
          </a:r>
        </a:p>
      </dsp:txBody>
      <dsp:txXfrm>
        <a:off x="4810299" y="12740"/>
        <a:ext cx="1377553" cy="1377553"/>
      </dsp:txXfrm>
    </dsp:sp>
    <dsp:sp modelId="{E3ED078E-E2E2-4AE8-8262-501970AC4891}">
      <dsp:nvSpPr>
        <dsp:cNvPr id="0" name=""/>
        <dsp:cNvSpPr/>
      </dsp:nvSpPr>
      <dsp:spPr>
        <a:xfrm>
          <a:off x="598039" y="-1242"/>
          <a:ext cx="6728721" cy="6728721"/>
        </a:xfrm>
        <a:prstGeom prst="circularArrow">
          <a:avLst>
            <a:gd name="adj1" fmla="val 3992"/>
            <a:gd name="adj2" fmla="val 250449"/>
            <a:gd name="adj3" fmla="val 20572509"/>
            <a:gd name="adj4" fmla="val 18983704"/>
            <a:gd name="adj5" fmla="val 46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91EC09-C9A6-4600-BBB7-365BBE2B1E6B}">
      <dsp:nvSpPr>
        <dsp:cNvPr id="0" name=""/>
        <dsp:cNvSpPr/>
      </dsp:nvSpPr>
      <dsp:spPr>
        <a:xfrm>
          <a:off x="6346976" y="2674341"/>
          <a:ext cx="1377553" cy="1377553"/>
        </a:xfrm>
        <a:prstGeom prst="rect">
          <a:avLst/>
        </a:prstGeom>
        <a:solidFill>
          <a:schemeClr val="accent1">
            <a:lumMod val="60000"/>
            <a:lumOff val="40000"/>
          </a:schemeClr>
        </a:solid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kern="1200" cap="none" normalizeH="0" baseline="0" dirty="0" smtClean="0">
              <a:ln>
                <a:noFill/>
              </a:ln>
              <a:solidFill>
                <a:schemeClr val="tx1"/>
              </a:solidFill>
              <a:effectLst/>
              <a:latin typeface="Arial" charset="0"/>
              <a:ea typeface="ＭＳ Ｐゴシック" pitchFamily="96" charset="-128"/>
              <a:cs typeface="Arial" charset="0"/>
            </a:rPr>
            <a:t>Field work planning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Pilot study,</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Testing classification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Testing techniques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Field reconnaissance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Develop sampling scheme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Field work trainee prep</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Expert opinion</a:t>
          </a:r>
        </a:p>
      </dsp:txBody>
      <dsp:txXfrm>
        <a:off x="6346976" y="2674341"/>
        <a:ext cx="1377553" cy="1377553"/>
      </dsp:txXfrm>
    </dsp:sp>
    <dsp:sp modelId="{B0A912FF-6B70-4E11-9ABC-91365A9D7FC5}">
      <dsp:nvSpPr>
        <dsp:cNvPr id="0" name=""/>
        <dsp:cNvSpPr/>
      </dsp:nvSpPr>
      <dsp:spPr>
        <a:xfrm>
          <a:off x="598039" y="-1242"/>
          <a:ext cx="6728721" cy="6728721"/>
        </a:xfrm>
        <a:prstGeom prst="circularArrow">
          <a:avLst>
            <a:gd name="adj1" fmla="val 3992"/>
            <a:gd name="adj2" fmla="val 250449"/>
            <a:gd name="adj3" fmla="val 2365847"/>
            <a:gd name="adj4" fmla="val 777042"/>
            <a:gd name="adj5" fmla="val 46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AD4FD6-B536-4787-AC4E-D0F74F543774}">
      <dsp:nvSpPr>
        <dsp:cNvPr id="0" name=""/>
        <dsp:cNvSpPr/>
      </dsp:nvSpPr>
      <dsp:spPr>
        <a:xfrm>
          <a:off x="4810299" y="5335943"/>
          <a:ext cx="1377553" cy="13775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kern="1200" cap="none" normalizeH="0" baseline="0" smtClean="0">
              <a:ln>
                <a:noFill/>
              </a:ln>
              <a:solidFill>
                <a:schemeClr val="tx1"/>
              </a:solidFill>
              <a:effectLst/>
              <a:latin typeface="Arial" charset="0"/>
              <a:ea typeface="ＭＳ Ｐゴシック" pitchFamily="96" charset="-128"/>
              <a:cs typeface="Arial" charset="0"/>
            </a:rPr>
            <a:t>Field work</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Research data acquisition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Evaluation, Debriefing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Project data base,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(incl. 2</a:t>
          </a:r>
          <a:r>
            <a:rPr kumimoji="0" lang="en-US" sz="900" b="0" i="0" u="none" strike="noStrike" kern="1200" cap="none" normalizeH="0" baseline="30000" smtClean="0">
              <a:ln>
                <a:noFill/>
              </a:ln>
              <a:solidFill>
                <a:schemeClr val="tx1"/>
              </a:solidFill>
              <a:effectLst/>
              <a:latin typeface="Arial" charset="0"/>
              <a:ea typeface="ＭＳ Ｐゴシック" pitchFamily="96" charset="-128"/>
              <a:cs typeface="Arial" charset="0"/>
            </a:rPr>
            <a:t>ndary</a:t>
          </a: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 data)</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endParaRPr>
        </a:p>
      </dsp:txBody>
      <dsp:txXfrm>
        <a:off x="4810299" y="5335943"/>
        <a:ext cx="1377553" cy="1377553"/>
      </dsp:txXfrm>
    </dsp:sp>
    <dsp:sp modelId="{99A4588E-28C5-414D-9CAD-BF6FE4216D0A}">
      <dsp:nvSpPr>
        <dsp:cNvPr id="0" name=""/>
        <dsp:cNvSpPr/>
      </dsp:nvSpPr>
      <dsp:spPr>
        <a:xfrm>
          <a:off x="598039" y="-1242"/>
          <a:ext cx="6728721" cy="6728721"/>
        </a:xfrm>
        <a:prstGeom prst="circularArrow">
          <a:avLst>
            <a:gd name="adj1" fmla="val 3992"/>
            <a:gd name="adj2" fmla="val 250449"/>
            <a:gd name="adj3" fmla="val 6110446"/>
            <a:gd name="adj4" fmla="val 4439105"/>
            <a:gd name="adj5" fmla="val 46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96CB9D-563D-40D9-BC9C-E9513D23A419}">
      <dsp:nvSpPr>
        <dsp:cNvPr id="0" name=""/>
        <dsp:cNvSpPr/>
      </dsp:nvSpPr>
      <dsp:spPr>
        <a:xfrm>
          <a:off x="1736947" y="5335943"/>
          <a:ext cx="1377553" cy="13775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kern="1200" cap="none" normalizeH="0" baseline="0" smtClean="0">
              <a:ln>
                <a:noFill/>
              </a:ln>
              <a:solidFill>
                <a:schemeClr val="tx1"/>
              </a:solidFill>
              <a:effectLst/>
              <a:latin typeface="Arial" charset="0"/>
              <a:ea typeface="ＭＳ Ｐゴシック" pitchFamily="96" charset="-128"/>
              <a:cs typeface="Arial" charset="0"/>
            </a:rPr>
            <a:t>Analysis Synthesis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Analysis planning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Data preparation/processing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Statistical analysis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Expert opinion</a:t>
          </a:r>
        </a:p>
      </dsp:txBody>
      <dsp:txXfrm>
        <a:off x="1736947" y="5335943"/>
        <a:ext cx="1377553" cy="1377553"/>
      </dsp:txXfrm>
    </dsp:sp>
    <dsp:sp modelId="{04EBB810-3A37-4CF6-8C4A-8569682321DF}">
      <dsp:nvSpPr>
        <dsp:cNvPr id="0" name=""/>
        <dsp:cNvSpPr/>
      </dsp:nvSpPr>
      <dsp:spPr>
        <a:xfrm>
          <a:off x="598039" y="-1242"/>
          <a:ext cx="6728721" cy="6728721"/>
        </a:xfrm>
        <a:prstGeom prst="circularArrow">
          <a:avLst>
            <a:gd name="adj1" fmla="val 3992"/>
            <a:gd name="adj2" fmla="val 250449"/>
            <a:gd name="adj3" fmla="val 9772509"/>
            <a:gd name="adj4" fmla="val 8183704"/>
            <a:gd name="adj5" fmla="val 46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4A8414-D44C-4540-ACA0-2CA83B98858F}">
      <dsp:nvSpPr>
        <dsp:cNvPr id="0" name=""/>
        <dsp:cNvSpPr/>
      </dsp:nvSpPr>
      <dsp:spPr>
        <a:xfrm>
          <a:off x="200270" y="2674341"/>
          <a:ext cx="1377553" cy="13775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kern="1200" cap="none" normalizeH="0" baseline="0" smtClean="0">
              <a:ln>
                <a:noFill/>
              </a:ln>
              <a:solidFill>
                <a:schemeClr val="tx1"/>
              </a:solidFill>
              <a:effectLst/>
              <a:latin typeface="Arial" charset="0"/>
              <a:ea typeface="ＭＳ Ｐゴシック" pitchFamily="96" charset="-128"/>
              <a:cs typeface="Arial" charset="0"/>
            </a:rPr>
            <a:t>Results, Resolution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Visualization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Report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rPr>
            <a:t>manuscript</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kern="1200" cap="none" normalizeH="0" baseline="0" smtClean="0">
            <a:ln>
              <a:noFill/>
            </a:ln>
            <a:solidFill>
              <a:schemeClr val="tx1"/>
            </a:solidFill>
            <a:effectLst/>
            <a:latin typeface="Arial" charset="0"/>
            <a:ea typeface="ＭＳ Ｐゴシック" pitchFamily="96" charset="-128"/>
            <a:cs typeface="Arial" charset="0"/>
          </a:endParaRPr>
        </a:p>
      </dsp:txBody>
      <dsp:txXfrm>
        <a:off x="200270" y="2674341"/>
        <a:ext cx="1377553" cy="1377553"/>
      </dsp:txXfrm>
    </dsp:sp>
    <dsp:sp modelId="{E27C4809-039F-4181-A717-CFC862AAA9FE}">
      <dsp:nvSpPr>
        <dsp:cNvPr id="0" name=""/>
        <dsp:cNvSpPr/>
      </dsp:nvSpPr>
      <dsp:spPr>
        <a:xfrm>
          <a:off x="598039" y="-1242"/>
          <a:ext cx="6728721" cy="6728721"/>
        </a:xfrm>
        <a:prstGeom prst="circularArrow">
          <a:avLst>
            <a:gd name="adj1" fmla="val 3992"/>
            <a:gd name="adj2" fmla="val 250449"/>
            <a:gd name="adj3" fmla="val 13165847"/>
            <a:gd name="adj4" fmla="val 11577042"/>
            <a:gd name="adj5" fmla="val 46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38E0D4-DB4B-4F60-B427-5760558B95DC}">
      <dsp:nvSpPr>
        <dsp:cNvPr id="0" name=""/>
        <dsp:cNvSpPr/>
      </dsp:nvSpPr>
      <dsp:spPr>
        <a:xfrm>
          <a:off x="1736947" y="12740"/>
          <a:ext cx="1377553" cy="13775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1" i="0" u="none" strike="noStrike" kern="1200" cap="none" normalizeH="0" baseline="0" dirty="0" smtClean="0">
              <a:ln>
                <a:noFill/>
              </a:ln>
              <a:solidFill>
                <a:schemeClr val="tx1"/>
              </a:solidFill>
              <a:effectLst/>
              <a:latin typeface="Arial" charset="0"/>
              <a:ea typeface="ＭＳ Ｐゴシック" pitchFamily="96" charset="-128"/>
              <a:cs typeface="Arial" charset="0"/>
            </a:rPr>
            <a:t>Research Problem/Project</a:t>
          </a: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Expert viewpoints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Research framework</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rPr>
            <a:t>Hypothesize </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kern="1200" cap="none" normalizeH="0" baseline="0" dirty="0" smtClean="0">
            <a:ln>
              <a:noFill/>
            </a:ln>
            <a:solidFill>
              <a:schemeClr val="tx1"/>
            </a:solidFill>
            <a:effectLst/>
            <a:latin typeface="Arial" charset="0"/>
            <a:ea typeface="ＭＳ Ｐゴシック" pitchFamily="96" charset="-128"/>
            <a:cs typeface="Arial" charset="0"/>
          </a:endParaRPr>
        </a:p>
      </dsp:txBody>
      <dsp:txXfrm>
        <a:off x="1736947" y="12740"/>
        <a:ext cx="1377553" cy="1377553"/>
      </dsp:txXfrm>
    </dsp:sp>
    <dsp:sp modelId="{25525C07-06D5-4C78-A8B3-F78A1143E311}">
      <dsp:nvSpPr>
        <dsp:cNvPr id="0" name=""/>
        <dsp:cNvSpPr/>
      </dsp:nvSpPr>
      <dsp:spPr>
        <a:xfrm>
          <a:off x="598039" y="-1242"/>
          <a:ext cx="6728721" cy="6728721"/>
        </a:xfrm>
        <a:prstGeom prst="circularArrow">
          <a:avLst>
            <a:gd name="adj1" fmla="val 3992"/>
            <a:gd name="adj2" fmla="val 250449"/>
            <a:gd name="adj3" fmla="val 16910446"/>
            <a:gd name="adj4" fmla="val 15239105"/>
            <a:gd name="adj5" fmla="val 465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D0F7BF-BE25-4062-B039-CD32E2613D73}" type="datetimeFigureOut">
              <a:rPr lang="en-US" smtClean="0"/>
              <a:t>10/14/2013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C8A3C8-5584-4DBB-B972-83B2748C5E2C}" type="slidenum">
              <a:rPr lang="en-US" smtClean="0"/>
              <a:t>‹#›</a:t>
            </a:fld>
            <a:endParaRPr lang="en-US"/>
          </a:p>
        </p:txBody>
      </p:sp>
    </p:spTree>
    <p:extLst>
      <p:ext uri="{BB962C8B-B14F-4D97-AF65-F5344CB8AC3E}">
        <p14:creationId xmlns:p14="http://schemas.microsoft.com/office/powerpoint/2010/main" val="40838614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7AB999-0A70-485F-AA40-E294E5175144}" type="slidenum">
              <a:rPr lang="en-US"/>
              <a:pPr/>
              <a:t>18</a:t>
            </a:fld>
            <a:endParaRPr lang="en-US"/>
          </a:p>
        </p:txBody>
      </p:sp>
      <p:sp>
        <p:nvSpPr>
          <p:cNvPr id="353282" name="Rectangle 2"/>
          <p:cNvSpPr>
            <a:spLocks noGrp="1" noRot="1" noChangeAspect="1" noChangeArrowheads="1" noTextEdit="1"/>
          </p:cNvSpPr>
          <p:nvPr>
            <p:ph type="sldImg"/>
          </p:nvPr>
        </p:nvSpPr>
        <p:spPr>
          <a:ln/>
        </p:spPr>
      </p:sp>
      <p:sp>
        <p:nvSpPr>
          <p:cNvPr id="353283" name="Rectangle 3"/>
          <p:cNvSpPr>
            <a:spLocks noGrp="1" noChangeArrowheads="1"/>
          </p:cNvSpPr>
          <p:nvPr>
            <p:ph type="body" idx="1"/>
          </p:nvPr>
        </p:nvSpPr>
        <p:spPr/>
        <p:txBody>
          <a:bodyPr/>
          <a:lstStyle/>
          <a:p>
            <a:pPr marL="149533" indent="-149533">
              <a:lnSpc>
                <a:spcPct val="80000"/>
              </a:lnSpc>
            </a:pPr>
            <a:r>
              <a:rPr lang="en-US" sz="900">
                <a:latin typeface="Times New Roman" pitchFamily="18" charset="0"/>
              </a:rPr>
              <a:t>Box ...</a:t>
            </a:r>
          </a:p>
          <a:p>
            <a:pPr marL="149533" indent="-149533">
              <a:lnSpc>
                <a:spcPct val="80000"/>
              </a:lnSpc>
              <a:buFontTx/>
              <a:buAutoNum type="arabicPeriod"/>
            </a:pPr>
            <a:r>
              <a:rPr lang="en-US" sz="900">
                <a:latin typeface="Times New Roman" pitchFamily="18" charset="0"/>
              </a:rPr>
              <a:t>I propose “There is nothing in this box.” </a:t>
            </a:r>
          </a:p>
          <a:p>
            <a:pPr marL="149533" indent="-149533">
              <a:lnSpc>
                <a:spcPct val="80000"/>
              </a:lnSpc>
              <a:buFontTx/>
              <a:buAutoNum type="arabicPeriod"/>
            </a:pPr>
            <a:r>
              <a:rPr lang="en-US" sz="900">
                <a:latin typeface="Times New Roman" pitchFamily="18" charset="0"/>
              </a:rPr>
              <a:t>Based on what students know, they test and reject my first hypothesis because they can clearly hear at least one item rattling around in the box.</a:t>
            </a:r>
          </a:p>
          <a:p>
            <a:pPr marL="149533" indent="-149533">
              <a:lnSpc>
                <a:spcPct val="80000"/>
              </a:lnSpc>
              <a:buFontTx/>
              <a:buAutoNum type="arabicPeriod"/>
            </a:pPr>
            <a:r>
              <a:rPr lang="en-US" sz="900">
                <a:latin typeface="Times New Roman" pitchFamily="18" charset="0"/>
              </a:rPr>
              <a:t>I propose “There is an living elephant in this box.” </a:t>
            </a:r>
          </a:p>
          <a:p>
            <a:pPr marL="149533" indent="-149533">
              <a:lnSpc>
                <a:spcPct val="80000"/>
              </a:lnSpc>
              <a:buFontTx/>
              <a:buAutoNum type="arabicPeriod"/>
            </a:pPr>
            <a:r>
              <a:rPr lang="en-US" sz="900">
                <a:latin typeface="Times New Roman" pitchFamily="18" charset="0"/>
              </a:rPr>
              <a:t>Based on what students know, they test and reject my second hypothesis because the box is not heavy enough to have a living elephant in the box. </a:t>
            </a:r>
          </a:p>
          <a:p>
            <a:pPr marL="149533" indent="-149533">
              <a:lnSpc>
                <a:spcPct val="80000"/>
              </a:lnSpc>
              <a:buFontTx/>
              <a:buAutoNum type="arabicPeriod"/>
            </a:pPr>
            <a:r>
              <a:rPr lang="en-US" sz="900">
                <a:latin typeface="Times New Roman" pitchFamily="18" charset="0"/>
              </a:rPr>
              <a:t>I propose “There is a round object inside this box.”</a:t>
            </a:r>
          </a:p>
          <a:p>
            <a:pPr marL="149533" indent="-149533">
              <a:lnSpc>
                <a:spcPct val="80000"/>
              </a:lnSpc>
              <a:buFontTx/>
              <a:buAutoNum type="arabicPeriod"/>
            </a:pPr>
            <a:r>
              <a:rPr lang="en-US" sz="900">
                <a:latin typeface="Times New Roman" pitchFamily="18" charset="0"/>
              </a:rPr>
              <a:t>Based on what students know, they fail to reject my third hypothesis because there is something rolling around inside the box.</a:t>
            </a:r>
          </a:p>
          <a:p>
            <a:pPr marL="149533" indent="-149533">
              <a:lnSpc>
                <a:spcPct val="80000"/>
              </a:lnSpc>
              <a:buFontTx/>
              <a:buAutoNum type="arabicPeriod"/>
            </a:pPr>
            <a:r>
              <a:rPr lang="en-US" sz="900">
                <a:latin typeface="Times New Roman" pitchFamily="18" charset="0"/>
              </a:rPr>
              <a:t>If I went around on this and every other campus in this world and offered everybody $20 if they got it right, do you think anybody would say “yes, there’s a living elephant inside this box?”  Probably very few people would say “yes” and that makes “There is no living elephant in this box” one of the strongest facts of the world.  Also, after some time of experimentation most people would probably agree that “There is a round object in this box,”  making it another one of the strongest facts of the world.  So, what makes a fact a fact is that people agree on it ...</a:t>
            </a:r>
          </a:p>
          <a:p>
            <a:pPr marL="149533" indent="-149533">
              <a:lnSpc>
                <a:spcPct val="80000"/>
              </a:lnSpc>
              <a:buFontTx/>
              <a:buAutoNum type="arabicPeriod"/>
            </a:pPr>
            <a:r>
              <a:rPr lang="en-US" sz="900">
                <a:latin typeface="Times New Roman" pitchFamily="18" charset="0"/>
              </a:rPr>
              <a:t>So, we have rejected or failed to reject proposed (not accepted) hypotheses but we do not know for certain if there is a round object in the box. We have not “opened” the box and thus do not know for certain its contents.  We just played the role of scientists trying to determine an unknown, which in this case was hidden from view by its being inside a box.</a:t>
            </a:r>
          </a:p>
          <a:p>
            <a:pPr marL="149533" indent="-149533">
              <a:lnSpc>
                <a:spcPct val="80000"/>
              </a:lnSpc>
              <a:buFontTx/>
              <a:buAutoNum type="arabicPeriod"/>
            </a:pPr>
            <a:r>
              <a:rPr lang="en-US" sz="900">
                <a:latin typeface="Times New Roman" pitchFamily="18" charset="0"/>
              </a:rPr>
              <a:t>Does this mean that it is an “absolute/true” fact that the object inside the box is actually a round sphere? --- No, we (the scientists) can only reach an ever closer approximation as to what is actually inside the box.  All it means is that we have been unable to reject the hypothesis that “there is a round object in the box”. </a:t>
            </a:r>
          </a:p>
          <a:p>
            <a:pPr marL="149533" indent="-149533">
              <a:lnSpc>
                <a:spcPct val="80000"/>
              </a:lnSpc>
              <a:buFontTx/>
              <a:buAutoNum type="arabicPeriod"/>
            </a:pPr>
            <a:r>
              <a:rPr lang="en-US" sz="900">
                <a:latin typeface="Times New Roman" pitchFamily="18" charset="0"/>
              </a:rPr>
              <a:t>Tomorrow a new experiment might be conducted on this box and new evidence might be revealed.  For instance some student out there might invent a device called an x-ray machine that allows us to see through metal boxes.  The x-rays might further fail to reject the idea that “there is a round object in this box” but also reveal that the round object appears to contain many, many living elephant embryos.</a:t>
            </a:r>
          </a:p>
          <a:p>
            <a:pPr marL="149533" indent="-149533">
              <a:lnSpc>
                <a:spcPct val="80000"/>
              </a:lnSpc>
              <a:buFontTx/>
              <a:buAutoNum type="arabicPeriod"/>
            </a:pPr>
            <a:r>
              <a:rPr lang="en-US" sz="900">
                <a:latin typeface="Times New Roman" pitchFamily="18" charset="0"/>
              </a:rPr>
              <a:t>Does this change our facts?</a:t>
            </a:r>
          </a:p>
          <a:p>
            <a:pPr marL="598129" lvl="1" indent="-149533">
              <a:lnSpc>
                <a:spcPct val="80000"/>
              </a:lnSpc>
              <a:buFontTx/>
              <a:buChar char="-"/>
            </a:pPr>
            <a:r>
              <a:rPr lang="en-US" sz="900">
                <a:latin typeface="Times New Roman" pitchFamily="18" charset="0"/>
              </a:rPr>
              <a:t>It doesn’t change (fails to reject) the fact that “there is a round object in the box.”</a:t>
            </a:r>
          </a:p>
          <a:p>
            <a:pPr marL="598129" lvl="1" indent="-149533">
              <a:lnSpc>
                <a:spcPct val="80000"/>
              </a:lnSpc>
              <a:buFontTx/>
              <a:buChar char="-"/>
            </a:pPr>
            <a:r>
              <a:rPr lang="en-US" sz="900">
                <a:latin typeface="Times New Roman" pitchFamily="18" charset="0"/>
              </a:rPr>
              <a:t>It may change (rejects) our long-standing fact that “there is no living elephant in the box.”  We could now qualify this second fact and argue that “there is no living adult elephant in the box”.  This fact would then remain unchallenged.</a:t>
            </a:r>
          </a:p>
          <a:p>
            <a:pPr marL="598129" lvl="1" indent="-149533">
              <a:lnSpc>
                <a:spcPct val="80000"/>
              </a:lnSpc>
              <a:buFontTx/>
              <a:buChar char="-"/>
            </a:pPr>
            <a:r>
              <a:rPr lang="en-US" sz="900">
                <a:latin typeface="Times New Roman" pitchFamily="18" charset="0"/>
              </a:rPr>
              <a:t>However, does this mean that the world will accept the new view/hypothesis that “there is a round object with living elephant embryos in the box”?  --- No. The great thing about science is that scientists are generally skeptics.  Just because one scientist, halfway around the world, claims to have disproven our “fact,” does not mean he/she ran the experiment correctly.  What needs to happen now is that other scientists repeat the x-ray experiment and see for themselves ... </a:t>
            </a:r>
          </a:p>
          <a:p>
            <a:pPr marL="149533" indent="-149533">
              <a:lnSpc>
                <a:spcPct val="80000"/>
              </a:lnSpc>
              <a:buFontTx/>
              <a:buAutoNum type="arabicPeriod"/>
            </a:pPr>
            <a:r>
              <a:rPr lang="en-US" sz="900">
                <a:latin typeface="Times New Roman" pitchFamily="18" charset="0"/>
              </a:rPr>
              <a:t>The obvious thing to do would be to simply open the box and show everybody what is actually inside.  In science, there is an understanding that the box can never be opened.  That is, no one will ever know the </a:t>
            </a:r>
            <a:r>
              <a:rPr lang="en-US" sz="900" u="sng">
                <a:latin typeface="Times New Roman" pitchFamily="18" charset="0"/>
              </a:rPr>
              <a:t>absolute truisms</a:t>
            </a:r>
            <a:r>
              <a:rPr lang="en-US" sz="900">
                <a:latin typeface="Times New Roman" pitchFamily="18" charset="0"/>
              </a:rPr>
              <a:t> about any object.  All a scientist can say is “based on all of our experiments, this object appears to be ‘X.’”  Tomorrow someone else may come up with a different way of testing our theories about ‘X’ and may prove us wrong.”  Another way to think about this is to ask yourself “have we tested this theory under all possible circumstances and utilizing all possible tests?”  The obvious answer is no.  We do not know all the possible circumstances, and we do not know all the possible tests.</a:t>
            </a:r>
          </a:p>
          <a:p>
            <a:pPr marL="149533" indent="-149533">
              <a:lnSpc>
                <a:spcPct val="80000"/>
              </a:lnSpc>
              <a:buFontTx/>
              <a:buAutoNum type="arabicPeriod"/>
            </a:pPr>
            <a:r>
              <a:rPr lang="en-US" sz="900">
                <a:latin typeface="Times New Roman" pitchFamily="18" charset="0"/>
              </a:rPr>
              <a:t>So “what is a fact?”  As you can see from the above example, facts can change.  All it takes is a new experiment or an old experiment conducted under different circumstances to shed new light on an old fact.  This new light will modify and change our understanding of the old fact.  Does this mean that our facts are wrong?  No it doesn’t.  What it means is we do not know if a fact is “absolutely right” or “wrong.”  No bells or whistles go off when we get the fact “absolutely correct.”  All a scientist can do is to continue to test our facts in new ways and see if they hold up. </a:t>
            </a:r>
          </a:p>
          <a:p>
            <a:pPr marL="149533" indent="-149533">
              <a:lnSpc>
                <a:spcPct val="80000"/>
              </a:lnSpc>
              <a:buFontTx/>
              <a:buAutoNum type="arabicPeriod"/>
            </a:pPr>
            <a:r>
              <a:rPr lang="en-US" sz="900">
                <a:latin typeface="Times New Roman" pitchFamily="18" charset="0"/>
              </a:rPr>
              <a:t>Thus, while science is not absolute (we can never open the box), the neat thing is that science is self-correcting (That is, sooner or later a new experiment will come along and improve and sharpen our facts.).</a:t>
            </a:r>
            <a:endParaRPr lang="en-US" sz="900">
              <a:latin typeface="Times New Roman" pitchFamily="18" charset="0"/>
              <a:sym typeface="Wingdings" pitchFamily="2" charset="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B3EECFEF-F90C-4E0D-BA50-7FE88F61482F}" type="slidenum">
              <a:rPr lang="en-US" smtClean="0"/>
              <a:pPr>
                <a:defRPr/>
              </a:pPr>
              <a:t>28</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BBB1BC5-026A-4E6B-87A8-E7314AEF0529}" type="slidenum">
              <a:rPr lang="en-US" smtClean="0"/>
              <a:pPr>
                <a:defRPr/>
              </a:pPr>
              <a:t>29</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CECFAC48-576D-45DF-8BB5-F15ED91AA6BD}" type="slidenum">
              <a:rPr lang="en-US" smtClean="0">
                <a:ea typeface="ＭＳ Ｐゴシック" pitchFamily="96" charset="-128"/>
              </a:rPr>
              <a:pPr/>
              <a:t>30</a:t>
            </a:fld>
            <a:endParaRPr lang="en-US" smtClean="0">
              <a:ea typeface="ＭＳ Ｐゴシック" pitchFamily="96" charset="-128"/>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AAF3259B-FA9F-4C9F-9DEF-49AFA46BBD28}" type="slidenum">
              <a:rPr lang="en-US" smtClean="0">
                <a:ea typeface="ＭＳ Ｐゴシック" pitchFamily="96" charset="-128"/>
              </a:rPr>
              <a:pPr/>
              <a:t>31</a:t>
            </a:fld>
            <a:endParaRPr lang="en-US" smtClean="0">
              <a:ea typeface="ＭＳ Ｐゴシック" pitchFamily="96" charset="-128"/>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B3EECFEF-F90C-4E0D-BA50-7FE88F61482F}" type="slidenum">
              <a:rPr lang="en-US" smtClean="0"/>
              <a:pPr>
                <a:defRPr/>
              </a:pPr>
              <a:t>33</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B55C71B-7F9A-42C5-A798-F91A1C0772C2}" type="slidenum">
              <a:rPr lang="en-US" smtClean="0"/>
              <a:pPr>
                <a:defRPr/>
              </a:pPr>
              <a:t>35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F047B88-489A-4C99-863B-7A856A3C9B64}" type="slidenum">
              <a:rPr lang="en-US"/>
              <a:pPr fontAlgn="base">
                <a:spcBef>
                  <a:spcPct val="0"/>
                </a:spcBef>
                <a:spcAft>
                  <a:spcPct val="0"/>
                </a:spcAft>
              </a:pPr>
              <a:t>36</a:t>
            </a:fld>
            <a:endParaRPr lang="en-US"/>
          </a:p>
        </p:txBody>
      </p:sp>
      <p:sp>
        <p:nvSpPr>
          <p:cNvPr id="3174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174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28134A-60D3-4793-BD86-78CFF431F61B}" type="slidenum">
              <a:rPr lang="en-US"/>
              <a:pPr fontAlgn="base">
                <a:spcBef>
                  <a:spcPct val="0"/>
                </a:spcBef>
                <a:spcAft>
                  <a:spcPct val="0"/>
                </a:spcAft>
              </a:pPr>
              <a:t>37</a:t>
            </a:fld>
            <a:endParaRPr lang="en-US"/>
          </a:p>
        </p:txBody>
      </p:sp>
      <p:sp>
        <p:nvSpPr>
          <p:cNvPr id="3379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AC614AE-C432-4191-9EA9-E9345A241C51}" type="slidenum">
              <a:rPr lang="en-US"/>
              <a:pPr fontAlgn="base">
                <a:spcBef>
                  <a:spcPct val="0"/>
                </a:spcBef>
                <a:spcAft>
                  <a:spcPct val="0"/>
                </a:spcAft>
              </a:pPr>
              <a:t>38</a:t>
            </a:fld>
            <a:endParaRPr lang="en-US"/>
          </a:p>
        </p:txBody>
      </p:sp>
      <p:sp>
        <p:nvSpPr>
          <p:cNvPr id="358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0661C8D-6CD8-4E6B-A54A-DBD3542B7281}" type="slidenum">
              <a:rPr lang="en-US"/>
              <a:pPr fontAlgn="base">
                <a:spcBef>
                  <a:spcPct val="0"/>
                </a:spcBef>
                <a:spcAft>
                  <a:spcPct val="0"/>
                </a:spcAft>
              </a:pPr>
              <a:t>39</a:t>
            </a:fld>
            <a:endParaRPr lang="en-US"/>
          </a:p>
        </p:txBody>
      </p:sp>
      <p:sp>
        <p:nvSpPr>
          <p:cNvPr id="3789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789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429BD8-C757-46CD-BFEA-FE20F207B66E}" type="slidenum">
              <a:rPr lang="en-US"/>
              <a:pPr/>
              <a:t>19</a:t>
            </a:fld>
            <a:endParaRPr lang="en-US"/>
          </a:p>
        </p:txBody>
      </p:sp>
      <p:sp>
        <p:nvSpPr>
          <p:cNvPr id="360450" name="Rectangle 2"/>
          <p:cNvSpPr>
            <a:spLocks noGrp="1" noRot="1" noChangeAspect="1" noChangeArrowheads="1" noTextEdit="1"/>
          </p:cNvSpPr>
          <p:nvPr>
            <p:ph type="sldImg"/>
          </p:nvPr>
        </p:nvSpPr>
        <p:spPr>
          <a:ln/>
        </p:spPr>
      </p:sp>
      <p:sp>
        <p:nvSpPr>
          <p:cNvPr id="3604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A492D4B-0CF0-4392-A165-B8BD6704DA28}" type="slidenum">
              <a:rPr lang="en-US"/>
              <a:pPr fontAlgn="base">
                <a:spcBef>
                  <a:spcPct val="0"/>
                </a:spcBef>
                <a:spcAft>
                  <a:spcPct val="0"/>
                </a:spcAft>
              </a:pPr>
              <a:t>40</a:t>
            </a:fld>
            <a:endParaRPr lang="en-US"/>
          </a:p>
        </p:txBody>
      </p:sp>
      <p:sp>
        <p:nvSpPr>
          <p:cNvPr id="3993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993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77A327C-7B4C-47A1-8395-27E38159A4B1}" type="slidenum">
              <a:rPr lang="en-US"/>
              <a:pPr fontAlgn="base">
                <a:spcBef>
                  <a:spcPct val="0"/>
                </a:spcBef>
                <a:spcAft>
                  <a:spcPct val="0"/>
                </a:spcAft>
              </a:pPr>
              <a:t>41</a:t>
            </a:fld>
            <a:endParaRPr lang="en-US"/>
          </a:p>
        </p:txBody>
      </p:sp>
      <p:sp>
        <p:nvSpPr>
          <p:cNvPr id="4198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198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70D8AAD-2921-4053-AB4E-1ED4F683294B}" type="slidenum">
              <a:rPr lang="en-US"/>
              <a:pPr fontAlgn="base">
                <a:spcBef>
                  <a:spcPct val="0"/>
                </a:spcBef>
                <a:spcAft>
                  <a:spcPct val="0"/>
                </a:spcAft>
              </a:pPr>
              <a:t>42</a:t>
            </a:fld>
            <a:endParaRPr lang="en-US"/>
          </a:p>
        </p:txBody>
      </p:sp>
      <p:sp>
        <p:nvSpPr>
          <p:cNvPr id="4403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403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D85B9A0-25D8-451B-85DB-C6CE28BC8EA8}" type="slidenum">
              <a:rPr lang="en-US"/>
              <a:pPr fontAlgn="base">
                <a:spcBef>
                  <a:spcPct val="0"/>
                </a:spcBef>
                <a:spcAft>
                  <a:spcPct val="0"/>
                </a:spcAft>
              </a:pPr>
              <a:t>43</a:t>
            </a:fld>
            <a:endParaRPr lang="en-US"/>
          </a:p>
        </p:txBody>
      </p:sp>
      <p:sp>
        <p:nvSpPr>
          <p:cNvPr id="4813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B55C71B-7F9A-42C5-A798-F91A1C0772C2}" type="slidenum">
              <a:rPr lang="en-US" smtClean="0"/>
              <a:pPr>
                <a:defRPr/>
              </a:pPr>
              <a:t>44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B55C71B-7F9A-42C5-A798-F91A1C0772C2}" type="slidenum">
              <a:rPr lang="en-US" smtClean="0"/>
              <a:pPr>
                <a:defRPr/>
              </a:pPr>
              <a:t>45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8A44620-B75B-44F7-97E1-68F84CA08CDC}" type="slidenum">
              <a:rPr lang="en-US"/>
              <a:pPr fontAlgn="base">
                <a:spcBef>
                  <a:spcPct val="0"/>
                </a:spcBef>
                <a:spcAft>
                  <a:spcPct val="0"/>
                </a:spcAft>
              </a:pPr>
              <a:t>46</a:t>
            </a:fld>
            <a:endParaRPr lang="en-US"/>
          </a:p>
        </p:txBody>
      </p:sp>
      <p:sp>
        <p:nvSpPr>
          <p:cNvPr id="5325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325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895F03B-A09D-4BD4-92A4-63A9AEADF564}" type="slidenum">
              <a:rPr lang="en-US"/>
              <a:pPr fontAlgn="base">
                <a:spcBef>
                  <a:spcPct val="0"/>
                </a:spcBef>
                <a:spcAft>
                  <a:spcPct val="0"/>
                </a:spcAft>
              </a:pPr>
              <a:t>47</a:t>
            </a:fld>
            <a:endParaRPr lang="en-US"/>
          </a:p>
        </p:txBody>
      </p:sp>
      <p:sp>
        <p:nvSpPr>
          <p:cNvPr id="5529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529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8C14D3E-F9C6-42AD-AAA8-91BB612EA320}" type="slidenum">
              <a:rPr lang="en-US"/>
              <a:pPr fontAlgn="base">
                <a:spcBef>
                  <a:spcPct val="0"/>
                </a:spcBef>
                <a:spcAft>
                  <a:spcPct val="0"/>
                </a:spcAft>
              </a:pPr>
              <a:t>48</a:t>
            </a:fld>
            <a:endParaRPr lang="en-US"/>
          </a:p>
        </p:txBody>
      </p:sp>
      <p:sp>
        <p:nvSpPr>
          <p:cNvPr id="5939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939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80D01FB-E069-4FAC-8754-2A73B5384123}" type="slidenum">
              <a:rPr lang="en-US"/>
              <a:pPr fontAlgn="base">
                <a:spcBef>
                  <a:spcPct val="0"/>
                </a:spcBef>
                <a:spcAft>
                  <a:spcPct val="0"/>
                </a:spcAft>
              </a:pPr>
              <a:t>49</a:t>
            </a:fld>
            <a:endParaRPr lang="en-US"/>
          </a:p>
        </p:txBody>
      </p:sp>
      <p:sp>
        <p:nvSpPr>
          <p:cNvPr id="6349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349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7F115D-28D8-40FE-B648-C98C94EF13FA}" type="slidenum">
              <a:rPr lang="en-US"/>
              <a:pPr/>
              <a:t>20</a:t>
            </a:fld>
            <a:endParaRPr lang="en-US"/>
          </a:p>
        </p:txBody>
      </p:sp>
      <p:sp>
        <p:nvSpPr>
          <p:cNvPr id="352258" name="Rectangle 2"/>
          <p:cNvSpPr>
            <a:spLocks noGrp="1" noRot="1" noChangeAspect="1" noChangeArrowheads="1" noTextEdit="1"/>
          </p:cNvSpPr>
          <p:nvPr>
            <p:ph type="sldImg"/>
          </p:nvPr>
        </p:nvSpPr>
        <p:spPr>
          <a:ln/>
        </p:spPr>
      </p:sp>
      <p:sp>
        <p:nvSpPr>
          <p:cNvPr id="352259" name="Rectangle 3"/>
          <p:cNvSpPr>
            <a:spLocks noGrp="1" noChangeArrowheads="1"/>
          </p:cNvSpPr>
          <p:nvPr>
            <p:ph type="body" idx="1"/>
          </p:nvPr>
        </p:nvSpPr>
        <p:spPr/>
        <p:txBody>
          <a:bodyPr/>
          <a:lstStyle/>
          <a:p>
            <a:pPr>
              <a:buFontTx/>
              <a:buChar char="-"/>
            </a:pPr>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33CFF1B-65E5-4B2F-B06C-AF5149D5FD97}" type="slidenum">
              <a:rPr lang="en-US"/>
              <a:pPr fontAlgn="base">
                <a:spcBef>
                  <a:spcPct val="0"/>
                </a:spcBef>
                <a:spcAft>
                  <a:spcPct val="0"/>
                </a:spcAft>
              </a:pPr>
              <a:t>50</a:t>
            </a:fld>
            <a:endParaRPr lang="en-US"/>
          </a:p>
        </p:txBody>
      </p:sp>
      <p:sp>
        <p:nvSpPr>
          <p:cNvPr id="6553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553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1959E8C-D1FE-4BB9-A4FB-71167383C67F}" type="slidenum">
              <a:rPr lang="en-US"/>
              <a:pPr fontAlgn="base">
                <a:spcBef>
                  <a:spcPct val="0"/>
                </a:spcBef>
                <a:spcAft>
                  <a:spcPct val="0"/>
                </a:spcAft>
              </a:pPr>
              <a:t>51</a:t>
            </a:fld>
            <a:endParaRPr lang="en-US"/>
          </a:p>
        </p:txBody>
      </p:sp>
      <p:sp>
        <p:nvSpPr>
          <p:cNvPr id="6758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758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B55C71B-7F9A-42C5-A798-F91A1C0772C2}" type="slidenum">
              <a:rPr lang="en-US" smtClean="0"/>
              <a:pPr>
                <a:defRPr/>
              </a:pPr>
              <a:t>52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B55C71B-7F9A-42C5-A798-F91A1C0772C2}" type="slidenum">
              <a:rPr lang="en-US" smtClean="0"/>
              <a:pPr>
                <a:defRPr/>
              </a:pPr>
              <a:t>53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8E83AB9-8B8F-4CFE-9CDD-5F056E19372E}" type="slidenum">
              <a:rPr lang="en-US"/>
              <a:pPr fontAlgn="base">
                <a:spcBef>
                  <a:spcPct val="0"/>
                </a:spcBef>
                <a:spcAft>
                  <a:spcPct val="0"/>
                </a:spcAft>
              </a:pPr>
              <a:t>54</a:t>
            </a:fld>
            <a:endParaRPr lang="en-US"/>
          </a:p>
        </p:txBody>
      </p:sp>
      <p:sp>
        <p:nvSpPr>
          <p:cNvPr id="8397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397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B7B39A-633D-46EF-8F16-D17B9B770183}" type="slidenum">
              <a:rPr lang="en-US"/>
              <a:pPr fontAlgn="base">
                <a:spcBef>
                  <a:spcPct val="0"/>
                </a:spcBef>
                <a:spcAft>
                  <a:spcPct val="0"/>
                </a:spcAft>
              </a:pPr>
              <a:t>55</a:t>
            </a:fld>
            <a:endParaRPr lang="en-US"/>
          </a:p>
        </p:txBody>
      </p:sp>
      <p:sp>
        <p:nvSpPr>
          <p:cNvPr id="8601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601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E9F83F-C3AA-47AC-8621-E5D03202A998}" type="slidenum">
              <a:rPr lang="en-US"/>
              <a:pPr/>
              <a:t>21</a:t>
            </a:fld>
            <a:endParaRPr lang="en-US"/>
          </a:p>
        </p:txBody>
      </p:sp>
      <p:sp>
        <p:nvSpPr>
          <p:cNvPr id="351234" name="Rectangle 2"/>
          <p:cNvSpPr>
            <a:spLocks noGrp="1" noRot="1" noChangeAspect="1" noChangeArrowheads="1" noTextEdit="1"/>
          </p:cNvSpPr>
          <p:nvPr>
            <p:ph type="sldImg"/>
          </p:nvPr>
        </p:nvSpPr>
        <p:spPr>
          <a:ln/>
        </p:spPr>
      </p:sp>
      <p:sp>
        <p:nvSpPr>
          <p:cNvPr id="351235" name="Rectangle 3"/>
          <p:cNvSpPr>
            <a:spLocks noGrp="1" noChangeArrowheads="1"/>
          </p:cNvSpPr>
          <p:nvPr>
            <p:ph type="body" idx="1"/>
          </p:nvPr>
        </p:nvSpPr>
        <p:spPr/>
        <p:txBody>
          <a:bodyPr/>
          <a:lstStyle/>
          <a:p>
            <a:r>
              <a:rPr lang="en-US" sz="900">
                <a:latin typeface="Times New Roman" pitchFamily="18" charset="0"/>
              </a:rPr>
              <a:t>Published in accredited scientific journal </a:t>
            </a:r>
            <a:r>
              <a:rPr lang="en-US" sz="900">
                <a:latin typeface="Times New Roman" pitchFamily="18" charset="0"/>
                <a:sym typeface="Wingdings" pitchFamily="2" charset="2"/>
              </a:rPr>
              <a:t> Peer review  Keep charlatans / fraudsters out of science</a:t>
            </a:r>
            <a:endParaRPr lang="en-US" sz="90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B1FE21-7D0E-459E-8522-DD2677AFA32D}" type="slidenum">
              <a:rPr lang="en-US"/>
              <a:pPr/>
              <a:t>22</a:t>
            </a:fld>
            <a:endParaRPr lang="en-US"/>
          </a:p>
        </p:txBody>
      </p:sp>
      <p:sp>
        <p:nvSpPr>
          <p:cNvPr id="342018" name="Rectangle 2"/>
          <p:cNvSpPr>
            <a:spLocks noGrp="1" noRot="1" noChangeAspect="1" noChangeArrowheads="1" noTextEdit="1"/>
          </p:cNvSpPr>
          <p:nvPr>
            <p:ph type="sldImg"/>
          </p:nvPr>
        </p:nvSpPr>
        <p:spPr>
          <a:ln/>
        </p:spPr>
      </p:sp>
      <p:sp>
        <p:nvSpPr>
          <p:cNvPr id="342019" name="Rectangle 3"/>
          <p:cNvSpPr>
            <a:spLocks noGrp="1" noChangeArrowheads="1"/>
          </p:cNvSpPr>
          <p:nvPr>
            <p:ph type="body" idx="1"/>
          </p:nvPr>
        </p:nvSpPr>
        <p:spPr/>
        <p:txBody>
          <a:bodyPr/>
          <a:lstStyle/>
          <a:p>
            <a:pPr>
              <a:lnSpc>
                <a:spcPct val="110000"/>
              </a:lnSpc>
              <a:buFont typeface="Webdings" pitchFamily="18" charset="2"/>
              <a:buNone/>
            </a:pPr>
            <a:r>
              <a:rPr lang="en-US">
                <a:latin typeface="Times New Roman" pitchFamily="18" charset="0"/>
              </a:rPr>
              <a:t>A scientific law is like a slingshot</a:t>
            </a:r>
          </a:p>
          <a:p>
            <a:pPr>
              <a:lnSpc>
                <a:spcPct val="110000"/>
              </a:lnSpc>
              <a:buFontTx/>
              <a:buChar char="-"/>
            </a:pPr>
            <a:r>
              <a:rPr lang="en-US">
                <a:latin typeface="Times New Roman" pitchFamily="18" charset="0"/>
              </a:rPr>
              <a:t>It has but one moving part – a rubber band</a:t>
            </a:r>
          </a:p>
          <a:p>
            <a:pPr>
              <a:lnSpc>
                <a:spcPct val="110000"/>
              </a:lnSpc>
              <a:buFontTx/>
              <a:buChar char="-"/>
            </a:pPr>
            <a:r>
              <a:rPr lang="en-US">
                <a:latin typeface="Times New Roman" pitchFamily="18" charset="0"/>
              </a:rPr>
              <a:t>A rock will fly out at a predictable speed, depending upon the distance the band is drawn back</a:t>
            </a:r>
          </a:p>
          <a:p>
            <a:pPr>
              <a:lnSpc>
                <a:spcPct val="110000"/>
              </a:lnSpc>
              <a:buFont typeface="Webdings" pitchFamily="18" charset="2"/>
              <a:buNone/>
            </a:pPr>
            <a:r>
              <a:rPr lang="en-US">
                <a:latin typeface="Times New Roman" pitchFamily="18" charset="0"/>
              </a:rPr>
              <a:t>A theory is like an automobile</a:t>
            </a:r>
          </a:p>
          <a:p>
            <a:pPr>
              <a:lnSpc>
                <a:spcPct val="110000"/>
              </a:lnSpc>
              <a:buFontTx/>
              <a:buChar char="-"/>
            </a:pPr>
            <a:r>
              <a:rPr lang="en-US">
                <a:latin typeface="Times New Roman" pitchFamily="18" charset="0"/>
              </a:rPr>
              <a:t>It has many moving parts (complex), all working in unison</a:t>
            </a:r>
          </a:p>
          <a:p>
            <a:pPr>
              <a:lnSpc>
                <a:spcPct val="110000"/>
              </a:lnSpc>
              <a:buFontTx/>
              <a:buChar char="-"/>
            </a:pPr>
            <a:r>
              <a:rPr lang="en-US">
                <a:latin typeface="Times New Roman" pitchFamily="18" charset="0"/>
              </a:rPr>
              <a:t>Sometimes, improvements are made by replacing old parts with better, newer parts or by adding new parts, but the function of the automobile (transport from A to B) / theory as a whole remains unchanged</a:t>
            </a:r>
          </a:p>
          <a:p>
            <a:pPr>
              <a:lnSpc>
                <a:spcPct val="110000"/>
              </a:lnSpc>
              <a:buFont typeface="Webdings" pitchFamily="18" charset="2"/>
              <a:buNone/>
            </a:pPr>
            <a:r>
              <a:rPr lang="en-US" sz="900">
                <a:latin typeface="Times New Roman" pitchFamily="18" charset="0"/>
                <a:sym typeface="Wingdings" pitchFamily="2" charset="2"/>
              </a:rPr>
              <a:t>Example</a:t>
            </a:r>
          </a:p>
          <a:p>
            <a:pPr>
              <a:lnSpc>
                <a:spcPct val="110000"/>
              </a:lnSpc>
              <a:buFontTx/>
              <a:buChar char="-"/>
            </a:pPr>
            <a:r>
              <a:rPr lang="en-US" sz="900">
                <a:latin typeface="Times New Roman" pitchFamily="18" charset="0"/>
                <a:sym typeface="Wingdings" pitchFamily="2" charset="2"/>
              </a:rPr>
              <a:t>Today I saw the sun rise (fact). This fact is explained by the theory that the Earth is round and spins on its axis while orbiting the sun. This theory also explains other facts (e.g., seasons, moon phases) and allows us to make predictions about what will happen tomorrow.</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3B9538-FEDD-48D5-B76B-3399278D5A78}" type="slidenum">
              <a:rPr lang="en-US"/>
              <a:pPr/>
              <a:t>23</a:t>
            </a:fld>
            <a:endParaRPr lang="en-US"/>
          </a:p>
        </p:txBody>
      </p:sp>
      <p:sp>
        <p:nvSpPr>
          <p:cNvPr id="344066" name="Rectangle 2"/>
          <p:cNvSpPr>
            <a:spLocks noGrp="1" noRot="1" noChangeAspect="1" noChangeArrowheads="1" noTextEdit="1"/>
          </p:cNvSpPr>
          <p:nvPr>
            <p:ph type="sldImg"/>
          </p:nvPr>
        </p:nvSpPr>
        <p:spPr>
          <a:ln/>
        </p:spPr>
      </p:sp>
      <p:sp>
        <p:nvSpPr>
          <p:cNvPr id="344067" name="Rectangle 3"/>
          <p:cNvSpPr>
            <a:spLocks noGrp="1" noChangeArrowheads="1"/>
          </p:cNvSpPr>
          <p:nvPr>
            <p:ph type="body" idx="1"/>
          </p:nvPr>
        </p:nvSpPr>
        <p:spPr/>
        <p:txBody>
          <a:bodyPr/>
          <a:lstStyle/>
          <a:p>
            <a:pPr>
              <a:lnSpc>
                <a:spcPct val="110000"/>
              </a:lnSpc>
              <a:buFont typeface="Webdings" pitchFamily="18" charset="2"/>
              <a:buNone/>
            </a:pPr>
            <a:r>
              <a:rPr lang="en-US" sz="900">
                <a:latin typeface="Times New Roman" pitchFamily="18" charset="0"/>
              </a:rPr>
              <a:t>Alfred Wegener</a:t>
            </a:r>
          </a:p>
          <a:p>
            <a:pPr>
              <a:lnSpc>
                <a:spcPct val="110000"/>
              </a:lnSpc>
              <a:buFontTx/>
              <a:buChar char="-"/>
            </a:pPr>
            <a:r>
              <a:rPr lang="en-US" sz="900">
                <a:latin typeface="Times New Roman" pitchFamily="18" charset="0"/>
              </a:rPr>
              <a:t>Proposition of continental drift ended his career (1912)</a:t>
            </a:r>
          </a:p>
          <a:p>
            <a:pPr>
              <a:lnSpc>
                <a:spcPct val="110000"/>
              </a:lnSpc>
              <a:buFontTx/>
              <a:buChar char="-"/>
            </a:pPr>
            <a:r>
              <a:rPr lang="en-US" sz="900">
                <a:latin typeface="Times New Roman" pitchFamily="18" charset="0"/>
              </a:rPr>
              <a:t>Now, mechanisms are understood and Wegener’s ideas are part of the Theory of Plate Tectonics (1960s)</a:t>
            </a:r>
            <a:endParaRPr lang="en-US" sz="900">
              <a:latin typeface="Times New Roman" pitchFamily="18" charset="0"/>
              <a:sym typeface="Wingdings" pitchFamily="2" charset="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0F7B61-D3DC-4AED-AA57-B90C131E192D}" type="slidenum">
              <a:rPr lang="en-US"/>
              <a:pPr/>
              <a:t>24</a:t>
            </a:fld>
            <a:endParaRPr lang="en-US"/>
          </a:p>
        </p:txBody>
      </p:sp>
      <p:sp>
        <p:nvSpPr>
          <p:cNvPr id="348162" name="Rectangle 2"/>
          <p:cNvSpPr>
            <a:spLocks noGrp="1" noRot="1" noChangeAspect="1" noChangeArrowheads="1" noTextEdit="1"/>
          </p:cNvSpPr>
          <p:nvPr>
            <p:ph type="sldImg"/>
          </p:nvPr>
        </p:nvSpPr>
        <p:spPr>
          <a:ln/>
        </p:spPr>
      </p:sp>
      <p:sp>
        <p:nvSpPr>
          <p:cNvPr id="348163" name="Rectangle 3"/>
          <p:cNvSpPr>
            <a:spLocks noGrp="1" noChangeArrowheads="1"/>
          </p:cNvSpPr>
          <p:nvPr>
            <p:ph type="body" idx="1"/>
          </p:nvPr>
        </p:nvSpPr>
        <p:spPr/>
        <p:txBody>
          <a:bodyPr/>
          <a:lstStyle/>
          <a:p>
            <a:pPr lvl="1">
              <a:lnSpc>
                <a:spcPct val="110000"/>
              </a:lnSpc>
            </a:pPr>
            <a:r>
              <a:rPr lang="en-US" sz="900">
                <a:latin typeface="Times New Roman" pitchFamily="18" charset="0"/>
              </a:rPr>
              <a:t>Back in the days ...:</a:t>
            </a:r>
          </a:p>
          <a:p>
            <a:pPr lvl="1">
              <a:lnSpc>
                <a:spcPct val="110000"/>
              </a:lnSpc>
              <a:buFontTx/>
              <a:buChar char="-"/>
            </a:pPr>
            <a:r>
              <a:rPr lang="en-US" sz="900">
                <a:latin typeface="Times New Roman" pitchFamily="18" charset="0"/>
              </a:rPr>
              <a:t>Aristotle in his treatise on nature wrote about mermaids and unicorns … everybody believed it because he was a prolific writer … only reason we know about it is because his work survived and because he could write</a:t>
            </a:r>
          </a:p>
          <a:p>
            <a:pPr lvl="1">
              <a:lnSpc>
                <a:spcPct val="110000"/>
              </a:lnSpc>
            </a:pPr>
            <a:r>
              <a:rPr lang="en-US" sz="900">
                <a:latin typeface="Times New Roman" pitchFamily="18" charset="0"/>
              </a:rPr>
              <a:t>Today ...:</a:t>
            </a:r>
          </a:p>
          <a:p>
            <a:pPr lvl="1">
              <a:lnSpc>
                <a:spcPct val="110000"/>
              </a:lnSpc>
              <a:buFontTx/>
              <a:buChar char="-"/>
            </a:pPr>
            <a:r>
              <a:rPr lang="en-US" sz="900">
                <a:latin typeface="Times New Roman" pitchFamily="18" charset="0"/>
              </a:rPr>
              <a:t>Newton’s law of gravity (1666) </a:t>
            </a:r>
            <a:r>
              <a:rPr lang="en-US" sz="900">
                <a:latin typeface="Times New Roman" pitchFamily="18" charset="0"/>
                <a:sym typeface="Wingdings" pitchFamily="2" charset="2"/>
              </a:rPr>
              <a:t></a:t>
            </a:r>
            <a:r>
              <a:rPr lang="en-US" sz="900">
                <a:latin typeface="Times New Roman" pitchFamily="18" charset="0"/>
              </a:rPr>
              <a:t> Describes the force of attraction between all matter (“cannot be held responsible for people falling in love” – Einstein)</a:t>
            </a:r>
          </a:p>
          <a:p>
            <a:pPr lvl="1">
              <a:lnSpc>
                <a:spcPct val="110000"/>
              </a:lnSpc>
              <a:buFontTx/>
              <a:buChar char="-"/>
            </a:pPr>
            <a:r>
              <a:rPr lang="en-US" sz="900">
                <a:latin typeface="Times New Roman" pitchFamily="18" charset="0"/>
              </a:rPr>
              <a:t>Actually “wrong” in some situations (i.e. at speeds ? speed of light) but has it been thrown on the trash heap? – No: it is good enough for almost all purposes and much simpler than Einstein’s Theory of Relativity</a:t>
            </a:r>
          </a:p>
          <a:p>
            <a:pPr lvl="1">
              <a:lnSpc>
                <a:spcPct val="110000"/>
              </a:lnSpc>
              <a:buFontTx/>
              <a:buChar char="-"/>
            </a:pPr>
            <a:r>
              <a:rPr lang="en-US" sz="900">
                <a:latin typeface="Times New Roman" pitchFamily="18" charset="0"/>
              </a:rPr>
              <a:t>It’s highly unlikely that we’ll find out that we had something completely wrong …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D39E48-F840-4AB8-B02E-AF13B6419537}" type="slidenum">
              <a:rPr lang="en-US"/>
              <a:pPr/>
              <a:t>25</a:t>
            </a:fld>
            <a:endParaRPr lang="en-US"/>
          </a:p>
        </p:txBody>
      </p:sp>
      <p:sp>
        <p:nvSpPr>
          <p:cNvPr id="335874" name="Rectangle 2"/>
          <p:cNvSpPr>
            <a:spLocks noGrp="1" noRot="1" noChangeAspect="1" noChangeArrowheads="1" noTextEdit="1"/>
          </p:cNvSpPr>
          <p:nvPr>
            <p:ph type="sldImg"/>
          </p:nvPr>
        </p:nvSpPr>
        <p:spPr>
          <a:ln/>
        </p:spPr>
      </p:sp>
      <p:sp>
        <p:nvSpPr>
          <p:cNvPr id="335875" name="Rectangle 3"/>
          <p:cNvSpPr>
            <a:spLocks noGrp="1" noChangeArrowheads="1"/>
          </p:cNvSpPr>
          <p:nvPr>
            <p:ph type="body" idx="1"/>
          </p:nvPr>
        </p:nvSpPr>
        <p:spPr/>
        <p:txBody>
          <a:bodyPr/>
          <a:lstStyle/>
          <a:p>
            <a:pPr>
              <a:lnSpc>
                <a:spcPct val="105000"/>
              </a:lnSpc>
              <a:buFont typeface="Webdings" pitchFamily="18" charset="2"/>
              <a:buNone/>
            </a:pPr>
            <a:endParaRPr lang="en-US" sz="90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B3EECFEF-F90C-4E0D-BA50-7FE88F61482F}" type="slidenum">
              <a:rPr lang="en-US" smtClean="0"/>
              <a:pPr>
                <a:defRPr/>
              </a:pPr>
              <a:t>26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E72A437-BB80-4DAB-90CA-E4B7325FC627}"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D670F7B9-1070-49AB-8C57-7310D4AF982B}" type="slidenum">
              <a:rPr lang="en-US" smtClean="0"/>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72A437-BB80-4DAB-90CA-E4B7325FC627}"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70F7B9-1070-49AB-8C57-7310D4AF982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72A437-BB80-4DAB-90CA-E4B7325FC627}"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70F7B9-1070-49AB-8C57-7310D4AF982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72A437-BB80-4DAB-90CA-E4B7325FC627}" type="datetimeFigureOut">
              <a:rPr lang="en-US" smtClean="0"/>
              <a:t>10/14/2013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70F7B9-1070-49AB-8C57-7310D4AF982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E72A437-BB80-4DAB-90CA-E4B7325FC627}" type="datetimeFigureOut">
              <a:rPr lang="en-US" smtClean="0"/>
              <a:t>10/14/2013</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70F7B9-1070-49AB-8C57-7310D4AF982B}" type="slidenum">
              <a:rPr lang="en-US" smtClean="0"/>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E72A437-BB80-4DAB-90CA-E4B7325FC627}"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70F7B9-1070-49AB-8C57-7310D4AF982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E72A437-BB80-4DAB-90CA-E4B7325FC627}" type="datetimeFigureOut">
              <a:rPr lang="en-US" smtClean="0"/>
              <a:t>10/14/2013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70F7B9-1070-49AB-8C57-7310D4AF982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E72A437-BB80-4DAB-90CA-E4B7325FC627}" type="datetimeFigureOut">
              <a:rPr lang="en-US" smtClean="0"/>
              <a:t>10/14/2013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70F7B9-1070-49AB-8C57-7310D4AF982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8E72A437-BB80-4DAB-90CA-E4B7325FC627}" type="datetimeFigureOut">
              <a:rPr lang="en-US" smtClean="0"/>
              <a:t>10/14/2013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70F7B9-1070-49AB-8C57-7310D4AF982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E72A437-BB80-4DAB-90CA-E4B7325FC627}" type="datetimeFigureOut">
              <a:rPr lang="en-US" smtClean="0"/>
              <a:t>10/14/2013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70F7B9-1070-49AB-8C57-7310D4AF982B}" type="slidenum">
              <a:rPr lang="en-US" smtClean="0"/>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8E72A437-BB80-4DAB-90CA-E4B7325FC627}" type="datetimeFigureOut">
              <a:rPr lang="en-US" smtClean="0"/>
              <a:t>10/14/2013</a:t>
            </a:fld>
            <a:endParaRPr lang="en-US"/>
          </a:p>
        </p:txBody>
      </p:sp>
      <p:sp>
        <p:nvSpPr>
          <p:cNvPr id="7" name="Slide Number Placeholder 6"/>
          <p:cNvSpPr>
            <a:spLocks noGrp="1"/>
          </p:cNvSpPr>
          <p:nvPr>
            <p:ph type="sldNum" sz="quarter" idx="12"/>
          </p:nvPr>
        </p:nvSpPr>
        <p:spPr/>
        <p:txBody>
          <a:bodyPr/>
          <a:lstStyle/>
          <a:p>
            <a:fld id="{D670F7B9-1070-49AB-8C57-7310D4AF982B}" type="slidenum">
              <a:rPr lang="en-US" smtClean="0"/>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8E72A437-BB80-4DAB-90CA-E4B7325FC627}" type="datetimeFigureOut">
              <a:rPr lang="en-US" smtClean="0"/>
              <a:t>10/14/2013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D670F7B9-1070-49AB-8C57-7310D4AF982B}" type="slidenum">
              <a:rPr lang="en-US" smtClean="0"/>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pdc.arizona.edu/maps/"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4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Announcements</a:t>
            </a:r>
            <a:endParaRPr lang="en-US" dirty="0"/>
          </a:p>
        </p:txBody>
      </p:sp>
      <p:sp>
        <p:nvSpPr>
          <p:cNvPr id="3" name="Content Placeholder 2"/>
          <p:cNvSpPr>
            <a:spLocks noGrp="1"/>
          </p:cNvSpPr>
          <p:nvPr>
            <p:ph idx="1"/>
          </p:nvPr>
        </p:nvSpPr>
        <p:spPr/>
        <p:txBody>
          <a:bodyPr/>
          <a:lstStyle/>
          <a:p>
            <a:r>
              <a:rPr lang="en-US" dirty="0" smtClean="0"/>
              <a:t>Next week midterm!</a:t>
            </a:r>
          </a:p>
          <a:p>
            <a:r>
              <a:rPr lang="en-US" dirty="0" smtClean="0"/>
              <a:t>Study session tomorrow in </a:t>
            </a:r>
            <a:r>
              <a:rPr lang="en-US" dirty="0" err="1" smtClean="0"/>
              <a:t>Harvill</a:t>
            </a:r>
            <a:r>
              <a:rPr lang="en-US" dirty="0" smtClean="0"/>
              <a:t> 435 D at 12:30</a:t>
            </a:r>
          </a:p>
          <a:p>
            <a:r>
              <a:rPr lang="en-US" dirty="0" smtClean="0"/>
              <a:t>Short assignment 2 and peer review 3 due today</a:t>
            </a:r>
          </a:p>
        </p:txBody>
      </p:sp>
    </p:spTree>
    <p:extLst>
      <p:ext uri="{BB962C8B-B14F-4D97-AF65-F5344CB8AC3E}">
        <p14:creationId xmlns:p14="http://schemas.microsoft.com/office/powerpoint/2010/main" val="28890685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Structure…</a:t>
            </a:r>
          </a:p>
        </p:txBody>
      </p:sp>
      <p:sp>
        <p:nvSpPr>
          <p:cNvPr id="3" name="Content Placeholder 2"/>
          <p:cNvSpPr>
            <a:spLocks noGrp="1"/>
          </p:cNvSpPr>
          <p:nvPr>
            <p:ph idx="1"/>
          </p:nvPr>
        </p:nvSpPr>
        <p:spPr/>
        <p:txBody>
          <a:bodyPr>
            <a:normAutofit/>
          </a:bodyPr>
          <a:lstStyle/>
          <a:p>
            <a:pPr lvl="0">
              <a:tabLst>
                <a:tab pos="457200" algn="l"/>
              </a:tabLst>
            </a:pPr>
            <a:r>
              <a:rPr lang="en-US" b="1" dirty="0">
                <a:solidFill>
                  <a:srgbClr val="000000"/>
                </a:solidFill>
                <a:ea typeface="Times New Roman"/>
              </a:rPr>
              <a:t>Environmental management and training and environmental monitoring </a:t>
            </a:r>
            <a:r>
              <a:rPr lang="en-US" b="1" dirty="0" smtClean="0">
                <a:solidFill>
                  <a:srgbClr val="000000"/>
                </a:solidFill>
                <a:ea typeface="Times New Roman"/>
              </a:rPr>
              <a:t>plan.</a:t>
            </a:r>
          </a:p>
          <a:p>
            <a:pPr lvl="1">
              <a:tabLst>
                <a:tab pos="457200" algn="l"/>
              </a:tabLst>
            </a:pPr>
            <a:r>
              <a:rPr lang="en-US" sz="2400" dirty="0" smtClean="0">
                <a:solidFill>
                  <a:srgbClr val="000000"/>
                </a:solidFill>
                <a:ea typeface="Times New Roman"/>
              </a:rPr>
              <a:t>How are personal trained?</a:t>
            </a:r>
            <a:endParaRPr lang="en-US" sz="2400" dirty="0">
              <a:ea typeface="Times New Roman"/>
            </a:endParaRPr>
          </a:p>
          <a:p>
            <a:pPr lvl="0">
              <a:tabLst>
                <a:tab pos="457200" algn="l"/>
              </a:tabLst>
            </a:pPr>
            <a:r>
              <a:rPr lang="en-US" b="1" dirty="0" smtClean="0">
                <a:solidFill>
                  <a:srgbClr val="000000"/>
                </a:solidFill>
                <a:ea typeface="Times New Roman"/>
              </a:rPr>
              <a:t>Appendices</a:t>
            </a:r>
            <a:r>
              <a:rPr lang="en-US" b="1" dirty="0">
                <a:solidFill>
                  <a:srgbClr val="000000"/>
                </a:solidFill>
                <a:ea typeface="Times New Roman"/>
              </a:rPr>
              <a:t>:</a:t>
            </a:r>
            <a:endParaRPr lang="en-US" sz="3600" dirty="0">
              <a:ea typeface="Times New Roman"/>
            </a:endParaRPr>
          </a:p>
          <a:p>
            <a:pPr marL="457200" marR="0"/>
            <a:r>
              <a:rPr lang="en-US" dirty="0">
                <a:solidFill>
                  <a:srgbClr val="000000"/>
                </a:solidFill>
                <a:ea typeface="Times New Roman"/>
              </a:rPr>
              <a:t>All documents needed for understanding the chosen methodology, the references, the meetings with ministries, scientists, managers, affected groups, the names and qualifications of the authors of the study, need to appear under this heading (FAO 1996).</a:t>
            </a:r>
            <a:endParaRPr lang="en-US" sz="3600" dirty="0">
              <a:ea typeface="Times New Roman"/>
            </a:endParaRPr>
          </a:p>
          <a:p>
            <a:endParaRPr lang="en-US" dirty="0"/>
          </a:p>
        </p:txBody>
      </p:sp>
    </p:spTree>
    <p:extLst>
      <p:ext uri="{BB962C8B-B14F-4D97-AF65-F5344CB8AC3E}">
        <p14:creationId xmlns:p14="http://schemas.microsoft.com/office/powerpoint/2010/main" val="42426372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8600"/>
            <a:ext cx="8686800" cy="57854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34636" y="6200231"/>
            <a:ext cx="4572000" cy="646331"/>
          </a:xfrm>
          <a:prstGeom prst="rect">
            <a:avLst/>
          </a:prstGeom>
        </p:spPr>
        <p:txBody>
          <a:bodyPr>
            <a:spAutoFit/>
          </a:bodyPr>
          <a:lstStyle/>
          <a:p>
            <a:r>
              <a:rPr lang="en-US" dirty="0"/>
              <a:t>http://www.nies.go.jp/gaiyo/bunya/penvironmrisk-e.html</a:t>
            </a:r>
          </a:p>
        </p:txBody>
      </p:sp>
    </p:spTree>
    <p:extLst>
      <p:ext uri="{BB962C8B-B14F-4D97-AF65-F5344CB8AC3E}">
        <p14:creationId xmlns:p14="http://schemas.microsoft.com/office/powerpoint/2010/main" val="2331109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Environmental </a:t>
            </a:r>
            <a:r>
              <a:rPr lang="en-US" smtClean="0"/>
              <a:t>Impact Assessments</a:t>
            </a:r>
            <a:endParaRPr lang="en-US"/>
          </a:p>
        </p:txBody>
      </p:sp>
      <p:sp>
        <p:nvSpPr>
          <p:cNvPr id="4" name="Content Placeholder 3"/>
          <p:cNvSpPr>
            <a:spLocks noGrp="1"/>
          </p:cNvSpPr>
          <p:nvPr>
            <p:ph idx="1"/>
          </p:nvPr>
        </p:nvSpPr>
        <p:spPr/>
        <p:txBody>
          <a:bodyPr numCol="2">
            <a:normAutofit fontScale="85000" lnSpcReduction="10000"/>
          </a:bodyPr>
          <a:lstStyle/>
          <a:p>
            <a:r>
              <a:rPr lang="en-US" b="1" dirty="0">
                <a:solidFill>
                  <a:schemeClr val="tx1"/>
                </a:solidFill>
              </a:rPr>
              <a:t>Impacts on health</a:t>
            </a:r>
          </a:p>
          <a:p>
            <a:r>
              <a:rPr lang="en-US" dirty="0">
                <a:solidFill>
                  <a:schemeClr val="tx1"/>
                </a:solidFill>
              </a:rPr>
              <a:t>Global warming effects</a:t>
            </a:r>
          </a:p>
          <a:p>
            <a:r>
              <a:rPr lang="en-US" dirty="0">
                <a:solidFill>
                  <a:schemeClr val="tx1"/>
                </a:solidFill>
              </a:rPr>
              <a:t>Air and water pollution, toxicity</a:t>
            </a:r>
          </a:p>
          <a:p>
            <a:r>
              <a:rPr lang="en-US" dirty="0">
                <a:solidFill>
                  <a:schemeClr val="tx1"/>
                </a:solidFill>
              </a:rPr>
              <a:t>Respiratory effects</a:t>
            </a:r>
          </a:p>
          <a:p>
            <a:r>
              <a:rPr lang="en-US" b="1" dirty="0">
                <a:solidFill>
                  <a:schemeClr val="tx1"/>
                </a:solidFill>
              </a:rPr>
              <a:t>Impacts on agricultural system</a:t>
            </a:r>
          </a:p>
          <a:p>
            <a:r>
              <a:rPr lang="en-US" dirty="0">
                <a:solidFill>
                  <a:schemeClr val="tx1"/>
                </a:solidFill>
              </a:rPr>
              <a:t>Crop yields</a:t>
            </a:r>
          </a:p>
          <a:p>
            <a:r>
              <a:rPr lang="en-US" dirty="0">
                <a:solidFill>
                  <a:schemeClr val="tx1"/>
                </a:solidFill>
              </a:rPr>
              <a:t>Irrigation demands</a:t>
            </a:r>
          </a:p>
          <a:p>
            <a:r>
              <a:rPr lang="en-US" b="1" dirty="0">
                <a:solidFill>
                  <a:schemeClr val="tx1"/>
                </a:solidFill>
              </a:rPr>
              <a:t>Impacts on forest</a:t>
            </a:r>
          </a:p>
          <a:p>
            <a:r>
              <a:rPr lang="en-US" dirty="0">
                <a:solidFill>
                  <a:schemeClr val="tx1"/>
                </a:solidFill>
              </a:rPr>
              <a:t>Forest productivity, composition</a:t>
            </a:r>
          </a:p>
          <a:p>
            <a:r>
              <a:rPr lang="en-US" dirty="0">
                <a:solidFill>
                  <a:schemeClr val="tx1"/>
                </a:solidFill>
              </a:rPr>
              <a:t>Geographic range</a:t>
            </a:r>
          </a:p>
          <a:p>
            <a:r>
              <a:rPr lang="en-US" dirty="0">
                <a:solidFill>
                  <a:schemeClr val="tx1"/>
                </a:solidFill>
              </a:rPr>
              <a:t>Change in habitat quality</a:t>
            </a:r>
          </a:p>
          <a:p>
            <a:r>
              <a:rPr lang="en-US" b="1" dirty="0">
                <a:solidFill>
                  <a:schemeClr val="tx1"/>
                </a:solidFill>
              </a:rPr>
              <a:t>Impacts on water resources</a:t>
            </a:r>
          </a:p>
          <a:p>
            <a:r>
              <a:rPr lang="en-US" dirty="0">
                <a:solidFill>
                  <a:schemeClr val="tx1"/>
                </a:solidFill>
              </a:rPr>
              <a:t>Change in water table</a:t>
            </a:r>
          </a:p>
          <a:p>
            <a:r>
              <a:rPr lang="en-US" dirty="0">
                <a:solidFill>
                  <a:schemeClr val="tx1"/>
                </a:solidFill>
              </a:rPr>
              <a:t>Change in water quality</a:t>
            </a:r>
          </a:p>
          <a:p>
            <a:r>
              <a:rPr lang="en-US" dirty="0">
                <a:solidFill>
                  <a:schemeClr val="tx1"/>
                </a:solidFill>
              </a:rPr>
              <a:t>Changes in population of wetland birds</a:t>
            </a:r>
          </a:p>
          <a:p>
            <a:r>
              <a:rPr lang="en-US" b="1" dirty="0" smtClean="0">
                <a:solidFill>
                  <a:schemeClr val="tx1"/>
                </a:solidFill>
              </a:rPr>
              <a:t>Species </a:t>
            </a:r>
            <a:r>
              <a:rPr lang="en-US" b="1" dirty="0">
                <a:solidFill>
                  <a:schemeClr val="tx1"/>
                </a:solidFill>
              </a:rPr>
              <a:t>and wildlife habitats</a:t>
            </a:r>
          </a:p>
          <a:p>
            <a:r>
              <a:rPr lang="en-US" dirty="0">
                <a:solidFill>
                  <a:schemeClr val="tx1"/>
                </a:solidFill>
              </a:rPr>
              <a:t>Loss of habitat and species</a:t>
            </a:r>
          </a:p>
          <a:p>
            <a:r>
              <a:rPr lang="en-US" dirty="0">
                <a:solidFill>
                  <a:schemeClr val="tx1"/>
                </a:solidFill>
              </a:rPr>
              <a:t>Shift in ecological </a:t>
            </a:r>
            <a:r>
              <a:rPr lang="en-US" dirty="0" smtClean="0">
                <a:solidFill>
                  <a:schemeClr val="tx1"/>
                </a:solidFill>
              </a:rPr>
              <a:t>zones</a:t>
            </a:r>
          </a:p>
          <a:p>
            <a:r>
              <a:rPr lang="en-US" b="1" dirty="0" smtClean="0">
                <a:solidFill>
                  <a:schemeClr val="tx1"/>
                </a:solidFill>
              </a:rPr>
              <a:t>Social impacts</a:t>
            </a:r>
          </a:p>
          <a:p>
            <a:r>
              <a:rPr lang="en-US" dirty="0" smtClean="0">
                <a:solidFill>
                  <a:schemeClr val="tx1"/>
                </a:solidFill>
              </a:rPr>
              <a:t>Cultural sites</a:t>
            </a:r>
          </a:p>
          <a:p>
            <a:r>
              <a:rPr lang="en-US" dirty="0" smtClean="0">
                <a:solidFill>
                  <a:schemeClr val="tx1"/>
                </a:solidFill>
              </a:rPr>
              <a:t>Views and vistas</a:t>
            </a:r>
          </a:p>
          <a:p>
            <a:endParaRPr lang="en-US" dirty="0"/>
          </a:p>
        </p:txBody>
      </p:sp>
    </p:spTree>
    <p:extLst>
      <p:ext uri="{BB962C8B-B14F-4D97-AF65-F5344CB8AC3E}">
        <p14:creationId xmlns:p14="http://schemas.microsoft.com/office/powerpoint/2010/main" val="15300958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Leopold Matrix</a:t>
            </a:r>
            <a:endParaRPr lang="en-US" dirty="0"/>
          </a:p>
        </p:txBody>
      </p:sp>
      <p:sp>
        <p:nvSpPr>
          <p:cNvPr id="3" name="Content Placeholder 2"/>
          <p:cNvSpPr>
            <a:spLocks noGrp="1"/>
          </p:cNvSpPr>
          <p:nvPr>
            <p:ph idx="1"/>
          </p:nvPr>
        </p:nvSpPr>
        <p:spPr/>
        <p:txBody>
          <a:bodyPr>
            <a:normAutofit fontScale="92500"/>
          </a:bodyPr>
          <a:lstStyle/>
          <a:p>
            <a:r>
              <a:rPr lang="en-US" dirty="0" smtClean="0">
                <a:solidFill>
                  <a:schemeClr val="tx1"/>
                </a:solidFill>
              </a:rPr>
              <a:t>Interactive matrix </a:t>
            </a:r>
          </a:p>
          <a:p>
            <a:r>
              <a:rPr lang="en-US" dirty="0">
                <a:solidFill>
                  <a:schemeClr val="tx1"/>
                </a:solidFill>
              </a:rPr>
              <a:t>The activities linked to the project are listed on one </a:t>
            </a:r>
            <a:r>
              <a:rPr lang="en-US" dirty="0" smtClean="0">
                <a:solidFill>
                  <a:schemeClr val="tx1"/>
                </a:solidFill>
              </a:rPr>
              <a:t>axis.</a:t>
            </a:r>
          </a:p>
          <a:p>
            <a:pPr lvl="1"/>
            <a:r>
              <a:rPr lang="en-US" dirty="0" smtClean="0">
                <a:solidFill>
                  <a:schemeClr val="tx1"/>
                </a:solidFill>
              </a:rPr>
              <a:t>Some </a:t>
            </a:r>
            <a:r>
              <a:rPr lang="en-US" dirty="0">
                <a:solidFill>
                  <a:schemeClr val="tx1"/>
                </a:solidFill>
              </a:rPr>
              <a:t>examples may be: building construction, water supply, energy supply, gaseous emissions, liquid effluents, noise, solid wastes treatment and disposal, transportation</a:t>
            </a:r>
            <a:r>
              <a:rPr lang="en-US" dirty="0" smtClean="0">
                <a:solidFill>
                  <a:schemeClr val="tx1"/>
                </a:solidFill>
              </a:rPr>
              <a:t>.</a:t>
            </a:r>
            <a:endParaRPr lang="en-US" dirty="0">
              <a:solidFill>
                <a:schemeClr val="tx1"/>
              </a:solidFill>
            </a:endParaRPr>
          </a:p>
          <a:p>
            <a:r>
              <a:rPr lang="en-US" dirty="0">
                <a:solidFill>
                  <a:schemeClr val="tx1"/>
                </a:solidFill>
              </a:rPr>
              <a:t>The environmental and social conditions are listed on the other axis, and divided in three major groups:</a:t>
            </a:r>
          </a:p>
          <a:p>
            <a:pPr lvl="1"/>
            <a:r>
              <a:rPr lang="en-US" dirty="0">
                <a:solidFill>
                  <a:schemeClr val="tx1"/>
                </a:solidFill>
              </a:rPr>
              <a:t>physical conditions: soil, water, air…,</a:t>
            </a:r>
          </a:p>
          <a:p>
            <a:pPr lvl="1"/>
            <a:r>
              <a:rPr lang="en-US" dirty="0">
                <a:solidFill>
                  <a:schemeClr val="tx1"/>
                </a:solidFill>
              </a:rPr>
              <a:t>biological conditions: fauna, flora, ecosystems…,</a:t>
            </a:r>
          </a:p>
          <a:p>
            <a:pPr lvl="1"/>
            <a:r>
              <a:rPr lang="en-US" dirty="0">
                <a:solidFill>
                  <a:schemeClr val="tx1"/>
                </a:solidFill>
              </a:rPr>
              <a:t>social and cultural conditions: land use, historical and cultural issues, populations, economy…</a:t>
            </a:r>
          </a:p>
          <a:p>
            <a:endParaRPr lang="en-US" dirty="0"/>
          </a:p>
        </p:txBody>
      </p:sp>
    </p:spTree>
    <p:extLst>
      <p:ext uri="{BB962C8B-B14F-4D97-AF65-F5344CB8AC3E}">
        <p14:creationId xmlns:p14="http://schemas.microsoft.com/office/powerpoint/2010/main" val="21243152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181" y="304799"/>
            <a:ext cx="8548019" cy="6238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035106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Top portion- scale 1-10 of the real or theoretical extent of the impact</a:t>
            </a:r>
          </a:p>
          <a:p>
            <a:r>
              <a:rPr lang="en-US" dirty="0" smtClean="0"/>
              <a:t>Bottom portion- scale 1-10 of the importance of </a:t>
            </a:r>
            <a:r>
              <a:rPr lang="en-US" smtClean="0"/>
              <a:t>the impact</a:t>
            </a:r>
            <a:endParaRPr lang="en-US" dirty="0"/>
          </a:p>
        </p:txBody>
      </p:sp>
    </p:spTree>
    <p:extLst>
      <p:ext uri="{BB962C8B-B14F-4D97-AF65-F5344CB8AC3E}">
        <p14:creationId xmlns:p14="http://schemas.microsoft.com/office/powerpoint/2010/main" val="31272560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assignment</a:t>
            </a:r>
            <a:endParaRPr lang="en-US" dirty="0"/>
          </a:p>
        </p:txBody>
      </p:sp>
      <p:sp>
        <p:nvSpPr>
          <p:cNvPr id="3" name="Content Placeholder 2"/>
          <p:cNvSpPr>
            <a:spLocks noGrp="1"/>
          </p:cNvSpPr>
          <p:nvPr>
            <p:ph idx="1"/>
          </p:nvPr>
        </p:nvSpPr>
        <p:spPr/>
        <p:txBody>
          <a:bodyPr>
            <a:normAutofit/>
          </a:bodyPr>
          <a:lstStyle/>
          <a:p>
            <a:r>
              <a:rPr lang="en-US" dirty="0" smtClean="0">
                <a:solidFill>
                  <a:schemeClr val="tx1"/>
                </a:solidFill>
              </a:rPr>
              <a:t>Make a Leopold matrix for one of the pending construction projects on campus</a:t>
            </a:r>
          </a:p>
          <a:p>
            <a:r>
              <a:rPr lang="en-US" dirty="0" smtClean="0">
                <a:solidFill>
                  <a:schemeClr val="tx1"/>
                </a:solidFill>
              </a:rPr>
              <a:t>Go to </a:t>
            </a:r>
            <a:r>
              <a:rPr lang="en-US" u="sng" dirty="0">
                <a:solidFill>
                  <a:schemeClr val="tx1"/>
                </a:solidFill>
                <a:hlinkClick r:id="rId2"/>
              </a:rPr>
              <a:t>http://www.pdc.arizona.edu/maps/</a:t>
            </a:r>
            <a:endParaRPr lang="en-US" dirty="0" smtClean="0">
              <a:solidFill>
                <a:schemeClr val="tx1"/>
              </a:solidFill>
            </a:endParaRPr>
          </a:p>
          <a:p>
            <a:r>
              <a:rPr lang="en-US" dirty="0" smtClean="0">
                <a:solidFill>
                  <a:schemeClr val="tx1"/>
                </a:solidFill>
              </a:rPr>
              <a:t>Need 12 indictors on Y-axis, 6 on x-axis</a:t>
            </a:r>
            <a:endParaRPr lang="en-US" dirty="0">
              <a:solidFill>
                <a:schemeClr val="tx1"/>
              </a:solidFill>
            </a:endParaRPr>
          </a:p>
        </p:txBody>
      </p:sp>
    </p:spTree>
    <p:extLst>
      <p:ext uri="{BB962C8B-B14F-4D97-AF65-F5344CB8AC3E}">
        <p14:creationId xmlns:p14="http://schemas.microsoft.com/office/powerpoint/2010/main" val="41787827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endParaRPr lang="en-US"/>
          </a:p>
        </p:txBody>
      </p:sp>
      <p:sp>
        <p:nvSpPr>
          <p:cNvPr id="4" name="Title 3"/>
          <p:cNvSpPr>
            <a:spLocks noGrp="1"/>
          </p:cNvSpPr>
          <p:nvPr>
            <p:ph type="ctrTitle"/>
          </p:nvPr>
        </p:nvSpPr>
        <p:spPr/>
        <p:txBody>
          <a:bodyPr/>
          <a:lstStyle/>
          <a:p>
            <a:r>
              <a:rPr lang="en-US" dirty="0" smtClean="0"/>
              <a:t>Scientific method and sampling</a:t>
            </a:r>
            <a:endParaRPr lang="en-US" dirty="0"/>
          </a:p>
        </p:txBody>
      </p:sp>
    </p:spTree>
    <p:extLst>
      <p:ext uri="{BB962C8B-B14F-4D97-AF65-F5344CB8AC3E}">
        <p14:creationId xmlns:p14="http://schemas.microsoft.com/office/powerpoint/2010/main" val="8906218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22" name="Picture 2" descr="Presentation_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2888" y="125413"/>
            <a:ext cx="1004887" cy="989012"/>
          </a:xfrm>
          <a:prstGeom prst="rect">
            <a:avLst/>
          </a:prstGeom>
          <a:noFill/>
          <a:extLst>
            <a:ext uri="{909E8E84-426E-40DD-AFC4-6F175D3DCCD1}">
              <a14:hiddenFill xmlns:a14="http://schemas.microsoft.com/office/drawing/2010/main">
                <a:solidFill>
                  <a:srgbClr val="FFFFFF"/>
                </a:solidFill>
              </a14:hiddenFill>
            </a:ext>
          </a:extLst>
        </p:spPr>
      </p:pic>
      <p:sp>
        <p:nvSpPr>
          <p:cNvPr id="337923" name="Rectangle 3"/>
          <p:cNvSpPr>
            <a:spLocks noGrp="1" noChangeArrowheads="1"/>
          </p:cNvSpPr>
          <p:nvPr>
            <p:ph type="title"/>
          </p:nvPr>
        </p:nvSpPr>
        <p:spPr>
          <a:xfrm>
            <a:off x="1143000" y="304800"/>
            <a:ext cx="8001000" cy="685800"/>
          </a:xfrm>
        </p:spPr>
        <p:txBody>
          <a:bodyPr>
            <a:normAutofit fontScale="90000"/>
          </a:bodyPr>
          <a:lstStyle/>
          <a:p>
            <a:r>
              <a:rPr lang="en-US" sz="4000" b="1">
                <a:solidFill>
                  <a:srgbClr val="800000"/>
                </a:solidFill>
                <a:latin typeface="Times New Roman" pitchFamily="18" charset="0"/>
              </a:rPr>
              <a:t>How is Science Done?</a:t>
            </a:r>
          </a:p>
        </p:txBody>
      </p:sp>
      <p:sp>
        <p:nvSpPr>
          <p:cNvPr id="337924" name="Rectangle 4"/>
          <p:cNvSpPr>
            <a:spLocks noGrp="1" noChangeArrowheads="1"/>
          </p:cNvSpPr>
          <p:nvPr>
            <p:ph type="body" idx="1"/>
          </p:nvPr>
        </p:nvSpPr>
        <p:spPr>
          <a:xfrm>
            <a:off x="406400" y="1438275"/>
            <a:ext cx="8686800" cy="5305425"/>
          </a:xfrm>
        </p:spPr>
        <p:txBody>
          <a:bodyPr/>
          <a:lstStyle/>
          <a:p>
            <a:r>
              <a:rPr lang="en-US" sz="2800">
                <a:solidFill>
                  <a:srgbClr val="800000"/>
                </a:solidFill>
                <a:latin typeface="Times New Roman" pitchFamily="18" charset="0"/>
              </a:rPr>
              <a:t>A scientist’s job it to rule out possibilities</a:t>
            </a:r>
          </a:p>
          <a:p>
            <a:pPr lvl="1"/>
            <a:r>
              <a:rPr lang="en-US">
                <a:solidFill>
                  <a:srgbClr val="800000"/>
                </a:solidFill>
                <a:latin typeface="Times New Roman" pitchFamily="18" charset="0"/>
                <a:sym typeface="Wingdings" pitchFamily="2" charset="2"/>
              </a:rPr>
              <a:t>Scientists do not go out to prove that something is true</a:t>
            </a:r>
          </a:p>
          <a:p>
            <a:pPr lvl="1"/>
            <a:r>
              <a:rPr lang="en-US">
                <a:solidFill>
                  <a:srgbClr val="800000"/>
                </a:solidFill>
                <a:latin typeface="Times New Roman" pitchFamily="18" charset="0"/>
                <a:sym typeface="Wingdings" pitchFamily="2" charset="2"/>
              </a:rPr>
              <a:t>Scientists prove that all the other possibilities are false</a:t>
            </a:r>
            <a:endParaRPr lang="en-US">
              <a:solidFill>
                <a:srgbClr val="800000"/>
              </a:solidFill>
              <a:latin typeface="Times New Roman" pitchFamily="18" charset="0"/>
            </a:endParaRPr>
          </a:p>
          <a:p>
            <a:r>
              <a:rPr lang="en-US" sz="2800">
                <a:solidFill>
                  <a:srgbClr val="800000"/>
                </a:solidFill>
                <a:latin typeface="Times New Roman" pitchFamily="18" charset="0"/>
              </a:rPr>
              <a:t>Example: Box</a:t>
            </a:r>
          </a:p>
          <a:p>
            <a:endParaRPr lang="en-US" sz="2800">
              <a:solidFill>
                <a:srgbClr val="800000"/>
              </a:solidFill>
              <a:latin typeface="Times New Roman" pitchFamily="18" charset="0"/>
            </a:endParaRPr>
          </a:p>
          <a:p>
            <a:endParaRPr lang="en-US" sz="2800">
              <a:solidFill>
                <a:srgbClr val="800000"/>
              </a:solidFill>
              <a:latin typeface="Times New Roman" pitchFamily="18" charset="0"/>
            </a:endParaRPr>
          </a:p>
        </p:txBody>
      </p:sp>
      <p:sp>
        <p:nvSpPr>
          <p:cNvPr id="337925" name="Line 5"/>
          <p:cNvSpPr>
            <a:spLocks noChangeShapeType="1"/>
          </p:cNvSpPr>
          <p:nvPr/>
        </p:nvSpPr>
        <p:spPr bwMode="auto">
          <a:xfrm>
            <a:off x="1219200" y="1066800"/>
            <a:ext cx="7772400" cy="0"/>
          </a:xfrm>
          <a:prstGeom prst="line">
            <a:avLst/>
          </a:prstGeom>
          <a:noFill/>
          <a:ln w="25400">
            <a:solidFill>
              <a:srgbClr val="8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7926" name="Line 6"/>
          <p:cNvSpPr>
            <a:spLocks noChangeShapeType="1"/>
          </p:cNvSpPr>
          <p:nvPr/>
        </p:nvSpPr>
        <p:spPr bwMode="auto">
          <a:xfrm flipH="1">
            <a:off x="304800" y="1066800"/>
            <a:ext cx="0" cy="5715000"/>
          </a:xfrm>
          <a:prstGeom prst="line">
            <a:avLst/>
          </a:prstGeom>
          <a:noFill/>
          <a:ln w="25400">
            <a:solidFill>
              <a:srgbClr val="8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337933" name="Group 13"/>
          <p:cNvGrpSpPr>
            <a:grpSpLocks/>
          </p:cNvGrpSpPr>
          <p:nvPr/>
        </p:nvGrpSpPr>
        <p:grpSpPr bwMode="auto">
          <a:xfrm>
            <a:off x="1325563" y="3657600"/>
            <a:ext cx="6667500" cy="2571750"/>
            <a:chOff x="835" y="2304"/>
            <a:chExt cx="4200" cy="1620"/>
          </a:xfrm>
        </p:grpSpPr>
        <p:sp>
          <p:nvSpPr>
            <p:cNvPr id="337927" name="AutoShape 7"/>
            <p:cNvSpPr>
              <a:spLocks noChangeArrowheads="1"/>
            </p:cNvSpPr>
            <p:nvPr/>
          </p:nvSpPr>
          <p:spPr bwMode="auto">
            <a:xfrm>
              <a:off x="835" y="2304"/>
              <a:ext cx="1891" cy="1620"/>
            </a:xfrm>
            <a:prstGeom prst="cube">
              <a:avLst>
                <a:gd name="adj" fmla="val 25000"/>
              </a:avLst>
            </a:prstGeom>
            <a:solidFill>
              <a:srgbClr val="FFFF99"/>
            </a:solidFill>
            <a:ln w="9525">
              <a:solidFill>
                <a:srgbClr val="8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7928" name="AutoShape 8"/>
            <p:cNvSpPr>
              <a:spLocks noChangeArrowheads="1"/>
            </p:cNvSpPr>
            <p:nvPr/>
          </p:nvSpPr>
          <p:spPr bwMode="auto">
            <a:xfrm>
              <a:off x="3161" y="2868"/>
              <a:ext cx="962" cy="235"/>
            </a:xfrm>
            <a:prstGeom prst="rightArrow">
              <a:avLst>
                <a:gd name="adj1" fmla="val 50000"/>
                <a:gd name="adj2" fmla="val 102340"/>
              </a:avLst>
            </a:prstGeom>
            <a:solidFill>
              <a:srgbClr val="800000"/>
            </a:solidFill>
            <a:ln w="9525">
              <a:solidFill>
                <a:srgbClr val="8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7929" name="Text Box 9"/>
            <p:cNvSpPr txBox="1">
              <a:spLocks noChangeArrowheads="1"/>
            </p:cNvSpPr>
            <p:nvPr/>
          </p:nvSpPr>
          <p:spPr bwMode="auto">
            <a:xfrm>
              <a:off x="4519" y="2463"/>
              <a:ext cx="516" cy="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0000" b="1">
                  <a:solidFill>
                    <a:srgbClr val="800000"/>
                  </a:solidFill>
                  <a:latin typeface="Times New Roman" pitchFamily="18" charset="0"/>
                </a:rPr>
                <a:t>?</a:t>
              </a:r>
            </a:p>
          </p:txBody>
        </p:sp>
        <p:pic>
          <p:nvPicPr>
            <p:cNvPr id="337931" name="Picture 11" descr="j021522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88" y="2814"/>
              <a:ext cx="807" cy="954"/>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0501572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8946" name="Picture 2" descr="Presentation_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2888" y="125413"/>
            <a:ext cx="1004887" cy="989012"/>
          </a:xfrm>
          <a:prstGeom prst="rect">
            <a:avLst/>
          </a:prstGeom>
          <a:noFill/>
          <a:extLst>
            <a:ext uri="{909E8E84-426E-40DD-AFC4-6F175D3DCCD1}">
              <a14:hiddenFill xmlns:a14="http://schemas.microsoft.com/office/drawing/2010/main">
                <a:solidFill>
                  <a:srgbClr val="FFFFFF"/>
                </a:solidFill>
              </a14:hiddenFill>
            </a:ext>
          </a:extLst>
        </p:spPr>
      </p:pic>
      <p:sp>
        <p:nvSpPr>
          <p:cNvPr id="338947" name="Rectangle 3"/>
          <p:cNvSpPr>
            <a:spLocks noGrp="1" noChangeArrowheads="1"/>
          </p:cNvSpPr>
          <p:nvPr>
            <p:ph type="title"/>
          </p:nvPr>
        </p:nvSpPr>
        <p:spPr>
          <a:xfrm>
            <a:off x="1143000" y="304800"/>
            <a:ext cx="8001000" cy="685800"/>
          </a:xfrm>
        </p:spPr>
        <p:txBody>
          <a:bodyPr>
            <a:normAutofit fontScale="90000"/>
          </a:bodyPr>
          <a:lstStyle/>
          <a:p>
            <a:r>
              <a:rPr lang="en-US" sz="4000" b="1">
                <a:solidFill>
                  <a:srgbClr val="800000"/>
                </a:solidFill>
                <a:latin typeface="Times New Roman" pitchFamily="18" charset="0"/>
              </a:rPr>
              <a:t>How is Science Done?</a:t>
            </a:r>
          </a:p>
        </p:txBody>
      </p:sp>
      <p:sp>
        <p:nvSpPr>
          <p:cNvPr id="338948" name="Rectangle 4"/>
          <p:cNvSpPr>
            <a:spLocks noGrp="1" noChangeArrowheads="1"/>
          </p:cNvSpPr>
          <p:nvPr>
            <p:ph type="body" idx="1"/>
          </p:nvPr>
        </p:nvSpPr>
        <p:spPr>
          <a:xfrm>
            <a:off x="406400" y="1438275"/>
            <a:ext cx="8686800" cy="5305425"/>
          </a:xfrm>
        </p:spPr>
        <p:txBody>
          <a:bodyPr/>
          <a:lstStyle/>
          <a:p>
            <a:r>
              <a:rPr lang="en-US" sz="2800">
                <a:solidFill>
                  <a:srgbClr val="800000"/>
                </a:solidFill>
                <a:latin typeface="Times New Roman" pitchFamily="18" charset="0"/>
              </a:rPr>
              <a:t>Does this mean that a scientific theory is an </a:t>
            </a:r>
            <a:r>
              <a:rPr lang="en-US" sz="2800">
                <a:solidFill>
                  <a:srgbClr val="800000"/>
                </a:solidFill>
                <a:latin typeface="Times New Roman" pitchFamily="18" charset="0"/>
                <a:sym typeface="Wingdings" pitchFamily="2" charset="2"/>
              </a:rPr>
              <a:t>“absolute truism” (</a:t>
            </a:r>
            <a:r>
              <a:rPr lang="en-US" sz="2800" i="1">
                <a:solidFill>
                  <a:srgbClr val="800000"/>
                </a:solidFill>
                <a:latin typeface="Times New Roman" pitchFamily="18" charset="0"/>
                <a:sym typeface="Wingdings" pitchFamily="2" charset="2"/>
              </a:rPr>
              <a:t>truism</a:t>
            </a:r>
            <a:r>
              <a:rPr lang="en-US" sz="2800">
                <a:solidFill>
                  <a:srgbClr val="800000"/>
                </a:solidFill>
                <a:latin typeface="Times New Roman" pitchFamily="18" charset="0"/>
                <a:sym typeface="Wingdings" pitchFamily="2" charset="2"/>
              </a:rPr>
              <a:t> – undoubted or self-evident truth)?</a:t>
            </a:r>
          </a:p>
          <a:p>
            <a:r>
              <a:rPr lang="en-US" sz="2800">
                <a:solidFill>
                  <a:srgbClr val="800000"/>
                </a:solidFill>
                <a:latin typeface="Times New Roman" pitchFamily="18" charset="0"/>
              </a:rPr>
              <a:t>NO!</a:t>
            </a:r>
          </a:p>
          <a:p>
            <a:pPr lvl="1"/>
            <a:r>
              <a:rPr lang="en-US" sz="2400">
                <a:solidFill>
                  <a:srgbClr val="800000"/>
                </a:solidFill>
                <a:latin typeface="Times New Roman" pitchFamily="18" charset="0"/>
              </a:rPr>
              <a:t>We do not know all the possible circumstances and tests</a:t>
            </a:r>
          </a:p>
          <a:p>
            <a:pPr lvl="1"/>
            <a:r>
              <a:rPr lang="en-US" sz="2400">
                <a:solidFill>
                  <a:srgbClr val="800000"/>
                </a:solidFill>
                <a:latin typeface="Times New Roman" pitchFamily="18" charset="0"/>
                <a:sym typeface="Wingdings" pitchFamily="2" charset="2"/>
              </a:rPr>
              <a:t>In science, the box can never be opened</a:t>
            </a:r>
            <a:endParaRPr lang="en-US" sz="2400">
              <a:solidFill>
                <a:srgbClr val="800000"/>
              </a:solidFill>
              <a:latin typeface="Times New Roman" pitchFamily="18" charset="0"/>
            </a:endParaRPr>
          </a:p>
          <a:p>
            <a:r>
              <a:rPr lang="en-US" sz="2800">
                <a:solidFill>
                  <a:srgbClr val="800000"/>
                </a:solidFill>
                <a:latin typeface="Times New Roman" pitchFamily="18" charset="0"/>
              </a:rPr>
              <a:t>Scientists cannot gain “absolute/true” knowledge</a:t>
            </a:r>
          </a:p>
          <a:p>
            <a:r>
              <a:rPr lang="en-US" sz="2800">
                <a:solidFill>
                  <a:srgbClr val="800000"/>
                </a:solidFill>
                <a:latin typeface="Times New Roman" pitchFamily="18" charset="0"/>
              </a:rPr>
              <a:t>Scientists can only reach an ever closer approximation as to what is true</a:t>
            </a:r>
            <a:endParaRPr lang="en-US">
              <a:solidFill>
                <a:srgbClr val="800000"/>
              </a:solidFill>
              <a:latin typeface="Times New Roman" pitchFamily="18" charset="0"/>
              <a:sym typeface="Wingdings" pitchFamily="2" charset="2"/>
            </a:endParaRPr>
          </a:p>
        </p:txBody>
      </p:sp>
      <p:sp>
        <p:nvSpPr>
          <p:cNvPr id="338949" name="Line 5"/>
          <p:cNvSpPr>
            <a:spLocks noChangeShapeType="1"/>
          </p:cNvSpPr>
          <p:nvPr/>
        </p:nvSpPr>
        <p:spPr bwMode="auto">
          <a:xfrm>
            <a:off x="1219200" y="1066800"/>
            <a:ext cx="7772400" cy="0"/>
          </a:xfrm>
          <a:prstGeom prst="line">
            <a:avLst/>
          </a:prstGeom>
          <a:noFill/>
          <a:ln w="25400">
            <a:solidFill>
              <a:srgbClr val="8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8950" name="Line 6"/>
          <p:cNvSpPr>
            <a:spLocks noChangeShapeType="1"/>
          </p:cNvSpPr>
          <p:nvPr/>
        </p:nvSpPr>
        <p:spPr bwMode="auto">
          <a:xfrm flipH="1">
            <a:off x="304800" y="1066800"/>
            <a:ext cx="0" cy="5715000"/>
          </a:xfrm>
          <a:prstGeom prst="line">
            <a:avLst/>
          </a:prstGeom>
          <a:noFill/>
          <a:ln w="25400">
            <a:solidFill>
              <a:srgbClr val="8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136747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38948">
                                            <p:txEl>
                                              <p:pRg st="1" end="1"/>
                                            </p:txEl>
                                          </p:spTgt>
                                        </p:tgtEl>
                                        <p:attrNameLst>
                                          <p:attrName>style.visibility</p:attrName>
                                        </p:attrNameLst>
                                      </p:cBhvr>
                                      <p:to>
                                        <p:strVal val="visible"/>
                                      </p:to>
                                    </p:set>
                                    <p:animEffect transition="in" filter="blinds(horizontal)">
                                      <p:cBhvr>
                                        <p:cTn id="7" dur="500"/>
                                        <p:tgtEl>
                                          <p:spTgt spid="338948">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38948">
                                            <p:txEl>
                                              <p:pRg st="2" end="2"/>
                                            </p:txEl>
                                          </p:spTgt>
                                        </p:tgtEl>
                                        <p:attrNameLst>
                                          <p:attrName>style.visibility</p:attrName>
                                        </p:attrNameLst>
                                      </p:cBhvr>
                                      <p:to>
                                        <p:strVal val="visible"/>
                                      </p:to>
                                    </p:set>
                                    <p:animEffect transition="in" filter="blinds(horizontal)">
                                      <p:cBhvr>
                                        <p:cTn id="12" dur="500"/>
                                        <p:tgtEl>
                                          <p:spTgt spid="338948">
                                            <p:txEl>
                                              <p:pRg st="2" end="2"/>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38948">
                                            <p:txEl>
                                              <p:pRg st="3" end="3"/>
                                            </p:txEl>
                                          </p:spTgt>
                                        </p:tgtEl>
                                        <p:attrNameLst>
                                          <p:attrName>style.visibility</p:attrName>
                                        </p:attrNameLst>
                                      </p:cBhvr>
                                      <p:to>
                                        <p:strVal val="visible"/>
                                      </p:to>
                                    </p:set>
                                    <p:animEffect transition="in" filter="blinds(horizontal)">
                                      <p:cBhvr>
                                        <p:cTn id="15" dur="500"/>
                                        <p:tgtEl>
                                          <p:spTgt spid="338948">
                                            <p:txEl>
                                              <p:pRg st="3" end="3"/>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38948">
                                            <p:txEl>
                                              <p:pRg st="4" end="4"/>
                                            </p:txEl>
                                          </p:spTgt>
                                        </p:tgtEl>
                                        <p:attrNameLst>
                                          <p:attrName>style.visibility</p:attrName>
                                        </p:attrNameLst>
                                      </p:cBhvr>
                                      <p:to>
                                        <p:strVal val="visible"/>
                                      </p:to>
                                    </p:set>
                                    <p:animEffect transition="in" filter="blinds(horizontal)">
                                      <p:cBhvr>
                                        <p:cTn id="18" dur="500"/>
                                        <p:tgtEl>
                                          <p:spTgt spid="338948">
                                            <p:txEl>
                                              <p:pRg st="4" end="4"/>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338948">
                                            <p:txEl>
                                              <p:pRg st="5" end="5"/>
                                            </p:txEl>
                                          </p:spTgt>
                                        </p:tgtEl>
                                        <p:attrNameLst>
                                          <p:attrName>style.visibility</p:attrName>
                                        </p:attrNameLst>
                                      </p:cBhvr>
                                      <p:to>
                                        <p:strVal val="visible"/>
                                      </p:to>
                                    </p:set>
                                    <p:animEffect transition="in" filter="blinds(horizontal)">
                                      <p:cBhvr>
                                        <p:cTn id="23" dur="500"/>
                                        <p:tgtEl>
                                          <p:spTgt spid="33894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948"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Environmental Impact Assessments</a:t>
            </a:r>
            <a:endParaRPr lang="en-US" dirty="0"/>
          </a:p>
        </p:txBody>
      </p:sp>
      <p:sp>
        <p:nvSpPr>
          <p:cNvPr id="3" name="Content Placeholder 2"/>
          <p:cNvSpPr>
            <a:spLocks noGrp="1"/>
          </p:cNvSpPr>
          <p:nvPr>
            <p:ph idx="1"/>
          </p:nvPr>
        </p:nvSpPr>
        <p:spPr/>
        <p:txBody>
          <a:bodyPr>
            <a:normAutofit fontScale="92500"/>
          </a:bodyPr>
          <a:lstStyle/>
          <a:p>
            <a:r>
              <a:rPr lang="en-US" dirty="0" smtClean="0">
                <a:solidFill>
                  <a:schemeClr val="tx1"/>
                </a:solidFill>
              </a:rPr>
              <a:t>Environmental </a:t>
            </a:r>
            <a:r>
              <a:rPr lang="en-US" dirty="0">
                <a:solidFill>
                  <a:schemeClr val="tx1"/>
                </a:solidFill>
              </a:rPr>
              <a:t>Impact Assessment (EIA) is a process that uses a systematic, holistic and a multi-disciplinary approach to assess the potential impacts of planned public policies, projects or programs on </a:t>
            </a:r>
            <a:r>
              <a:rPr lang="en-US" dirty="0" smtClean="0">
                <a:solidFill>
                  <a:schemeClr val="tx1"/>
                </a:solidFill>
              </a:rPr>
              <a:t>the </a:t>
            </a:r>
            <a:r>
              <a:rPr lang="en-US" dirty="0">
                <a:solidFill>
                  <a:schemeClr val="tx1"/>
                </a:solidFill>
              </a:rPr>
              <a:t>biological (ecological), physical, chemical, cultural, and socio-economic components of the total </a:t>
            </a:r>
            <a:r>
              <a:rPr lang="en-US" dirty="0" smtClean="0">
                <a:solidFill>
                  <a:schemeClr val="tx1"/>
                </a:solidFill>
              </a:rPr>
              <a:t>environment </a:t>
            </a:r>
            <a:r>
              <a:rPr lang="en-US" dirty="0">
                <a:solidFill>
                  <a:schemeClr val="tx1"/>
                </a:solidFill>
              </a:rPr>
              <a:t>in advance, thereby allowing avoidance and/or mitigation measures to be taken (</a:t>
            </a:r>
            <a:r>
              <a:rPr lang="en-US" dirty="0" err="1">
                <a:solidFill>
                  <a:schemeClr val="tx1"/>
                </a:solidFill>
              </a:rPr>
              <a:t>Napit</a:t>
            </a:r>
            <a:r>
              <a:rPr lang="en-US" dirty="0">
                <a:solidFill>
                  <a:schemeClr val="tx1"/>
                </a:solidFill>
              </a:rPr>
              <a:t> 2010). </a:t>
            </a:r>
            <a:endParaRPr lang="en-US" dirty="0" smtClean="0">
              <a:solidFill>
                <a:schemeClr val="tx1"/>
              </a:solidFill>
            </a:endParaRPr>
          </a:p>
          <a:p>
            <a:endParaRPr lang="en-US" dirty="0" smtClean="0">
              <a:solidFill>
                <a:schemeClr val="tx1"/>
              </a:solidFill>
            </a:endParaRPr>
          </a:p>
          <a:p>
            <a:r>
              <a:rPr lang="en-US" dirty="0">
                <a:solidFill>
                  <a:schemeClr val="tx1"/>
                </a:solidFill>
              </a:rPr>
              <a:t>Required by law for many construction and development </a:t>
            </a:r>
            <a:r>
              <a:rPr lang="en-US" dirty="0" smtClean="0">
                <a:solidFill>
                  <a:schemeClr val="tx1"/>
                </a:solidFill>
              </a:rPr>
              <a:t>projects</a:t>
            </a:r>
          </a:p>
          <a:p>
            <a:r>
              <a:rPr lang="en-US" dirty="0" smtClean="0">
                <a:solidFill>
                  <a:schemeClr val="tx1"/>
                </a:solidFill>
              </a:rPr>
              <a:t>Lead to an EIS</a:t>
            </a:r>
            <a:endParaRPr lang="en-US" dirty="0">
              <a:solidFill>
                <a:schemeClr val="tx1"/>
              </a:solidFill>
            </a:endParaRPr>
          </a:p>
          <a:p>
            <a:endParaRPr lang="en-US" dirty="0"/>
          </a:p>
        </p:txBody>
      </p:sp>
    </p:spTree>
    <p:extLst>
      <p:ext uri="{BB962C8B-B14F-4D97-AF65-F5344CB8AC3E}">
        <p14:creationId xmlns:p14="http://schemas.microsoft.com/office/powerpoint/2010/main" val="18781424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6898" name="Picture 2" descr="Presentation_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2888" y="125413"/>
            <a:ext cx="1004887" cy="989012"/>
          </a:xfrm>
          <a:prstGeom prst="rect">
            <a:avLst/>
          </a:prstGeom>
          <a:noFill/>
          <a:extLst>
            <a:ext uri="{909E8E84-426E-40DD-AFC4-6F175D3DCCD1}">
              <a14:hiddenFill xmlns:a14="http://schemas.microsoft.com/office/drawing/2010/main">
                <a:solidFill>
                  <a:srgbClr val="FFFFFF"/>
                </a:solidFill>
              </a14:hiddenFill>
            </a:ext>
          </a:extLst>
        </p:spPr>
      </p:pic>
      <p:sp>
        <p:nvSpPr>
          <p:cNvPr id="336899" name="Rectangle 3"/>
          <p:cNvSpPr>
            <a:spLocks noGrp="1" noChangeArrowheads="1"/>
          </p:cNvSpPr>
          <p:nvPr>
            <p:ph type="title"/>
          </p:nvPr>
        </p:nvSpPr>
        <p:spPr>
          <a:xfrm>
            <a:off x="1143000" y="304800"/>
            <a:ext cx="8001000" cy="685800"/>
          </a:xfrm>
        </p:spPr>
        <p:txBody>
          <a:bodyPr>
            <a:normAutofit fontScale="90000"/>
          </a:bodyPr>
          <a:lstStyle/>
          <a:p>
            <a:r>
              <a:rPr lang="en-US" sz="4000" b="1">
                <a:solidFill>
                  <a:srgbClr val="800000"/>
                </a:solidFill>
                <a:latin typeface="Times New Roman" pitchFamily="18" charset="0"/>
              </a:rPr>
              <a:t>What is a Hypothesis?</a:t>
            </a:r>
          </a:p>
        </p:txBody>
      </p:sp>
      <p:sp>
        <p:nvSpPr>
          <p:cNvPr id="336900" name="Rectangle 4"/>
          <p:cNvSpPr>
            <a:spLocks noGrp="1" noChangeArrowheads="1"/>
          </p:cNvSpPr>
          <p:nvPr>
            <p:ph type="body" idx="1"/>
          </p:nvPr>
        </p:nvSpPr>
        <p:spPr>
          <a:xfrm>
            <a:off x="406400" y="1438275"/>
            <a:ext cx="8686800" cy="5305425"/>
          </a:xfrm>
        </p:spPr>
        <p:txBody>
          <a:bodyPr/>
          <a:lstStyle/>
          <a:p>
            <a:r>
              <a:rPr lang="en-US" sz="2800" dirty="0">
                <a:solidFill>
                  <a:srgbClr val="800000"/>
                </a:solidFill>
                <a:latin typeface="Times New Roman" pitchFamily="18" charset="0"/>
              </a:rPr>
              <a:t>Idea = statement by a scientist that predicts how a certain event should turn out = educated guess</a:t>
            </a:r>
          </a:p>
          <a:p>
            <a:r>
              <a:rPr lang="en-US" sz="2800" dirty="0" smtClean="0">
                <a:solidFill>
                  <a:srgbClr val="800000"/>
                </a:solidFill>
                <a:latin typeface="Times New Roman" pitchFamily="18" charset="0"/>
              </a:rPr>
              <a:t>Hypothesis </a:t>
            </a:r>
            <a:r>
              <a:rPr lang="en-US" sz="2800" dirty="0">
                <a:solidFill>
                  <a:srgbClr val="800000"/>
                </a:solidFill>
                <a:latin typeface="Times New Roman" pitchFamily="18" charset="0"/>
              </a:rPr>
              <a:t>may or may not be correct but until it is </a:t>
            </a:r>
            <a:r>
              <a:rPr lang="en-US" sz="2800" u="sng" dirty="0">
                <a:solidFill>
                  <a:srgbClr val="800000"/>
                </a:solidFill>
                <a:latin typeface="Times New Roman" pitchFamily="18" charset="0"/>
              </a:rPr>
              <a:t>tested</a:t>
            </a:r>
            <a:r>
              <a:rPr lang="en-US" sz="2800" dirty="0">
                <a:solidFill>
                  <a:srgbClr val="800000"/>
                </a:solidFill>
                <a:latin typeface="Times New Roman" pitchFamily="18" charset="0"/>
              </a:rPr>
              <a:t> it remains just a hypothesis</a:t>
            </a:r>
          </a:p>
          <a:p>
            <a:pPr lvl="1"/>
            <a:r>
              <a:rPr lang="en-US" sz="2400" dirty="0">
                <a:solidFill>
                  <a:srgbClr val="800000"/>
                </a:solidFill>
                <a:latin typeface="Times New Roman" pitchFamily="18" charset="0"/>
              </a:rPr>
              <a:t>If something cannot be tested, it is outside the domain of science!</a:t>
            </a:r>
          </a:p>
          <a:p>
            <a:r>
              <a:rPr lang="en-US" sz="2800" dirty="0">
                <a:solidFill>
                  <a:srgbClr val="800000"/>
                </a:solidFill>
                <a:latin typeface="Times New Roman" pitchFamily="18" charset="0"/>
              </a:rPr>
              <a:t>Hypothesis can either be rejected or failed to be rejected but </a:t>
            </a:r>
            <a:r>
              <a:rPr lang="en-US" sz="2800" u="sng" dirty="0">
                <a:solidFill>
                  <a:srgbClr val="800000"/>
                </a:solidFill>
                <a:latin typeface="Times New Roman" pitchFamily="18" charset="0"/>
              </a:rPr>
              <a:t>not</a:t>
            </a:r>
            <a:r>
              <a:rPr lang="en-US" sz="2800" dirty="0">
                <a:solidFill>
                  <a:srgbClr val="800000"/>
                </a:solidFill>
                <a:latin typeface="Times New Roman" pitchFamily="18" charset="0"/>
              </a:rPr>
              <a:t> accepted</a:t>
            </a:r>
          </a:p>
          <a:p>
            <a:pPr lvl="1"/>
            <a:r>
              <a:rPr lang="en-US" sz="2400" dirty="0">
                <a:solidFill>
                  <a:srgbClr val="800000"/>
                </a:solidFill>
                <a:latin typeface="Times New Roman" pitchFamily="18" charset="0"/>
                <a:sym typeface="Wingdings" pitchFamily="2" charset="2"/>
              </a:rPr>
              <a:t>Scientists can only falsify, not verify …</a:t>
            </a:r>
            <a:endParaRPr lang="en-GB" sz="2400" dirty="0">
              <a:solidFill>
                <a:srgbClr val="800000"/>
              </a:solidFill>
              <a:latin typeface="Times New Roman" pitchFamily="18" charset="0"/>
              <a:sym typeface="Wingdings" pitchFamily="2" charset="2"/>
            </a:endParaRPr>
          </a:p>
        </p:txBody>
      </p:sp>
      <p:sp>
        <p:nvSpPr>
          <p:cNvPr id="336901" name="Line 5"/>
          <p:cNvSpPr>
            <a:spLocks noChangeShapeType="1"/>
          </p:cNvSpPr>
          <p:nvPr/>
        </p:nvSpPr>
        <p:spPr bwMode="auto">
          <a:xfrm>
            <a:off x="1219200" y="1066800"/>
            <a:ext cx="7772400" cy="0"/>
          </a:xfrm>
          <a:prstGeom prst="line">
            <a:avLst/>
          </a:prstGeom>
          <a:noFill/>
          <a:ln w="25400">
            <a:solidFill>
              <a:srgbClr val="8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6902" name="Line 6"/>
          <p:cNvSpPr>
            <a:spLocks noChangeShapeType="1"/>
          </p:cNvSpPr>
          <p:nvPr/>
        </p:nvSpPr>
        <p:spPr bwMode="auto">
          <a:xfrm flipH="1">
            <a:off x="304800" y="1066800"/>
            <a:ext cx="0" cy="5715000"/>
          </a:xfrm>
          <a:prstGeom prst="line">
            <a:avLst/>
          </a:prstGeom>
          <a:noFill/>
          <a:ln w="25400">
            <a:solidFill>
              <a:srgbClr val="8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31498939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36900">
                                            <p:txEl>
                                              <p:pRg st="0" end="0"/>
                                            </p:txEl>
                                          </p:spTgt>
                                        </p:tgtEl>
                                        <p:attrNameLst>
                                          <p:attrName>style.visibility</p:attrName>
                                        </p:attrNameLst>
                                      </p:cBhvr>
                                      <p:to>
                                        <p:strVal val="visible"/>
                                      </p:to>
                                    </p:set>
                                    <p:animEffect transition="in" filter="blinds(horizontal)">
                                      <p:cBhvr>
                                        <p:cTn id="7" dur="500"/>
                                        <p:tgtEl>
                                          <p:spTgt spid="33690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36900">
                                            <p:txEl>
                                              <p:pRg st="1" end="1"/>
                                            </p:txEl>
                                          </p:spTgt>
                                        </p:tgtEl>
                                        <p:attrNameLst>
                                          <p:attrName>style.visibility</p:attrName>
                                        </p:attrNameLst>
                                      </p:cBhvr>
                                      <p:to>
                                        <p:strVal val="visible"/>
                                      </p:to>
                                    </p:set>
                                    <p:animEffect transition="in" filter="blinds(horizontal)">
                                      <p:cBhvr>
                                        <p:cTn id="12" dur="500"/>
                                        <p:tgtEl>
                                          <p:spTgt spid="336900">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36900">
                                            <p:txEl>
                                              <p:pRg st="2" end="2"/>
                                            </p:txEl>
                                          </p:spTgt>
                                        </p:tgtEl>
                                        <p:attrNameLst>
                                          <p:attrName>style.visibility</p:attrName>
                                        </p:attrNameLst>
                                      </p:cBhvr>
                                      <p:to>
                                        <p:strVal val="visible"/>
                                      </p:to>
                                    </p:set>
                                    <p:animEffect transition="in" filter="blinds(horizontal)">
                                      <p:cBhvr>
                                        <p:cTn id="15" dur="500"/>
                                        <p:tgtEl>
                                          <p:spTgt spid="336900">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336900">
                                            <p:txEl>
                                              <p:pRg st="3" end="3"/>
                                            </p:txEl>
                                          </p:spTgt>
                                        </p:tgtEl>
                                        <p:attrNameLst>
                                          <p:attrName>style.visibility</p:attrName>
                                        </p:attrNameLst>
                                      </p:cBhvr>
                                      <p:to>
                                        <p:strVal val="visible"/>
                                      </p:to>
                                    </p:set>
                                    <p:animEffect transition="in" filter="blinds(horizontal)">
                                      <p:cBhvr>
                                        <p:cTn id="20" dur="500"/>
                                        <p:tgtEl>
                                          <p:spTgt spid="336900">
                                            <p:txEl>
                                              <p:pRg st="3" end="3"/>
                                            </p:txEl>
                                          </p:spTgt>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336900">
                                            <p:txEl>
                                              <p:pRg st="4" end="4"/>
                                            </p:txEl>
                                          </p:spTgt>
                                        </p:tgtEl>
                                        <p:attrNameLst>
                                          <p:attrName>style.visibility</p:attrName>
                                        </p:attrNameLst>
                                      </p:cBhvr>
                                      <p:to>
                                        <p:strVal val="visible"/>
                                      </p:to>
                                    </p:set>
                                    <p:animEffect transition="in" filter="blinds(horizontal)">
                                      <p:cBhvr>
                                        <p:cTn id="23" dur="500"/>
                                        <p:tgtEl>
                                          <p:spTgt spid="33690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6900"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9970" name="Picture 2" descr="Presentation_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2888" y="125413"/>
            <a:ext cx="1004887" cy="989012"/>
          </a:xfrm>
          <a:prstGeom prst="rect">
            <a:avLst/>
          </a:prstGeom>
          <a:noFill/>
          <a:extLst>
            <a:ext uri="{909E8E84-426E-40DD-AFC4-6F175D3DCCD1}">
              <a14:hiddenFill xmlns:a14="http://schemas.microsoft.com/office/drawing/2010/main">
                <a:solidFill>
                  <a:srgbClr val="FFFFFF"/>
                </a:solidFill>
              </a14:hiddenFill>
            </a:ext>
          </a:extLst>
        </p:spPr>
      </p:pic>
      <p:sp>
        <p:nvSpPr>
          <p:cNvPr id="339971" name="Rectangle 3"/>
          <p:cNvSpPr>
            <a:spLocks noGrp="1" noChangeArrowheads="1"/>
          </p:cNvSpPr>
          <p:nvPr>
            <p:ph type="title"/>
          </p:nvPr>
        </p:nvSpPr>
        <p:spPr>
          <a:xfrm>
            <a:off x="1143000" y="304800"/>
            <a:ext cx="8001000" cy="685800"/>
          </a:xfrm>
        </p:spPr>
        <p:txBody>
          <a:bodyPr>
            <a:normAutofit fontScale="90000"/>
          </a:bodyPr>
          <a:lstStyle/>
          <a:p>
            <a:r>
              <a:rPr lang="en-US" sz="4000" b="1">
                <a:solidFill>
                  <a:srgbClr val="800000"/>
                </a:solidFill>
                <a:latin typeface="Times New Roman" pitchFamily="18" charset="0"/>
              </a:rPr>
              <a:t>What is a Theory?</a:t>
            </a:r>
          </a:p>
        </p:txBody>
      </p:sp>
      <p:sp>
        <p:nvSpPr>
          <p:cNvPr id="339972" name="Rectangle 4"/>
          <p:cNvSpPr>
            <a:spLocks noGrp="1" noChangeArrowheads="1"/>
          </p:cNvSpPr>
          <p:nvPr>
            <p:ph type="body" idx="1"/>
          </p:nvPr>
        </p:nvSpPr>
        <p:spPr>
          <a:xfrm>
            <a:off x="406400" y="1438275"/>
            <a:ext cx="8686800" cy="5305425"/>
          </a:xfrm>
        </p:spPr>
        <p:txBody>
          <a:bodyPr/>
          <a:lstStyle/>
          <a:p>
            <a:r>
              <a:rPr lang="en-US" sz="2800" dirty="0">
                <a:solidFill>
                  <a:srgbClr val="800000"/>
                </a:solidFill>
                <a:latin typeface="Times New Roman" pitchFamily="18" charset="0"/>
              </a:rPr>
              <a:t>‘Scientific theory’ – single most misunderstood and abused word used to describe scientific findings:</a:t>
            </a:r>
          </a:p>
          <a:p>
            <a:pPr lvl="1"/>
            <a:r>
              <a:rPr lang="en-US" sz="2400" dirty="0" smtClean="0">
                <a:solidFill>
                  <a:srgbClr val="800000"/>
                </a:solidFill>
                <a:latin typeface="Times New Roman" pitchFamily="18" charset="0"/>
              </a:rPr>
              <a:t>In </a:t>
            </a:r>
            <a:r>
              <a:rPr lang="en-US" sz="2400" dirty="0">
                <a:solidFill>
                  <a:srgbClr val="800000"/>
                </a:solidFill>
                <a:latin typeface="Times New Roman" pitchFamily="18" charset="0"/>
              </a:rPr>
              <a:t>scientific terms, a theory is something that </a:t>
            </a:r>
            <a:r>
              <a:rPr lang="en-US" sz="2400" u="sng" dirty="0">
                <a:solidFill>
                  <a:srgbClr val="800000"/>
                </a:solidFill>
                <a:latin typeface="Times New Roman" pitchFamily="18" charset="0"/>
              </a:rPr>
              <a:t>has been tested</a:t>
            </a:r>
            <a:r>
              <a:rPr lang="en-US" sz="2400" dirty="0">
                <a:solidFill>
                  <a:srgbClr val="800000"/>
                </a:solidFill>
                <a:latin typeface="Times New Roman" pitchFamily="18" charset="0"/>
              </a:rPr>
              <a:t> and </a:t>
            </a:r>
            <a:r>
              <a:rPr lang="en-US" sz="2400" u="sng" dirty="0">
                <a:solidFill>
                  <a:srgbClr val="800000"/>
                </a:solidFill>
                <a:latin typeface="Times New Roman" pitchFamily="18" charset="0"/>
              </a:rPr>
              <a:t>not rejected / not falsified / not proven wrong!!!</a:t>
            </a:r>
            <a:r>
              <a:rPr lang="en-US" sz="2400" dirty="0">
                <a:solidFill>
                  <a:srgbClr val="800000"/>
                </a:solidFill>
                <a:latin typeface="Times New Roman" pitchFamily="18" charset="0"/>
              </a:rPr>
              <a:t> </a:t>
            </a:r>
            <a:endParaRPr lang="en-US" sz="2400" dirty="0" smtClean="0">
              <a:solidFill>
                <a:srgbClr val="800000"/>
              </a:solidFill>
              <a:latin typeface="Times New Roman" pitchFamily="18" charset="0"/>
            </a:endParaRPr>
          </a:p>
          <a:p>
            <a:pPr lvl="1"/>
            <a:endParaRPr lang="en-US" sz="2400" dirty="0">
              <a:solidFill>
                <a:srgbClr val="800000"/>
              </a:solidFill>
              <a:latin typeface="Times New Roman" pitchFamily="18" charset="0"/>
            </a:endParaRPr>
          </a:p>
          <a:p>
            <a:r>
              <a:rPr lang="en-US" sz="2800" dirty="0">
                <a:solidFill>
                  <a:srgbClr val="800000"/>
                </a:solidFill>
                <a:latin typeface="Times New Roman" pitchFamily="18" charset="0"/>
              </a:rPr>
              <a:t>If a hypothesis fails to be rejected over and over again, under all possible circumstances and utilizing all possible tests, it will gain acceptance in the scientific community as a whole </a:t>
            </a:r>
            <a:r>
              <a:rPr lang="en-US" sz="2800" dirty="0">
                <a:solidFill>
                  <a:srgbClr val="800000"/>
                </a:solidFill>
                <a:latin typeface="Times New Roman" pitchFamily="18" charset="0"/>
                <a:sym typeface="Wingdings" pitchFamily="2" charset="2"/>
              </a:rPr>
              <a:t>and become a scientific theory (no longer just a hypothesis)</a:t>
            </a:r>
          </a:p>
        </p:txBody>
      </p:sp>
      <p:sp>
        <p:nvSpPr>
          <p:cNvPr id="339973" name="Line 5"/>
          <p:cNvSpPr>
            <a:spLocks noChangeShapeType="1"/>
          </p:cNvSpPr>
          <p:nvPr/>
        </p:nvSpPr>
        <p:spPr bwMode="auto">
          <a:xfrm>
            <a:off x="1219200" y="1066800"/>
            <a:ext cx="7772400" cy="0"/>
          </a:xfrm>
          <a:prstGeom prst="line">
            <a:avLst/>
          </a:prstGeom>
          <a:noFill/>
          <a:ln w="25400">
            <a:solidFill>
              <a:srgbClr val="8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9974" name="Line 6"/>
          <p:cNvSpPr>
            <a:spLocks noChangeShapeType="1"/>
          </p:cNvSpPr>
          <p:nvPr/>
        </p:nvSpPr>
        <p:spPr bwMode="auto">
          <a:xfrm flipH="1">
            <a:off x="304800" y="1066800"/>
            <a:ext cx="0" cy="5715000"/>
          </a:xfrm>
          <a:prstGeom prst="line">
            <a:avLst/>
          </a:prstGeom>
          <a:noFill/>
          <a:ln w="25400">
            <a:solidFill>
              <a:srgbClr val="8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281747750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39972">
                                            <p:txEl>
                                              <p:pRg st="0" end="0"/>
                                            </p:txEl>
                                          </p:spTgt>
                                        </p:tgtEl>
                                        <p:attrNameLst>
                                          <p:attrName>style.visibility</p:attrName>
                                        </p:attrNameLst>
                                      </p:cBhvr>
                                      <p:to>
                                        <p:strVal val="visible"/>
                                      </p:to>
                                    </p:set>
                                    <p:animEffect transition="in" filter="blinds(horizontal)">
                                      <p:cBhvr>
                                        <p:cTn id="7" dur="500"/>
                                        <p:tgtEl>
                                          <p:spTgt spid="33997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39972">
                                            <p:txEl>
                                              <p:pRg st="1" end="1"/>
                                            </p:txEl>
                                          </p:spTgt>
                                        </p:tgtEl>
                                        <p:attrNameLst>
                                          <p:attrName>style.visibility</p:attrName>
                                        </p:attrNameLst>
                                      </p:cBhvr>
                                      <p:to>
                                        <p:strVal val="visible"/>
                                      </p:to>
                                    </p:set>
                                    <p:animEffect transition="in" filter="blinds(horizontal)">
                                      <p:cBhvr>
                                        <p:cTn id="12" dur="500"/>
                                        <p:tgtEl>
                                          <p:spTgt spid="33997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39972">
                                            <p:txEl>
                                              <p:pRg st="3" end="3"/>
                                            </p:txEl>
                                          </p:spTgt>
                                        </p:tgtEl>
                                        <p:attrNameLst>
                                          <p:attrName>style.visibility</p:attrName>
                                        </p:attrNameLst>
                                      </p:cBhvr>
                                      <p:to>
                                        <p:strVal val="visible"/>
                                      </p:to>
                                    </p:set>
                                    <p:animEffect transition="in" filter="blinds(horizontal)">
                                      <p:cBhvr>
                                        <p:cTn id="17" dur="500"/>
                                        <p:tgtEl>
                                          <p:spTgt spid="33997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972"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0994" name="Picture 2" descr="Presentation_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2888" y="125413"/>
            <a:ext cx="1004887" cy="989012"/>
          </a:xfrm>
          <a:prstGeom prst="rect">
            <a:avLst/>
          </a:prstGeom>
          <a:noFill/>
          <a:extLst>
            <a:ext uri="{909E8E84-426E-40DD-AFC4-6F175D3DCCD1}">
              <a14:hiddenFill xmlns:a14="http://schemas.microsoft.com/office/drawing/2010/main">
                <a:solidFill>
                  <a:srgbClr val="FFFFFF"/>
                </a:solidFill>
              </a14:hiddenFill>
            </a:ext>
          </a:extLst>
        </p:spPr>
      </p:pic>
      <p:sp>
        <p:nvSpPr>
          <p:cNvPr id="340995" name="Rectangle 3"/>
          <p:cNvSpPr>
            <a:spLocks noGrp="1" noChangeArrowheads="1"/>
          </p:cNvSpPr>
          <p:nvPr>
            <p:ph type="title"/>
          </p:nvPr>
        </p:nvSpPr>
        <p:spPr>
          <a:xfrm>
            <a:off x="1143000" y="304800"/>
            <a:ext cx="8001000" cy="685800"/>
          </a:xfrm>
        </p:spPr>
        <p:txBody>
          <a:bodyPr>
            <a:normAutofit fontScale="90000"/>
          </a:bodyPr>
          <a:lstStyle/>
          <a:p>
            <a:r>
              <a:rPr lang="en-US" sz="4000" b="1">
                <a:solidFill>
                  <a:srgbClr val="800000"/>
                </a:solidFill>
                <a:latin typeface="Times New Roman" pitchFamily="18" charset="0"/>
              </a:rPr>
              <a:t>What is a Scientific Law?</a:t>
            </a:r>
          </a:p>
        </p:txBody>
      </p:sp>
      <p:sp>
        <p:nvSpPr>
          <p:cNvPr id="340996" name="Rectangle 4"/>
          <p:cNvSpPr>
            <a:spLocks noGrp="1" noChangeArrowheads="1"/>
          </p:cNvSpPr>
          <p:nvPr>
            <p:ph type="body" idx="1"/>
          </p:nvPr>
        </p:nvSpPr>
        <p:spPr>
          <a:xfrm>
            <a:off x="406400" y="1438275"/>
            <a:ext cx="8686800" cy="5305425"/>
          </a:xfrm>
        </p:spPr>
        <p:txBody>
          <a:bodyPr/>
          <a:lstStyle/>
          <a:p>
            <a:r>
              <a:rPr lang="en-US" sz="2800" dirty="0">
                <a:solidFill>
                  <a:srgbClr val="800000"/>
                </a:solidFill>
                <a:latin typeface="Times New Roman" pitchFamily="18" charset="0"/>
                <a:sym typeface="Wingdings" pitchFamily="2" charset="2"/>
              </a:rPr>
              <a:t>F</a:t>
            </a:r>
            <a:r>
              <a:rPr lang="en-US" sz="2800" dirty="0">
                <a:solidFill>
                  <a:srgbClr val="800000"/>
                </a:solidFill>
                <a:latin typeface="Times New Roman" pitchFamily="18" charset="0"/>
              </a:rPr>
              <a:t>undamental principle/formula/rule by which nature operates (sometimes a single mathematical formula)</a:t>
            </a:r>
          </a:p>
          <a:p>
            <a:r>
              <a:rPr lang="en-US" sz="2800" dirty="0">
                <a:solidFill>
                  <a:srgbClr val="800000"/>
                </a:solidFill>
                <a:latin typeface="Times New Roman" pitchFamily="18" charset="0"/>
              </a:rPr>
              <a:t>Similar to ‘theory’ in that it has been </a:t>
            </a:r>
            <a:r>
              <a:rPr lang="en-US" sz="2800" u="sng" dirty="0">
                <a:solidFill>
                  <a:srgbClr val="800000"/>
                </a:solidFill>
                <a:latin typeface="Times New Roman" pitchFamily="18" charset="0"/>
              </a:rPr>
              <a:t>tested</a:t>
            </a:r>
            <a:r>
              <a:rPr lang="en-US" sz="2800" dirty="0">
                <a:solidFill>
                  <a:srgbClr val="800000"/>
                </a:solidFill>
                <a:latin typeface="Times New Roman" pitchFamily="18" charset="0"/>
              </a:rPr>
              <a:t> and </a:t>
            </a:r>
            <a:r>
              <a:rPr lang="en-US" sz="2800" u="sng" dirty="0">
                <a:solidFill>
                  <a:srgbClr val="800000"/>
                </a:solidFill>
                <a:latin typeface="Times New Roman" pitchFamily="18" charset="0"/>
              </a:rPr>
              <a:t>not rejected</a:t>
            </a:r>
            <a:r>
              <a:rPr lang="en-US" sz="2800" dirty="0">
                <a:solidFill>
                  <a:srgbClr val="800000"/>
                </a:solidFill>
                <a:latin typeface="Times New Roman" pitchFamily="18" charset="0"/>
              </a:rPr>
              <a:t>, but less complex and less dynamic:</a:t>
            </a:r>
          </a:p>
          <a:p>
            <a:pPr lvl="1"/>
            <a:r>
              <a:rPr lang="en-US" u="sng" dirty="0">
                <a:solidFill>
                  <a:srgbClr val="800000"/>
                </a:solidFill>
                <a:latin typeface="Times New Roman" pitchFamily="18" charset="0"/>
              </a:rPr>
              <a:t>Scientific law</a:t>
            </a:r>
            <a:r>
              <a:rPr lang="en-US" dirty="0">
                <a:solidFill>
                  <a:srgbClr val="800000"/>
                </a:solidFill>
                <a:latin typeface="Times New Roman" pitchFamily="18" charset="0"/>
              </a:rPr>
              <a:t>: generally </a:t>
            </a:r>
            <a:r>
              <a:rPr lang="en-US" i="1" dirty="0">
                <a:solidFill>
                  <a:srgbClr val="800000"/>
                </a:solidFill>
                <a:latin typeface="Times New Roman" pitchFamily="18" charset="0"/>
              </a:rPr>
              <a:t>describes</a:t>
            </a:r>
            <a:r>
              <a:rPr lang="en-US" dirty="0">
                <a:solidFill>
                  <a:srgbClr val="800000"/>
                </a:solidFill>
                <a:latin typeface="Times New Roman" pitchFamily="18" charset="0"/>
              </a:rPr>
              <a:t> and </a:t>
            </a:r>
            <a:r>
              <a:rPr lang="en-US" i="1" dirty="0">
                <a:solidFill>
                  <a:srgbClr val="800000"/>
                </a:solidFill>
                <a:latin typeface="Times New Roman" pitchFamily="18" charset="0"/>
              </a:rPr>
              <a:t>predicts (not explains)</a:t>
            </a:r>
            <a:r>
              <a:rPr lang="en-US" dirty="0">
                <a:solidFill>
                  <a:srgbClr val="800000"/>
                </a:solidFill>
                <a:latin typeface="Times New Roman" pitchFamily="18" charset="0"/>
              </a:rPr>
              <a:t> a </a:t>
            </a:r>
            <a:r>
              <a:rPr lang="en-US" i="1" dirty="0">
                <a:solidFill>
                  <a:srgbClr val="800000"/>
                </a:solidFill>
                <a:latin typeface="Times New Roman" pitchFamily="18" charset="0"/>
              </a:rPr>
              <a:t>single phenomenon</a:t>
            </a:r>
            <a:r>
              <a:rPr lang="en-US" dirty="0">
                <a:solidFill>
                  <a:srgbClr val="800000"/>
                </a:solidFill>
                <a:latin typeface="Times New Roman" pitchFamily="18" charset="0"/>
              </a:rPr>
              <a:t> </a:t>
            </a:r>
          </a:p>
          <a:p>
            <a:pPr lvl="1"/>
            <a:r>
              <a:rPr lang="en-US" u="sng" dirty="0">
                <a:solidFill>
                  <a:srgbClr val="800000"/>
                </a:solidFill>
                <a:latin typeface="Times New Roman" pitchFamily="18" charset="0"/>
              </a:rPr>
              <a:t>Theory</a:t>
            </a:r>
            <a:r>
              <a:rPr lang="en-US" dirty="0">
                <a:solidFill>
                  <a:srgbClr val="800000"/>
                </a:solidFill>
                <a:latin typeface="Times New Roman" pitchFamily="18" charset="0"/>
              </a:rPr>
              <a:t>: </a:t>
            </a:r>
            <a:r>
              <a:rPr lang="en-US" i="1" dirty="0">
                <a:solidFill>
                  <a:srgbClr val="800000"/>
                </a:solidFill>
                <a:latin typeface="Times New Roman" pitchFamily="18" charset="0"/>
              </a:rPr>
              <a:t>describes,</a:t>
            </a:r>
            <a:r>
              <a:rPr lang="en-US" dirty="0">
                <a:solidFill>
                  <a:srgbClr val="800000"/>
                </a:solidFill>
                <a:latin typeface="Times New Roman" pitchFamily="18" charset="0"/>
              </a:rPr>
              <a:t> </a:t>
            </a:r>
            <a:r>
              <a:rPr lang="en-US" i="1" dirty="0">
                <a:solidFill>
                  <a:srgbClr val="800000"/>
                </a:solidFill>
                <a:latin typeface="Times New Roman" pitchFamily="18" charset="0"/>
              </a:rPr>
              <a:t>explains, </a:t>
            </a:r>
            <a:r>
              <a:rPr lang="en-US" dirty="0">
                <a:solidFill>
                  <a:srgbClr val="800000"/>
                </a:solidFill>
                <a:latin typeface="Times New Roman" pitchFamily="18" charset="0"/>
              </a:rPr>
              <a:t>and </a:t>
            </a:r>
            <a:r>
              <a:rPr lang="en-US" i="1" dirty="0">
                <a:solidFill>
                  <a:srgbClr val="800000"/>
                </a:solidFill>
                <a:latin typeface="Times New Roman" pitchFamily="18" charset="0"/>
              </a:rPr>
              <a:t>predicts</a:t>
            </a:r>
            <a:r>
              <a:rPr lang="en-US" dirty="0">
                <a:solidFill>
                  <a:srgbClr val="800000"/>
                </a:solidFill>
                <a:latin typeface="Times New Roman" pitchFamily="18" charset="0"/>
              </a:rPr>
              <a:t> a whole </a:t>
            </a:r>
            <a:r>
              <a:rPr lang="en-US" i="1" dirty="0">
                <a:solidFill>
                  <a:srgbClr val="800000"/>
                </a:solidFill>
                <a:latin typeface="Times New Roman" pitchFamily="18" charset="0"/>
              </a:rPr>
              <a:t>series of related phenomena </a:t>
            </a:r>
            <a:endParaRPr lang="en-US" dirty="0">
              <a:solidFill>
                <a:srgbClr val="800000"/>
              </a:solidFill>
              <a:latin typeface="Times New Roman" pitchFamily="18" charset="0"/>
            </a:endParaRPr>
          </a:p>
          <a:p>
            <a:pPr lvl="1"/>
            <a:r>
              <a:rPr lang="en-US" sz="2800" dirty="0" smtClean="0">
                <a:solidFill>
                  <a:srgbClr val="800000"/>
                </a:solidFill>
                <a:latin typeface="Times New Roman" pitchFamily="18" charset="0"/>
              </a:rPr>
              <a:t>Scientific </a:t>
            </a:r>
            <a:r>
              <a:rPr lang="en-US" sz="2800" dirty="0">
                <a:solidFill>
                  <a:srgbClr val="800000"/>
                </a:solidFill>
                <a:latin typeface="Times New Roman" pitchFamily="18" charset="0"/>
              </a:rPr>
              <a:t>l</a:t>
            </a:r>
            <a:r>
              <a:rPr lang="en-US" sz="2800" dirty="0">
                <a:solidFill>
                  <a:srgbClr val="800000"/>
                </a:solidFill>
                <a:latin typeface="Times New Roman" pitchFamily="18" charset="0"/>
                <a:sym typeface="Wingdings" pitchFamily="2" charset="2"/>
              </a:rPr>
              <a:t>aws are subsets of theories</a:t>
            </a:r>
          </a:p>
        </p:txBody>
      </p:sp>
      <p:sp>
        <p:nvSpPr>
          <p:cNvPr id="340997" name="Line 5"/>
          <p:cNvSpPr>
            <a:spLocks noChangeShapeType="1"/>
          </p:cNvSpPr>
          <p:nvPr/>
        </p:nvSpPr>
        <p:spPr bwMode="auto">
          <a:xfrm>
            <a:off x="1219200" y="1066800"/>
            <a:ext cx="7772400" cy="0"/>
          </a:xfrm>
          <a:prstGeom prst="line">
            <a:avLst/>
          </a:prstGeom>
          <a:noFill/>
          <a:ln w="25400">
            <a:solidFill>
              <a:srgbClr val="8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0998" name="Line 6"/>
          <p:cNvSpPr>
            <a:spLocks noChangeShapeType="1"/>
          </p:cNvSpPr>
          <p:nvPr/>
        </p:nvSpPr>
        <p:spPr bwMode="auto">
          <a:xfrm flipH="1">
            <a:off x="304800" y="1066800"/>
            <a:ext cx="0" cy="5715000"/>
          </a:xfrm>
          <a:prstGeom prst="line">
            <a:avLst/>
          </a:prstGeom>
          <a:noFill/>
          <a:ln w="25400">
            <a:solidFill>
              <a:srgbClr val="8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11993062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0996">
                                            <p:txEl>
                                              <p:pRg st="0" end="0"/>
                                            </p:txEl>
                                          </p:spTgt>
                                        </p:tgtEl>
                                        <p:attrNameLst>
                                          <p:attrName>style.visibility</p:attrName>
                                        </p:attrNameLst>
                                      </p:cBhvr>
                                      <p:to>
                                        <p:strVal val="visible"/>
                                      </p:to>
                                    </p:set>
                                    <p:animEffect transition="in" filter="blinds(horizontal)">
                                      <p:cBhvr>
                                        <p:cTn id="7" dur="500"/>
                                        <p:tgtEl>
                                          <p:spTgt spid="34099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40996">
                                            <p:txEl>
                                              <p:pRg st="1" end="1"/>
                                            </p:txEl>
                                          </p:spTgt>
                                        </p:tgtEl>
                                        <p:attrNameLst>
                                          <p:attrName>style.visibility</p:attrName>
                                        </p:attrNameLst>
                                      </p:cBhvr>
                                      <p:to>
                                        <p:strVal val="visible"/>
                                      </p:to>
                                    </p:set>
                                    <p:animEffect transition="in" filter="blinds(horizontal)">
                                      <p:cBhvr>
                                        <p:cTn id="12" dur="500"/>
                                        <p:tgtEl>
                                          <p:spTgt spid="34099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40996">
                                            <p:txEl>
                                              <p:pRg st="2" end="2"/>
                                            </p:txEl>
                                          </p:spTgt>
                                        </p:tgtEl>
                                        <p:attrNameLst>
                                          <p:attrName>style.visibility</p:attrName>
                                        </p:attrNameLst>
                                      </p:cBhvr>
                                      <p:to>
                                        <p:strVal val="visible"/>
                                      </p:to>
                                    </p:set>
                                    <p:animEffect transition="in" filter="blinds(horizontal)">
                                      <p:cBhvr>
                                        <p:cTn id="17" dur="500"/>
                                        <p:tgtEl>
                                          <p:spTgt spid="340996">
                                            <p:txEl>
                                              <p:pRg st="2" end="2"/>
                                            </p:txEl>
                                          </p:spTgt>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340996">
                                            <p:txEl>
                                              <p:pRg st="3" end="3"/>
                                            </p:txEl>
                                          </p:spTgt>
                                        </p:tgtEl>
                                        <p:attrNameLst>
                                          <p:attrName>style.visibility</p:attrName>
                                        </p:attrNameLst>
                                      </p:cBhvr>
                                      <p:to>
                                        <p:strVal val="visible"/>
                                      </p:to>
                                    </p:set>
                                    <p:animEffect transition="in" filter="blinds(horizontal)">
                                      <p:cBhvr>
                                        <p:cTn id="20" dur="500"/>
                                        <p:tgtEl>
                                          <p:spTgt spid="340996">
                                            <p:txEl>
                                              <p:pRg st="3" end="3"/>
                                            </p:txEl>
                                          </p:spTgt>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340996">
                                            <p:txEl>
                                              <p:pRg st="4" end="4"/>
                                            </p:txEl>
                                          </p:spTgt>
                                        </p:tgtEl>
                                        <p:attrNameLst>
                                          <p:attrName>style.visibility</p:attrName>
                                        </p:attrNameLst>
                                      </p:cBhvr>
                                      <p:to>
                                        <p:strVal val="visible"/>
                                      </p:to>
                                    </p:set>
                                    <p:animEffect transition="in" filter="blinds(horizontal)">
                                      <p:cBhvr>
                                        <p:cTn id="23" dur="500"/>
                                        <p:tgtEl>
                                          <p:spTgt spid="34099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0996"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3042" name="Picture 2" descr="Presentation_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2888" y="125413"/>
            <a:ext cx="1004887" cy="989012"/>
          </a:xfrm>
          <a:prstGeom prst="rect">
            <a:avLst/>
          </a:prstGeom>
          <a:noFill/>
          <a:extLst>
            <a:ext uri="{909E8E84-426E-40DD-AFC4-6F175D3DCCD1}">
              <a14:hiddenFill xmlns:a14="http://schemas.microsoft.com/office/drawing/2010/main">
                <a:solidFill>
                  <a:srgbClr val="FFFFFF"/>
                </a:solidFill>
              </a14:hiddenFill>
            </a:ext>
          </a:extLst>
        </p:spPr>
      </p:pic>
      <p:sp>
        <p:nvSpPr>
          <p:cNvPr id="343043" name="Rectangle 3"/>
          <p:cNvSpPr>
            <a:spLocks noGrp="1" noChangeArrowheads="1"/>
          </p:cNvSpPr>
          <p:nvPr>
            <p:ph type="title"/>
          </p:nvPr>
        </p:nvSpPr>
        <p:spPr>
          <a:xfrm>
            <a:off x="1143000" y="304800"/>
            <a:ext cx="8001000" cy="685800"/>
          </a:xfrm>
        </p:spPr>
        <p:txBody>
          <a:bodyPr>
            <a:normAutofit fontScale="90000"/>
          </a:bodyPr>
          <a:lstStyle/>
          <a:p>
            <a:r>
              <a:rPr lang="en-US" sz="4000" b="1">
                <a:solidFill>
                  <a:srgbClr val="800000"/>
                </a:solidFill>
                <a:latin typeface="Times New Roman" pitchFamily="18" charset="0"/>
              </a:rPr>
              <a:t>What is a Fact?</a:t>
            </a:r>
          </a:p>
        </p:txBody>
      </p:sp>
      <p:sp>
        <p:nvSpPr>
          <p:cNvPr id="343044" name="Rectangle 4"/>
          <p:cNvSpPr>
            <a:spLocks noGrp="1" noChangeArrowheads="1"/>
          </p:cNvSpPr>
          <p:nvPr>
            <p:ph type="body" idx="1"/>
          </p:nvPr>
        </p:nvSpPr>
        <p:spPr>
          <a:xfrm>
            <a:off x="406400" y="1438275"/>
            <a:ext cx="8686800" cy="5305425"/>
          </a:xfrm>
        </p:spPr>
        <p:txBody>
          <a:bodyPr/>
          <a:lstStyle/>
          <a:p>
            <a:r>
              <a:rPr lang="en-US" sz="2800" u="sng" dirty="0">
                <a:solidFill>
                  <a:srgbClr val="800000"/>
                </a:solidFill>
                <a:latin typeface="Times New Roman" pitchFamily="18" charset="0"/>
              </a:rPr>
              <a:t>Fact</a:t>
            </a:r>
            <a:r>
              <a:rPr lang="en-US" sz="2800" dirty="0">
                <a:solidFill>
                  <a:srgbClr val="800000"/>
                </a:solidFill>
                <a:latin typeface="Times New Roman" pitchFamily="18" charset="0"/>
              </a:rPr>
              <a:t> </a:t>
            </a:r>
            <a:r>
              <a:rPr lang="en-US" sz="2800" b="1" dirty="0">
                <a:solidFill>
                  <a:srgbClr val="800000"/>
                </a:solidFill>
                <a:latin typeface="Times New Roman" pitchFamily="18" charset="0"/>
              </a:rPr>
              <a:t>- </a:t>
            </a:r>
            <a:r>
              <a:rPr lang="en-US" sz="2800" dirty="0">
                <a:solidFill>
                  <a:srgbClr val="800000"/>
                </a:solidFill>
                <a:latin typeface="Times New Roman" pitchFamily="18" charset="0"/>
              </a:rPr>
              <a:t>Has </a:t>
            </a:r>
            <a:r>
              <a:rPr lang="en-US" sz="2800" u="sng" dirty="0">
                <a:solidFill>
                  <a:srgbClr val="800000"/>
                </a:solidFill>
                <a:latin typeface="Times New Roman" pitchFamily="18" charset="0"/>
              </a:rPr>
              <a:t>not been tested</a:t>
            </a:r>
          </a:p>
          <a:p>
            <a:pPr lvl="1"/>
            <a:r>
              <a:rPr lang="en-US" sz="2400" dirty="0">
                <a:solidFill>
                  <a:srgbClr val="800000"/>
                </a:solidFill>
                <a:latin typeface="Times New Roman" pitchFamily="18" charset="0"/>
              </a:rPr>
              <a:t>Considered as </a:t>
            </a:r>
            <a:r>
              <a:rPr lang="en-US" sz="2400" u="sng" dirty="0">
                <a:solidFill>
                  <a:srgbClr val="800000"/>
                </a:solidFill>
                <a:latin typeface="Times New Roman" pitchFamily="18" charset="0"/>
              </a:rPr>
              <a:t>true or false</a:t>
            </a:r>
            <a:r>
              <a:rPr lang="en-US" sz="2400" dirty="0">
                <a:solidFill>
                  <a:srgbClr val="800000"/>
                </a:solidFill>
                <a:latin typeface="Times New Roman" pitchFamily="18" charset="0"/>
              </a:rPr>
              <a:t>, depending on faith and belief</a:t>
            </a:r>
          </a:p>
          <a:p>
            <a:pPr lvl="1"/>
            <a:r>
              <a:rPr lang="en-US" sz="2400" dirty="0">
                <a:solidFill>
                  <a:srgbClr val="800000"/>
                </a:solidFill>
                <a:latin typeface="Times New Roman" pitchFamily="18" charset="0"/>
              </a:rPr>
              <a:t>People agree on some facts</a:t>
            </a:r>
          </a:p>
          <a:p>
            <a:pPr lvl="2"/>
            <a:r>
              <a:rPr lang="en-US" sz="2200" dirty="0">
                <a:solidFill>
                  <a:srgbClr val="800000"/>
                </a:solidFill>
                <a:latin typeface="Times New Roman" pitchFamily="18" charset="0"/>
              </a:rPr>
              <a:t>A pen is a pen --- no need to test</a:t>
            </a:r>
          </a:p>
          <a:p>
            <a:pPr lvl="1"/>
            <a:r>
              <a:rPr lang="en-US" sz="2400" dirty="0">
                <a:solidFill>
                  <a:srgbClr val="800000"/>
                </a:solidFill>
                <a:latin typeface="Times New Roman" pitchFamily="18" charset="0"/>
              </a:rPr>
              <a:t>People disagree on other facts</a:t>
            </a:r>
          </a:p>
          <a:p>
            <a:pPr lvl="2"/>
            <a:r>
              <a:rPr lang="en-US" sz="2200" dirty="0">
                <a:solidFill>
                  <a:srgbClr val="800000"/>
                </a:solidFill>
                <a:latin typeface="Times New Roman" pitchFamily="18" charset="0"/>
              </a:rPr>
              <a:t>God exists --- can’t be tested scientifically</a:t>
            </a:r>
          </a:p>
          <a:p>
            <a:pPr lvl="1"/>
            <a:r>
              <a:rPr lang="en-US" sz="2400" dirty="0">
                <a:solidFill>
                  <a:srgbClr val="800000"/>
                </a:solidFill>
                <a:latin typeface="Times New Roman" pitchFamily="18" charset="0"/>
              </a:rPr>
              <a:t>What’s a fact and what not may change</a:t>
            </a:r>
          </a:p>
          <a:p>
            <a:pPr lvl="2"/>
            <a:r>
              <a:rPr lang="en-US" sz="2200" dirty="0">
                <a:solidFill>
                  <a:srgbClr val="800000"/>
                </a:solidFill>
                <a:latin typeface="Times New Roman" pitchFamily="18" charset="0"/>
              </a:rPr>
              <a:t>Wegener’s idea of continental drift</a:t>
            </a:r>
          </a:p>
          <a:p>
            <a:r>
              <a:rPr lang="en-US" sz="2800" u="sng" dirty="0">
                <a:solidFill>
                  <a:srgbClr val="800000"/>
                </a:solidFill>
                <a:latin typeface="Times New Roman" pitchFamily="18" charset="0"/>
              </a:rPr>
              <a:t>Scientific fact</a:t>
            </a:r>
            <a:r>
              <a:rPr lang="en-US" sz="2800" b="1" dirty="0">
                <a:solidFill>
                  <a:srgbClr val="800000"/>
                </a:solidFill>
                <a:latin typeface="Times New Roman" pitchFamily="18" charset="0"/>
              </a:rPr>
              <a:t> - </a:t>
            </a:r>
            <a:r>
              <a:rPr lang="en-US" sz="2800" dirty="0">
                <a:solidFill>
                  <a:srgbClr val="800000"/>
                </a:solidFill>
                <a:latin typeface="Times New Roman" pitchFamily="18" charset="0"/>
              </a:rPr>
              <a:t>Has been </a:t>
            </a:r>
            <a:r>
              <a:rPr lang="en-US" sz="2800" u="sng" dirty="0">
                <a:solidFill>
                  <a:srgbClr val="800000"/>
                </a:solidFill>
                <a:latin typeface="Times New Roman" pitchFamily="18" charset="0"/>
              </a:rPr>
              <a:t>tested</a:t>
            </a:r>
            <a:r>
              <a:rPr lang="en-US" sz="2800" dirty="0">
                <a:solidFill>
                  <a:srgbClr val="800000"/>
                </a:solidFill>
                <a:latin typeface="Times New Roman" pitchFamily="18" charset="0"/>
              </a:rPr>
              <a:t> and </a:t>
            </a:r>
            <a:r>
              <a:rPr lang="en-US" sz="2800" u="sng" dirty="0">
                <a:solidFill>
                  <a:srgbClr val="800000"/>
                </a:solidFill>
                <a:latin typeface="Times New Roman" pitchFamily="18" charset="0"/>
              </a:rPr>
              <a:t>failed to be rejected</a:t>
            </a:r>
            <a:endParaRPr lang="en-US" sz="2800" dirty="0">
              <a:solidFill>
                <a:srgbClr val="800000"/>
              </a:solidFill>
              <a:latin typeface="Times New Roman" pitchFamily="18" charset="0"/>
            </a:endParaRPr>
          </a:p>
          <a:p>
            <a:pPr lvl="1"/>
            <a:r>
              <a:rPr lang="en-US" sz="2400" dirty="0">
                <a:solidFill>
                  <a:srgbClr val="800000"/>
                </a:solidFill>
                <a:latin typeface="Times New Roman" pitchFamily="18" charset="0"/>
              </a:rPr>
              <a:t>Considered as </a:t>
            </a:r>
            <a:r>
              <a:rPr lang="en-US" sz="2400" u="sng" dirty="0">
                <a:solidFill>
                  <a:srgbClr val="800000"/>
                </a:solidFill>
                <a:latin typeface="Times New Roman" pitchFamily="18" charset="0"/>
              </a:rPr>
              <a:t>true or false</a:t>
            </a:r>
            <a:r>
              <a:rPr lang="en-US" sz="2400" dirty="0">
                <a:solidFill>
                  <a:srgbClr val="800000"/>
                </a:solidFill>
                <a:latin typeface="Times New Roman" pitchFamily="18" charset="0"/>
              </a:rPr>
              <a:t>, depending on amount of </a:t>
            </a:r>
            <a:r>
              <a:rPr lang="en-US" sz="2400" dirty="0" smtClean="0">
                <a:solidFill>
                  <a:srgbClr val="800000"/>
                </a:solidFill>
                <a:latin typeface="Times New Roman" pitchFamily="18" charset="0"/>
              </a:rPr>
              <a:t>testing</a:t>
            </a:r>
            <a:endParaRPr lang="en-US" sz="2400" dirty="0">
              <a:solidFill>
                <a:srgbClr val="800000"/>
              </a:solidFill>
              <a:latin typeface="Times New Roman" pitchFamily="18" charset="0"/>
            </a:endParaRPr>
          </a:p>
        </p:txBody>
      </p:sp>
      <p:sp>
        <p:nvSpPr>
          <p:cNvPr id="343045" name="Line 5"/>
          <p:cNvSpPr>
            <a:spLocks noChangeShapeType="1"/>
          </p:cNvSpPr>
          <p:nvPr/>
        </p:nvSpPr>
        <p:spPr bwMode="auto">
          <a:xfrm>
            <a:off x="1219200" y="1066800"/>
            <a:ext cx="7772400" cy="0"/>
          </a:xfrm>
          <a:prstGeom prst="line">
            <a:avLst/>
          </a:prstGeom>
          <a:noFill/>
          <a:ln w="25400">
            <a:solidFill>
              <a:srgbClr val="8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3046" name="Line 6"/>
          <p:cNvSpPr>
            <a:spLocks noChangeShapeType="1"/>
          </p:cNvSpPr>
          <p:nvPr/>
        </p:nvSpPr>
        <p:spPr bwMode="auto">
          <a:xfrm flipH="1">
            <a:off x="304800" y="1066800"/>
            <a:ext cx="0" cy="5715000"/>
          </a:xfrm>
          <a:prstGeom prst="line">
            <a:avLst/>
          </a:prstGeom>
          <a:noFill/>
          <a:ln w="25400">
            <a:solidFill>
              <a:srgbClr val="8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41240878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3044">
                                            <p:txEl>
                                              <p:pRg st="0" end="0"/>
                                            </p:txEl>
                                          </p:spTgt>
                                        </p:tgtEl>
                                        <p:attrNameLst>
                                          <p:attrName>style.visibility</p:attrName>
                                        </p:attrNameLst>
                                      </p:cBhvr>
                                      <p:to>
                                        <p:strVal val="visible"/>
                                      </p:to>
                                    </p:set>
                                    <p:animEffect transition="in" filter="blinds(horizontal)">
                                      <p:cBhvr>
                                        <p:cTn id="7" dur="500"/>
                                        <p:tgtEl>
                                          <p:spTgt spid="34304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43044">
                                            <p:txEl>
                                              <p:pRg st="1" end="1"/>
                                            </p:txEl>
                                          </p:spTgt>
                                        </p:tgtEl>
                                        <p:attrNameLst>
                                          <p:attrName>style.visibility</p:attrName>
                                        </p:attrNameLst>
                                      </p:cBhvr>
                                      <p:to>
                                        <p:strVal val="visible"/>
                                      </p:to>
                                    </p:set>
                                    <p:animEffect transition="in" filter="blinds(horizontal)">
                                      <p:cBhvr>
                                        <p:cTn id="10" dur="500"/>
                                        <p:tgtEl>
                                          <p:spTgt spid="343044">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43044">
                                            <p:txEl>
                                              <p:pRg st="2" end="2"/>
                                            </p:txEl>
                                          </p:spTgt>
                                        </p:tgtEl>
                                        <p:attrNameLst>
                                          <p:attrName>style.visibility</p:attrName>
                                        </p:attrNameLst>
                                      </p:cBhvr>
                                      <p:to>
                                        <p:strVal val="visible"/>
                                      </p:to>
                                    </p:set>
                                    <p:animEffect transition="in" filter="blinds(horizontal)">
                                      <p:cBhvr>
                                        <p:cTn id="13" dur="500"/>
                                        <p:tgtEl>
                                          <p:spTgt spid="343044">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43044">
                                            <p:txEl>
                                              <p:pRg st="3" end="3"/>
                                            </p:txEl>
                                          </p:spTgt>
                                        </p:tgtEl>
                                        <p:attrNameLst>
                                          <p:attrName>style.visibility</p:attrName>
                                        </p:attrNameLst>
                                      </p:cBhvr>
                                      <p:to>
                                        <p:strVal val="visible"/>
                                      </p:to>
                                    </p:set>
                                    <p:animEffect transition="in" filter="blinds(horizontal)">
                                      <p:cBhvr>
                                        <p:cTn id="16" dur="500"/>
                                        <p:tgtEl>
                                          <p:spTgt spid="343044">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43044">
                                            <p:txEl>
                                              <p:pRg st="4" end="4"/>
                                            </p:txEl>
                                          </p:spTgt>
                                        </p:tgtEl>
                                        <p:attrNameLst>
                                          <p:attrName>style.visibility</p:attrName>
                                        </p:attrNameLst>
                                      </p:cBhvr>
                                      <p:to>
                                        <p:strVal val="visible"/>
                                      </p:to>
                                    </p:set>
                                    <p:animEffect transition="in" filter="blinds(horizontal)">
                                      <p:cBhvr>
                                        <p:cTn id="19" dur="500"/>
                                        <p:tgtEl>
                                          <p:spTgt spid="343044">
                                            <p:txEl>
                                              <p:pRg st="4" end="4"/>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43044">
                                            <p:txEl>
                                              <p:pRg st="5" end="5"/>
                                            </p:txEl>
                                          </p:spTgt>
                                        </p:tgtEl>
                                        <p:attrNameLst>
                                          <p:attrName>style.visibility</p:attrName>
                                        </p:attrNameLst>
                                      </p:cBhvr>
                                      <p:to>
                                        <p:strVal val="visible"/>
                                      </p:to>
                                    </p:set>
                                    <p:animEffect transition="in" filter="blinds(horizontal)">
                                      <p:cBhvr>
                                        <p:cTn id="22" dur="500"/>
                                        <p:tgtEl>
                                          <p:spTgt spid="343044">
                                            <p:txEl>
                                              <p:pRg st="5" end="5"/>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43044">
                                            <p:txEl>
                                              <p:pRg st="6" end="6"/>
                                            </p:txEl>
                                          </p:spTgt>
                                        </p:tgtEl>
                                        <p:attrNameLst>
                                          <p:attrName>style.visibility</p:attrName>
                                        </p:attrNameLst>
                                      </p:cBhvr>
                                      <p:to>
                                        <p:strVal val="visible"/>
                                      </p:to>
                                    </p:set>
                                    <p:animEffect transition="in" filter="blinds(horizontal)">
                                      <p:cBhvr>
                                        <p:cTn id="27" dur="500"/>
                                        <p:tgtEl>
                                          <p:spTgt spid="343044">
                                            <p:txEl>
                                              <p:pRg st="6" end="6"/>
                                            </p:txEl>
                                          </p:spTgt>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343044">
                                            <p:txEl>
                                              <p:pRg st="7" end="7"/>
                                            </p:txEl>
                                          </p:spTgt>
                                        </p:tgtEl>
                                        <p:attrNameLst>
                                          <p:attrName>style.visibility</p:attrName>
                                        </p:attrNameLst>
                                      </p:cBhvr>
                                      <p:to>
                                        <p:strVal val="visible"/>
                                      </p:to>
                                    </p:set>
                                    <p:animEffect transition="in" filter="blinds(horizontal)">
                                      <p:cBhvr>
                                        <p:cTn id="30" dur="500"/>
                                        <p:tgtEl>
                                          <p:spTgt spid="343044">
                                            <p:txEl>
                                              <p:pRg st="7" end="7"/>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343044">
                                            <p:txEl>
                                              <p:pRg st="8" end="8"/>
                                            </p:txEl>
                                          </p:spTgt>
                                        </p:tgtEl>
                                        <p:attrNameLst>
                                          <p:attrName>style.visibility</p:attrName>
                                        </p:attrNameLst>
                                      </p:cBhvr>
                                      <p:to>
                                        <p:strVal val="visible"/>
                                      </p:to>
                                    </p:set>
                                    <p:animEffect transition="in" filter="blinds(horizontal)">
                                      <p:cBhvr>
                                        <p:cTn id="35" dur="500"/>
                                        <p:tgtEl>
                                          <p:spTgt spid="343044">
                                            <p:txEl>
                                              <p:pRg st="8" end="8"/>
                                            </p:txEl>
                                          </p:spTgt>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343044">
                                            <p:txEl>
                                              <p:pRg st="9" end="9"/>
                                            </p:txEl>
                                          </p:spTgt>
                                        </p:tgtEl>
                                        <p:attrNameLst>
                                          <p:attrName>style.visibility</p:attrName>
                                        </p:attrNameLst>
                                      </p:cBhvr>
                                      <p:to>
                                        <p:strVal val="visible"/>
                                      </p:to>
                                    </p:set>
                                    <p:animEffect transition="in" filter="blinds(horizontal)">
                                      <p:cBhvr>
                                        <p:cTn id="38" dur="500"/>
                                        <p:tgtEl>
                                          <p:spTgt spid="34304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044"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7138" name="Picture 2" descr="Presentation_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2888" y="125413"/>
            <a:ext cx="1004887" cy="989012"/>
          </a:xfrm>
          <a:prstGeom prst="rect">
            <a:avLst/>
          </a:prstGeom>
          <a:noFill/>
          <a:extLst>
            <a:ext uri="{909E8E84-426E-40DD-AFC4-6F175D3DCCD1}">
              <a14:hiddenFill xmlns:a14="http://schemas.microsoft.com/office/drawing/2010/main">
                <a:solidFill>
                  <a:srgbClr val="FFFFFF"/>
                </a:solidFill>
              </a14:hiddenFill>
            </a:ext>
          </a:extLst>
        </p:spPr>
      </p:pic>
      <p:sp>
        <p:nvSpPr>
          <p:cNvPr id="347139" name="Rectangle 3"/>
          <p:cNvSpPr>
            <a:spLocks noGrp="1" noChangeArrowheads="1"/>
          </p:cNvSpPr>
          <p:nvPr>
            <p:ph type="title"/>
          </p:nvPr>
        </p:nvSpPr>
        <p:spPr>
          <a:xfrm>
            <a:off x="1143000" y="304800"/>
            <a:ext cx="8001000" cy="685800"/>
          </a:xfrm>
        </p:spPr>
        <p:txBody>
          <a:bodyPr>
            <a:normAutofit fontScale="90000"/>
          </a:bodyPr>
          <a:lstStyle/>
          <a:p>
            <a:r>
              <a:rPr lang="en-US" sz="4000" b="1">
                <a:solidFill>
                  <a:srgbClr val="800000"/>
                </a:solidFill>
                <a:latin typeface="Times New Roman" pitchFamily="18" charset="0"/>
              </a:rPr>
              <a:t>Science ... </a:t>
            </a:r>
          </a:p>
        </p:txBody>
      </p:sp>
      <p:sp>
        <p:nvSpPr>
          <p:cNvPr id="347140" name="Rectangle 4"/>
          <p:cNvSpPr>
            <a:spLocks noGrp="1" noChangeArrowheads="1"/>
          </p:cNvSpPr>
          <p:nvPr>
            <p:ph type="body" idx="1"/>
          </p:nvPr>
        </p:nvSpPr>
        <p:spPr>
          <a:xfrm>
            <a:off x="406400" y="1438275"/>
            <a:ext cx="8686800" cy="5305425"/>
          </a:xfrm>
        </p:spPr>
        <p:txBody>
          <a:bodyPr/>
          <a:lstStyle/>
          <a:p>
            <a:r>
              <a:rPr lang="en-US" sz="2800" u="sng">
                <a:solidFill>
                  <a:srgbClr val="800000"/>
                </a:solidFill>
                <a:latin typeface="Times New Roman" pitchFamily="18" charset="0"/>
              </a:rPr>
              <a:t>Science is self-correcting</a:t>
            </a:r>
            <a:r>
              <a:rPr lang="en-US" sz="2800">
                <a:solidFill>
                  <a:srgbClr val="800000"/>
                </a:solidFill>
                <a:latin typeface="Times New Roman" pitchFamily="18" charset="0"/>
              </a:rPr>
              <a:t> (sooner or later new experiments or new ways of conducting old experiments will come along and improve and sharpen our facts)</a:t>
            </a:r>
          </a:p>
          <a:p>
            <a:pPr lvl="1"/>
            <a:r>
              <a:rPr lang="en-US" sz="2400">
                <a:solidFill>
                  <a:srgbClr val="800000"/>
                </a:solidFill>
                <a:latin typeface="Times New Roman" pitchFamily="18" charset="0"/>
              </a:rPr>
              <a:t>Most major changes in facts (e.g., the earth is flat, the earth is the center of the universe) occurred because the original fact was based on little or no science</a:t>
            </a:r>
          </a:p>
          <a:p>
            <a:pPr lvl="1"/>
            <a:r>
              <a:rPr lang="en-US" sz="2400">
                <a:solidFill>
                  <a:srgbClr val="800000"/>
                </a:solidFill>
                <a:latin typeface="Times New Roman" pitchFamily="18" charset="0"/>
              </a:rPr>
              <a:t>Today, such changes are unlikely: rather, facts are corrected (e.g., Einstein corrected Newton’s law of gravity) and merely improve and sharpen our ideas without throwing our theories on the trash heap</a:t>
            </a:r>
          </a:p>
        </p:txBody>
      </p:sp>
      <p:sp>
        <p:nvSpPr>
          <p:cNvPr id="347141" name="Line 5"/>
          <p:cNvSpPr>
            <a:spLocks noChangeShapeType="1"/>
          </p:cNvSpPr>
          <p:nvPr/>
        </p:nvSpPr>
        <p:spPr bwMode="auto">
          <a:xfrm>
            <a:off x="1219200" y="1066800"/>
            <a:ext cx="7772400" cy="0"/>
          </a:xfrm>
          <a:prstGeom prst="line">
            <a:avLst/>
          </a:prstGeom>
          <a:noFill/>
          <a:ln w="25400">
            <a:solidFill>
              <a:srgbClr val="8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7142" name="Line 6"/>
          <p:cNvSpPr>
            <a:spLocks noChangeShapeType="1"/>
          </p:cNvSpPr>
          <p:nvPr/>
        </p:nvSpPr>
        <p:spPr bwMode="auto">
          <a:xfrm flipH="1">
            <a:off x="304800" y="1066800"/>
            <a:ext cx="0" cy="5715000"/>
          </a:xfrm>
          <a:prstGeom prst="line">
            <a:avLst/>
          </a:prstGeom>
          <a:noFill/>
          <a:ln w="25400">
            <a:solidFill>
              <a:srgbClr val="8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30749727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7140">
                                            <p:txEl>
                                              <p:pRg st="0" end="0"/>
                                            </p:txEl>
                                          </p:spTgt>
                                        </p:tgtEl>
                                        <p:attrNameLst>
                                          <p:attrName>style.visibility</p:attrName>
                                        </p:attrNameLst>
                                      </p:cBhvr>
                                      <p:to>
                                        <p:strVal val="visible"/>
                                      </p:to>
                                    </p:set>
                                    <p:animEffect transition="in" filter="blinds(horizontal)">
                                      <p:cBhvr>
                                        <p:cTn id="7" dur="500"/>
                                        <p:tgtEl>
                                          <p:spTgt spid="34714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47140">
                                            <p:txEl>
                                              <p:pRg st="1" end="1"/>
                                            </p:txEl>
                                          </p:spTgt>
                                        </p:tgtEl>
                                        <p:attrNameLst>
                                          <p:attrName>style.visibility</p:attrName>
                                        </p:attrNameLst>
                                      </p:cBhvr>
                                      <p:to>
                                        <p:strVal val="visible"/>
                                      </p:to>
                                    </p:set>
                                    <p:animEffect transition="in" filter="blinds(horizontal)">
                                      <p:cBhvr>
                                        <p:cTn id="12" dur="500"/>
                                        <p:tgtEl>
                                          <p:spTgt spid="347140">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47140">
                                            <p:txEl>
                                              <p:pRg st="2" end="2"/>
                                            </p:txEl>
                                          </p:spTgt>
                                        </p:tgtEl>
                                        <p:attrNameLst>
                                          <p:attrName>style.visibility</p:attrName>
                                        </p:attrNameLst>
                                      </p:cBhvr>
                                      <p:to>
                                        <p:strVal val="visible"/>
                                      </p:to>
                                    </p:set>
                                    <p:animEffect transition="in" filter="blinds(horizontal)">
                                      <p:cBhvr>
                                        <p:cTn id="17" dur="500"/>
                                        <p:tgtEl>
                                          <p:spTgt spid="34714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7140"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3826" name="Picture 2" descr="Presentation_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2888" y="125413"/>
            <a:ext cx="1004887" cy="989012"/>
          </a:xfrm>
          <a:prstGeom prst="rect">
            <a:avLst/>
          </a:prstGeom>
          <a:noFill/>
          <a:extLst>
            <a:ext uri="{909E8E84-426E-40DD-AFC4-6F175D3DCCD1}">
              <a14:hiddenFill xmlns:a14="http://schemas.microsoft.com/office/drawing/2010/main">
                <a:solidFill>
                  <a:srgbClr val="FFFFFF"/>
                </a:solidFill>
              </a14:hiddenFill>
            </a:ext>
          </a:extLst>
        </p:spPr>
      </p:pic>
      <p:sp>
        <p:nvSpPr>
          <p:cNvPr id="333827" name="Rectangle 3"/>
          <p:cNvSpPr>
            <a:spLocks noGrp="1" noChangeArrowheads="1"/>
          </p:cNvSpPr>
          <p:nvPr>
            <p:ph type="title"/>
          </p:nvPr>
        </p:nvSpPr>
        <p:spPr>
          <a:xfrm>
            <a:off x="1143000" y="304800"/>
            <a:ext cx="8001000" cy="685800"/>
          </a:xfrm>
        </p:spPr>
        <p:txBody>
          <a:bodyPr>
            <a:normAutofit fontScale="90000"/>
          </a:bodyPr>
          <a:lstStyle/>
          <a:p>
            <a:r>
              <a:rPr lang="en-US" sz="4000" b="1">
                <a:solidFill>
                  <a:srgbClr val="800000"/>
                </a:solidFill>
                <a:latin typeface="Times New Roman" pitchFamily="18" charset="0"/>
              </a:rPr>
              <a:t>The Scientific Method</a:t>
            </a:r>
          </a:p>
        </p:txBody>
      </p:sp>
      <p:sp>
        <p:nvSpPr>
          <p:cNvPr id="333829" name="Line 5"/>
          <p:cNvSpPr>
            <a:spLocks noChangeShapeType="1"/>
          </p:cNvSpPr>
          <p:nvPr/>
        </p:nvSpPr>
        <p:spPr bwMode="auto">
          <a:xfrm>
            <a:off x="1219200" y="1066800"/>
            <a:ext cx="7772400" cy="0"/>
          </a:xfrm>
          <a:prstGeom prst="line">
            <a:avLst/>
          </a:prstGeom>
          <a:noFill/>
          <a:ln w="25400">
            <a:solidFill>
              <a:srgbClr val="8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3830" name="Line 6"/>
          <p:cNvSpPr>
            <a:spLocks noChangeShapeType="1"/>
          </p:cNvSpPr>
          <p:nvPr/>
        </p:nvSpPr>
        <p:spPr bwMode="auto">
          <a:xfrm flipH="1">
            <a:off x="304800" y="1066800"/>
            <a:ext cx="0" cy="5715000"/>
          </a:xfrm>
          <a:prstGeom prst="line">
            <a:avLst/>
          </a:prstGeom>
          <a:noFill/>
          <a:ln w="25400">
            <a:solidFill>
              <a:srgbClr val="8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3832" name="AutoShape 8"/>
          <p:cNvSpPr>
            <a:spLocks noChangeArrowheads="1"/>
          </p:cNvSpPr>
          <p:nvPr/>
        </p:nvSpPr>
        <p:spPr bwMode="auto">
          <a:xfrm>
            <a:off x="914400" y="1447800"/>
            <a:ext cx="4114800" cy="365125"/>
          </a:xfrm>
          <a:prstGeom prst="flowChartProcess">
            <a:avLst/>
          </a:prstGeom>
          <a:noFill/>
          <a:ln w="19050">
            <a:solidFill>
              <a:srgbClr val="8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200">
                <a:solidFill>
                  <a:srgbClr val="800000"/>
                </a:solidFill>
                <a:latin typeface="Times New Roman" pitchFamily="18" charset="0"/>
              </a:rPr>
              <a:t>Observation of phenomenon</a:t>
            </a:r>
          </a:p>
        </p:txBody>
      </p:sp>
      <p:sp>
        <p:nvSpPr>
          <p:cNvPr id="333833" name="AutoShape 9"/>
          <p:cNvSpPr>
            <a:spLocks noChangeArrowheads="1"/>
          </p:cNvSpPr>
          <p:nvPr/>
        </p:nvSpPr>
        <p:spPr bwMode="auto">
          <a:xfrm>
            <a:off x="915988" y="1925638"/>
            <a:ext cx="4113212" cy="365125"/>
          </a:xfrm>
          <a:prstGeom prst="flowChartProcess">
            <a:avLst/>
          </a:prstGeom>
          <a:noFill/>
          <a:ln w="19050">
            <a:solidFill>
              <a:srgbClr val="8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200">
                <a:solidFill>
                  <a:srgbClr val="800000"/>
                </a:solidFill>
                <a:latin typeface="Times New Roman" pitchFamily="18" charset="0"/>
              </a:rPr>
              <a:t>Statement of problem</a:t>
            </a:r>
          </a:p>
        </p:txBody>
      </p:sp>
      <p:sp>
        <p:nvSpPr>
          <p:cNvPr id="333834" name="AutoShape 10"/>
          <p:cNvSpPr>
            <a:spLocks noChangeArrowheads="1"/>
          </p:cNvSpPr>
          <p:nvPr/>
        </p:nvSpPr>
        <p:spPr bwMode="auto">
          <a:xfrm>
            <a:off x="915988" y="2430463"/>
            <a:ext cx="4113212" cy="365125"/>
          </a:xfrm>
          <a:prstGeom prst="flowChartProcess">
            <a:avLst/>
          </a:prstGeom>
          <a:noFill/>
          <a:ln w="19050">
            <a:solidFill>
              <a:srgbClr val="8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200">
                <a:solidFill>
                  <a:srgbClr val="800000"/>
                </a:solidFill>
                <a:latin typeface="Times New Roman" pitchFamily="18" charset="0"/>
              </a:rPr>
              <a:t>Statement of significance</a:t>
            </a:r>
          </a:p>
        </p:txBody>
      </p:sp>
      <p:sp>
        <p:nvSpPr>
          <p:cNvPr id="333835" name="AutoShape 11"/>
          <p:cNvSpPr>
            <a:spLocks noChangeArrowheads="1"/>
          </p:cNvSpPr>
          <p:nvPr/>
        </p:nvSpPr>
        <p:spPr bwMode="auto">
          <a:xfrm>
            <a:off x="915988" y="2921000"/>
            <a:ext cx="4113212" cy="365125"/>
          </a:xfrm>
          <a:prstGeom prst="flowChartProcess">
            <a:avLst/>
          </a:prstGeom>
          <a:noFill/>
          <a:ln w="19050">
            <a:solidFill>
              <a:srgbClr val="8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200">
                <a:solidFill>
                  <a:srgbClr val="800000"/>
                </a:solidFill>
                <a:latin typeface="Times New Roman" pitchFamily="18" charset="0"/>
              </a:rPr>
              <a:t>Statement of objectives</a:t>
            </a:r>
          </a:p>
        </p:txBody>
      </p:sp>
      <p:sp>
        <p:nvSpPr>
          <p:cNvPr id="333836" name="AutoShape 12"/>
          <p:cNvSpPr>
            <a:spLocks noChangeArrowheads="1"/>
          </p:cNvSpPr>
          <p:nvPr/>
        </p:nvSpPr>
        <p:spPr bwMode="auto">
          <a:xfrm>
            <a:off x="915988" y="3425825"/>
            <a:ext cx="4113212" cy="365125"/>
          </a:xfrm>
          <a:prstGeom prst="flowChartProcess">
            <a:avLst/>
          </a:prstGeom>
          <a:noFill/>
          <a:ln w="19050">
            <a:solidFill>
              <a:srgbClr val="8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200">
                <a:solidFill>
                  <a:srgbClr val="800000"/>
                </a:solidFill>
                <a:latin typeface="Times New Roman" pitchFamily="18" charset="0"/>
              </a:rPr>
              <a:t>Suggestion of methodology</a:t>
            </a:r>
          </a:p>
        </p:txBody>
      </p:sp>
      <p:sp>
        <p:nvSpPr>
          <p:cNvPr id="333837" name="AutoShape 13"/>
          <p:cNvSpPr>
            <a:spLocks noChangeArrowheads="1"/>
          </p:cNvSpPr>
          <p:nvPr/>
        </p:nvSpPr>
        <p:spPr bwMode="auto">
          <a:xfrm>
            <a:off x="915988" y="3930650"/>
            <a:ext cx="4113212" cy="365125"/>
          </a:xfrm>
          <a:prstGeom prst="flowChartProcess">
            <a:avLst/>
          </a:prstGeom>
          <a:noFill/>
          <a:ln w="19050">
            <a:solidFill>
              <a:srgbClr val="8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200" b="1">
                <a:solidFill>
                  <a:srgbClr val="800000"/>
                </a:solidFill>
                <a:latin typeface="Times New Roman" pitchFamily="18" charset="0"/>
              </a:rPr>
              <a:t>Collection of data</a:t>
            </a:r>
          </a:p>
        </p:txBody>
      </p:sp>
      <p:sp>
        <p:nvSpPr>
          <p:cNvPr id="333838" name="AutoShape 14"/>
          <p:cNvSpPr>
            <a:spLocks noChangeArrowheads="1"/>
          </p:cNvSpPr>
          <p:nvPr/>
        </p:nvSpPr>
        <p:spPr bwMode="auto">
          <a:xfrm>
            <a:off x="915988" y="5416550"/>
            <a:ext cx="4113212" cy="365125"/>
          </a:xfrm>
          <a:prstGeom prst="flowChartProcess">
            <a:avLst/>
          </a:prstGeom>
          <a:noFill/>
          <a:ln w="19050">
            <a:solidFill>
              <a:srgbClr val="8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200">
                <a:solidFill>
                  <a:srgbClr val="800000"/>
                </a:solidFill>
                <a:latin typeface="Times New Roman" pitchFamily="18" charset="0"/>
              </a:rPr>
              <a:t>Presentation of results</a:t>
            </a:r>
          </a:p>
        </p:txBody>
      </p:sp>
      <p:sp>
        <p:nvSpPr>
          <p:cNvPr id="333839" name="AutoShape 15"/>
          <p:cNvSpPr>
            <a:spLocks noChangeArrowheads="1"/>
          </p:cNvSpPr>
          <p:nvPr/>
        </p:nvSpPr>
        <p:spPr bwMode="auto">
          <a:xfrm>
            <a:off x="915988" y="5907088"/>
            <a:ext cx="4113212" cy="365125"/>
          </a:xfrm>
          <a:prstGeom prst="flowChartProcess">
            <a:avLst/>
          </a:prstGeom>
          <a:noFill/>
          <a:ln w="19050">
            <a:solidFill>
              <a:srgbClr val="8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200">
                <a:solidFill>
                  <a:srgbClr val="800000"/>
                </a:solidFill>
                <a:latin typeface="Times New Roman" pitchFamily="18" charset="0"/>
              </a:rPr>
              <a:t>Discussion of results</a:t>
            </a:r>
          </a:p>
        </p:txBody>
      </p:sp>
      <p:sp>
        <p:nvSpPr>
          <p:cNvPr id="333840" name="AutoShape 16"/>
          <p:cNvSpPr>
            <a:spLocks noChangeArrowheads="1"/>
          </p:cNvSpPr>
          <p:nvPr/>
        </p:nvSpPr>
        <p:spPr bwMode="auto">
          <a:xfrm>
            <a:off x="915988" y="4435475"/>
            <a:ext cx="4113212" cy="365125"/>
          </a:xfrm>
          <a:prstGeom prst="flowChartProcess">
            <a:avLst/>
          </a:prstGeom>
          <a:noFill/>
          <a:ln w="19050">
            <a:solidFill>
              <a:srgbClr val="8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200">
                <a:solidFill>
                  <a:srgbClr val="800000"/>
                </a:solidFill>
                <a:latin typeface="Times New Roman" pitchFamily="18" charset="0"/>
              </a:rPr>
              <a:t>Data analysis</a:t>
            </a:r>
          </a:p>
        </p:txBody>
      </p:sp>
      <p:sp>
        <p:nvSpPr>
          <p:cNvPr id="333841" name="AutoShape 17"/>
          <p:cNvSpPr>
            <a:spLocks noChangeArrowheads="1"/>
          </p:cNvSpPr>
          <p:nvPr/>
        </p:nvSpPr>
        <p:spPr bwMode="auto">
          <a:xfrm>
            <a:off x="915988" y="4926013"/>
            <a:ext cx="4113212" cy="365125"/>
          </a:xfrm>
          <a:prstGeom prst="flowChartProcess">
            <a:avLst/>
          </a:prstGeom>
          <a:noFill/>
          <a:ln w="19050">
            <a:solidFill>
              <a:srgbClr val="8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200">
                <a:solidFill>
                  <a:srgbClr val="800000"/>
                </a:solidFill>
                <a:latin typeface="Times New Roman" pitchFamily="18" charset="0"/>
              </a:rPr>
              <a:t>Interpretation of results</a:t>
            </a:r>
          </a:p>
        </p:txBody>
      </p:sp>
      <p:sp>
        <p:nvSpPr>
          <p:cNvPr id="333842" name="AutoShape 18"/>
          <p:cNvSpPr>
            <a:spLocks noChangeArrowheads="1"/>
          </p:cNvSpPr>
          <p:nvPr/>
        </p:nvSpPr>
        <p:spPr bwMode="auto">
          <a:xfrm>
            <a:off x="5486400" y="2935288"/>
            <a:ext cx="3473450" cy="365125"/>
          </a:xfrm>
          <a:prstGeom prst="flowChartProcess">
            <a:avLst/>
          </a:prstGeom>
          <a:noFill/>
          <a:ln w="19050">
            <a:solidFill>
              <a:srgbClr val="800000"/>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200">
                <a:solidFill>
                  <a:srgbClr val="800000"/>
                </a:solidFill>
                <a:latin typeface="Times New Roman" pitchFamily="18" charset="0"/>
              </a:rPr>
              <a:t>(Formulation of hypothesis)</a:t>
            </a:r>
          </a:p>
        </p:txBody>
      </p:sp>
      <p:sp>
        <p:nvSpPr>
          <p:cNvPr id="333843" name="AutoShape 19"/>
          <p:cNvSpPr>
            <a:spLocks/>
          </p:cNvSpPr>
          <p:nvPr/>
        </p:nvSpPr>
        <p:spPr bwMode="auto">
          <a:xfrm>
            <a:off x="5181600" y="3871913"/>
            <a:ext cx="152400" cy="1447800"/>
          </a:xfrm>
          <a:prstGeom prst="rightBrace">
            <a:avLst>
              <a:gd name="adj1" fmla="val 79167"/>
              <a:gd name="adj2" fmla="val 50000"/>
            </a:avLst>
          </a:prstGeom>
          <a:noFill/>
          <a:ln w="19050">
            <a:solidFill>
              <a:srgbClr val="800000"/>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3844" name="AutoShape 20"/>
          <p:cNvSpPr>
            <a:spLocks noChangeArrowheads="1"/>
          </p:cNvSpPr>
          <p:nvPr/>
        </p:nvSpPr>
        <p:spPr bwMode="auto">
          <a:xfrm>
            <a:off x="5486400" y="4421188"/>
            <a:ext cx="3473450" cy="365125"/>
          </a:xfrm>
          <a:prstGeom prst="flowChartProcess">
            <a:avLst/>
          </a:prstGeom>
          <a:noFill/>
          <a:ln w="19050">
            <a:solidFill>
              <a:srgbClr val="800000"/>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200">
                <a:solidFill>
                  <a:srgbClr val="800000"/>
                </a:solidFill>
                <a:latin typeface="Times New Roman" pitchFamily="18" charset="0"/>
              </a:rPr>
              <a:t>(Testing of hypothesis)</a:t>
            </a:r>
          </a:p>
        </p:txBody>
      </p:sp>
      <p:sp>
        <p:nvSpPr>
          <p:cNvPr id="333845" name="AutoShape 21"/>
          <p:cNvSpPr>
            <a:spLocks/>
          </p:cNvSpPr>
          <p:nvPr/>
        </p:nvSpPr>
        <p:spPr bwMode="auto">
          <a:xfrm>
            <a:off x="5210175" y="5429250"/>
            <a:ext cx="103188" cy="1304925"/>
          </a:xfrm>
          <a:prstGeom prst="rightBrace">
            <a:avLst>
              <a:gd name="adj1" fmla="val 105384"/>
              <a:gd name="adj2" fmla="val 50000"/>
            </a:avLst>
          </a:prstGeom>
          <a:noFill/>
          <a:ln w="19050">
            <a:solidFill>
              <a:srgbClr val="800000"/>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3846" name="AutoShape 22"/>
          <p:cNvSpPr>
            <a:spLocks noChangeArrowheads="1"/>
          </p:cNvSpPr>
          <p:nvPr/>
        </p:nvSpPr>
        <p:spPr bwMode="auto">
          <a:xfrm>
            <a:off x="5518150" y="5540375"/>
            <a:ext cx="3473450" cy="1050925"/>
          </a:xfrm>
          <a:prstGeom prst="flowChartProcess">
            <a:avLst/>
          </a:prstGeom>
          <a:noFill/>
          <a:ln w="19050">
            <a:solidFill>
              <a:srgbClr val="800000"/>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200">
                <a:solidFill>
                  <a:srgbClr val="800000"/>
                </a:solidFill>
                <a:latin typeface="Times New Roman" pitchFamily="18" charset="0"/>
              </a:rPr>
              <a:t>Reject hypothesis</a:t>
            </a:r>
          </a:p>
          <a:p>
            <a:pPr algn="ctr"/>
            <a:r>
              <a:rPr lang="en-US" sz="2200">
                <a:solidFill>
                  <a:srgbClr val="800000"/>
                </a:solidFill>
                <a:latin typeface="Times New Roman" pitchFamily="18" charset="0"/>
              </a:rPr>
              <a:t>Fail to reject hypothesis</a:t>
            </a:r>
          </a:p>
          <a:p>
            <a:pPr algn="ctr"/>
            <a:r>
              <a:rPr lang="en-US" sz="2200">
                <a:solidFill>
                  <a:srgbClr val="800000"/>
                </a:solidFill>
                <a:latin typeface="Times New Roman" pitchFamily="18" charset="0"/>
              </a:rPr>
              <a:t>Generate new hypotheses</a:t>
            </a:r>
          </a:p>
        </p:txBody>
      </p:sp>
      <p:sp>
        <p:nvSpPr>
          <p:cNvPr id="333847" name="AutoShape 23"/>
          <p:cNvSpPr>
            <a:spLocks noChangeArrowheads="1"/>
          </p:cNvSpPr>
          <p:nvPr/>
        </p:nvSpPr>
        <p:spPr bwMode="auto">
          <a:xfrm>
            <a:off x="457200" y="1371600"/>
            <a:ext cx="304800" cy="5410200"/>
          </a:xfrm>
          <a:prstGeom prst="downArrow">
            <a:avLst>
              <a:gd name="adj1" fmla="val 50000"/>
              <a:gd name="adj2" fmla="val 443750"/>
            </a:avLst>
          </a:prstGeom>
          <a:solidFill>
            <a:srgbClr val="800000"/>
          </a:solidFill>
          <a:ln w="19050">
            <a:solidFill>
              <a:srgbClr val="8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3848" name="AutoShape 24"/>
          <p:cNvSpPr>
            <a:spLocks noChangeArrowheads="1"/>
          </p:cNvSpPr>
          <p:nvPr/>
        </p:nvSpPr>
        <p:spPr bwMode="auto">
          <a:xfrm>
            <a:off x="954088" y="6402388"/>
            <a:ext cx="4113212" cy="365125"/>
          </a:xfrm>
          <a:prstGeom prst="flowChartProcess">
            <a:avLst/>
          </a:prstGeom>
          <a:noFill/>
          <a:ln w="19050">
            <a:solidFill>
              <a:srgbClr val="8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200">
                <a:solidFill>
                  <a:srgbClr val="800000"/>
                </a:solidFill>
                <a:latin typeface="Times New Roman" pitchFamily="18" charset="0"/>
              </a:rPr>
              <a:t>Summary &amp; Conclusions</a:t>
            </a:r>
          </a:p>
        </p:txBody>
      </p:sp>
      <p:sp>
        <p:nvSpPr>
          <p:cNvPr id="333849" name="AutoShape 25"/>
          <p:cNvSpPr>
            <a:spLocks/>
          </p:cNvSpPr>
          <p:nvPr/>
        </p:nvSpPr>
        <p:spPr bwMode="auto">
          <a:xfrm>
            <a:off x="5170488" y="2946400"/>
            <a:ext cx="152400" cy="341313"/>
          </a:xfrm>
          <a:prstGeom prst="rightBrace">
            <a:avLst>
              <a:gd name="adj1" fmla="val 18663"/>
              <a:gd name="adj2" fmla="val 50000"/>
            </a:avLst>
          </a:prstGeom>
          <a:noFill/>
          <a:ln w="19050">
            <a:solidFill>
              <a:srgbClr val="800000"/>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40123725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33847"/>
                                        </p:tgtEl>
                                        <p:attrNameLst>
                                          <p:attrName>style.visibility</p:attrName>
                                        </p:attrNameLst>
                                      </p:cBhvr>
                                      <p:to>
                                        <p:strVal val="visible"/>
                                      </p:to>
                                    </p:set>
                                    <p:animEffect transition="in" filter="blinds(horizontal)">
                                      <p:cBhvr>
                                        <p:cTn id="7" dur="500"/>
                                        <p:tgtEl>
                                          <p:spTgt spid="33384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33832"/>
                                        </p:tgtEl>
                                        <p:attrNameLst>
                                          <p:attrName>style.visibility</p:attrName>
                                        </p:attrNameLst>
                                      </p:cBhvr>
                                      <p:to>
                                        <p:strVal val="visible"/>
                                      </p:to>
                                    </p:set>
                                    <p:animEffect transition="in" filter="blinds(horizontal)">
                                      <p:cBhvr>
                                        <p:cTn id="12" dur="500"/>
                                        <p:tgtEl>
                                          <p:spTgt spid="33383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33833"/>
                                        </p:tgtEl>
                                        <p:attrNameLst>
                                          <p:attrName>style.visibility</p:attrName>
                                        </p:attrNameLst>
                                      </p:cBhvr>
                                      <p:to>
                                        <p:strVal val="visible"/>
                                      </p:to>
                                    </p:set>
                                    <p:animEffect transition="in" filter="blinds(horizontal)">
                                      <p:cBhvr>
                                        <p:cTn id="17" dur="500"/>
                                        <p:tgtEl>
                                          <p:spTgt spid="33383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33834"/>
                                        </p:tgtEl>
                                        <p:attrNameLst>
                                          <p:attrName>style.visibility</p:attrName>
                                        </p:attrNameLst>
                                      </p:cBhvr>
                                      <p:to>
                                        <p:strVal val="visible"/>
                                      </p:to>
                                    </p:set>
                                    <p:animEffect transition="in" filter="blinds(horizontal)">
                                      <p:cBhvr>
                                        <p:cTn id="22" dur="500"/>
                                        <p:tgtEl>
                                          <p:spTgt spid="33383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33835"/>
                                        </p:tgtEl>
                                        <p:attrNameLst>
                                          <p:attrName>style.visibility</p:attrName>
                                        </p:attrNameLst>
                                      </p:cBhvr>
                                      <p:to>
                                        <p:strVal val="visible"/>
                                      </p:to>
                                    </p:set>
                                    <p:animEffect transition="in" filter="blinds(horizontal)">
                                      <p:cBhvr>
                                        <p:cTn id="27" dur="500"/>
                                        <p:tgtEl>
                                          <p:spTgt spid="333835"/>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333849"/>
                                        </p:tgtEl>
                                        <p:attrNameLst>
                                          <p:attrName>style.visibility</p:attrName>
                                        </p:attrNameLst>
                                      </p:cBhvr>
                                      <p:to>
                                        <p:strVal val="visible"/>
                                      </p:to>
                                    </p:set>
                                    <p:animEffect transition="in" filter="blinds(horizontal)">
                                      <p:cBhvr>
                                        <p:cTn id="30" dur="500"/>
                                        <p:tgtEl>
                                          <p:spTgt spid="333849"/>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333842"/>
                                        </p:tgtEl>
                                        <p:attrNameLst>
                                          <p:attrName>style.visibility</p:attrName>
                                        </p:attrNameLst>
                                      </p:cBhvr>
                                      <p:to>
                                        <p:strVal val="visible"/>
                                      </p:to>
                                    </p:set>
                                    <p:animEffect transition="in" filter="blinds(horizontal)">
                                      <p:cBhvr>
                                        <p:cTn id="33" dur="500"/>
                                        <p:tgtEl>
                                          <p:spTgt spid="333842"/>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333836"/>
                                        </p:tgtEl>
                                        <p:attrNameLst>
                                          <p:attrName>style.visibility</p:attrName>
                                        </p:attrNameLst>
                                      </p:cBhvr>
                                      <p:to>
                                        <p:strVal val="visible"/>
                                      </p:to>
                                    </p:set>
                                    <p:animEffect transition="in" filter="blinds(horizontal)">
                                      <p:cBhvr>
                                        <p:cTn id="38" dur="500"/>
                                        <p:tgtEl>
                                          <p:spTgt spid="333836"/>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333844"/>
                                        </p:tgtEl>
                                        <p:attrNameLst>
                                          <p:attrName>style.visibility</p:attrName>
                                        </p:attrNameLst>
                                      </p:cBhvr>
                                      <p:to>
                                        <p:strVal val="visible"/>
                                      </p:to>
                                    </p:set>
                                    <p:animEffect transition="in" filter="blinds(horizontal)">
                                      <p:cBhvr>
                                        <p:cTn id="43" dur="500"/>
                                        <p:tgtEl>
                                          <p:spTgt spid="333844"/>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333843"/>
                                        </p:tgtEl>
                                        <p:attrNameLst>
                                          <p:attrName>style.visibility</p:attrName>
                                        </p:attrNameLst>
                                      </p:cBhvr>
                                      <p:to>
                                        <p:strVal val="visible"/>
                                      </p:to>
                                    </p:set>
                                    <p:animEffect transition="in" filter="blinds(horizontal)">
                                      <p:cBhvr>
                                        <p:cTn id="46" dur="500"/>
                                        <p:tgtEl>
                                          <p:spTgt spid="333843"/>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3" presetClass="entr" presetSubtype="10" fill="hold" grpId="0" nodeType="clickEffect">
                                  <p:stCondLst>
                                    <p:cond delay="0"/>
                                  </p:stCondLst>
                                  <p:childTnLst>
                                    <p:set>
                                      <p:cBhvr>
                                        <p:cTn id="50" dur="1" fill="hold">
                                          <p:stCondLst>
                                            <p:cond delay="0"/>
                                          </p:stCondLst>
                                        </p:cTn>
                                        <p:tgtEl>
                                          <p:spTgt spid="333837"/>
                                        </p:tgtEl>
                                        <p:attrNameLst>
                                          <p:attrName>style.visibility</p:attrName>
                                        </p:attrNameLst>
                                      </p:cBhvr>
                                      <p:to>
                                        <p:strVal val="visible"/>
                                      </p:to>
                                    </p:set>
                                    <p:animEffect transition="in" filter="blinds(horizontal)">
                                      <p:cBhvr>
                                        <p:cTn id="51" dur="500"/>
                                        <p:tgtEl>
                                          <p:spTgt spid="333837"/>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3" presetClass="entr" presetSubtype="10" fill="hold" grpId="0" nodeType="clickEffect">
                                  <p:stCondLst>
                                    <p:cond delay="0"/>
                                  </p:stCondLst>
                                  <p:childTnLst>
                                    <p:set>
                                      <p:cBhvr>
                                        <p:cTn id="55" dur="1" fill="hold">
                                          <p:stCondLst>
                                            <p:cond delay="0"/>
                                          </p:stCondLst>
                                        </p:cTn>
                                        <p:tgtEl>
                                          <p:spTgt spid="333840"/>
                                        </p:tgtEl>
                                        <p:attrNameLst>
                                          <p:attrName>style.visibility</p:attrName>
                                        </p:attrNameLst>
                                      </p:cBhvr>
                                      <p:to>
                                        <p:strVal val="visible"/>
                                      </p:to>
                                    </p:set>
                                    <p:animEffect transition="in" filter="blinds(horizontal)">
                                      <p:cBhvr>
                                        <p:cTn id="56" dur="500"/>
                                        <p:tgtEl>
                                          <p:spTgt spid="333840"/>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3" presetClass="entr" presetSubtype="10" fill="hold" grpId="0" nodeType="clickEffect">
                                  <p:stCondLst>
                                    <p:cond delay="0"/>
                                  </p:stCondLst>
                                  <p:childTnLst>
                                    <p:set>
                                      <p:cBhvr>
                                        <p:cTn id="60" dur="1" fill="hold">
                                          <p:stCondLst>
                                            <p:cond delay="0"/>
                                          </p:stCondLst>
                                        </p:cTn>
                                        <p:tgtEl>
                                          <p:spTgt spid="333841"/>
                                        </p:tgtEl>
                                        <p:attrNameLst>
                                          <p:attrName>style.visibility</p:attrName>
                                        </p:attrNameLst>
                                      </p:cBhvr>
                                      <p:to>
                                        <p:strVal val="visible"/>
                                      </p:to>
                                    </p:set>
                                    <p:animEffect transition="in" filter="blinds(horizontal)">
                                      <p:cBhvr>
                                        <p:cTn id="61" dur="500"/>
                                        <p:tgtEl>
                                          <p:spTgt spid="333841"/>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3" presetClass="entr" presetSubtype="10" fill="hold" grpId="0" nodeType="clickEffect">
                                  <p:stCondLst>
                                    <p:cond delay="0"/>
                                  </p:stCondLst>
                                  <p:childTnLst>
                                    <p:set>
                                      <p:cBhvr>
                                        <p:cTn id="65" dur="1" fill="hold">
                                          <p:stCondLst>
                                            <p:cond delay="0"/>
                                          </p:stCondLst>
                                        </p:cTn>
                                        <p:tgtEl>
                                          <p:spTgt spid="333838"/>
                                        </p:tgtEl>
                                        <p:attrNameLst>
                                          <p:attrName>style.visibility</p:attrName>
                                        </p:attrNameLst>
                                      </p:cBhvr>
                                      <p:to>
                                        <p:strVal val="visible"/>
                                      </p:to>
                                    </p:set>
                                    <p:animEffect transition="in" filter="blinds(horizontal)">
                                      <p:cBhvr>
                                        <p:cTn id="66" dur="500"/>
                                        <p:tgtEl>
                                          <p:spTgt spid="333838"/>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3" presetClass="entr" presetSubtype="10" fill="hold" grpId="0" nodeType="clickEffect">
                                  <p:stCondLst>
                                    <p:cond delay="0"/>
                                  </p:stCondLst>
                                  <p:childTnLst>
                                    <p:set>
                                      <p:cBhvr>
                                        <p:cTn id="70" dur="1" fill="hold">
                                          <p:stCondLst>
                                            <p:cond delay="0"/>
                                          </p:stCondLst>
                                        </p:cTn>
                                        <p:tgtEl>
                                          <p:spTgt spid="333839"/>
                                        </p:tgtEl>
                                        <p:attrNameLst>
                                          <p:attrName>style.visibility</p:attrName>
                                        </p:attrNameLst>
                                      </p:cBhvr>
                                      <p:to>
                                        <p:strVal val="visible"/>
                                      </p:to>
                                    </p:set>
                                    <p:animEffect transition="in" filter="blinds(horizontal)">
                                      <p:cBhvr>
                                        <p:cTn id="71" dur="500"/>
                                        <p:tgtEl>
                                          <p:spTgt spid="333839"/>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3" presetClass="entr" presetSubtype="10" fill="hold" grpId="0" nodeType="clickEffect">
                                  <p:stCondLst>
                                    <p:cond delay="0"/>
                                  </p:stCondLst>
                                  <p:childTnLst>
                                    <p:set>
                                      <p:cBhvr>
                                        <p:cTn id="75" dur="1" fill="hold">
                                          <p:stCondLst>
                                            <p:cond delay="0"/>
                                          </p:stCondLst>
                                        </p:cTn>
                                        <p:tgtEl>
                                          <p:spTgt spid="333848"/>
                                        </p:tgtEl>
                                        <p:attrNameLst>
                                          <p:attrName>style.visibility</p:attrName>
                                        </p:attrNameLst>
                                      </p:cBhvr>
                                      <p:to>
                                        <p:strVal val="visible"/>
                                      </p:to>
                                    </p:set>
                                    <p:animEffect transition="in" filter="blinds(horizontal)">
                                      <p:cBhvr>
                                        <p:cTn id="76" dur="500"/>
                                        <p:tgtEl>
                                          <p:spTgt spid="333848"/>
                                        </p:tgtEl>
                                      </p:cBhvr>
                                    </p:animEffect>
                                  </p:childTnLst>
                                </p:cTn>
                              </p:par>
                            </p:childTnLst>
                          </p:cTn>
                        </p:par>
                      </p:childTnLst>
                    </p:cTn>
                  </p:par>
                  <p:par>
                    <p:cTn id="77" fill="hold" nodeType="clickPar">
                      <p:stCondLst>
                        <p:cond delay="indefinite"/>
                      </p:stCondLst>
                      <p:childTnLst>
                        <p:par>
                          <p:cTn id="78" fill="hold" nodeType="withGroup">
                            <p:stCondLst>
                              <p:cond delay="0"/>
                            </p:stCondLst>
                            <p:childTnLst>
                              <p:par>
                                <p:cTn id="79" presetID="3" presetClass="entr" presetSubtype="10" fill="hold" grpId="0" nodeType="clickEffect">
                                  <p:stCondLst>
                                    <p:cond delay="0"/>
                                  </p:stCondLst>
                                  <p:childTnLst>
                                    <p:set>
                                      <p:cBhvr>
                                        <p:cTn id="80" dur="1" fill="hold">
                                          <p:stCondLst>
                                            <p:cond delay="0"/>
                                          </p:stCondLst>
                                        </p:cTn>
                                        <p:tgtEl>
                                          <p:spTgt spid="333845"/>
                                        </p:tgtEl>
                                        <p:attrNameLst>
                                          <p:attrName>style.visibility</p:attrName>
                                        </p:attrNameLst>
                                      </p:cBhvr>
                                      <p:to>
                                        <p:strVal val="visible"/>
                                      </p:to>
                                    </p:set>
                                    <p:animEffect transition="in" filter="blinds(horizontal)">
                                      <p:cBhvr>
                                        <p:cTn id="81" dur="500"/>
                                        <p:tgtEl>
                                          <p:spTgt spid="333845"/>
                                        </p:tgtEl>
                                      </p:cBhvr>
                                    </p:animEffect>
                                  </p:childTnLst>
                                </p:cTn>
                              </p:par>
                              <p:par>
                                <p:cTn id="82" presetID="3" presetClass="entr" presetSubtype="10" fill="hold" grpId="0" nodeType="withEffect">
                                  <p:stCondLst>
                                    <p:cond delay="0"/>
                                  </p:stCondLst>
                                  <p:childTnLst>
                                    <p:set>
                                      <p:cBhvr>
                                        <p:cTn id="83" dur="1" fill="hold">
                                          <p:stCondLst>
                                            <p:cond delay="0"/>
                                          </p:stCondLst>
                                        </p:cTn>
                                        <p:tgtEl>
                                          <p:spTgt spid="333846"/>
                                        </p:tgtEl>
                                        <p:attrNameLst>
                                          <p:attrName>style.visibility</p:attrName>
                                        </p:attrNameLst>
                                      </p:cBhvr>
                                      <p:to>
                                        <p:strVal val="visible"/>
                                      </p:to>
                                    </p:set>
                                    <p:animEffect transition="in" filter="blinds(horizontal)">
                                      <p:cBhvr>
                                        <p:cTn id="84" dur="500"/>
                                        <p:tgtEl>
                                          <p:spTgt spid="3338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3832" grpId="0" animBg="1"/>
      <p:bldP spid="333833" grpId="0" animBg="1"/>
      <p:bldP spid="333834" grpId="0" animBg="1"/>
      <p:bldP spid="333835" grpId="0" animBg="1"/>
      <p:bldP spid="333836" grpId="0" animBg="1"/>
      <p:bldP spid="333837" grpId="0" animBg="1"/>
      <p:bldP spid="333838" grpId="0" animBg="1"/>
      <p:bldP spid="333839" grpId="0" animBg="1"/>
      <p:bldP spid="333840" grpId="0" animBg="1"/>
      <p:bldP spid="333841" grpId="0" animBg="1"/>
      <p:bldP spid="333842" grpId="0" animBg="1"/>
      <p:bldP spid="333843" grpId="0" animBg="1"/>
      <p:bldP spid="333844" grpId="0" animBg="1"/>
      <p:bldP spid="333845" grpId="0" animBg="1"/>
      <p:bldP spid="333846" grpId="0" animBg="1"/>
      <p:bldP spid="333847" grpId="0" animBg="1"/>
      <p:bldP spid="333848" grpId="0" animBg="1"/>
      <p:bldP spid="33384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81200" y="152400"/>
            <a:ext cx="2057400" cy="1509713"/>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 name="Diagram 1"/>
          <p:cNvGraphicFramePr/>
          <p:nvPr>
            <p:extLst>
              <p:ext uri="{D42A27DB-BD31-4B8C-83A1-F6EECF244321}">
                <p14:modId xmlns:p14="http://schemas.microsoft.com/office/powerpoint/2010/main" val="98468003"/>
              </p:ext>
            </p:extLst>
          </p:nvPr>
        </p:nvGraphicFramePr>
        <p:xfrm>
          <a:off x="533400" y="131763"/>
          <a:ext cx="7924800" cy="67262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40" name="Text Box 36"/>
          <p:cNvSpPr txBox="1">
            <a:spLocks noChangeArrowheads="1"/>
          </p:cNvSpPr>
          <p:nvPr/>
        </p:nvSpPr>
        <p:spPr bwMode="auto">
          <a:xfrm>
            <a:off x="7315200" y="304800"/>
            <a:ext cx="1009650" cy="366713"/>
          </a:xfrm>
          <a:prstGeom prst="rect">
            <a:avLst/>
          </a:prstGeom>
          <a:noFill/>
          <a:ln w="9525">
            <a:noFill/>
            <a:miter lim="800000"/>
            <a:headEnd/>
            <a:tailEnd/>
          </a:ln>
        </p:spPr>
        <p:txBody>
          <a:bodyPr wrap="none">
            <a:spAutoFit/>
          </a:bodyPr>
          <a:lstStyle/>
          <a:p>
            <a:r>
              <a:rPr lang="en-US"/>
              <a:t>Funding</a:t>
            </a:r>
          </a:p>
        </p:txBody>
      </p:sp>
      <p:sp>
        <p:nvSpPr>
          <p:cNvPr id="1041" name="Text Box 40"/>
          <p:cNvSpPr txBox="1">
            <a:spLocks noChangeArrowheads="1"/>
          </p:cNvSpPr>
          <p:nvPr/>
        </p:nvSpPr>
        <p:spPr bwMode="auto">
          <a:xfrm>
            <a:off x="3067050" y="2898775"/>
            <a:ext cx="3198813" cy="1187450"/>
          </a:xfrm>
          <a:prstGeom prst="rect">
            <a:avLst/>
          </a:prstGeom>
          <a:noFill/>
          <a:ln w="9525">
            <a:noFill/>
            <a:miter lim="800000"/>
            <a:headEnd/>
            <a:tailEnd/>
          </a:ln>
        </p:spPr>
        <p:txBody>
          <a:bodyPr wrap="none">
            <a:spAutoFit/>
          </a:bodyPr>
          <a:lstStyle/>
          <a:p>
            <a:pPr algn="ctr"/>
            <a:r>
              <a:rPr lang="en-US" sz="2400" b="1" dirty="0"/>
              <a:t>Field Research – </a:t>
            </a:r>
          </a:p>
          <a:p>
            <a:pPr algn="ctr"/>
            <a:r>
              <a:rPr lang="en-US" sz="2400" b="1" dirty="0"/>
              <a:t>Experimental Design</a:t>
            </a:r>
          </a:p>
          <a:p>
            <a:pPr algn="ctr"/>
            <a:r>
              <a:rPr lang="en-US" sz="2400" b="1" dirty="0"/>
              <a:t>(plan of operation)</a:t>
            </a:r>
          </a:p>
        </p:txBody>
      </p:sp>
      <p:sp>
        <p:nvSpPr>
          <p:cNvPr id="1042" name="Text Box 41"/>
          <p:cNvSpPr txBox="1">
            <a:spLocks noChangeArrowheads="1"/>
          </p:cNvSpPr>
          <p:nvPr/>
        </p:nvSpPr>
        <p:spPr bwMode="auto">
          <a:xfrm>
            <a:off x="2743200" y="1295400"/>
            <a:ext cx="311150" cy="366713"/>
          </a:xfrm>
          <a:prstGeom prst="rect">
            <a:avLst/>
          </a:prstGeom>
          <a:noFill/>
          <a:ln w="9525">
            <a:noFill/>
            <a:miter lim="800000"/>
            <a:headEnd/>
            <a:tailEnd/>
          </a:ln>
        </p:spPr>
        <p:txBody>
          <a:bodyPr wrap="none">
            <a:spAutoFit/>
          </a:bodyPr>
          <a:lstStyle/>
          <a:p>
            <a:r>
              <a:rPr lang="en-US" dirty="0"/>
              <a:t>1</a:t>
            </a:r>
          </a:p>
        </p:txBody>
      </p:sp>
    </p:spTree>
    <p:extLst>
      <p:ext uri="{BB962C8B-B14F-4D97-AF65-F5344CB8AC3E}">
        <p14:creationId xmlns:p14="http://schemas.microsoft.com/office/powerpoint/2010/main" val="325418720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This is what you know</a:t>
            </a:r>
            <a:endParaRPr lang="en-US" dirty="0"/>
          </a:p>
        </p:txBody>
      </p:sp>
      <p:sp>
        <p:nvSpPr>
          <p:cNvPr id="3" name="Content Placeholder 2"/>
          <p:cNvSpPr>
            <a:spLocks noGrp="1"/>
          </p:cNvSpPr>
          <p:nvPr>
            <p:ph idx="1"/>
          </p:nvPr>
        </p:nvSpPr>
        <p:spPr/>
        <p:txBody>
          <a:bodyPr/>
          <a:lstStyle/>
          <a:p>
            <a:r>
              <a:rPr lang="en-US" dirty="0" smtClean="0"/>
              <a:t>Mt. Bigelow</a:t>
            </a:r>
          </a:p>
          <a:p>
            <a:r>
              <a:rPr lang="en-US" dirty="0" smtClean="0"/>
              <a:t>North/south facing slopes</a:t>
            </a:r>
          </a:p>
          <a:p>
            <a:r>
              <a:rPr lang="en-US" dirty="0" smtClean="0"/>
              <a:t>Mostly pine but other species as well</a:t>
            </a:r>
          </a:p>
          <a:p>
            <a:r>
              <a:rPr lang="en-US" dirty="0" smtClean="0"/>
              <a:t>About 8400 feel elevation</a:t>
            </a:r>
            <a:endParaRPr lang="en-US" dirty="0"/>
          </a:p>
        </p:txBody>
      </p:sp>
    </p:spTree>
    <p:extLst>
      <p:ext uri="{BB962C8B-B14F-4D97-AF65-F5344CB8AC3E}">
        <p14:creationId xmlns:p14="http://schemas.microsoft.com/office/powerpoint/2010/main" val="8761558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476983410"/>
              </p:ext>
            </p:extLst>
          </p:nvPr>
        </p:nvGraphicFramePr>
        <p:xfrm>
          <a:off x="533400" y="131763"/>
          <a:ext cx="7924800" cy="67262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40" name="Text Box 36"/>
          <p:cNvSpPr txBox="1">
            <a:spLocks noChangeArrowheads="1"/>
          </p:cNvSpPr>
          <p:nvPr/>
        </p:nvSpPr>
        <p:spPr bwMode="auto">
          <a:xfrm>
            <a:off x="7315200" y="304800"/>
            <a:ext cx="1009650" cy="366713"/>
          </a:xfrm>
          <a:prstGeom prst="rect">
            <a:avLst/>
          </a:prstGeom>
          <a:noFill/>
          <a:ln w="9525">
            <a:noFill/>
            <a:miter lim="800000"/>
            <a:headEnd/>
            <a:tailEnd/>
          </a:ln>
        </p:spPr>
        <p:txBody>
          <a:bodyPr wrap="none">
            <a:spAutoFit/>
          </a:bodyPr>
          <a:lstStyle/>
          <a:p>
            <a:r>
              <a:rPr lang="en-US"/>
              <a:t>Funding</a:t>
            </a:r>
          </a:p>
        </p:txBody>
      </p:sp>
      <p:sp>
        <p:nvSpPr>
          <p:cNvPr id="1041" name="Text Box 40"/>
          <p:cNvSpPr txBox="1">
            <a:spLocks noChangeArrowheads="1"/>
          </p:cNvSpPr>
          <p:nvPr/>
        </p:nvSpPr>
        <p:spPr bwMode="auto">
          <a:xfrm>
            <a:off x="3067050" y="2898775"/>
            <a:ext cx="3198813" cy="1187450"/>
          </a:xfrm>
          <a:prstGeom prst="rect">
            <a:avLst/>
          </a:prstGeom>
          <a:noFill/>
          <a:ln w="9525">
            <a:noFill/>
            <a:miter lim="800000"/>
            <a:headEnd/>
            <a:tailEnd/>
          </a:ln>
        </p:spPr>
        <p:txBody>
          <a:bodyPr wrap="none">
            <a:spAutoFit/>
          </a:bodyPr>
          <a:lstStyle/>
          <a:p>
            <a:pPr algn="ctr"/>
            <a:r>
              <a:rPr lang="en-US" sz="2400" b="1" dirty="0"/>
              <a:t>Field Research – </a:t>
            </a:r>
          </a:p>
          <a:p>
            <a:pPr algn="ctr"/>
            <a:r>
              <a:rPr lang="en-US" sz="2400" b="1" dirty="0"/>
              <a:t>Experimental Design</a:t>
            </a:r>
          </a:p>
          <a:p>
            <a:pPr algn="ctr"/>
            <a:r>
              <a:rPr lang="en-US" sz="2400" b="1" dirty="0"/>
              <a:t>(plan of operation)</a:t>
            </a:r>
          </a:p>
        </p:txBody>
      </p:sp>
      <p:sp>
        <p:nvSpPr>
          <p:cNvPr id="1042" name="Text Box 41"/>
          <p:cNvSpPr txBox="1">
            <a:spLocks noChangeArrowheads="1"/>
          </p:cNvSpPr>
          <p:nvPr/>
        </p:nvSpPr>
        <p:spPr bwMode="auto">
          <a:xfrm>
            <a:off x="2743200" y="1295400"/>
            <a:ext cx="311150" cy="366713"/>
          </a:xfrm>
          <a:prstGeom prst="rect">
            <a:avLst/>
          </a:prstGeom>
          <a:noFill/>
          <a:ln w="9525">
            <a:noFill/>
            <a:miter lim="800000"/>
            <a:headEnd/>
            <a:tailEnd/>
          </a:ln>
        </p:spPr>
        <p:txBody>
          <a:bodyPr wrap="none">
            <a:spAutoFit/>
          </a:bodyPr>
          <a:lstStyle/>
          <a:p>
            <a:r>
              <a:rPr lang="en-US" dirty="0"/>
              <a:t>1</a:t>
            </a:r>
          </a:p>
        </p:txBody>
      </p:sp>
    </p:spTree>
    <p:extLst>
      <p:ext uri="{BB962C8B-B14F-4D97-AF65-F5344CB8AC3E}">
        <p14:creationId xmlns:p14="http://schemas.microsoft.com/office/powerpoint/2010/main" val="6210364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3"/>
          <p:cNvSpPr>
            <a:spLocks noGrp="1" noChangeArrowheads="1"/>
          </p:cNvSpPr>
          <p:nvPr>
            <p:ph type="title"/>
          </p:nvPr>
        </p:nvSpPr>
        <p:spPr>
          <a:xfrm>
            <a:off x="1143000" y="304800"/>
            <a:ext cx="8001000" cy="685800"/>
          </a:xfrm>
        </p:spPr>
        <p:txBody>
          <a:bodyPr>
            <a:normAutofit fontScale="90000"/>
          </a:bodyPr>
          <a:lstStyle/>
          <a:p>
            <a:r>
              <a:rPr lang="en-US" sz="3600" b="1" smtClean="0">
                <a:solidFill>
                  <a:srgbClr val="800000"/>
                </a:solidFill>
                <a:latin typeface="Times New Roman" pitchFamily="18" charset="0"/>
              </a:rPr>
              <a:t>Dependent vs. Independent Variables</a:t>
            </a:r>
          </a:p>
        </p:txBody>
      </p:sp>
      <p:sp>
        <p:nvSpPr>
          <p:cNvPr id="30722" name="Rectangle 4"/>
          <p:cNvSpPr>
            <a:spLocks noGrp="1" noChangeArrowheads="1"/>
          </p:cNvSpPr>
          <p:nvPr>
            <p:ph type="body" idx="1"/>
          </p:nvPr>
        </p:nvSpPr>
        <p:spPr>
          <a:xfrm>
            <a:off x="457200" y="1447800"/>
            <a:ext cx="8534400" cy="5257800"/>
          </a:xfrm>
        </p:spPr>
        <p:txBody>
          <a:bodyPr/>
          <a:lstStyle/>
          <a:p>
            <a:r>
              <a:rPr lang="en-US" sz="2800" b="1" dirty="0" smtClean="0">
                <a:solidFill>
                  <a:srgbClr val="800000"/>
                </a:solidFill>
                <a:latin typeface="Times New Roman" pitchFamily="18" charset="0"/>
              </a:rPr>
              <a:t>Dependent variable</a:t>
            </a:r>
          </a:p>
          <a:p>
            <a:pPr lvl="1"/>
            <a:r>
              <a:rPr lang="en-US" sz="2400" dirty="0" smtClean="0">
                <a:solidFill>
                  <a:srgbClr val="800000"/>
                </a:solidFill>
                <a:latin typeface="Times New Roman" pitchFamily="18" charset="0"/>
              </a:rPr>
              <a:t>Variable whose value is to be predicted from other variables (independent variables); changes in response to changes of independent variables</a:t>
            </a:r>
          </a:p>
          <a:p>
            <a:pPr lvl="2"/>
            <a:r>
              <a:rPr lang="en-US" sz="2000" dirty="0" smtClean="0">
                <a:solidFill>
                  <a:srgbClr val="800000"/>
                </a:solidFill>
                <a:latin typeface="Times New Roman" pitchFamily="18" charset="0"/>
              </a:rPr>
              <a:t>Also known as response variable, measured variable, responding variable, explained variable, or outcome variable </a:t>
            </a:r>
          </a:p>
          <a:p>
            <a:pPr lvl="1"/>
            <a:endParaRPr lang="en-US" sz="1500" dirty="0" smtClean="0">
              <a:solidFill>
                <a:srgbClr val="800000"/>
              </a:solidFill>
              <a:latin typeface="Times New Roman" pitchFamily="18" charset="0"/>
            </a:endParaRPr>
          </a:p>
          <a:p>
            <a:r>
              <a:rPr lang="en-US" sz="2800" b="1" dirty="0" smtClean="0">
                <a:solidFill>
                  <a:srgbClr val="800000"/>
                </a:solidFill>
                <a:latin typeface="Times New Roman" pitchFamily="18" charset="0"/>
              </a:rPr>
              <a:t>Independent variable</a:t>
            </a:r>
          </a:p>
          <a:p>
            <a:pPr lvl="1"/>
            <a:r>
              <a:rPr lang="en-US" sz="2400" dirty="0" smtClean="0">
                <a:solidFill>
                  <a:srgbClr val="800000"/>
                </a:solidFill>
                <a:latin typeface="Times New Roman" pitchFamily="18" charset="0"/>
              </a:rPr>
              <a:t>Deliberately manipulated to invoke a change in the dependent variables</a:t>
            </a:r>
          </a:p>
          <a:p>
            <a:pPr lvl="2"/>
            <a:r>
              <a:rPr lang="en-US" sz="2000" dirty="0" smtClean="0">
                <a:solidFill>
                  <a:srgbClr val="800000"/>
                </a:solidFill>
                <a:latin typeface="Times New Roman" pitchFamily="18" charset="0"/>
              </a:rPr>
              <a:t>Also known as predictor variables, </a:t>
            </a:r>
            <a:r>
              <a:rPr lang="en-US" sz="2000" dirty="0" err="1" smtClean="0">
                <a:solidFill>
                  <a:srgbClr val="800000"/>
                </a:solidFill>
                <a:latin typeface="Times New Roman" pitchFamily="18" charset="0"/>
              </a:rPr>
              <a:t>regressors</a:t>
            </a:r>
            <a:r>
              <a:rPr lang="en-US" sz="2000" dirty="0" smtClean="0">
                <a:solidFill>
                  <a:srgbClr val="800000"/>
                </a:solidFill>
                <a:latin typeface="Times New Roman" pitchFamily="18" charset="0"/>
              </a:rPr>
              <a:t>, controlled variables, manipulated variables, or explanatory variables</a:t>
            </a:r>
            <a:endParaRPr lang="en-US" sz="2000" b="1" dirty="0" smtClean="0">
              <a:solidFill>
                <a:srgbClr val="800000"/>
              </a:solidFill>
              <a:latin typeface="Times New Roman" pitchFamily="18" charset="0"/>
            </a:endParaRPr>
          </a:p>
        </p:txBody>
      </p:sp>
      <p:sp>
        <p:nvSpPr>
          <p:cNvPr id="30723" name="Line 5"/>
          <p:cNvSpPr>
            <a:spLocks noChangeShapeType="1"/>
          </p:cNvSpPr>
          <p:nvPr/>
        </p:nvSpPr>
        <p:spPr bwMode="auto">
          <a:xfrm>
            <a:off x="1219200" y="1066800"/>
            <a:ext cx="7772400" cy="0"/>
          </a:xfrm>
          <a:prstGeom prst="line">
            <a:avLst/>
          </a:prstGeom>
          <a:noFill/>
          <a:ln w="25400">
            <a:solidFill>
              <a:srgbClr val="800000"/>
            </a:solidFill>
            <a:round/>
            <a:headEnd/>
            <a:tailEnd/>
          </a:ln>
        </p:spPr>
        <p:txBody>
          <a:bodyPr/>
          <a:lstStyle/>
          <a:p>
            <a:endParaRPr lang="en-US"/>
          </a:p>
        </p:txBody>
      </p:sp>
      <p:sp>
        <p:nvSpPr>
          <p:cNvPr id="30724" name="Line 6"/>
          <p:cNvSpPr>
            <a:spLocks noChangeShapeType="1"/>
          </p:cNvSpPr>
          <p:nvPr/>
        </p:nvSpPr>
        <p:spPr bwMode="auto">
          <a:xfrm flipH="1">
            <a:off x="304800" y="1066800"/>
            <a:ext cx="0" cy="5715000"/>
          </a:xfrm>
          <a:prstGeom prst="line">
            <a:avLst/>
          </a:prstGeom>
          <a:noFill/>
          <a:ln w="25400">
            <a:solidFill>
              <a:srgbClr val="800000"/>
            </a:solidFill>
            <a:round/>
            <a:headEnd/>
            <a:tailEnd/>
          </a:ln>
        </p:spPr>
        <p:txBody>
          <a:bodyPr/>
          <a:lstStyle/>
          <a:p>
            <a:endParaRPr lang="en-US"/>
          </a:p>
        </p:txBody>
      </p:sp>
    </p:spTree>
    <p:extLst>
      <p:ext uri="{BB962C8B-B14F-4D97-AF65-F5344CB8AC3E}">
        <p14:creationId xmlns:p14="http://schemas.microsoft.com/office/powerpoint/2010/main" val="14694614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conducts an EIA?</a:t>
            </a:r>
            <a:endParaRPr lang="en-US" dirty="0"/>
          </a:p>
        </p:txBody>
      </p:sp>
      <p:sp>
        <p:nvSpPr>
          <p:cNvPr id="3" name="Content Placeholder 2"/>
          <p:cNvSpPr>
            <a:spLocks noGrp="1"/>
          </p:cNvSpPr>
          <p:nvPr>
            <p:ph idx="1"/>
          </p:nvPr>
        </p:nvSpPr>
        <p:spPr/>
        <p:txBody>
          <a:bodyPr/>
          <a:lstStyle/>
          <a:p>
            <a:r>
              <a:rPr lang="en-US" sz="2800" dirty="0" smtClean="0">
                <a:solidFill>
                  <a:schemeClr val="tx1"/>
                </a:solidFill>
              </a:rPr>
              <a:t>International agencies (United Nations) for development projects which may have “significant or irreversible environmental impacts” (FAO 2012). </a:t>
            </a:r>
          </a:p>
          <a:p>
            <a:pPr lvl="1"/>
            <a:r>
              <a:rPr lang="en-US" sz="2400" dirty="0" smtClean="0">
                <a:solidFill>
                  <a:schemeClr val="tx1"/>
                </a:solidFill>
              </a:rPr>
              <a:t>Examples- projects that include water schemes, major industrial development or that would use significant amount of chemicals</a:t>
            </a:r>
          </a:p>
          <a:p>
            <a:r>
              <a:rPr lang="en-US" sz="2800" dirty="0" smtClean="0">
                <a:solidFill>
                  <a:schemeClr val="tx1"/>
                </a:solidFill>
              </a:rPr>
              <a:t>State or federal programs which fall under the jurisdiction of the EPA guidelines for conducting an EIA.</a:t>
            </a:r>
          </a:p>
          <a:p>
            <a:endParaRPr lang="en-US" dirty="0"/>
          </a:p>
        </p:txBody>
      </p:sp>
    </p:spTree>
    <p:extLst>
      <p:ext uri="{BB962C8B-B14F-4D97-AF65-F5344CB8AC3E}">
        <p14:creationId xmlns:p14="http://schemas.microsoft.com/office/powerpoint/2010/main" val="25466887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Grp="1" noChangeArrowheads="1"/>
          </p:cNvSpPr>
          <p:nvPr>
            <p:ph type="title"/>
          </p:nvPr>
        </p:nvSpPr>
        <p:spPr>
          <a:xfrm>
            <a:off x="1143000" y="304800"/>
            <a:ext cx="8001000" cy="685800"/>
          </a:xfrm>
        </p:spPr>
        <p:txBody>
          <a:bodyPr>
            <a:normAutofit fontScale="90000"/>
          </a:bodyPr>
          <a:lstStyle/>
          <a:p>
            <a:pPr eaLnBrk="1" hangingPunct="1">
              <a:defRPr/>
            </a:pPr>
            <a:r>
              <a:rPr lang="en-US" sz="4000" b="1" smtClean="0">
                <a:solidFill>
                  <a:srgbClr val="800000"/>
                </a:solidFill>
                <a:latin typeface="Times New Roman" pitchFamily="18" charset="0"/>
              </a:rPr>
              <a:t>Data Collection in Geography</a:t>
            </a:r>
          </a:p>
        </p:txBody>
      </p:sp>
      <p:sp>
        <p:nvSpPr>
          <p:cNvPr id="61444" name="Rectangle 4"/>
          <p:cNvSpPr>
            <a:spLocks noGrp="1" noChangeArrowheads="1"/>
          </p:cNvSpPr>
          <p:nvPr>
            <p:ph type="body" idx="1"/>
          </p:nvPr>
        </p:nvSpPr>
        <p:spPr>
          <a:xfrm>
            <a:off x="457200" y="1447800"/>
            <a:ext cx="8534400" cy="5257800"/>
          </a:xfrm>
        </p:spPr>
        <p:txBody>
          <a:bodyPr/>
          <a:lstStyle/>
          <a:p>
            <a:pPr eaLnBrk="1" hangingPunct="1">
              <a:defRPr/>
            </a:pPr>
            <a:r>
              <a:rPr lang="en-US" sz="3000" b="1" dirty="0" smtClean="0">
                <a:solidFill>
                  <a:srgbClr val="800000"/>
                </a:solidFill>
                <a:latin typeface="Times New Roman" pitchFamily="18" charset="0"/>
              </a:rPr>
              <a:t>Primary data sources</a:t>
            </a:r>
          </a:p>
          <a:p>
            <a:pPr lvl="1" eaLnBrk="1" hangingPunct="1">
              <a:defRPr/>
            </a:pPr>
            <a:r>
              <a:rPr lang="en-US" sz="2600" dirty="0" smtClean="0">
                <a:solidFill>
                  <a:srgbClr val="800000"/>
                </a:solidFill>
                <a:latin typeface="Times New Roman" pitchFamily="18" charset="0"/>
              </a:rPr>
              <a:t>Data collected specifically for the purpose of a researcher</a:t>
            </a:r>
            <a:r>
              <a:rPr lang="en-US" sz="2600" dirty="0" smtClean="0">
                <a:solidFill>
                  <a:srgbClr val="800000"/>
                </a:solidFill>
              </a:rPr>
              <a:t>’</a:t>
            </a:r>
            <a:r>
              <a:rPr lang="en-US" sz="2600" dirty="0" smtClean="0">
                <a:solidFill>
                  <a:srgbClr val="800000"/>
                </a:solidFill>
                <a:latin typeface="Times New Roman" pitchFamily="18" charset="0"/>
              </a:rPr>
              <a:t>s particular study</a:t>
            </a:r>
          </a:p>
          <a:p>
            <a:pPr lvl="1" eaLnBrk="1" hangingPunct="1">
              <a:defRPr/>
            </a:pPr>
            <a:r>
              <a:rPr lang="en-US" sz="2600" dirty="0" smtClean="0">
                <a:solidFill>
                  <a:srgbClr val="800000"/>
                </a:solidFill>
                <a:latin typeface="Times New Roman" pitchFamily="18" charset="0"/>
              </a:rPr>
              <a:t>Advantages/Disadvantages?</a:t>
            </a:r>
          </a:p>
          <a:p>
            <a:pPr lvl="1" eaLnBrk="1" hangingPunct="1">
              <a:defRPr/>
            </a:pPr>
            <a:endParaRPr lang="en-US" sz="2600" dirty="0" smtClean="0">
              <a:solidFill>
                <a:srgbClr val="800000"/>
              </a:solidFill>
              <a:latin typeface="Times New Roman" pitchFamily="18" charset="0"/>
            </a:endParaRPr>
          </a:p>
          <a:p>
            <a:pPr eaLnBrk="1" hangingPunct="1">
              <a:defRPr/>
            </a:pPr>
            <a:r>
              <a:rPr lang="en-US" sz="3000" b="1" dirty="0" smtClean="0">
                <a:solidFill>
                  <a:srgbClr val="800000"/>
                </a:solidFill>
                <a:latin typeface="Times New Roman" pitchFamily="18" charset="0"/>
              </a:rPr>
              <a:t>Secondary data sources</a:t>
            </a:r>
          </a:p>
          <a:p>
            <a:pPr lvl="1" eaLnBrk="1" hangingPunct="1">
              <a:defRPr/>
            </a:pPr>
            <a:r>
              <a:rPr lang="en-US" sz="2600" dirty="0" smtClean="0">
                <a:solidFill>
                  <a:srgbClr val="800000"/>
                </a:solidFill>
                <a:latin typeface="Times New Roman" pitchFamily="18" charset="0"/>
              </a:rPr>
              <a:t>Data collected for another purpose, usually by someone other than the researcher</a:t>
            </a:r>
          </a:p>
          <a:p>
            <a:pPr lvl="1" eaLnBrk="1" hangingPunct="1">
              <a:defRPr/>
            </a:pPr>
            <a:r>
              <a:rPr lang="en-US" sz="2600" dirty="0" smtClean="0">
                <a:solidFill>
                  <a:srgbClr val="800000"/>
                </a:solidFill>
                <a:latin typeface="Times New Roman" pitchFamily="18" charset="0"/>
              </a:rPr>
              <a:t>Advantages/Disadvantages?</a:t>
            </a:r>
            <a:endParaRPr lang="en-US" sz="3000" dirty="0" smtClean="0">
              <a:solidFill>
                <a:srgbClr val="800000"/>
              </a:solidFill>
              <a:latin typeface="Times New Roman" pitchFamily="18" charset="0"/>
            </a:endParaRPr>
          </a:p>
        </p:txBody>
      </p:sp>
      <p:sp>
        <p:nvSpPr>
          <p:cNvPr id="29700" name="Line 5"/>
          <p:cNvSpPr>
            <a:spLocks noChangeShapeType="1"/>
          </p:cNvSpPr>
          <p:nvPr/>
        </p:nvSpPr>
        <p:spPr bwMode="auto">
          <a:xfrm>
            <a:off x="1219200" y="1066800"/>
            <a:ext cx="7772400" cy="0"/>
          </a:xfrm>
          <a:prstGeom prst="line">
            <a:avLst/>
          </a:prstGeom>
          <a:noFill/>
          <a:ln w="25400">
            <a:solidFill>
              <a:srgbClr val="800000"/>
            </a:solidFill>
            <a:round/>
            <a:headEnd/>
            <a:tailEnd/>
          </a:ln>
        </p:spPr>
        <p:txBody>
          <a:bodyPr/>
          <a:lstStyle/>
          <a:p>
            <a:endParaRPr lang="en-US"/>
          </a:p>
        </p:txBody>
      </p:sp>
      <p:sp>
        <p:nvSpPr>
          <p:cNvPr id="29701" name="Line 6"/>
          <p:cNvSpPr>
            <a:spLocks noChangeShapeType="1"/>
          </p:cNvSpPr>
          <p:nvPr/>
        </p:nvSpPr>
        <p:spPr bwMode="auto">
          <a:xfrm flipH="1">
            <a:off x="304800" y="1066800"/>
            <a:ext cx="0" cy="5715000"/>
          </a:xfrm>
          <a:prstGeom prst="line">
            <a:avLst/>
          </a:prstGeom>
          <a:noFill/>
          <a:ln w="25400">
            <a:solidFill>
              <a:srgbClr val="800000"/>
            </a:solidFill>
            <a:round/>
            <a:headEnd/>
            <a:tailEnd/>
          </a:ln>
        </p:spPr>
        <p:txBody>
          <a:bodyPr/>
          <a:lstStyle/>
          <a:p>
            <a:endParaRPr lang="en-US"/>
          </a:p>
        </p:txBody>
      </p:sp>
    </p:spTree>
    <p:extLst>
      <p:ext uri="{BB962C8B-B14F-4D97-AF65-F5344CB8AC3E}">
        <p14:creationId xmlns:p14="http://schemas.microsoft.com/office/powerpoint/2010/main" val="326703739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3"/>
          <p:cNvSpPr>
            <a:spLocks noGrp="1" noChangeArrowheads="1"/>
          </p:cNvSpPr>
          <p:nvPr>
            <p:ph type="title"/>
          </p:nvPr>
        </p:nvSpPr>
        <p:spPr>
          <a:xfrm>
            <a:off x="1143000" y="304800"/>
            <a:ext cx="8001000" cy="685800"/>
          </a:xfrm>
        </p:spPr>
        <p:txBody>
          <a:bodyPr>
            <a:normAutofit fontScale="90000"/>
          </a:bodyPr>
          <a:lstStyle/>
          <a:p>
            <a:pPr eaLnBrk="1" hangingPunct="1">
              <a:defRPr/>
            </a:pPr>
            <a:r>
              <a:rPr lang="en-US" sz="4000" b="1" dirty="0" smtClean="0">
                <a:solidFill>
                  <a:srgbClr val="800000"/>
                </a:solidFill>
                <a:latin typeface="Times New Roman" pitchFamily="18" charset="0"/>
              </a:rPr>
              <a:t>Data Collection in Geography</a:t>
            </a:r>
          </a:p>
        </p:txBody>
      </p:sp>
      <p:sp>
        <p:nvSpPr>
          <p:cNvPr id="64516" name="Rectangle 4"/>
          <p:cNvSpPr>
            <a:spLocks noGrp="1" noChangeArrowheads="1"/>
          </p:cNvSpPr>
          <p:nvPr>
            <p:ph type="body" idx="1"/>
          </p:nvPr>
        </p:nvSpPr>
        <p:spPr>
          <a:xfrm>
            <a:off x="457200" y="1447800"/>
            <a:ext cx="8534400" cy="5257800"/>
          </a:xfrm>
        </p:spPr>
        <p:txBody>
          <a:bodyPr/>
          <a:lstStyle/>
          <a:p>
            <a:pPr eaLnBrk="1" hangingPunct="1">
              <a:defRPr/>
            </a:pPr>
            <a:r>
              <a:rPr lang="en-US" sz="3000" b="1" dirty="0" smtClean="0">
                <a:solidFill>
                  <a:srgbClr val="800000"/>
                </a:solidFill>
                <a:latin typeface="Times New Roman" pitchFamily="18" charset="0"/>
              </a:rPr>
              <a:t>In-situ data</a:t>
            </a:r>
          </a:p>
          <a:p>
            <a:pPr lvl="1" eaLnBrk="1" hangingPunct="1">
              <a:defRPr/>
            </a:pPr>
            <a:r>
              <a:rPr lang="en-US" sz="2600" dirty="0" smtClean="0">
                <a:solidFill>
                  <a:srgbClr val="800000"/>
                </a:solidFill>
                <a:latin typeface="Times New Roman" pitchFamily="18" charset="0"/>
              </a:rPr>
              <a:t>Data collected in the field</a:t>
            </a:r>
          </a:p>
          <a:p>
            <a:pPr lvl="1" eaLnBrk="1" hangingPunct="1">
              <a:defRPr/>
            </a:pPr>
            <a:r>
              <a:rPr lang="en-US" sz="2600" dirty="0" smtClean="0">
                <a:solidFill>
                  <a:srgbClr val="800000"/>
                </a:solidFill>
                <a:latin typeface="Times New Roman" pitchFamily="18" charset="0"/>
              </a:rPr>
              <a:t>Example: biophysical measurements, behavioral observations, interviews, etc.</a:t>
            </a:r>
          </a:p>
          <a:p>
            <a:pPr lvl="1" eaLnBrk="1" hangingPunct="1">
              <a:defRPr/>
            </a:pPr>
            <a:r>
              <a:rPr lang="en-US" sz="2600" dirty="0" smtClean="0">
                <a:solidFill>
                  <a:srgbClr val="800000"/>
                </a:solidFill>
                <a:latin typeface="Times New Roman" pitchFamily="18" charset="0"/>
              </a:rPr>
              <a:t>Advantages/Disadvantages?</a:t>
            </a:r>
          </a:p>
          <a:p>
            <a:pPr lvl="1" eaLnBrk="1" hangingPunct="1">
              <a:defRPr/>
            </a:pPr>
            <a:endParaRPr lang="en-US" sz="2600" dirty="0" smtClean="0">
              <a:solidFill>
                <a:srgbClr val="800000"/>
              </a:solidFill>
              <a:latin typeface="Times New Roman" pitchFamily="18" charset="0"/>
            </a:endParaRPr>
          </a:p>
          <a:p>
            <a:pPr eaLnBrk="1" hangingPunct="1">
              <a:defRPr/>
            </a:pPr>
            <a:r>
              <a:rPr lang="en-US" sz="3000" b="1" dirty="0" smtClean="0">
                <a:solidFill>
                  <a:srgbClr val="800000"/>
                </a:solidFill>
                <a:latin typeface="Times New Roman" pitchFamily="18" charset="0"/>
              </a:rPr>
              <a:t>Remotely sensed data</a:t>
            </a:r>
          </a:p>
          <a:p>
            <a:pPr lvl="1" eaLnBrk="1" hangingPunct="1">
              <a:defRPr/>
            </a:pPr>
            <a:r>
              <a:rPr lang="en-US" sz="2600" dirty="0" smtClean="0">
                <a:solidFill>
                  <a:srgbClr val="800000"/>
                </a:solidFill>
                <a:latin typeface="Times New Roman" pitchFamily="18" charset="0"/>
              </a:rPr>
              <a:t>Data collected by a recording device that is not in physical contact with the phenomenon under study</a:t>
            </a:r>
          </a:p>
          <a:p>
            <a:pPr lvl="1" eaLnBrk="1" hangingPunct="1">
              <a:defRPr/>
            </a:pPr>
            <a:r>
              <a:rPr lang="en-US" sz="2600" dirty="0" smtClean="0">
                <a:solidFill>
                  <a:srgbClr val="800000"/>
                </a:solidFill>
                <a:latin typeface="Times New Roman" pitchFamily="18" charset="0"/>
              </a:rPr>
              <a:t>Example: remote sensing</a:t>
            </a:r>
          </a:p>
          <a:p>
            <a:pPr lvl="1" eaLnBrk="1" hangingPunct="1">
              <a:defRPr/>
            </a:pPr>
            <a:r>
              <a:rPr lang="en-US" sz="2600" dirty="0" smtClean="0">
                <a:solidFill>
                  <a:srgbClr val="800000"/>
                </a:solidFill>
                <a:latin typeface="Times New Roman" pitchFamily="18" charset="0"/>
              </a:rPr>
              <a:t>Advantages/Disadvantages?</a:t>
            </a:r>
          </a:p>
        </p:txBody>
      </p:sp>
      <p:sp>
        <p:nvSpPr>
          <p:cNvPr id="30724" name="Line 5"/>
          <p:cNvSpPr>
            <a:spLocks noChangeShapeType="1"/>
          </p:cNvSpPr>
          <p:nvPr/>
        </p:nvSpPr>
        <p:spPr bwMode="auto">
          <a:xfrm>
            <a:off x="1219200" y="1066800"/>
            <a:ext cx="7772400" cy="0"/>
          </a:xfrm>
          <a:prstGeom prst="line">
            <a:avLst/>
          </a:prstGeom>
          <a:noFill/>
          <a:ln w="25400">
            <a:solidFill>
              <a:srgbClr val="800000"/>
            </a:solidFill>
            <a:round/>
            <a:headEnd/>
            <a:tailEnd/>
          </a:ln>
        </p:spPr>
        <p:txBody>
          <a:bodyPr/>
          <a:lstStyle/>
          <a:p>
            <a:endParaRPr lang="en-US"/>
          </a:p>
        </p:txBody>
      </p:sp>
      <p:sp>
        <p:nvSpPr>
          <p:cNvPr id="30725" name="Line 6"/>
          <p:cNvSpPr>
            <a:spLocks noChangeShapeType="1"/>
          </p:cNvSpPr>
          <p:nvPr/>
        </p:nvSpPr>
        <p:spPr bwMode="auto">
          <a:xfrm flipH="1">
            <a:off x="304800" y="1066800"/>
            <a:ext cx="0" cy="5715000"/>
          </a:xfrm>
          <a:prstGeom prst="line">
            <a:avLst/>
          </a:prstGeom>
          <a:noFill/>
          <a:ln w="25400">
            <a:solidFill>
              <a:srgbClr val="800000"/>
            </a:solidFill>
            <a:round/>
            <a:headEnd/>
            <a:tailEnd/>
          </a:ln>
        </p:spPr>
        <p:txBody>
          <a:bodyPr/>
          <a:lstStyle/>
          <a:p>
            <a:endParaRPr lang="en-US"/>
          </a:p>
        </p:txBody>
      </p:sp>
    </p:spTree>
    <p:extLst>
      <p:ext uri="{BB962C8B-B14F-4D97-AF65-F5344CB8AC3E}">
        <p14:creationId xmlns:p14="http://schemas.microsoft.com/office/powerpoint/2010/main" val="42792789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a:t>
            </a:r>
            <a:endParaRPr lang="en-US" dirty="0"/>
          </a:p>
        </p:txBody>
      </p:sp>
      <p:sp>
        <p:nvSpPr>
          <p:cNvPr id="3" name="Content Placeholder 2"/>
          <p:cNvSpPr>
            <a:spLocks noGrp="1"/>
          </p:cNvSpPr>
          <p:nvPr>
            <p:ph idx="1"/>
          </p:nvPr>
        </p:nvSpPr>
        <p:spPr/>
        <p:txBody>
          <a:bodyPr/>
          <a:lstStyle/>
          <a:p>
            <a:r>
              <a:rPr lang="en-US" dirty="0" smtClean="0">
                <a:solidFill>
                  <a:schemeClr val="tx1"/>
                </a:solidFill>
              </a:rPr>
              <a:t>What kinds of data would you need to answer your questions?  How exactly would it help you answer your questions?</a:t>
            </a:r>
            <a:endParaRPr lang="en-US" dirty="0">
              <a:solidFill>
                <a:schemeClr val="tx1"/>
              </a:solidFill>
            </a:endParaRPr>
          </a:p>
        </p:txBody>
      </p:sp>
    </p:spTree>
    <p:extLst>
      <p:ext uri="{BB962C8B-B14F-4D97-AF65-F5344CB8AC3E}">
        <p14:creationId xmlns:p14="http://schemas.microsoft.com/office/powerpoint/2010/main" val="5008775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115319879"/>
              </p:ext>
            </p:extLst>
          </p:nvPr>
        </p:nvGraphicFramePr>
        <p:xfrm>
          <a:off x="533400" y="131763"/>
          <a:ext cx="7924800" cy="67262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40" name="Text Box 36"/>
          <p:cNvSpPr txBox="1">
            <a:spLocks noChangeArrowheads="1"/>
          </p:cNvSpPr>
          <p:nvPr/>
        </p:nvSpPr>
        <p:spPr bwMode="auto">
          <a:xfrm>
            <a:off x="7315200" y="304800"/>
            <a:ext cx="1009650" cy="366713"/>
          </a:xfrm>
          <a:prstGeom prst="rect">
            <a:avLst/>
          </a:prstGeom>
          <a:noFill/>
          <a:ln w="9525">
            <a:noFill/>
            <a:miter lim="800000"/>
            <a:headEnd/>
            <a:tailEnd/>
          </a:ln>
        </p:spPr>
        <p:txBody>
          <a:bodyPr wrap="none">
            <a:spAutoFit/>
          </a:bodyPr>
          <a:lstStyle/>
          <a:p>
            <a:r>
              <a:rPr lang="en-US"/>
              <a:t>Funding</a:t>
            </a:r>
          </a:p>
        </p:txBody>
      </p:sp>
      <p:sp>
        <p:nvSpPr>
          <p:cNvPr id="1041" name="Text Box 40"/>
          <p:cNvSpPr txBox="1">
            <a:spLocks noChangeArrowheads="1"/>
          </p:cNvSpPr>
          <p:nvPr/>
        </p:nvSpPr>
        <p:spPr bwMode="auto">
          <a:xfrm>
            <a:off x="3067050" y="2898775"/>
            <a:ext cx="3198813" cy="1187450"/>
          </a:xfrm>
          <a:prstGeom prst="rect">
            <a:avLst/>
          </a:prstGeom>
          <a:noFill/>
          <a:ln w="9525">
            <a:noFill/>
            <a:miter lim="800000"/>
            <a:headEnd/>
            <a:tailEnd/>
          </a:ln>
        </p:spPr>
        <p:txBody>
          <a:bodyPr wrap="none">
            <a:spAutoFit/>
          </a:bodyPr>
          <a:lstStyle/>
          <a:p>
            <a:pPr algn="ctr"/>
            <a:r>
              <a:rPr lang="en-US" sz="2400" b="1" dirty="0"/>
              <a:t>Field Research – </a:t>
            </a:r>
          </a:p>
          <a:p>
            <a:pPr algn="ctr"/>
            <a:r>
              <a:rPr lang="en-US" sz="2400" b="1" dirty="0"/>
              <a:t>Experimental Design</a:t>
            </a:r>
          </a:p>
          <a:p>
            <a:pPr algn="ctr"/>
            <a:r>
              <a:rPr lang="en-US" sz="2400" b="1" dirty="0"/>
              <a:t>(plan of operation)</a:t>
            </a:r>
          </a:p>
        </p:txBody>
      </p:sp>
      <p:sp>
        <p:nvSpPr>
          <p:cNvPr id="1042" name="Text Box 41"/>
          <p:cNvSpPr txBox="1">
            <a:spLocks noChangeArrowheads="1"/>
          </p:cNvSpPr>
          <p:nvPr/>
        </p:nvSpPr>
        <p:spPr bwMode="auto">
          <a:xfrm>
            <a:off x="2743200" y="1295400"/>
            <a:ext cx="311150" cy="366713"/>
          </a:xfrm>
          <a:prstGeom prst="rect">
            <a:avLst/>
          </a:prstGeom>
          <a:noFill/>
          <a:ln w="9525">
            <a:noFill/>
            <a:miter lim="800000"/>
            <a:headEnd/>
            <a:tailEnd/>
          </a:ln>
        </p:spPr>
        <p:txBody>
          <a:bodyPr wrap="none">
            <a:spAutoFit/>
          </a:bodyPr>
          <a:lstStyle/>
          <a:p>
            <a:r>
              <a:rPr lang="en-US" dirty="0"/>
              <a:t>1</a:t>
            </a:r>
          </a:p>
        </p:txBody>
      </p:sp>
    </p:spTree>
    <p:extLst>
      <p:ext uri="{BB962C8B-B14F-4D97-AF65-F5344CB8AC3E}">
        <p14:creationId xmlns:p14="http://schemas.microsoft.com/office/powerpoint/2010/main" val="400028924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a:t>
            </a:r>
            <a:endParaRPr lang="en-US" dirty="0"/>
          </a:p>
        </p:txBody>
      </p:sp>
      <p:sp>
        <p:nvSpPr>
          <p:cNvPr id="3" name="Content Placeholder 2"/>
          <p:cNvSpPr>
            <a:spLocks noGrp="1"/>
          </p:cNvSpPr>
          <p:nvPr>
            <p:ph idx="1"/>
          </p:nvPr>
        </p:nvSpPr>
        <p:spPr/>
        <p:txBody>
          <a:bodyPr>
            <a:normAutofit/>
          </a:bodyPr>
          <a:lstStyle/>
          <a:p>
            <a:r>
              <a:rPr lang="en-US" sz="2800" dirty="0" smtClean="0">
                <a:solidFill>
                  <a:srgbClr val="800000"/>
                </a:solidFill>
                <a:latin typeface="Times New Roman" panose="02020603050405020304" pitchFamily="18" charset="0"/>
                <a:cs typeface="Times New Roman" panose="02020603050405020304" pitchFamily="18" charset="0"/>
              </a:rPr>
              <a:t>You need to determine how to collect that data</a:t>
            </a:r>
          </a:p>
          <a:p>
            <a:pPr lvl="1"/>
            <a:r>
              <a:rPr lang="en-US" sz="2400" dirty="0" smtClean="0">
                <a:solidFill>
                  <a:srgbClr val="800000"/>
                </a:solidFill>
                <a:latin typeface="Times New Roman" panose="02020603050405020304" pitchFamily="18" charset="0"/>
                <a:cs typeface="Times New Roman" panose="02020603050405020304" pitchFamily="18" charset="0"/>
              </a:rPr>
              <a:t>Sampling techniques</a:t>
            </a:r>
          </a:p>
          <a:p>
            <a:pPr lvl="1"/>
            <a:r>
              <a:rPr lang="en-US" sz="2400" dirty="0" smtClean="0">
                <a:solidFill>
                  <a:srgbClr val="800000"/>
                </a:solidFill>
                <a:latin typeface="Times New Roman" panose="02020603050405020304" pitchFamily="18" charset="0"/>
                <a:cs typeface="Times New Roman" panose="02020603050405020304" pitchFamily="18" charset="0"/>
              </a:rPr>
              <a:t>Research design</a:t>
            </a:r>
          </a:p>
          <a:p>
            <a:pPr lvl="1"/>
            <a:r>
              <a:rPr lang="en-US" sz="2400" dirty="0" smtClean="0">
                <a:solidFill>
                  <a:srgbClr val="800000"/>
                </a:solidFill>
                <a:latin typeface="Times New Roman" panose="02020603050405020304" pitchFamily="18" charset="0"/>
                <a:cs typeface="Times New Roman" panose="02020603050405020304" pitchFamily="18" charset="0"/>
              </a:rPr>
              <a:t>Alternative considerations</a:t>
            </a:r>
          </a:p>
          <a:p>
            <a:pPr lvl="2"/>
            <a:r>
              <a:rPr lang="en-US" sz="2000" dirty="0" smtClean="0">
                <a:solidFill>
                  <a:srgbClr val="800000"/>
                </a:solidFill>
                <a:latin typeface="Times New Roman" panose="02020603050405020304" pitchFamily="18" charset="0"/>
                <a:cs typeface="Times New Roman" panose="02020603050405020304" pitchFamily="18" charset="0"/>
              </a:rPr>
              <a:t>What if your plans don’t work out, then what could you do?</a:t>
            </a:r>
            <a:endParaRPr lang="en-US" sz="2000" dirty="0">
              <a:solidFill>
                <a:srgbClr val="8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455099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3"/>
          <p:cNvSpPr>
            <a:spLocks noGrp="1" noChangeArrowheads="1"/>
          </p:cNvSpPr>
          <p:nvPr>
            <p:ph type="title"/>
          </p:nvPr>
        </p:nvSpPr>
        <p:spPr>
          <a:xfrm>
            <a:off x="1143000" y="304800"/>
            <a:ext cx="8001000" cy="685800"/>
          </a:xfrm>
        </p:spPr>
        <p:txBody>
          <a:bodyPr/>
          <a:lstStyle/>
          <a:p>
            <a:r>
              <a:rPr lang="en-US" sz="3800" b="1" smtClean="0">
                <a:solidFill>
                  <a:srgbClr val="800000"/>
                </a:solidFill>
                <a:latin typeface="Times New Roman" pitchFamily="18" charset="0"/>
              </a:rPr>
              <a:t>Sampling</a:t>
            </a:r>
          </a:p>
        </p:txBody>
      </p:sp>
      <p:sp>
        <p:nvSpPr>
          <p:cNvPr id="189444" name="Rectangle 4"/>
          <p:cNvSpPr>
            <a:spLocks noGrp="1" noChangeArrowheads="1"/>
          </p:cNvSpPr>
          <p:nvPr>
            <p:ph type="body" idx="1"/>
          </p:nvPr>
        </p:nvSpPr>
        <p:spPr>
          <a:xfrm>
            <a:off x="457200" y="1447800"/>
            <a:ext cx="8534400" cy="5257800"/>
          </a:xfrm>
        </p:spPr>
        <p:txBody>
          <a:bodyPr>
            <a:normAutofit/>
          </a:bodyPr>
          <a:lstStyle/>
          <a:p>
            <a:pPr marL="342900" lvl="1" indent="-342900">
              <a:buFont typeface="Arial" charset="0"/>
              <a:buChar char="•"/>
            </a:pPr>
            <a:r>
              <a:rPr lang="en-US" sz="2600" b="1" u="sng" dirty="0" smtClean="0">
                <a:solidFill>
                  <a:srgbClr val="800000"/>
                </a:solidFill>
                <a:latin typeface="Times New Roman" pitchFamily="18" charset="0"/>
              </a:rPr>
              <a:t>Definition</a:t>
            </a:r>
            <a:r>
              <a:rPr lang="en-US" sz="2600" dirty="0" smtClean="0">
                <a:solidFill>
                  <a:srgbClr val="800000"/>
                </a:solidFill>
                <a:latin typeface="Times New Roman" pitchFamily="18" charset="0"/>
              </a:rPr>
              <a:t>: Any way of selecting a subset (</a:t>
            </a:r>
            <a:r>
              <a:rPr lang="en-US" sz="2600" b="1" dirty="0" smtClean="0">
                <a:solidFill>
                  <a:srgbClr val="800000"/>
                </a:solidFill>
                <a:latin typeface="Times New Roman" pitchFamily="18" charset="0"/>
              </a:rPr>
              <a:t>sample</a:t>
            </a:r>
            <a:r>
              <a:rPr lang="en-US" sz="2600" dirty="0" smtClean="0">
                <a:solidFill>
                  <a:srgbClr val="800000"/>
                </a:solidFill>
                <a:latin typeface="Times New Roman" pitchFamily="18" charset="0"/>
              </a:rPr>
              <a:t>) from the entire set of entities of interest (</a:t>
            </a:r>
            <a:r>
              <a:rPr lang="en-US" sz="2600" b="1" dirty="0" smtClean="0">
                <a:solidFill>
                  <a:srgbClr val="800000"/>
                </a:solidFill>
                <a:latin typeface="Times New Roman" pitchFamily="18" charset="0"/>
              </a:rPr>
              <a:t>population</a:t>
            </a:r>
            <a:r>
              <a:rPr lang="en-US" sz="2600" dirty="0" smtClean="0">
                <a:solidFill>
                  <a:srgbClr val="800000"/>
                </a:solidFill>
                <a:latin typeface="Times New Roman" pitchFamily="18" charset="0"/>
              </a:rPr>
              <a:t>)</a:t>
            </a:r>
            <a:endParaRPr lang="en-US" b="1" dirty="0" smtClean="0">
              <a:solidFill>
                <a:srgbClr val="800000"/>
              </a:solidFill>
              <a:latin typeface="Times New Roman" pitchFamily="18" charset="0"/>
            </a:endParaRPr>
          </a:p>
          <a:p>
            <a:r>
              <a:rPr lang="en-US" sz="2800" b="1" dirty="0" smtClean="0">
                <a:solidFill>
                  <a:srgbClr val="800000"/>
                </a:solidFill>
                <a:latin typeface="Times New Roman" pitchFamily="18" charset="0"/>
              </a:rPr>
              <a:t>Sampling’s role in research</a:t>
            </a:r>
          </a:p>
          <a:p>
            <a:pPr marL="342900" lvl="1" indent="-342900"/>
            <a:r>
              <a:rPr lang="en-US" sz="2600" dirty="0" smtClean="0">
                <a:solidFill>
                  <a:srgbClr val="800000"/>
                </a:solidFill>
                <a:latin typeface="Times New Roman" pitchFamily="18" charset="0"/>
              </a:rPr>
              <a:t>Samples are only valuable if they are representative of the larger population</a:t>
            </a:r>
          </a:p>
          <a:p>
            <a:pPr marL="342900" lvl="1" indent="-342900"/>
            <a:r>
              <a:rPr lang="en-US" sz="2600" dirty="0" smtClean="0">
                <a:solidFill>
                  <a:srgbClr val="800000"/>
                </a:solidFill>
                <a:latin typeface="Times New Roman" pitchFamily="18" charset="0"/>
              </a:rPr>
              <a:t>In conjunction with inferential statistics, sampling allows for generalization</a:t>
            </a:r>
          </a:p>
          <a:p>
            <a:pPr marL="342900" lvl="1" indent="-342900"/>
            <a:r>
              <a:rPr lang="en-US" sz="2600" dirty="0" smtClean="0">
                <a:solidFill>
                  <a:srgbClr val="800000"/>
                </a:solidFill>
                <a:latin typeface="Times New Roman" pitchFamily="18" charset="0"/>
              </a:rPr>
              <a:t>Value of statistical inferences must be judged against the quality of the sample and the quality of the analyses applied to them</a:t>
            </a:r>
          </a:p>
        </p:txBody>
      </p:sp>
      <p:sp>
        <p:nvSpPr>
          <p:cNvPr id="21507" name="Line 5"/>
          <p:cNvSpPr>
            <a:spLocks noChangeShapeType="1"/>
          </p:cNvSpPr>
          <p:nvPr/>
        </p:nvSpPr>
        <p:spPr bwMode="auto">
          <a:xfrm>
            <a:off x="1219200" y="1066800"/>
            <a:ext cx="7772400" cy="0"/>
          </a:xfrm>
          <a:prstGeom prst="line">
            <a:avLst/>
          </a:prstGeom>
          <a:noFill/>
          <a:ln w="25400">
            <a:solidFill>
              <a:srgbClr val="800000"/>
            </a:solidFill>
            <a:round/>
            <a:headEnd/>
            <a:tailEnd/>
          </a:ln>
        </p:spPr>
        <p:txBody>
          <a:bodyPr/>
          <a:lstStyle/>
          <a:p>
            <a:endParaRPr lang="en-US"/>
          </a:p>
        </p:txBody>
      </p:sp>
      <p:sp>
        <p:nvSpPr>
          <p:cNvPr id="21508" name="Line 6"/>
          <p:cNvSpPr>
            <a:spLocks noChangeShapeType="1"/>
          </p:cNvSpPr>
          <p:nvPr/>
        </p:nvSpPr>
        <p:spPr bwMode="auto">
          <a:xfrm flipH="1">
            <a:off x="304800" y="1066800"/>
            <a:ext cx="0" cy="5715000"/>
          </a:xfrm>
          <a:prstGeom prst="line">
            <a:avLst/>
          </a:prstGeom>
          <a:noFill/>
          <a:ln w="25400">
            <a:solidFill>
              <a:srgbClr val="800000"/>
            </a:solidFill>
            <a:round/>
            <a:headEnd/>
            <a:tailEnd/>
          </a:ln>
        </p:spPr>
        <p:txBody>
          <a:bodyPr/>
          <a:lstStyle/>
          <a:p>
            <a:endParaRPr lang="en-US"/>
          </a:p>
        </p:txBody>
      </p:sp>
    </p:spTree>
    <p:extLst>
      <p:ext uri="{BB962C8B-B14F-4D97-AF65-F5344CB8AC3E}">
        <p14:creationId xmlns:p14="http://schemas.microsoft.com/office/powerpoint/2010/main" val="3991378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89444">
                                            <p:txEl>
                                              <p:pRg st="0" end="0"/>
                                            </p:txEl>
                                          </p:spTgt>
                                        </p:tgtEl>
                                        <p:attrNameLst>
                                          <p:attrName>style.visibility</p:attrName>
                                        </p:attrNameLst>
                                      </p:cBhvr>
                                      <p:to>
                                        <p:strVal val="visible"/>
                                      </p:to>
                                    </p:set>
                                    <p:animEffect transition="in" filter="blinds(horizontal)">
                                      <p:cBhvr>
                                        <p:cTn id="7" dur="500"/>
                                        <p:tgtEl>
                                          <p:spTgt spid="18944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89444">
                                            <p:txEl>
                                              <p:pRg st="1" end="1"/>
                                            </p:txEl>
                                          </p:spTgt>
                                        </p:tgtEl>
                                        <p:attrNameLst>
                                          <p:attrName>style.visibility</p:attrName>
                                        </p:attrNameLst>
                                      </p:cBhvr>
                                      <p:to>
                                        <p:strVal val="visible"/>
                                      </p:to>
                                    </p:set>
                                    <p:animEffect transition="in" filter="blinds(horizontal)">
                                      <p:cBhvr>
                                        <p:cTn id="12" dur="500"/>
                                        <p:tgtEl>
                                          <p:spTgt spid="189444">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89444">
                                            <p:txEl>
                                              <p:pRg st="2" end="2"/>
                                            </p:txEl>
                                          </p:spTgt>
                                        </p:tgtEl>
                                        <p:attrNameLst>
                                          <p:attrName>style.visibility</p:attrName>
                                        </p:attrNameLst>
                                      </p:cBhvr>
                                      <p:to>
                                        <p:strVal val="visible"/>
                                      </p:to>
                                    </p:set>
                                    <p:animEffect transition="in" filter="blinds(horizontal)">
                                      <p:cBhvr>
                                        <p:cTn id="15" dur="500"/>
                                        <p:tgtEl>
                                          <p:spTgt spid="189444">
                                            <p:txEl>
                                              <p:pRg st="2" end="2"/>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89444">
                                            <p:txEl>
                                              <p:pRg st="3" end="3"/>
                                            </p:txEl>
                                          </p:spTgt>
                                        </p:tgtEl>
                                        <p:attrNameLst>
                                          <p:attrName>style.visibility</p:attrName>
                                        </p:attrNameLst>
                                      </p:cBhvr>
                                      <p:to>
                                        <p:strVal val="visible"/>
                                      </p:to>
                                    </p:set>
                                    <p:animEffect transition="in" filter="blinds(horizontal)">
                                      <p:cBhvr>
                                        <p:cTn id="18" dur="500"/>
                                        <p:tgtEl>
                                          <p:spTgt spid="189444">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189444">
                                            <p:txEl>
                                              <p:pRg st="4" end="4"/>
                                            </p:txEl>
                                          </p:spTgt>
                                        </p:tgtEl>
                                        <p:attrNameLst>
                                          <p:attrName>style.visibility</p:attrName>
                                        </p:attrNameLst>
                                      </p:cBhvr>
                                      <p:to>
                                        <p:strVal val="visible"/>
                                      </p:to>
                                    </p:set>
                                    <p:animEffect transition="in" filter="blinds(horizontal)">
                                      <p:cBhvr>
                                        <p:cTn id="23" dur="500"/>
                                        <p:tgtEl>
                                          <p:spTgt spid="18944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44"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3"/>
          <p:cNvSpPr>
            <a:spLocks noGrp="1" noChangeArrowheads="1"/>
          </p:cNvSpPr>
          <p:nvPr>
            <p:ph type="title"/>
          </p:nvPr>
        </p:nvSpPr>
        <p:spPr>
          <a:xfrm>
            <a:off x="1143000" y="304800"/>
            <a:ext cx="8001000" cy="685800"/>
          </a:xfrm>
        </p:spPr>
        <p:txBody>
          <a:bodyPr/>
          <a:lstStyle/>
          <a:p>
            <a:r>
              <a:rPr lang="en-US" sz="3800" b="1" smtClean="0">
                <a:solidFill>
                  <a:srgbClr val="800000"/>
                </a:solidFill>
                <a:latin typeface="Times New Roman" pitchFamily="18" charset="0"/>
              </a:rPr>
              <a:t>What Makes a Good Sample?</a:t>
            </a:r>
          </a:p>
        </p:txBody>
      </p:sp>
      <p:sp>
        <p:nvSpPr>
          <p:cNvPr id="30722" name="Rectangle 4"/>
          <p:cNvSpPr>
            <a:spLocks noGrp="1" noChangeArrowheads="1"/>
          </p:cNvSpPr>
          <p:nvPr>
            <p:ph type="body" idx="1"/>
          </p:nvPr>
        </p:nvSpPr>
        <p:spPr>
          <a:xfrm>
            <a:off x="457200" y="1447800"/>
            <a:ext cx="8534400" cy="5257800"/>
          </a:xfrm>
        </p:spPr>
        <p:txBody>
          <a:bodyPr/>
          <a:lstStyle/>
          <a:p>
            <a:r>
              <a:rPr lang="en-US" sz="2800" smtClean="0">
                <a:solidFill>
                  <a:srgbClr val="800000"/>
                </a:solidFill>
                <a:latin typeface="Times New Roman" pitchFamily="18" charset="0"/>
              </a:rPr>
              <a:t>A good (</a:t>
            </a:r>
            <a:r>
              <a:rPr lang="en-US" sz="2800" b="1" smtClean="0">
                <a:solidFill>
                  <a:srgbClr val="800000"/>
                </a:solidFill>
                <a:latin typeface="Times New Roman" pitchFamily="18" charset="0"/>
              </a:rPr>
              <a:t>representative</a:t>
            </a:r>
            <a:r>
              <a:rPr lang="en-US" sz="2800" smtClean="0">
                <a:solidFill>
                  <a:srgbClr val="800000"/>
                </a:solidFill>
                <a:latin typeface="Times New Roman" pitchFamily="18" charset="0"/>
              </a:rPr>
              <a:t>) sample satisfies two criteria:</a:t>
            </a:r>
          </a:p>
          <a:p>
            <a:pPr lvl="1"/>
            <a:r>
              <a:rPr lang="en-US" sz="2600" smtClean="0">
                <a:solidFill>
                  <a:srgbClr val="800000"/>
                </a:solidFill>
                <a:latin typeface="Times New Roman" pitchFamily="18" charset="0"/>
              </a:rPr>
              <a:t>Provides </a:t>
            </a:r>
            <a:r>
              <a:rPr lang="en-US" sz="2600" b="1" smtClean="0">
                <a:solidFill>
                  <a:srgbClr val="800000"/>
                </a:solidFill>
                <a:latin typeface="Times New Roman" pitchFamily="18" charset="0"/>
              </a:rPr>
              <a:t>unbiased</a:t>
            </a:r>
            <a:r>
              <a:rPr lang="en-US" sz="2600" smtClean="0">
                <a:solidFill>
                  <a:srgbClr val="800000"/>
                </a:solidFill>
                <a:latin typeface="Times New Roman" pitchFamily="18" charset="0"/>
              </a:rPr>
              <a:t> estimate of the parameter of interest</a:t>
            </a:r>
          </a:p>
          <a:p>
            <a:pPr lvl="1"/>
            <a:r>
              <a:rPr lang="en-US" sz="2600" smtClean="0">
                <a:solidFill>
                  <a:srgbClr val="800000"/>
                </a:solidFill>
                <a:latin typeface="Times New Roman" pitchFamily="18" charset="0"/>
              </a:rPr>
              <a:t>Provides </a:t>
            </a:r>
            <a:r>
              <a:rPr lang="en-US" sz="2600" b="1" smtClean="0">
                <a:solidFill>
                  <a:srgbClr val="800000"/>
                </a:solidFill>
                <a:latin typeface="Times New Roman" pitchFamily="18" charset="0"/>
              </a:rPr>
              <a:t>precise </a:t>
            </a:r>
            <a:r>
              <a:rPr lang="en-US" sz="2600" smtClean="0">
                <a:solidFill>
                  <a:srgbClr val="800000"/>
                </a:solidFill>
                <a:latin typeface="Times New Roman" pitchFamily="18" charset="0"/>
              </a:rPr>
              <a:t>estimate of the parameter of interest</a:t>
            </a:r>
          </a:p>
          <a:p>
            <a:pPr lvl="1"/>
            <a:r>
              <a:rPr lang="en-US" sz="2600" smtClean="0">
                <a:solidFill>
                  <a:srgbClr val="800000"/>
                </a:solidFill>
                <a:latin typeface="Times New Roman" pitchFamily="18" charset="0"/>
              </a:rPr>
              <a:t>It is </a:t>
            </a:r>
            <a:r>
              <a:rPr lang="en-US" sz="2600" b="1" smtClean="0">
                <a:solidFill>
                  <a:srgbClr val="800000"/>
                </a:solidFill>
                <a:latin typeface="Times New Roman" pitchFamily="18" charset="0"/>
              </a:rPr>
              <a:t>accurate</a:t>
            </a:r>
            <a:r>
              <a:rPr lang="en-US" sz="2600" smtClean="0">
                <a:solidFill>
                  <a:srgbClr val="800000"/>
                </a:solidFill>
                <a:latin typeface="Times New Roman" pitchFamily="18" charset="0"/>
              </a:rPr>
              <a:t> ...</a:t>
            </a:r>
          </a:p>
          <a:p>
            <a:pPr lvl="1"/>
            <a:r>
              <a:rPr lang="en-US" sz="2600" smtClean="0">
                <a:solidFill>
                  <a:srgbClr val="800000"/>
                </a:solidFill>
                <a:latin typeface="Times New Roman" pitchFamily="18" charset="0"/>
              </a:rPr>
              <a:t>Aim: maximize precision &amp; minimize bias</a:t>
            </a:r>
          </a:p>
        </p:txBody>
      </p:sp>
      <p:sp>
        <p:nvSpPr>
          <p:cNvPr id="30723" name="Line 5"/>
          <p:cNvSpPr>
            <a:spLocks noChangeShapeType="1"/>
          </p:cNvSpPr>
          <p:nvPr/>
        </p:nvSpPr>
        <p:spPr bwMode="auto">
          <a:xfrm>
            <a:off x="1219200" y="1066800"/>
            <a:ext cx="7772400" cy="0"/>
          </a:xfrm>
          <a:prstGeom prst="line">
            <a:avLst/>
          </a:prstGeom>
          <a:noFill/>
          <a:ln w="25400">
            <a:solidFill>
              <a:srgbClr val="800000"/>
            </a:solidFill>
            <a:round/>
            <a:headEnd/>
            <a:tailEnd/>
          </a:ln>
        </p:spPr>
        <p:txBody>
          <a:bodyPr/>
          <a:lstStyle/>
          <a:p>
            <a:endParaRPr lang="en-US"/>
          </a:p>
        </p:txBody>
      </p:sp>
      <p:sp>
        <p:nvSpPr>
          <p:cNvPr id="30724" name="Line 6"/>
          <p:cNvSpPr>
            <a:spLocks noChangeShapeType="1"/>
          </p:cNvSpPr>
          <p:nvPr/>
        </p:nvSpPr>
        <p:spPr bwMode="auto">
          <a:xfrm flipH="1">
            <a:off x="304800" y="1066800"/>
            <a:ext cx="0" cy="5715000"/>
          </a:xfrm>
          <a:prstGeom prst="line">
            <a:avLst/>
          </a:prstGeom>
          <a:noFill/>
          <a:ln w="25400">
            <a:solidFill>
              <a:srgbClr val="800000"/>
            </a:solidFill>
            <a:round/>
            <a:headEnd/>
            <a:tailEnd/>
          </a:ln>
        </p:spPr>
        <p:txBody>
          <a:bodyPr/>
          <a:lstStyle/>
          <a:p>
            <a:endParaRPr lang="en-US"/>
          </a:p>
        </p:txBody>
      </p:sp>
      <p:pic>
        <p:nvPicPr>
          <p:cNvPr id="30725" name="Picture 9" descr="AccuracyPrecisionBias-2"/>
          <p:cNvPicPr>
            <a:picLocks noChangeAspect="1" noChangeArrowheads="1"/>
          </p:cNvPicPr>
          <p:nvPr/>
        </p:nvPicPr>
        <p:blipFill>
          <a:blip r:embed="rId3" cstate="print"/>
          <a:srcRect/>
          <a:stretch>
            <a:fillRect/>
          </a:stretch>
        </p:blipFill>
        <p:spPr bwMode="auto">
          <a:xfrm>
            <a:off x="609600" y="4114800"/>
            <a:ext cx="8382000" cy="2232025"/>
          </a:xfrm>
          <a:prstGeom prst="rect">
            <a:avLst/>
          </a:prstGeom>
          <a:noFill/>
          <a:ln w="19050">
            <a:solidFill>
              <a:srgbClr val="800000"/>
            </a:solidFill>
            <a:miter lim="800000"/>
            <a:headEnd/>
            <a:tailEnd/>
          </a:ln>
        </p:spPr>
      </p:pic>
    </p:spTree>
    <p:extLst>
      <p:ext uri="{BB962C8B-B14F-4D97-AF65-F5344CB8AC3E}">
        <p14:creationId xmlns:p14="http://schemas.microsoft.com/office/powerpoint/2010/main" val="13711378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3"/>
          <p:cNvSpPr>
            <a:spLocks noGrp="1" noChangeArrowheads="1"/>
          </p:cNvSpPr>
          <p:nvPr>
            <p:ph type="title"/>
          </p:nvPr>
        </p:nvSpPr>
        <p:spPr>
          <a:xfrm>
            <a:off x="1143000" y="304800"/>
            <a:ext cx="8001000" cy="685800"/>
          </a:xfrm>
        </p:spPr>
        <p:txBody>
          <a:bodyPr/>
          <a:lstStyle/>
          <a:p>
            <a:r>
              <a:rPr lang="en-US" sz="3800" b="1" smtClean="0">
                <a:solidFill>
                  <a:srgbClr val="800000"/>
                </a:solidFill>
                <a:latin typeface="Times New Roman" pitchFamily="18" charset="0"/>
              </a:rPr>
              <a:t>Bias</a:t>
            </a:r>
          </a:p>
        </p:txBody>
      </p:sp>
      <p:sp>
        <p:nvSpPr>
          <p:cNvPr id="32770" name="Rectangle 4"/>
          <p:cNvSpPr>
            <a:spLocks noGrp="1" noChangeArrowheads="1"/>
          </p:cNvSpPr>
          <p:nvPr>
            <p:ph type="body" idx="1"/>
          </p:nvPr>
        </p:nvSpPr>
        <p:spPr>
          <a:xfrm>
            <a:off x="457200" y="1447800"/>
            <a:ext cx="8686800" cy="5257800"/>
          </a:xfrm>
        </p:spPr>
        <p:txBody>
          <a:bodyPr/>
          <a:lstStyle/>
          <a:p>
            <a:r>
              <a:rPr lang="en-US" sz="2800" dirty="0" smtClean="0">
                <a:solidFill>
                  <a:srgbClr val="800000"/>
                </a:solidFill>
                <a:latin typeface="Times New Roman" pitchFamily="18" charset="0"/>
              </a:rPr>
              <a:t>Systematic deviation of sample statistics from the true value</a:t>
            </a:r>
          </a:p>
          <a:p>
            <a:pPr lvl="1"/>
            <a:r>
              <a:rPr lang="en-US" sz="2600" b="1" dirty="0" smtClean="0">
                <a:solidFill>
                  <a:srgbClr val="800000"/>
                </a:solidFill>
                <a:latin typeface="Times New Roman" pitchFamily="18" charset="0"/>
              </a:rPr>
              <a:t>Unbiased sample</a:t>
            </a:r>
          </a:p>
          <a:p>
            <a:pPr lvl="2"/>
            <a:r>
              <a:rPr lang="en-US" dirty="0" smtClean="0">
                <a:solidFill>
                  <a:srgbClr val="800000"/>
                </a:solidFill>
                <a:latin typeface="Times New Roman" pitchFamily="18" charset="0"/>
              </a:rPr>
              <a:t>One that varies around </a:t>
            </a:r>
            <a:br>
              <a:rPr lang="en-US" dirty="0" smtClean="0">
                <a:solidFill>
                  <a:srgbClr val="800000"/>
                </a:solidFill>
                <a:latin typeface="Times New Roman" pitchFamily="18" charset="0"/>
              </a:rPr>
            </a:br>
            <a:r>
              <a:rPr lang="en-US" dirty="0" smtClean="0">
                <a:solidFill>
                  <a:srgbClr val="800000"/>
                </a:solidFill>
                <a:latin typeface="Times New Roman" pitchFamily="18" charset="0"/>
              </a:rPr>
              <a:t>true value without </a:t>
            </a:r>
            <a:br>
              <a:rPr lang="en-US" dirty="0" smtClean="0">
                <a:solidFill>
                  <a:srgbClr val="800000"/>
                </a:solidFill>
                <a:latin typeface="Times New Roman" pitchFamily="18" charset="0"/>
              </a:rPr>
            </a:br>
            <a:r>
              <a:rPr lang="en-US" dirty="0" err="1" smtClean="0">
                <a:solidFill>
                  <a:srgbClr val="800000"/>
                </a:solidFill>
                <a:latin typeface="Times New Roman" pitchFamily="18" charset="0"/>
              </a:rPr>
              <a:t>discernable</a:t>
            </a:r>
            <a:r>
              <a:rPr lang="en-US" dirty="0" smtClean="0">
                <a:solidFill>
                  <a:srgbClr val="800000"/>
                </a:solidFill>
                <a:latin typeface="Times New Roman" pitchFamily="18" charset="0"/>
              </a:rPr>
              <a:t> pattern</a:t>
            </a:r>
          </a:p>
          <a:p>
            <a:pPr lvl="1"/>
            <a:r>
              <a:rPr lang="en-US" sz="2600" b="1" dirty="0" smtClean="0">
                <a:solidFill>
                  <a:srgbClr val="800000"/>
                </a:solidFill>
                <a:latin typeface="Times New Roman" pitchFamily="18" charset="0"/>
              </a:rPr>
              <a:t>Biased sample</a:t>
            </a:r>
          </a:p>
          <a:p>
            <a:pPr lvl="2"/>
            <a:r>
              <a:rPr lang="en-US" dirty="0" smtClean="0">
                <a:solidFill>
                  <a:srgbClr val="800000"/>
                </a:solidFill>
                <a:latin typeface="Times New Roman" pitchFamily="18" charset="0"/>
              </a:rPr>
              <a:t>Varies around true </a:t>
            </a:r>
            <a:br>
              <a:rPr lang="en-US" dirty="0" smtClean="0">
                <a:solidFill>
                  <a:srgbClr val="800000"/>
                </a:solidFill>
                <a:latin typeface="Times New Roman" pitchFamily="18" charset="0"/>
              </a:rPr>
            </a:br>
            <a:r>
              <a:rPr lang="en-US" dirty="0" smtClean="0">
                <a:solidFill>
                  <a:srgbClr val="800000"/>
                </a:solidFill>
                <a:latin typeface="Times New Roman" pitchFamily="18" charset="0"/>
              </a:rPr>
              <a:t>value in consistent </a:t>
            </a:r>
            <a:br>
              <a:rPr lang="en-US" dirty="0" smtClean="0">
                <a:solidFill>
                  <a:srgbClr val="800000"/>
                </a:solidFill>
                <a:latin typeface="Times New Roman" pitchFamily="18" charset="0"/>
              </a:rPr>
            </a:br>
            <a:r>
              <a:rPr lang="en-US" dirty="0" smtClean="0">
                <a:solidFill>
                  <a:srgbClr val="800000"/>
                </a:solidFill>
                <a:latin typeface="Times New Roman" pitchFamily="18" charset="0"/>
              </a:rPr>
              <a:t>fashion (e.g., too high </a:t>
            </a:r>
            <a:br>
              <a:rPr lang="en-US" dirty="0" smtClean="0">
                <a:solidFill>
                  <a:srgbClr val="800000"/>
                </a:solidFill>
                <a:latin typeface="Times New Roman" pitchFamily="18" charset="0"/>
              </a:rPr>
            </a:br>
            <a:r>
              <a:rPr lang="en-US" dirty="0" smtClean="0">
                <a:solidFill>
                  <a:srgbClr val="800000"/>
                </a:solidFill>
                <a:latin typeface="Times New Roman" pitchFamily="18" charset="0"/>
              </a:rPr>
              <a:t>or too low)</a:t>
            </a:r>
          </a:p>
        </p:txBody>
      </p:sp>
      <p:sp>
        <p:nvSpPr>
          <p:cNvPr id="32771" name="Line 5"/>
          <p:cNvSpPr>
            <a:spLocks noChangeShapeType="1"/>
          </p:cNvSpPr>
          <p:nvPr/>
        </p:nvSpPr>
        <p:spPr bwMode="auto">
          <a:xfrm>
            <a:off x="1219200" y="1066800"/>
            <a:ext cx="7772400" cy="0"/>
          </a:xfrm>
          <a:prstGeom prst="line">
            <a:avLst/>
          </a:prstGeom>
          <a:noFill/>
          <a:ln w="25400">
            <a:solidFill>
              <a:srgbClr val="800000"/>
            </a:solidFill>
            <a:round/>
            <a:headEnd/>
            <a:tailEnd/>
          </a:ln>
        </p:spPr>
        <p:txBody>
          <a:bodyPr/>
          <a:lstStyle/>
          <a:p>
            <a:endParaRPr lang="en-US"/>
          </a:p>
        </p:txBody>
      </p:sp>
      <p:sp>
        <p:nvSpPr>
          <p:cNvPr id="32772" name="Line 6"/>
          <p:cNvSpPr>
            <a:spLocks noChangeShapeType="1"/>
          </p:cNvSpPr>
          <p:nvPr/>
        </p:nvSpPr>
        <p:spPr bwMode="auto">
          <a:xfrm flipH="1">
            <a:off x="304800" y="1066800"/>
            <a:ext cx="0" cy="5715000"/>
          </a:xfrm>
          <a:prstGeom prst="line">
            <a:avLst/>
          </a:prstGeom>
          <a:noFill/>
          <a:ln w="25400">
            <a:solidFill>
              <a:srgbClr val="800000"/>
            </a:solidFill>
            <a:round/>
            <a:headEnd/>
            <a:tailEnd/>
          </a:ln>
        </p:spPr>
        <p:txBody>
          <a:bodyPr/>
          <a:lstStyle/>
          <a:p>
            <a:endParaRPr lang="en-US"/>
          </a:p>
        </p:txBody>
      </p:sp>
      <p:pic>
        <p:nvPicPr>
          <p:cNvPr id="32773" name="Picture 7" descr="AccuracyPrecisionBias"/>
          <p:cNvPicPr>
            <a:picLocks noChangeAspect="1" noChangeArrowheads="1"/>
          </p:cNvPicPr>
          <p:nvPr/>
        </p:nvPicPr>
        <p:blipFill>
          <a:blip r:embed="rId3" cstate="print"/>
          <a:srcRect/>
          <a:stretch>
            <a:fillRect/>
          </a:stretch>
        </p:blipFill>
        <p:spPr bwMode="auto">
          <a:xfrm>
            <a:off x="4876800" y="2514600"/>
            <a:ext cx="3810000" cy="3962400"/>
          </a:xfrm>
          <a:prstGeom prst="rect">
            <a:avLst/>
          </a:prstGeom>
          <a:noFill/>
          <a:ln w="19050">
            <a:solidFill>
              <a:srgbClr val="800000"/>
            </a:solidFill>
            <a:miter lim="800000"/>
            <a:headEnd/>
            <a:tailEnd/>
          </a:ln>
        </p:spPr>
      </p:pic>
    </p:spTree>
    <p:extLst>
      <p:ext uri="{BB962C8B-B14F-4D97-AF65-F5344CB8AC3E}">
        <p14:creationId xmlns:p14="http://schemas.microsoft.com/office/powerpoint/2010/main" val="362356685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3"/>
          <p:cNvSpPr>
            <a:spLocks noGrp="1" noChangeArrowheads="1"/>
          </p:cNvSpPr>
          <p:nvPr>
            <p:ph type="title"/>
          </p:nvPr>
        </p:nvSpPr>
        <p:spPr>
          <a:xfrm>
            <a:off x="1143000" y="304800"/>
            <a:ext cx="8001000" cy="685800"/>
          </a:xfrm>
        </p:spPr>
        <p:txBody>
          <a:bodyPr/>
          <a:lstStyle/>
          <a:p>
            <a:r>
              <a:rPr lang="en-US" sz="3800" b="1" smtClean="0">
                <a:solidFill>
                  <a:srgbClr val="800000"/>
                </a:solidFill>
                <a:latin typeface="Times New Roman" pitchFamily="18" charset="0"/>
              </a:rPr>
              <a:t>Precision</a:t>
            </a:r>
          </a:p>
        </p:txBody>
      </p:sp>
      <p:sp>
        <p:nvSpPr>
          <p:cNvPr id="34818" name="Rectangle 4"/>
          <p:cNvSpPr>
            <a:spLocks noGrp="1" noChangeArrowheads="1"/>
          </p:cNvSpPr>
          <p:nvPr>
            <p:ph type="body" idx="1"/>
          </p:nvPr>
        </p:nvSpPr>
        <p:spPr>
          <a:xfrm>
            <a:off x="457200" y="1447800"/>
            <a:ext cx="8686800" cy="5257800"/>
          </a:xfrm>
        </p:spPr>
        <p:txBody>
          <a:bodyPr/>
          <a:lstStyle/>
          <a:p>
            <a:r>
              <a:rPr lang="en-US" sz="2800" smtClean="0">
                <a:solidFill>
                  <a:srgbClr val="800000"/>
                </a:solidFill>
                <a:latin typeface="Times New Roman" pitchFamily="18" charset="0"/>
              </a:rPr>
              <a:t>Refers to the size of the deviations between repeated estimates of a given statistic</a:t>
            </a:r>
          </a:p>
          <a:p>
            <a:r>
              <a:rPr lang="en-US" sz="2800" smtClean="0">
                <a:solidFill>
                  <a:srgbClr val="800000"/>
                </a:solidFill>
                <a:latin typeface="Times New Roman" pitchFamily="18" charset="0"/>
              </a:rPr>
              <a:t>Degree to which repeated </a:t>
            </a:r>
            <a:br>
              <a:rPr lang="en-US" sz="2800" smtClean="0">
                <a:solidFill>
                  <a:srgbClr val="800000"/>
                </a:solidFill>
                <a:latin typeface="Times New Roman" pitchFamily="18" charset="0"/>
              </a:rPr>
            </a:br>
            <a:r>
              <a:rPr lang="en-US" sz="2800" smtClean="0">
                <a:solidFill>
                  <a:srgbClr val="800000"/>
                </a:solidFill>
                <a:latin typeface="Times New Roman" pitchFamily="18" charset="0"/>
              </a:rPr>
              <a:t>estimates are clustered</a:t>
            </a:r>
          </a:p>
          <a:p>
            <a:pPr lvl="1"/>
            <a:r>
              <a:rPr lang="en-US" sz="2600" b="1" smtClean="0">
                <a:solidFill>
                  <a:srgbClr val="800000"/>
                </a:solidFill>
                <a:latin typeface="Times New Roman" pitchFamily="18" charset="0"/>
              </a:rPr>
              <a:t>High precision</a:t>
            </a:r>
          </a:p>
          <a:p>
            <a:pPr lvl="2"/>
            <a:r>
              <a:rPr lang="en-US" smtClean="0">
                <a:solidFill>
                  <a:srgbClr val="800000"/>
                </a:solidFill>
                <a:latin typeface="Times New Roman" pitchFamily="18" charset="0"/>
              </a:rPr>
              <a:t>Estimates tightly</a:t>
            </a:r>
            <a:br>
              <a:rPr lang="en-US" smtClean="0">
                <a:solidFill>
                  <a:srgbClr val="800000"/>
                </a:solidFill>
                <a:latin typeface="Times New Roman" pitchFamily="18" charset="0"/>
              </a:rPr>
            </a:br>
            <a:r>
              <a:rPr lang="en-US" smtClean="0">
                <a:solidFill>
                  <a:srgbClr val="800000"/>
                </a:solidFill>
                <a:latin typeface="Times New Roman" pitchFamily="18" charset="0"/>
              </a:rPr>
              <a:t>clustered</a:t>
            </a:r>
          </a:p>
          <a:p>
            <a:pPr lvl="1"/>
            <a:r>
              <a:rPr lang="en-US" sz="2600" b="1" smtClean="0">
                <a:solidFill>
                  <a:srgbClr val="800000"/>
                </a:solidFill>
                <a:latin typeface="Times New Roman" pitchFamily="18" charset="0"/>
              </a:rPr>
              <a:t>Low precision</a:t>
            </a:r>
          </a:p>
          <a:p>
            <a:pPr lvl="2"/>
            <a:r>
              <a:rPr lang="en-US" smtClean="0">
                <a:solidFill>
                  <a:srgbClr val="800000"/>
                </a:solidFill>
                <a:latin typeface="Times New Roman" pitchFamily="18" charset="0"/>
              </a:rPr>
              <a:t>Estimates widely</a:t>
            </a:r>
            <a:br>
              <a:rPr lang="en-US" smtClean="0">
                <a:solidFill>
                  <a:srgbClr val="800000"/>
                </a:solidFill>
                <a:latin typeface="Times New Roman" pitchFamily="18" charset="0"/>
              </a:rPr>
            </a:br>
            <a:r>
              <a:rPr lang="en-US" smtClean="0">
                <a:solidFill>
                  <a:srgbClr val="800000"/>
                </a:solidFill>
                <a:latin typeface="Times New Roman" pitchFamily="18" charset="0"/>
              </a:rPr>
              <a:t>dispersed</a:t>
            </a:r>
          </a:p>
        </p:txBody>
      </p:sp>
      <p:sp>
        <p:nvSpPr>
          <p:cNvPr id="34819" name="Line 5"/>
          <p:cNvSpPr>
            <a:spLocks noChangeShapeType="1"/>
          </p:cNvSpPr>
          <p:nvPr/>
        </p:nvSpPr>
        <p:spPr bwMode="auto">
          <a:xfrm>
            <a:off x="1219200" y="1066800"/>
            <a:ext cx="7772400" cy="0"/>
          </a:xfrm>
          <a:prstGeom prst="line">
            <a:avLst/>
          </a:prstGeom>
          <a:noFill/>
          <a:ln w="25400">
            <a:solidFill>
              <a:srgbClr val="800000"/>
            </a:solidFill>
            <a:round/>
            <a:headEnd/>
            <a:tailEnd/>
          </a:ln>
        </p:spPr>
        <p:txBody>
          <a:bodyPr/>
          <a:lstStyle/>
          <a:p>
            <a:endParaRPr lang="en-US"/>
          </a:p>
        </p:txBody>
      </p:sp>
      <p:sp>
        <p:nvSpPr>
          <p:cNvPr id="34820" name="Line 6"/>
          <p:cNvSpPr>
            <a:spLocks noChangeShapeType="1"/>
          </p:cNvSpPr>
          <p:nvPr/>
        </p:nvSpPr>
        <p:spPr bwMode="auto">
          <a:xfrm flipH="1">
            <a:off x="304800" y="1066800"/>
            <a:ext cx="0" cy="5715000"/>
          </a:xfrm>
          <a:prstGeom prst="line">
            <a:avLst/>
          </a:prstGeom>
          <a:noFill/>
          <a:ln w="25400">
            <a:solidFill>
              <a:srgbClr val="800000"/>
            </a:solidFill>
            <a:round/>
            <a:headEnd/>
            <a:tailEnd/>
          </a:ln>
        </p:spPr>
        <p:txBody>
          <a:bodyPr/>
          <a:lstStyle/>
          <a:p>
            <a:endParaRPr lang="en-US"/>
          </a:p>
        </p:txBody>
      </p:sp>
      <p:pic>
        <p:nvPicPr>
          <p:cNvPr id="34821" name="Picture 10" descr="AccuracyPrecisionBias"/>
          <p:cNvPicPr>
            <a:picLocks noChangeAspect="1" noChangeArrowheads="1"/>
          </p:cNvPicPr>
          <p:nvPr/>
        </p:nvPicPr>
        <p:blipFill>
          <a:blip r:embed="rId3" cstate="print"/>
          <a:srcRect/>
          <a:stretch>
            <a:fillRect/>
          </a:stretch>
        </p:blipFill>
        <p:spPr bwMode="auto">
          <a:xfrm>
            <a:off x="4876800" y="2514600"/>
            <a:ext cx="3810000" cy="3962400"/>
          </a:xfrm>
          <a:prstGeom prst="rect">
            <a:avLst/>
          </a:prstGeom>
          <a:noFill/>
          <a:ln w="19050">
            <a:solidFill>
              <a:srgbClr val="800000"/>
            </a:solidFill>
            <a:miter lim="800000"/>
            <a:headEnd/>
            <a:tailEnd/>
          </a:ln>
        </p:spPr>
      </p:pic>
    </p:spTree>
    <p:extLst>
      <p:ext uri="{BB962C8B-B14F-4D97-AF65-F5344CB8AC3E}">
        <p14:creationId xmlns:p14="http://schemas.microsoft.com/office/powerpoint/2010/main" val="340929736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3"/>
          <p:cNvSpPr>
            <a:spLocks noGrp="1" noChangeArrowheads="1"/>
          </p:cNvSpPr>
          <p:nvPr>
            <p:ph type="title"/>
          </p:nvPr>
        </p:nvSpPr>
        <p:spPr>
          <a:xfrm>
            <a:off x="1143000" y="304800"/>
            <a:ext cx="8001000" cy="685800"/>
          </a:xfrm>
        </p:spPr>
        <p:txBody>
          <a:bodyPr/>
          <a:lstStyle/>
          <a:p>
            <a:r>
              <a:rPr lang="en-US" sz="3800" b="1" smtClean="0">
                <a:solidFill>
                  <a:srgbClr val="800000"/>
                </a:solidFill>
                <a:latin typeface="Times New Roman" pitchFamily="18" charset="0"/>
              </a:rPr>
              <a:t>Minimizing Bias</a:t>
            </a:r>
          </a:p>
        </p:txBody>
      </p:sp>
      <p:sp>
        <p:nvSpPr>
          <p:cNvPr id="36866" name="Rectangle 4"/>
          <p:cNvSpPr>
            <a:spLocks noGrp="1" noChangeArrowheads="1"/>
          </p:cNvSpPr>
          <p:nvPr>
            <p:ph type="body" idx="1"/>
          </p:nvPr>
        </p:nvSpPr>
        <p:spPr>
          <a:xfrm>
            <a:off x="457200" y="1447800"/>
            <a:ext cx="8686800" cy="5257800"/>
          </a:xfrm>
        </p:spPr>
        <p:txBody>
          <a:bodyPr/>
          <a:lstStyle/>
          <a:p>
            <a:r>
              <a:rPr lang="en-US" sz="2800" smtClean="0">
                <a:solidFill>
                  <a:srgbClr val="800000"/>
                </a:solidFill>
                <a:latin typeface="Times New Roman" pitchFamily="18" charset="0"/>
              </a:rPr>
              <a:t>Bias is introduced in 4 major ways</a:t>
            </a:r>
          </a:p>
          <a:p>
            <a:pPr lvl="1"/>
            <a:r>
              <a:rPr lang="en-US" sz="2600" b="1" smtClean="0">
                <a:solidFill>
                  <a:srgbClr val="800000"/>
                </a:solidFill>
                <a:latin typeface="Times New Roman" pitchFamily="18" charset="0"/>
              </a:rPr>
              <a:t>Operator bias</a:t>
            </a:r>
          </a:p>
          <a:p>
            <a:pPr lvl="2"/>
            <a:r>
              <a:rPr lang="en-US" smtClean="0">
                <a:solidFill>
                  <a:srgbClr val="800000"/>
                </a:solidFill>
                <a:latin typeface="Times New Roman" pitchFamily="18" charset="0"/>
              </a:rPr>
              <a:t>Reduced by careful training and adherence to standardized set of procedural rules consistent with sampling method</a:t>
            </a:r>
          </a:p>
        </p:txBody>
      </p:sp>
      <p:sp>
        <p:nvSpPr>
          <p:cNvPr id="36867" name="Line 5"/>
          <p:cNvSpPr>
            <a:spLocks noChangeShapeType="1"/>
          </p:cNvSpPr>
          <p:nvPr/>
        </p:nvSpPr>
        <p:spPr bwMode="auto">
          <a:xfrm>
            <a:off x="1219200" y="1066800"/>
            <a:ext cx="7772400" cy="0"/>
          </a:xfrm>
          <a:prstGeom prst="line">
            <a:avLst/>
          </a:prstGeom>
          <a:noFill/>
          <a:ln w="25400">
            <a:solidFill>
              <a:srgbClr val="800000"/>
            </a:solidFill>
            <a:round/>
            <a:headEnd/>
            <a:tailEnd/>
          </a:ln>
        </p:spPr>
        <p:txBody>
          <a:bodyPr/>
          <a:lstStyle/>
          <a:p>
            <a:endParaRPr lang="en-US"/>
          </a:p>
        </p:txBody>
      </p:sp>
      <p:sp>
        <p:nvSpPr>
          <p:cNvPr id="36868" name="Line 6"/>
          <p:cNvSpPr>
            <a:spLocks noChangeShapeType="1"/>
          </p:cNvSpPr>
          <p:nvPr/>
        </p:nvSpPr>
        <p:spPr bwMode="auto">
          <a:xfrm flipH="1">
            <a:off x="304800" y="1066800"/>
            <a:ext cx="0" cy="5715000"/>
          </a:xfrm>
          <a:prstGeom prst="line">
            <a:avLst/>
          </a:prstGeom>
          <a:noFill/>
          <a:ln w="25400">
            <a:solidFill>
              <a:srgbClr val="800000"/>
            </a:solidFill>
            <a:round/>
            <a:headEnd/>
            <a:tailEnd/>
          </a:ln>
        </p:spPr>
        <p:txBody>
          <a:bodyPr/>
          <a:lstStyle/>
          <a:p>
            <a:endParaRPr lang="en-US"/>
          </a:p>
        </p:txBody>
      </p:sp>
      <p:pic>
        <p:nvPicPr>
          <p:cNvPr id="36869" name="Picture 2"/>
          <p:cNvPicPr>
            <a:picLocks noChangeAspect="1" noChangeArrowheads="1"/>
          </p:cNvPicPr>
          <p:nvPr/>
        </p:nvPicPr>
        <p:blipFill>
          <a:blip r:embed="rId3" cstate="print"/>
          <a:srcRect/>
          <a:stretch>
            <a:fillRect/>
          </a:stretch>
        </p:blipFill>
        <p:spPr bwMode="auto">
          <a:xfrm>
            <a:off x="914400" y="3886200"/>
            <a:ext cx="2286000" cy="2286000"/>
          </a:xfrm>
          <a:prstGeom prst="rect">
            <a:avLst/>
          </a:prstGeom>
          <a:noFill/>
          <a:ln w="9525">
            <a:noFill/>
            <a:miter lim="800000"/>
            <a:headEnd/>
            <a:tailEnd/>
          </a:ln>
        </p:spPr>
      </p:pic>
      <p:pic>
        <p:nvPicPr>
          <p:cNvPr id="36870" name="Picture 3"/>
          <p:cNvPicPr>
            <a:picLocks noChangeAspect="1" noChangeArrowheads="1"/>
          </p:cNvPicPr>
          <p:nvPr/>
        </p:nvPicPr>
        <p:blipFill>
          <a:blip r:embed="rId4" cstate="print"/>
          <a:srcRect/>
          <a:stretch>
            <a:fillRect/>
          </a:stretch>
        </p:blipFill>
        <p:spPr bwMode="auto">
          <a:xfrm>
            <a:off x="4419600" y="4114800"/>
            <a:ext cx="2857500" cy="2171700"/>
          </a:xfrm>
          <a:prstGeom prst="rect">
            <a:avLst/>
          </a:prstGeom>
          <a:noFill/>
          <a:ln w="9525">
            <a:noFill/>
            <a:miter lim="800000"/>
            <a:headEnd/>
            <a:tailEnd/>
          </a:ln>
        </p:spPr>
      </p:pic>
    </p:spTree>
    <p:extLst>
      <p:ext uri="{BB962C8B-B14F-4D97-AF65-F5344CB8AC3E}">
        <p14:creationId xmlns:p14="http://schemas.microsoft.com/office/powerpoint/2010/main" val="6643351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a:ea typeface="Calibri"/>
                <a:cs typeface="Times New Roman"/>
              </a:rPr>
              <a:t>The structure of </a:t>
            </a:r>
            <a:r>
              <a:rPr lang="en-US" dirty="0" smtClean="0">
                <a:latin typeface="Times New Roman"/>
                <a:ea typeface="Calibri"/>
                <a:cs typeface="Times New Roman"/>
              </a:rPr>
              <a:t>EIS</a:t>
            </a:r>
            <a:r>
              <a:rPr lang="en-US" dirty="0">
                <a:ea typeface="Calibri"/>
                <a:cs typeface="Times New Roman"/>
              </a:rPr>
              <a:t/>
            </a:r>
            <a:br>
              <a:rPr lang="en-US" dirty="0">
                <a:ea typeface="Calibri"/>
                <a:cs typeface="Times New Roman"/>
              </a:rPr>
            </a:br>
            <a:endParaRPr lang="en-US" dirty="0"/>
          </a:p>
        </p:txBody>
      </p:sp>
      <p:sp>
        <p:nvSpPr>
          <p:cNvPr id="3" name="Content Placeholder 2"/>
          <p:cNvSpPr>
            <a:spLocks noGrp="1"/>
          </p:cNvSpPr>
          <p:nvPr>
            <p:ph idx="1"/>
          </p:nvPr>
        </p:nvSpPr>
        <p:spPr/>
        <p:txBody>
          <a:bodyPr>
            <a:normAutofit/>
          </a:bodyPr>
          <a:lstStyle/>
          <a:p>
            <a:pPr lvl="0">
              <a:tabLst>
                <a:tab pos="457200" algn="l"/>
              </a:tabLst>
            </a:pPr>
            <a:r>
              <a:rPr lang="en-US" b="1" dirty="0" smtClean="0">
                <a:solidFill>
                  <a:srgbClr val="000000"/>
                </a:solidFill>
                <a:ea typeface="Times New Roman"/>
              </a:rPr>
              <a:t>Executive </a:t>
            </a:r>
            <a:r>
              <a:rPr lang="en-US" b="1" dirty="0">
                <a:solidFill>
                  <a:srgbClr val="000000"/>
                </a:solidFill>
                <a:ea typeface="Times New Roman"/>
              </a:rPr>
              <a:t>summary :</a:t>
            </a:r>
            <a:endParaRPr lang="en-US" sz="3600" dirty="0">
              <a:ea typeface="Times New Roman"/>
            </a:endParaRPr>
          </a:p>
          <a:p>
            <a:pPr marL="457200" marR="0"/>
            <a:r>
              <a:rPr lang="en-US" dirty="0">
                <a:solidFill>
                  <a:srgbClr val="000000"/>
                </a:solidFill>
                <a:ea typeface="Times New Roman"/>
              </a:rPr>
              <a:t>In a few pages it allows anyone (specialist or not) to understand the different repercussions of the project (on the environment, human well-being and safety) and to be informed of the alternatives chosen and the mitigating measures that have to be implemented.</a:t>
            </a:r>
            <a:endParaRPr lang="en-US" sz="3600" dirty="0">
              <a:ea typeface="Times New Roman"/>
            </a:endParaRPr>
          </a:p>
          <a:p>
            <a:pPr lvl="0">
              <a:tabLst>
                <a:tab pos="457200" algn="l"/>
              </a:tabLst>
            </a:pPr>
            <a:r>
              <a:rPr lang="en-US" b="1" dirty="0">
                <a:solidFill>
                  <a:srgbClr val="000000"/>
                </a:solidFill>
                <a:ea typeface="Times New Roman"/>
              </a:rPr>
              <a:t>Project description, and legal and administrative framework :</a:t>
            </a:r>
            <a:endParaRPr lang="en-US" sz="3600" dirty="0">
              <a:ea typeface="Times New Roman"/>
            </a:endParaRPr>
          </a:p>
          <a:p>
            <a:pPr marL="457200" marR="0"/>
            <a:r>
              <a:rPr lang="en-US" dirty="0">
                <a:solidFill>
                  <a:srgbClr val="000000"/>
                </a:solidFill>
                <a:ea typeface="Times New Roman"/>
              </a:rPr>
              <a:t>A brief description of the project is necessary </a:t>
            </a:r>
            <a:endParaRPr lang="en-US" dirty="0" smtClean="0">
              <a:solidFill>
                <a:srgbClr val="000000"/>
              </a:solidFill>
              <a:ea typeface="Times New Roman"/>
            </a:endParaRPr>
          </a:p>
          <a:p>
            <a:pPr marL="857250" lvl="1"/>
            <a:r>
              <a:rPr lang="en-US" dirty="0" smtClean="0">
                <a:solidFill>
                  <a:srgbClr val="000000"/>
                </a:solidFill>
                <a:ea typeface="Times New Roman"/>
              </a:rPr>
              <a:t>their </a:t>
            </a:r>
            <a:r>
              <a:rPr lang="en-US" dirty="0">
                <a:solidFill>
                  <a:srgbClr val="000000"/>
                </a:solidFill>
                <a:ea typeface="Times New Roman"/>
              </a:rPr>
              <a:t>interaction with natural and social components.</a:t>
            </a:r>
            <a:endParaRPr lang="en-US" dirty="0">
              <a:ea typeface="Times New Roman"/>
            </a:endParaRPr>
          </a:p>
          <a:p>
            <a:endParaRPr lang="en-US" dirty="0"/>
          </a:p>
        </p:txBody>
      </p:sp>
    </p:spTree>
    <p:extLst>
      <p:ext uri="{BB962C8B-B14F-4D97-AF65-F5344CB8AC3E}">
        <p14:creationId xmlns:p14="http://schemas.microsoft.com/office/powerpoint/2010/main" val="7738493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3"/>
          <p:cNvSpPr>
            <a:spLocks noGrp="1" noChangeArrowheads="1"/>
          </p:cNvSpPr>
          <p:nvPr>
            <p:ph type="title"/>
          </p:nvPr>
        </p:nvSpPr>
        <p:spPr>
          <a:xfrm>
            <a:off x="1143000" y="304800"/>
            <a:ext cx="8001000" cy="685800"/>
          </a:xfrm>
        </p:spPr>
        <p:txBody>
          <a:bodyPr/>
          <a:lstStyle/>
          <a:p>
            <a:r>
              <a:rPr lang="en-US" sz="3800" b="1" smtClean="0">
                <a:solidFill>
                  <a:srgbClr val="800000"/>
                </a:solidFill>
                <a:latin typeface="Times New Roman" pitchFamily="18" charset="0"/>
              </a:rPr>
              <a:t>Minimizing Bias</a:t>
            </a:r>
          </a:p>
        </p:txBody>
      </p:sp>
      <p:sp>
        <p:nvSpPr>
          <p:cNvPr id="38914" name="Rectangle 4"/>
          <p:cNvSpPr>
            <a:spLocks noGrp="1" noChangeArrowheads="1"/>
          </p:cNvSpPr>
          <p:nvPr>
            <p:ph type="body" idx="1"/>
          </p:nvPr>
        </p:nvSpPr>
        <p:spPr>
          <a:xfrm>
            <a:off x="457200" y="1447800"/>
            <a:ext cx="8686800" cy="5257800"/>
          </a:xfrm>
        </p:spPr>
        <p:txBody>
          <a:bodyPr/>
          <a:lstStyle/>
          <a:p>
            <a:r>
              <a:rPr lang="en-US" sz="2800" smtClean="0">
                <a:solidFill>
                  <a:srgbClr val="800000"/>
                </a:solidFill>
                <a:latin typeface="Times New Roman" pitchFamily="18" charset="0"/>
              </a:rPr>
              <a:t>Bias is introduced in 4 major ways</a:t>
            </a:r>
          </a:p>
          <a:p>
            <a:pPr lvl="1"/>
            <a:r>
              <a:rPr lang="en-US" sz="2600" b="1" smtClean="0">
                <a:solidFill>
                  <a:srgbClr val="800000"/>
                </a:solidFill>
                <a:latin typeface="Times New Roman" pitchFamily="18" charset="0"/>
              </a:rPr>
              <a:t>Faulty or misused measurement devices</a:t>
            </a:r>
          </a:p>
          <a:p>
            <a:pPr lvl="2"/>
            <a:r>
              <a:rPr lang="en-US" smtClean="0">
                <a:solidFill>
                  <a:srgbClr val="800000"/>
                </a:solidFill>
                <a:latin typeface="Times New Roman" pitchFamily="18" charset="0"/>
              </a:rPr>
              <a:t>Reduced by careful calibration and setting up of instruments</a:t>
            </a:r>
          </a:p>
        </p:txBody>
      </p:sp>
      <p:sp>
        <p:nvSpPr>
          <p:cNvPr id="38915" name="Line 5"/>
          <p:cNvSpPr>
            <a:spLocks noChangeShapeType="1"/>
          </p:cNvSpPr>
          <p:nvPr/>
        </p:nvSpPr>
        <p:spPr bwMode="auto">
          <a:xfrm>
            <a:off x="1219200" y="1066800"/>
            <a:ext cx="7772400" cy="0"/>
          </a:xfrm>
          <a:prstGeom prst="line">
            <a:avLst/>
          </a:prstGeom>
          <a:noFill/>
          <a:ln w="25400">
            <a:solidFill>
              <a:srgbClr val="800000"/>
            </a:solidFill>
            <a:round/>
            <a:headEnd/>
            <a:tailEnd/>
          </a:ln>
        </p:spPr>
        <p:txBody>
          <a:bodyPr/>
          <a:lstStyle/>
          <a:p>
            <a:endParaRPr lang="en-US"/>
          </a:p>
        </p:txBody>
      </p:sp>
      <p:sp>
        <p:nvSpPr>
          <p:cNvPr id="38916" name="Line 6"/>
          <p:cNvSpPr>
            <a:spLocks noChangeShapeType="1"/>
          </p:cNvSpPr>
          <p:nvPr/>
        </p:nvSpPr>
        <p:spPr bwMode="auto">
          <a:xfrm flipH="1">
            <a:off x="304800" y="1066800"/>
            <a:ext cx="0" cy="5715000"/>
          </a:xfrm>
          <a:prstGeom prst="line">
            <a:avLst/>
          </a:prstGeom>
          <a:noFill/>
          <a:ln w="25400">
            <a:solidFill>
              <a:srgbClr val="800000"/>
            </a:solidFill>
            <a:round/>
            <a:headEnd/>
            <a:tailEnd/>
          </a:ln>
        </p:spPr>
        <p:txBody>
          <a:bodyPr/>
          <a:lstStyle/>
          <a:p>
            <a:endParaRPr lang="en-US"/>
          </a:p>
        </p:txBody>
      </p:sp>
      <p:pic>
        <p:nvPicPr>
          <p:cNvPr id="38917" name="Picture 7" descr="SecchiDisk-1"/>
          <p:cNvPicPr>
            <a:picLocks noChangeAspect="1" noChangeArrowheads="1"/>
          </p:cNvPicPr>
          <p:nvPr/>
        </p:nvPicPr>
        <p:blipFill>
          <a:blip r:embed="rId3" cstate="print"/>
          <a:srcRect/>
          <a:stretch>
            <a:fillRect/>
          </a:stretch>
        </p:blipFill>
        <p:spPr bwMode="auto">
          <a:xfrm>
            <a:off x="6172200" y="3900488"/>
            <a:ext cx="2590800" cy="1898650"/>
          </a:xfrm>
          <a:prstGeom prst="rect">
            <a:avLst/>
          </a:prstGeom>
          <a:noFill/>
          <a:ln w="19050">
            <a:solidFill>
              <a:srgbClr val="800000"/>
            </a:solidFill>
            <a:miter lim="800000"/>
            <a:headEnd/>
            <a:tailEnd/>
          </a:ln>
        </p:spPr>
      </p:pic>
      <p:pic>
        <p:nvPicPr>
          <p:cNvPr id="38918" name="Picture 9" descr="Spectroradiometer"/>
          <p:cNvPicPr>
            <a:picLocks noChangeAspect="1" noChangeArrowheads="1"/>
          </p:cNvPicPr>
          <p:nvPr/>
        </p:nvPicPr>
        <p:blipFill>
          <a:blip r:embed="rId4" cstate="print"/>
          <a:srcRect/>
          <a:stretch>
            <a:fillRect/>
          </a:stretch>
        </p:blipFill>
        <p:spPr bwMode="auto">
          <a:xfrm>
            <a:off x="838200" y="3302000"/>
            <a:ext cx="4419600" cy="2936875"/>
          </a:xfrm>
          <a:prstGeom prst="rect">
            <a:avLst/>
          </a:prstGeom>
          <a:noFill/>
          <a:ln w="19050">
            <a:solidFill>
              <a:srgbClr val="800000"/>
            </a:solidFill>
            <a:miter lim="800000"/>
            <a:headEnd/>
            <a:tailEnd/>
          </a:ln>
        </p:spPr>
      </p:pic>
    </p:spTree>
    <p:extLst>
      <p:ext uri="{BB962C8B-B14F-4D97-AF65-F5344CB8AC3E}">
        <p14:creationId xmlns:p14="http://schemas.microsoft.com/office/powerpoint/2010/main" val="382926889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3"/>
          <p:cNvSpPr>
            <a:spLocks noGrp="1" noChangeArrowheads="1"/>
          </p:cNvSpPr>
          <p:nvPr>
            <p:ph type="title"/>
          </p:nvPr>
        </p:nvSpPr>
        <p:spPr>
          <a:xfrm>
            <a:off x="1143000" y="304800"/>
            <a:ext cx="8001000" cy="685800"/>
          </a:xfrm>
        </p:spPr>
        <p:txBody>
          <a:bodyPr/>
          <a:lstStyle/>
          <a:p>
            <a:r>
              <a:rPr lang="en-US" sz="3800" b="1" smtClean="0">
                <a:solidFill>
                  <a:srgbClr val="800000"/>
                </a:solidFill>
                <a:latin typeface="Times New Roman" pitchFamily="18" charset="0"/>
              </a:rPr>
              <a:t>Minimizing Bias</a:t>
            </a:r>
          </a:p>
        </p:txBody>
      </p:sp>
      <p:sp>
        <p:nvSpPr>
          <p:cNvPr id="40962" name="Rectangle 4"/>
          <p:cNvSpPr>
            <a:spLocks noGrp="1" noChangeArrowheads="1"/>
          </p:cNvSpPr>
          <p:nvPr>
            <p:ph type="body" idx="1"/>
          </p:nvPr>
        </p:nvSpPr>
        <p:spPr>
          <a:xfrm>
            <a:off x="457200" y="1447800"/>
            <a:ext cx="8686800" cy="5257800"/>
          </a:xfrm>
        </p:spPr>
        <p:txBody>
          <a:bodyPr/>
          <a:lstStyle/>
          <a:p>
            <a:r>
              <a:rPr lang="en-US" sz="2800" smtClean="0">
                <a:solidFill>
                  <a:srgbClr val="800000"/>
                </a:solidFill>
                <a:latin typeface="Times New Roman" pitchFamily="18" charset="0"/>
              </a:rPr>
              <a:t>Bias is introduced in 4 major ways</a:t>
            </a:r>
          </a:p>
          <a:p>
            <a:pPr lvl="1"/>
            <a:r>
              <a:rPr lang="en-US" sz="2600" b="1" smtClean="0">
                <a:solidFill>
                  <a:srgbClr val="800000"/>
                </a:solidFill>
                <a:latin typeface="Times New Roman" pitchFamily="18" charset="0"/>
              </a:rPr>
              <a:t>Poor definition of population</a:t>
            </a:r>
          </a:p>
          <a:p>
            <a:pPr lvl="2"/>
            <a:r>
              <a:rPr lang="en-US" smtClean="0">
                <a:solidFill>
                  <a:srgbClr val="800000"/>
                </a:solidFill>
                <a:latin typeface="Times New Roman" pitchFamily="18" charset="0"/>
              </a:rPr>
              <a:t>Population apt to vary in space, time, scale of interest</a:t>
            </a:r>
          </a:p>
          <a:p>
            <a:pPr lvl="1"/>
            <a:r>
              <a:rPr lang="en-US" sz="2600" b="1" smtClean="0">
                <a:solidFill>
                  <a:srgbClr val="800000"/>
                </a:solidFill>
                <a:latin typeface="Times New Roman" pitchFamily="18" charset="0"/>
              </a:rPr>
              <a:t>Inappropriate sampling method</a:t>
            </a:r>
          </a:p>
          <a:p>
            <a:pPr lvl="2"/>
            <a:r>
              <a:rPr lang="en-US" smtClean="0">
                <a:solidFill>
                  <a:srgbClr val="800000"/>
                </a:solidFill>
                <a:latin typeface="Times New Roman" pitchFamily="18" charset="0"/>
              </a:rPr>
              <a:t>Simple random, stratified random, systematic, etc.</a:t>
            </a:r>
          </a:p>
        </p:txBody>
      </p:sp>
      <p:sp>
        <p:nvSpPr>
          <p:cNvPr id="40963" name="Line 5"/>
          <p:cNvSpPr>
            <a:spLocks noChangeShapeType="1"/>
          </p:cNvSpPr>
          <p:nvPr/>
        </p:nvSpPr>
        <p:spPr bwMode="auto">
          <a:xfrm>
            <a:off x="1219200" y="1066800"/>
            <a:ext cx="7772400" cy="0"/>
          </a:xfrm>
          <a:prstGeom prst="line">
            <a:avLst/>
          </a:prstGeom>
          <a:noFill/>
          <a:ln w="25400">
            <a:solidFill>
              <a:srgbClr val="800000"/>
            </a:solidFill>
            <a:round/>
            <a:headEnd/>
            <a:tailEnd/>
          </a:ln>
        </p:spPr>
        <p:txBody>
          <a:bodyPr/>
          <a:lstStyle/>
          <a:p>
            <a:endParaRPr lang="en-US"/>
          </a:p>
        </p:txBody>
      </p:sp>
      <p:sp>
        <p:nvSpPr>
          <p:cNvPr id="40964" name="Line 6"/>
          <p:cNvSpPr>
            <a:spLocks noChangeShapeType="1"/>
          </p:cNvSpPr>
          <p:nvPr/>
        </p:nvSpPr>
        <p:spPr bwMode="auto">
          <a:xfrm flipH="1">
            <a:off x="304800" y="1066800"/>
            <a:ext cx="0" cy="5715000"/>
          </a:xfrm>
          <a:prstGeom prst="line">
            <a:avLst/>
          </a:prstGeom>
          <a:noFill/>
          <a:ln w="25400">
            <a:solidFill>
              <a:srgbClr val="800000"/>
            </a:solidFill>
            <a:round/>
            <a:headEnd/>
            <a:tailEnd/>
          </a:ln>
        </p:spPr>
        <p:txBody>
          <a:bodyPr/>
          <a:lstStyle/>
          <a:p>
            <a:endParaRPr lang="en-US"/>
          </a:p>
        </p:txBody>
      </p:sp>
      <p:pic>
        <p:nvPicPr>
          <p:cNvPr id="40965" name="Picture 9" descr="Sample-Large-Cartoon"/>
          <p:cNvPicPr>
            <a:picLocks noChangeAspect="1" noChangeArrowheads="1"/>
          </p:cNvPicPr>
          <p:nvPr/>
        </p:nvPicPr>
        <p:blipFill>
          <a:blip r:embed="rId3" cstate="print">
            <a:lum contrast="20000"/>
          </a:blip>
          <a:srcRect/>
          <a:stretch>
            <a:fillRect/>
          </a:stretch>
        </p:blipFill>
        <p:spPr bwMode="auto">
          <a:xfrm>
            <a:off x="5105400" y="3886200"/>
            <a:ext cx="3124200" cy="2668588"/>
          </a:xfrm>
          <a:prstGeom prst="rect">
            <a:avLst/>
          </a:prstGeom>
          <a:noFill/>
          <a:ln w="19050">
            <a:solidFill>
              <a:srgbClr val="800000"/>
            </a:solidFill>
            <a:miter lim="800000"/>
            <a:headEnd/>
            <a:tailEnd/>
          </a:ln>
        </p:spPr>
      </p:pic>
      <p:pic>
        <p:nvPicPr>
          <p:cNvPr id="40966" name="Picture 10" descr="Sample-Small-Cartoon"/>
          <p:cNvPicPr>
            <a:picLocks noChangeAspect="1" noChangeArrowheads="1"/>
          </p:cNvPicPr>
          <p:nvPr/>
        </p:nvPicPr>
        <p:blipFill>
          <a:blip r:embed="rId4" cstate="print">
            <a:lum contrast="20000"/>
          </a:blip>
          <a:srcRect/>
          <a:stretch>
            <a:fillRect/>
          </a:stretch>
        </p:blipFill>
        <p:spPr bwMode="auto">
          <a:xfrm>
            <a:off x="1295400" y="3886200"/>
            <a:ext cx="3657600" cy="2679700"/>
          </a:xfrm>
          <a:prstGeom prst="rect">
            <a:avLst/>
          </a:prstGeom>
          <a:noFill/>
          <a:ln w="19050">
            <a:solidFill>
              <a:srgbClr val="800000"/>
            </a:solidFill>
            <a:miter lim="800000"/>
            <a:headEnd/>
            <a:tailEnd/>
          </a:ln>
        </p:spPr>
      </p:pic>
    </p:spTree>
    <p:extLst>
      <p:ext uri="{BB962C8B-B14F-4D97-AF65-F5344CB8AC3E}">
        <p14:creationId xmlns:p14="http://schemas.microsoft.com/office/powerpoint/2010/main" val="340858237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3"/>
          <p:cNvSpPr>
            <a:spLocks noGrp="1" noChangeArrowheads="1"/>
          </p:cNvSpPr>
          <p:nvPr>
            <p:ph type="title"/>
          </p:nvPr>
        </p:nvSpPr>
        <p:spPr>
          <a:xfrm>
            <a:off x="1143000" y="304800"/>
            <a:ext cx="8001000" cy="685800"/>
          </a:xfrm>
        </p:spPr>
        <p:txBody>
          <a:bodyPr/>
          <a:lstStyle/>
          <a:p>
            <a:r>
              <a:rPr lang="en-US" sz="3800" b="1" smtClean="0">
                <a:solidFill>
                  <a:srgbClr val="800000"/>
                </a:solidFill>
                <a:latin typeface="Times New Roman" pitchFamily="18" charset="0"/>
              </a:rPr>
              <a:t>Maximizing Precision</a:t>
            </a:r>
          </a:p>
        </p:txBody>
      </p:sp>
      <p:sp>
        <p:nvSpPr>
          <p:cNvPr id="43010" name="Rectangle 4"/>
          <p:cNvSpPr>
            <a:spLocks noGrp="1" noChangeArrowheads="1"/>
          </p:cNvSpPr>
          <p:nvPr>
            <p:ph type="body" idx="1"/>
          </p:nvPr>
        </p:nvSpPr>
        <p:spPr>
          <a:xfrm>
            <a:off x="457200" y="1447800"/>
            <a:ext cx="8686800" cy="5257800"/>
          </a:xfrm>
        </p:spPr>
        <p:txBody>
          <a:bodyPr/>
          <a:lstStyle/>
          <a:p>
            <a:r>
              <a:rPr lang="en-US" sz="2800" smtClean="0">
                <a:solidFill>
                  <a:srgbClr val="800000"/>
                </a:solidFill>
                <a:latin typeface="Times New Roman" pitchFamily="18" charset="0"/>
              </a:rPr>
              <a:t>Precision is largely a function of three factors:</a:t>
            </a:r>
          </a:p>
          <a:p>
            <a:pPr lvl="1"/>
            <a:r>
              <a:rPr lang="en-US" sz="2600" b="1" smtClean="0">
                <a:solidFill>
                  <a:srgbClr val="800000"/>
                </a:solidFill>
                <a:latin typeface="Times New Roman" pitchFamily="18" charset="0"/>
              </a:rPr>
              <a:t>Number of sample observations</a:t>
            </a:r>
          </a:p>
          <a:p>
            <a:pPr lvl="2"/>
            <a:r>
              <a:rPr lang="en-US" smtClean="0">
                <a:solidFill>
                  <a:srgbClr val="800000"/>
                </a:solidFill>
                <a:latin typeface="Times New Roman" pitchFamily="18" charset="0"/>
              </a:rPr>
              <a:t>The larger the sample, the more precise the estimates</a:t>
            </a:r>
          </a:p>
          <a:p>
            <a:pPr lvl="1"/>
            <a:r>
              <a:rPr lang="en-US" sz="2600" b="1" smtClean="0">
                <a:solidFill>
                  <a:srgbClr val="800000"/>
                </a:solidFill>
                <a:latin typeface="Times New Roman" pitchFamily="18" charset="0"/>
              </a:rPr>
              <a:t>Heterogeneity of the parameter of interest</a:t>
            </a:r>
          </a:p>
          <a:p>
            <a:pPr lvl="2"/>
            <a:r>
              <a:rPr lang="en-US" smtClean="0">
                <a:solidFill>
                  <a:srgbClr val="800000"/>
                </a:solidFill>
                <a:latin typeface="Times New Roman" pitchFamily="18" charset="0"/>
              </a:rPr>
              <a:t>The lower the heterogeneity, the more precise the estimates</a:t>
            </a:r>
          </a:p>
          <a:p>
            <a:pPr lvl="1"/>
            <a:r>
              <a:rPr lang="en-US" sz="2600" b="1" smtClean="0">
                <a:solidFill>
                  <a:srgbClr val="800000"/>
                </a:solidFill>
                <a:latin typeface="Times New Roman" pitchFamily="18" charset="0"/>
              </a:rPr>
              <a:t>Measurement errors (pure errors)</a:t>
            </a:r>
          </a:p>
          <a:p>
            <a:pPr lvl="2"/>
            <a:r>
              <a:rPr lang="en-US" smtClean="0">
                <a:solidFill>
                  <a:srgbClr val="800000"/>
                </a:solidFill>
                <a:latin typeface="Times New Roman" pitchFamily="18" charset="0"/>
              </a:rPr>
              <a:t>Irreducible errors: always exist due to technical limitations</a:t>
            </a:r>
          </a:p>
          <a:p>
            <a:pPr lvl="2"/>
            <a:r>
              <a:rPr lang="en-US" smtClean="0">
                <a:solidFill>
                  <a:srgbClr val="800000"/>
                </a:solidFill>
                <a:latin typeface="Times New Roman" pitchFamily="18" charset="0"/>
              </a:rPr>
              <a:t>Minimize those errors by minimizing bias</a:t>
            </a:r>
            <a:endParaRPr lang="en-US" sz="2200" b="1" smtClean="0">
              <a:solidFill>
                <a:srgbClr val="800000"/>
              </a:solidFill>
              <a:latin typeface="Times New Roman" pitchFamily="18" charset="0"/>
            </a:endParaRPr>
          </a:p>
        </p:txBody>
      </p:sp>
      <p:sp>
        <p:nvSpPr>
          <p:cNvPr id="43011" name="Line 5"/>
          <p:cNvSpPr>
            <a:spLocks noChangeShapeType="1"/>
          </p:cNvSpPr>
          <p:nvPr/>
        </p:nvSpPr>
        <p:spPr bwMode="auto">
          <a:xfrm>
            <a:off x="1219200" y="1066800"/>
            <a:ext cx="7772400" cy="0"/>
          </a:xfrm>
          <a:prstGeom prst="line">
            <a:avLst/>
          </a:prstGeom>
          <a:noFill/>
          <a:ln w="25400">
            <a:solidFill>
              <a:srgbClr val="800000"/>
            </a:solidFill>
            <a:round/>
            <a:headEnd/>
            <a:tailEnd/>
          </a:ln>
        </p:spPr>
        <p:txBody>
          <a:bodyPr/>
          <a:lstStyle/>
          <a:p>
            <a:endParaRPr lang="en-US"/>
          </a:p>
        </p:txBody>
      </p:sp>
      <p:sp>
        <p:nvSpPr>
          <p:cNvPr id="43012" name="Line 6"/>
          <p:cNvSpPr>
            <a:spLocks noChangeShapeType="1"/>
          </p:cNvSpPr>
          <p:nvPr/>
        </p:nvSpPr>
        <p:spPr bwMode="auto">
          <a:xfrm flipH="1">
            <a:off x="304800" y="1066800"/>
            <a:ext cx="0" cy="5715000"/>
          </a:xfrm>
          <a:prstGeom prst="line">
            <a:avLst/>
          </a:prstGeom>
          <a:noFill/>
          <a:ln w="25400">
            <a:solidFill>
              <a:srgbClr val="800000"/>
            </a:solidFill>
            <a:round/>
            <a:headEnd/>
            <a:tailEnd/>
          </a:ln>
        </p:spPr>
        <p:txBody>
          <a:bodyPr/>
          <a:lstStyle/>
          <a:p>
            <a:endParaRPr lang="en-US"/>
          </a:p>
        </p:txBody>
      </p:sp>
    </p:spTree>
    <p:extLst>
      <p:ext uri="{BB962C8B-B14F-4D97-AF65-F5344CB8AC3E}">
        <p14:creationId xmlns:p14="http://schemas.microsoft.com/office/powerpoint/2010/main" val="377232626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3"/>
          <p:cNvSpPr>
            <a:spLocks noGrp="1" noChangeArrowheads="1"/>
          </p:cNvSpPr>
          <p:nvPr>
            <p:ph type="title"/>
          </p:nvPr>
        </p:nvSpPr>
        <p:spPr>
          <a:xfrm>
            <a:off x="914400" y="304800"/>
            <a:ext cx="8001000" cy="685800"/>
          </a:xfrm>
        </p:spPr>
        <p:txBody>
          <a:bodyPr/>
          <a:lstStyle/>
          <a:p>
            <a:r>
              <a:rPr lang="en-US" sz="3800" b="1" smtClean="0">
                <a:solidFill>
                  <a:srgbClr val="800000"/>
                </a:solidFill>
                <a:latin typeface="Times New Roman" pitchFamily="18" charset="0"/>
              </a:rPr>
              <a:t>Sampling Frames &amp; Designs</a:t>
            </a:r>
          </a:p>
        </p:txBody>
      </p:sp>
      <p:sp>
        <p:nvSpPr>
          <p:cNvPr id="47106" name="Rectangle 4"/>
          <p:cNvSpPr>
            <a:spLocks noGrp="1" noChangeArrowheads="1"/>
          </p:cNvSpPr>
          <p:nvPr>
            <p:ph type="body" idx="1"/>
          </p:nvPr>
        </p:nvSpPr>
        <p:spPr>
          <a:xfrm>
            <a:off x="457200" y="1447800"/>
            <a:ext cx="8686800" cy="5257800"/>
          </a:xfrm>
        </p:spPr>
        <p:txBody>
          <a:bodyPr/>
          <a:lstStyle/>
          <a:p>
            <a:r>
              <a:rPr lang="en-US" sz="2800" b="1" smtClean="0">
                <a:solidFill>
                  <a:srgbClr val="800000"/>
                </a:solidFill>
                <a:latin typeface="Times New Roman" pitchFamily="18" charset="0"/>
              </a:rPr>
              <a:t>Define target population &amp; sampling frame</a:t>
            </a:r>
          </a:p>
          <a:p>
            <a:pPr lvl="1"/>
            <a:r>
              <a:rPr lang="en-US" sz="2400" smtClean="0">
                <a:solidFill>
                  <a:srgbClr val="800000"/>
                </a:solidFill>
                <a:latin typeface="Times New Roman" pitchFamily="18" charset="0"/>
              </a:rPr>
              <a:t>Define the unit of study</a:t>
            </a:r>
          </a:p>
          <a:p>
            <a:pPr lvl="2"/>
            <a:r>
              <a:rPr lang="en-US" smtClean="0">
                <a:solidFill>
                  <a:srgbClr val="800000"/>
                </a:solidFill>
                <a:latin typeface="Times New Roman" pitchFamily="18" charset="0"/>
              </a:rPr>
              <a:t>Items about which generalizations are to be made</a:t>
            </a:r>
          </a:p>
          <a:p>
            <a:pPr lvl="3"/>
            <a:r>
              <a:rPr lang="en-US" smtClean="0">
                <a:solidFill>
                  <a:srgbClr val="800000"/>
                </a:solidFill>
                <a:latin typeface="Times New Roman" pitchFamily="18" charset="0"/>
              </a:rPr>
              <a:t>climate, watershed, etc.?</a:t>
            </a:r>
          </a:p>
          <a:p>
            <a:pPr lvl="3"/>
            <a:r>
              <a:rPr lang="en-US" smtClean="0">
                <a:solidFill>
                  <a:srgbClr val="800000"/>
                </a:solidFill>
                <a:latin typeface="Times New Roman" pitchFamily="18" charset="0"/>
              </a:rPr>
              <a:t>Plant, vegetation community, ecosystem, etc.?</a:t>
            </a:r>
          </a:p>
          <a:p>
            <a:pPr lvl="1"/>
            <a:r>
              <a:rPr lang="en-US" sz="2400" smtClean="0">
                <a:solidFill>
                  <a:srgbClr val="800000"/>
                </a:solidFill>
                <a:latin typeface="Times New Roman" pitchFamily="18" charset="0"/>
              </a:rPr>
              <a:t>Questions to ask and answer:</a:t>
            </a:r>
          </a:p>
          <a:p>
            <a:pPr lvl="2"/>
            <a:r>
              <a:rPr lang="en-US" smtClean="0">
                <a:solidFill>
                  <a:srgbClr val="800000"/>
                </a:solidFill>
                <a:latin typeface="Times New Roman" pitchFamily="18" charset="0"/>
              </a:rPr>
              <a:t>How do the parameters vary spatially and temporally?</a:t>
            </a:r>
          </a:p>
          <a:p>
            <a:pPr lvl="2"/>
            <a:r>
              <a:rPr lang="en-US" smtClean="0">
                <a:solidFill>
                  <a:srgbClr val="800000"/>
                </a:solidFill>
                <a:latin typeface="Times New Roman" pitchFamily="18" charset="0"/>
              </a:rPr>
              <a:t>What’s possible given resource limitations?</a:t>
            </a:r>
          </a:p>
          <a:p>
            <a:pPr lvl="2"/>
            <a:r>
              <a:rPr lang="en-US" smtClean="0">
                <a:solidFill>
                  <a:srgbClr val="800000"/>
                </a:solidFill>
                <a:latin typeface="Times New Roman" pitchFamily="18" charset="0"/>
              </a:rPr>
              <a:t>Can research aims be modified to accommodate practical difficulties?</a:t>
            </a:r>
          </a:p>
        </p:txBody>
      </p:sp>
      <p:sp>
        <p:nvSpPr>
          <p:cNvPr id="47107" name="Line 5"/>
          <p:cNvSpPr>
            <a:spLocks noChangeShapeType="1"/>
          </p:cNvSpPr>
          <p:nvPr/>
        </p:nvSpPr>
        <p:spPr bwMode="auto">
          <a:xfrm>
            <a:off x="1219200" y="1066800"/>
            <a:ext cx="7772400" cy="0"/>
          </a:xfrm>
          <a:prstGeom prst="line">
            <a:avLst/>
          </a:prstGeom>
          <a:noFill/>
          <a:ln w="25400">
            <a:solidFill>
              <a:srgbClr val="800000"/>
            </a:solidFill>
            <a:round/>
            <a:headEnd/>
            <a:tailEnd/>
          </a:ln>
        </p:spPr>
        <p:txBody>
          <a:bodyPr/>
          <a:lstStyle/>
          <a:p>
            <a:endParaRPr lang="en-US"/>
          </a:p>
        </p:txBody>
      </p:sp>
      <p:sp>
        <p:nvSpPr>
          <p:cNvPr id="47108" name="Line 6"/>
          <p:cNvSpPr>
            <a:spLocks noChangeShapeType="1"/>
          </p:cNvSpPr>
          <p:nvPr/>
        </p:nvSpPr>
        <p:spPr bwMode="auto">
          <a:xfrm flipH="1">
            <a:off x="304800" y="1066800"/>
            <a:ext cx="0" cy="5715000"/>
          </a:xfrm>
          <a:prstGeom prst="line">
            <a:avLst/>
          </a:prstGeom>
          <a:noFill/>
          <a:ln w="25400">
            <a:solidFill>
              <a:srgbClr val="800000"/>
            </a:solidFill>
            <a:round/>
            <a:headEnd/>
            <a:tailEnd/>
          </a:ln>
        </p:spPr>
        <p:txBody>
          <a:bodyPr/>
          <a:lstStyle/>
          <a:p>
            <a:endParaRPr lang="en-US"/>
          </a:p>
        </p:txBody>
      </p:sp>
    </p:spTree>
    <p:extLst>
      <p:ext uri="{BB962C8B-B14F-4D97-AF65-F5344CB8AC3E}">
        <p14:creationId xmlns:p14="http://schemas.microsoft.com/office/powerpoint/2010/main" val="422346094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3"/>
          <p:cNvSpPr>
            <a:spLocks noGrp="1" noChangeArrowheads="1"/>
          </p:cNvSpPr>
          <p:nvPr>
            <p:ph type="title"/>
          </p:nvPr>
        </p:nvSpPr>
        <p:spPr>
          <a:xfrm>
            <a:off x="1143000" y="304800"/>
            <a:ext cx="8001000" cy="685800"/>
          </a:xfrm>
        </p:spPr>
        <p:txBody>
          <a:bodyPr>
            <a:normAutofit fontScale="90000"/>
          </a:bodyPr>
          <a:lstStyle/>
          <a:p>
            <a:r>
              <a:rPr lang="en-US" sz="3200" b="1" smtClean="0">
                <a:solidFill>
                  <a:srgbClr val="800000"/>
                </a:solidFill>
                <a:latin typeface="Times New Roman" pitchFamily="18" charset="0"/>
              </a:rPr>
              <a:t>Spatial Sampling from Continuous Fields</a:t>
            </a:r>
          </a:p>
        </p:txBody>
      </p:sp>
      <p:sp>
        <p:nvSpPr>
          <p:cNvPr id="238596" name="Rectangle 4"/>
          <p:cNvSpPr>
            <a:spLocks noGrp="1" noChangeArrowheads="1"/>
          </p:cNvSpPr>
          <p:nvPr>
            <p:ph type="body" idx="1"/>
          </p:nvPr>
        </p:nvSpPr>
        <p:spPr>
          <a:xfrm>
            <a:off x="457200" y="1447800"/>
            <a:ext cx="8686800" cy="5410200"/>
          </a:xfrm>
        </p:spPr>
        <p:txBody>
          <a:bodyPr/>
          <a:lstStyle/>
          <a:p>
            <a:r>
              <a:rPr lang="en-US" sz="2800" b="1" dirty="0" smtClean="0">
                <a:solidFill>
                  <a:srgbClr val="800000"/>
                </a:solidFill>
                <a:latin typeface="Times New Roman" pitchFamily="18" charset="0"/>
              </a:rPr>
              <a:t>Typical strategy for sampling from continuous fields</a:t>
            </a:r>
          </a:p>
          <a:p>
            <a:pPr lvl="1"/>
            <a:r>
              <a:rPr lang="en-US" sz="2600" dirty="0" smtClean="0">
                <a:solidFill>
                  <a:srgbClr val="800000"/>
                </a:solidFill>
                <a:latin typeface="Times New Roman" pitchFamily="18" charset="0"/>
              </a:rPr>
              <a:t>Break continuous space (</a:t>
            </a:r>
            <a:r>
              <a:rPr lang="en-US" sz="2600" u="sng" dirty="0" smtClean="0">
                <a:solidFill>
                  <a:srgbClr val="800000"/>
                </a:solidFill>
                <a:latin typeface="Times New Roman" pitchFamily="18" charset="0"/>
              </a:rPr>
              <a:t>sampling frame</a:t>
            </a:r>
            <a:r>
              <a:rPr lang="en-US" sz="2600" dirty="0" smtClean="0">
                <a:solidFill>
                  <a:srgbClr val="800000"/>
                </a:solidFill>
                <a:latin typeface="Times New Roman" pitchFamily="18" charset="0"/>
              </a:rPr>
              <a:t>) into discrete objects:</a:t>
            </a:r>
          </a:p>
          <a:p>
            <a:pPr lvl="2"/>
            <a:r>
              <a:rPr lang="en-US" dirty="0" smtClean="0">
                <a:solidFill>
                  <a:srgbClr val="800000"/>
                </a:solidFill>
                <a:latin typeface="Times New Roman" pitchFamily="18" charset="0"/>
              </a:rPr>
              <a:t>Points (e.g., rain gauges)</a:t>
            </a:r>
          </a:p>
          <a:p>
            <a:pPr lvl="2"/>
            <a:r>
              <a:rPr lang="en-US" dirty="0" smtClean="0">
                <a:solidFill>
                  <a:srgbClr val="800000"/>
                </a:solidFill>
                <a:latin typeface="Times New Roman" pitchFamily="18" charset="0"/>
              </a:rPr>
              <a:t>Lines (e.g., transects in vegetation analyses)</a:t>
            </a:r>
          </a:p>
          <a:p>
            <a:pPr lvl="2"/>
            <a:r>
              <a:rPr lang="en-US" dirty="0" smtClean="0">
                <a:solidFill>
                  <a:srgbClr val="800000"/>
                </a:solidFill>
                <a:latin typeface="Times New Roman" pitchFamily="18" charset="0"/>
              </a:rPr>
              <a:t>Areas (e.g., quadrats in vegetation analyses)</a:t>
            </a:r>
          </a:p>
          <a:p>
            <a:pPr lvl="2"/>
            <a:r>
              <a:rPr lang="en-US" dirty="0" smtClean="0">
                <a:solidFill>
                  <a:srgbClr val="800000"/>
                </a:solidFill>
                <a:latin typeface="Times New Roman" pitchFamily="18" charset="0"/>
              </a:rPr>
              <a:t>Volumes (e.g., soil samples)</a:t>
            </a:r>
          </a:p>
        </p:txBody>
      </p:sp>
      <p:sp>
        <p:nvSpPr>
          <p:cNvPr id="50179" name="Line 5"/>
          <p:cNvSpPr>
            <a:spLocks noChangeShapeType="1"/>
          </p:cNvSpPr>
          <p:nvPr/>
        </p:nvSpPr>
        <p:spPr bwMode="auto">
          <a:xfrm>
            <a:off x="1219200" y="1066800"/>
            <a:ext cx="7772400" cy="0"/>
          </a:xfrm>
          <a:prstGeom prst="line">
            <a:avLst/>
          </a:prstGeom>
          <a:noFill/>
          <a:ln w="25400">
            <a:solidFill>
              <a:srgbClr val="800000"/>
            </a:solidFill>
            <a:round/>
            <a:headEnd/>
            <a:tailEnd/>
          </a:ln>
        </p:spPr>
        <p:txBody>
          <a:bodyPr/>
          <a:lstStyle/>
          <a:p>
            <a:endParaRPr lang="en-US"/>
          </a:p>
        </p:txBody>
      </p:sp>
      <p:sp>
        <p:nvSpPr>
          <p:cNvPr id="50180" name="Line 6"/>
          <p:cNvSpPr>
            <a:spLocks noChangeShapeType="1"/>
          </p:cNvSpPr>
          <p:nvPr/>
        </p:nvSpPr>
        <p:spPr bwMode="auto">
          <a:xfrm flipH="1">
            <a:off x="304800" y="1066800"/>
            <a:ext cx="0" cy="5715000"/>
          </a:xfrm>
          <a:prstGeom prst="line">
            <a:avLst/>
          </a:prstGeom>
          <a:noFill/>
          <a:ln w="25400">
            <a:solidFill>
              <a:srgbClr val="800000"/>
            </a:solidFill>
            <a:round/>
            <a:headEnd/>
            <a:tailEnd/>
          </a:ln>
        </p:spPr>
        <p:txBody>
          <a:bodyPr/>
          <a:lstStyle/>
          <a:p>
            <a:endParaRPr lang="en-US"/>
          </a:p>
        </p:txBody>
      </p:sp>
    </p:spTree>
    <p:extLst>
      <p:ext uri="{BB962C8B-B14F-4D97-AF65-F5344CB8AC3E}">
        <p14:creationId xmlns:p14="http://schemas.microsoft.com/office/powerpoint/2010/main" val="2458178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8596">
                                            <p:txEl>
                                              <p:pRg st="0" end="0"/>
                                            </p:txEl>
                                          </p:spTgt>
                                        </p:tgtEl>
                                        <p:attrNameLst>
                                          <p:attrName>style.visibility</p:attrName>
                                        </p:attrNameLst>
                                      </p:cBhvr>
                                      <p:to>
                                        <p:strVal val="visible"/>
                                      </p:to>
                                    </p:set>
                                    <p:animEffect transition="in" filter="blinds(horizontal)">
                                      <p:cBhvr>
                                        <p:cTn id="7" dur="500"/>
                                        <p:tgtEl>
                                          <p:spTgt spid="23859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38596">
                                            <p:txEl>
                                              <p:pRg st="1" end="1"/>
                                            </p:txEl>
                                          </p:spTgt>
                                        </p:tgtEl>
                                        <p:attrNameLst>
                                          <p:attrName>style.visibility</p:attrName>
                                        </p:attrNameLst>
                                      </p:cBhvr>
                                      <p:to>
                                        <p:strVal val="visible"/>
                                      </p:to>
                                    </p:set>
                                    <p:animEffect transition="in" filter="blinds(horizontal)">
                                      <p:cBhvr>
                                        <p:cTn id="12" dur="500"/>
                                        <p:tgtEl>
                                          <p:spTgt spid="23859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38596">
                                            <p:txEl>
                                              <p:pRg st="2" end="2"/>
                                            </p:txEl>
                                          </p:spTgt>
                                        </p:tgtEl>
                                        <p:attrNameLst>
                                          <p:attrName>style.visibility</p:attrName>
                                        </p:attrNameLst>
                                      </p:cBhvr>
                                      <p:to>
                                        <p:strVal val="visible"/>
                                      </p:to>
                                    </p:set>
                                    <p:animEffect transition="in" filter="blinds(horizontal)">
                                      <p:cBhvr>
                                        <p:cTn id="17" dur="500"/>
                                        <p:tgtEl>
                                          <p:spTgt spid="238596">
                                            <p:txEl>
                                              <p:pRg st="2" end="2"/>
                                            </p:txEl>
                                          </p:spTgt>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238596">
                                            <p:txEl>
                                              <p:pRg st="3" end="3"/>
                                            </p:txEl>
                                          </p:spTgt>
                                        </p:tgtEl>
                                        <p:attrNameLst>
                                          <p:attrName>style.visibility</p:attrName>
                                        </p:attrNameLst>
                                      </p:cBhvr>
                                      <p:to>
                                        <p:strVal val="visible"/>
                                      </p:to>
                                    </p:set>
                                    <p:animEffect transition="in" filter="blinds(horizontal)">
                                      <p:cBhvr>
                                        <p:cTn id="20" dur="500"/>
                                        <p:tgtEl>
                                          <p:spTgt spid="238596">
                                            <p:txEl>
                                              <p:pRg st="3" end="3"/>
                                            </p:txEl>
                                          </p:spTgt>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238596">
                                            <p:txEl>
                                              <p:pRg st="4" end="4"/>
                                            </p:txEl>
                                          </p:spTgt>
                                        </p:tgtEl>
                                        <p:attrNameLst>
                                          <p:attrName>style.visibility</p:attrName>
                                        </p:attrNameLst>
                                      </p:cBhvr>
                                      <p:to>
                                        <p:strVal val="visible"/>
                                      </p:to>
                                    </p:set>
                                    <p:animEffect transition="in" filter="blinds(horizontal)">
                                      <p:cBhvr>
                                        <p:cTn id="23" dur="500"/>
                                        <p:tgtEl>
                                          <p:spTgt spid="238596">
                                            <p:txEl>
                                              <p:pRg st="4" end="4"/>
                                            </p:txEl>
                                          </p:spTgt>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238596">
                                            <p:txEl>
                                              <p:pRg st="5" end="5"/>
                                            </p:txEl>
                                          </p:spTgt>
                                        </p:tgtEl>
                                        <p:attrNameLst>
                                          <p:attrName>style.visibility</p:attrName>
                                        </p:attrNameLst>
                                      </p:cBhvr>
                                      <p:to>
                                        <p:strVal val="visible"/>
                                      </p:to>
                                    </p:set>
                                    <p:animEffect transition="in" filter="blinds(horizontal)">
                                      <p:cBhvr>
                                        <p:cTn id="26" dur="500"/>
                                        <p:tgtEl>
                                          <p:spTgt spid="23859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8596"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3"/>
          <p:cNvSpPr>
            <a:spLocks noGrp="1" noChangeArrowheads="1"/>
          </p:cNvSpPr>
          <p:nvPr>
            <p:ph type="title"/>
          </p:nvPr>
        </p:nvSpPr>
        <p:spPr>
          <a:xfrm>
            <a:off x="1143000" y="304800"/>
            <a:ext cx="8001000" cy="685800"/>
          </a:xfrm>
        </p:spPr>
        <p:txBody>
          <a:bodyPr>
            <a:normAutofit fontScale="90000"/>
          </a:bodyPr>
          <a:lstStyle/>
          <a:p>
            <a:r>
              <a:rPr lang="en-US" sz="3200" b="1" smtClean="0">
                <a:solidFill>
                  <a:srgbClr val="800000"/>
                </a:solidFill>
                <a:latin typeface="Times New Roman" pitchFamily="18" charset="0"/>
              </a:rPr>
              <a:t>Spatial Sampling from Continuous Fields</a:t>
            </a:r>
          </a:p>
        </p:txBody>
      </p:sp>
      <p:sp>
        <p:nvSpPr>
          <p:cNvPr id="239620" name="Rectangle 4"/>
          <p:cNvSpPr>
            <a:spLocks noGrp="1" noChangeArrowheads="1"/>
          </p:cNvSpPr>
          <p:nvPr>
            <p:ph type="body" idx="1"/>
          </p:nvPr>
        </p:nvSpPr>
        <p:spPr>
          <a:xfrm>
            <a:off x="457200" y="1447800"/>
            <a:ext cx="8686800" cy="5410200"/>
          </a:xfrm>
        </p:spPr>
        <p:txBody>
          <a:bodyPr/>
          <a:lstStyle/>
          <a:p>
            <a:r>
              <a:rPr lang="en-US" sz="2800" b="1" smtClean="0">
                <a:solidFill>
                  <a:srgbClr val="800000"/>
                </a:solidFill>
                <a:latin typeface="Times New Roman" pitchFamily="18" charset="0"/>
              </a:rPr>
              <a:t>Independent spatial sampling</a:t>
            </a:r>
          </a:p>
          <a:p>
            <a:pPr lvl="1"/>
            <a:r>
              <a:rPr lang="en-US" sz="2600" smtClean="0">
                <a:solidFill>
                  <a:srgbClr val="800000"/>
                </a:solidFill>
                <a:latin typeface="Times New Roman" pitchFamily="18" charset="0"/>
              </a:rPr>
              <a:t>Sampling designs that ignore the actual distribution of features or properties of interest</a:t>
            </a:r>
          </a:p>
        </p:txBody>
      </p:sp>
      <p:sp>
        <p:nvSpPr>
          <p:cNvPr id="51203" name="Line 5"/>
          <p:cNvSpPr>
            <a:spLocks noChangeShapeType="1"/>
          </p:cNvSpPr>
          <p:nvPr/>
        </p:nvSpPr>
        <p:spPr bwMode="auto">
          <a:xfrm>
            <a:off x="1219200" y="1066800"/>
            <a:ext cx="7772400" cy="0"/>
          </a:xfrm>
          <a:prstGeom prst="line">
            <a:avLst/>
          </a:prstGeom>
          <a:noFill/>
          <a:ln w="25400">
            <a:solidFill>
              <a:srgbClr val="800000"/>
            </a:solidFill>
            <a:round/>
            <a:headEnd/>
            <a:tailEnd/>
          </a:ln>
        </p:spPr>
        <p:txBody>
          <a:bodyPr/>
          <a:lstStyle/>
          <a:p>
            <a:endParaRPr lang="en-US"/>
          </a:p>
        </p:txBody>
      </p:sp>
      <p:sp>
        <p:nvSpPr>
          <p:cNvPr id="51204" name="Line 6"/>
          <p:cNvSpPr>
            <a:spLocks noChangeShapeType="1"/>
          </p:cNvSpPr>
          <p:nvPr/>
        </p:nvSpPr>
        <p:spPr bwMode="auto">
          <a:xfrm flipH="1">
            <a:off x="304800" y="1066800"/>
            <a:ext cx="0" cy="5715000"/>
          </a:xfrm>
          <a:prstGeom prst="line">
            <a:avLst/>
          </a:prstGeom>
          <a:noFill/>
          <a:ln w="25400">
            <a:solidFill>
              <a:srgbClr val="800000"/>
            </a:solidFill>
            <a:round/>
            <a:headEnd/>
            <a:tailEnd/>
          </a:ln>
        </p:spPr>
        <p:txBody>
          <a:bodyPr/>
          <a:lstStyle/>
          <a:p>
            <a:endParaRPr lang="en-US"/>
          </a:p>
        </p:txBody>
      </p:sp>
      <p:grpSp>
        <p:nvGrpSpPr>
          <p:cNvPr id="2" name="Group 65"/>
          <p:cNvGrpSpPr>
            <a:grpSpLocks/>
          </p:cNvGrpSpPr>
          <p:nvPr/>
        </p:nvGrpSpPr>
        <p:grpSpPr bwMode="auto">
          <a:xfrm>
            <a:off x="1219200" y="2971800"/>
            <a:ext cx="2720975" cy="1600200"/>
            <a:chOff x="768" y="1872"/>
            <a:chExt cx="1714" cy="1008"/>
          </a:xfrm>
        </p:grpSpPr>
        <p:sp>
          <p:nvSpPr>
            <p:cNvPr id="51251" name="Rectangle 7"/>
            <p:cNvSpPr>
              <a:spLocks noChangeArrowheads="1"/>
            </p:cNvSpPr>
            <p:nvPr/>
          </p:nvSpPr>
          <p:spPr bwMode="auto">
            <a:xfrm>
              <a:off x="768" y="1872"/>
              <a:ext cx="1008" cy="1008"/>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endParaRPr>
            </a:p>
          </p:txBody>
        </p:sp>
        <p:sp>
          <p:nvSpPr>
            <p:cNvPr id="51252" name="AutoShape 11"/>
            <p:cNvSpPr>
              <a:spLocks noChangeArrowheads="1"/>
            </p:cNvSpPr>
            <p:nvPr/>
          </p:nvSpPr>
          <p:spPr bwMode="auto">
            <a:xfrm>
              <a:off x="864" y="2016"/>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53" name="AutoShape 13"/>
            <p:cNvSpPr>
              <a:spLocks noChangeArrowheads="1"/>
            </p:cNvSpPr>
            <p:nvPr/>
          </p:nvSpPr>
          <p:spPr bwMode="auto">
            <a:xfrm>
              <a:off x="1488" y="2016"/>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54" name="AutoShape 14"/>
            <p:cNvSpPr>
              <a:spLocks noChangeArrowheads="1"/>
            </p:cNvSpPr>
            <p:nvPr/>
          </p:nvSpPr>
          <p:spPr bwMode="auto">
            <a:xfrm>
              <a:off x="1056" y="2160"/>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55" name="AutoShape 15"/>
            <p:cNvSpPr>
              <a:spLocks noChangeArrowheads="1"/>
            </p:cNvSpPr>
            <p:nvPr/>
          </p:nvSpPr>
          <p:spPr bwMode="auto">
            <a:xfrm>
              <a:off x="864" y="2448"/>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56" name="AutoShape 16"/>
            <p:cNvSpPr>
              <a:spLocks noChangeArrowheads="1"/>
            </p:cNvSpPr>
            <p:nvPr/>
          </p:nvSpPr>
          <p:spPr bwMode="auto">
            <a:xfrm>
              <a:off x="1248" y="2304"/>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57" name="AutoShape 17"/>
            <p:cNvSpPr>
              <a:spLocks noChangeArrowheads="1"/>
            </p:cNvSpPr>
            <p:nvPr/>
          </p:nvSpPr>
          <p:spPr bwMode="auto">
            <a:xfrm>
              <a:off x="1344" y="2640"/>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58" name="AutoShape 18"/>
            <p:cNvSpPr>
              <a:spLocks noChangeArrowheads="1"/>
            </p:cNvSpPr>
            <p:nvPr/>
          </p:nvSpPr>
          <p:spPr bwMode="auto">
            <a:xfrm>
              <a:off x="1440" y="2592"/>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59" name="AutoShape 19"/>
            <p:cNvSpPr>
              <a:spLocks noChangeArrowheads="1"/>
            </p:cNvSpPr>
            <p:nvPr/>
          </p:nvSpPr>
          <p:spPr bwMode="auto">
            <a:xfrm>
              <a:off x="1536" y="2688"/>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60" name="Text Box 61"/>
            <p:cNvSpPr txBox="1">
              <a:spLocks noChangeArrowheads="1"/>
            </p:cNvSpPr>
            <p:nvPr/>
          </p:nvSpPr>
          <p:spPr bwMode="auto">
            <a:xfrm>
              <a:off x="1824" y="1910"/>
              <a:ext cx="658" cy="442"/>
            </a:xfrm>
            <a:prstGeom prst="rect">
              <a:avLst/>
            </a:prstGeom>
            <a:noFill/>
            <a:ln w="9525">
              <a:noFill/>
              <a:miter lim="800000"/>
              <a:headEnd/>
              <a:tailEnd/>
            </a:ln>
          </p:spPr>
          <p:txBody>
            <a:bodyPr wrap="none">
              <a:spAutoFit/>
            </a:bodyPr>
            <a:lstStyle/>
            <a:p>
              <a:r>
                <a:rPr lang="en-US" sz="2000" b="1">
                  <a:latin typeface="Times New Roman" pitchFamily="18" charset="0"/>
                </a:rPr>
                <a:t>Simple</a:t>
              </a:r>
              <a:br>
                <a:rPr lang="en-US" sz="2000" b="1">
                  <a:latin typeface="Times New Roman" pitchFamily="18" charset="0"/>
                </a:rPr>
              </a:br>
              <a:r>
                <a:rPr lang="en-US" sz="2000" b="1">
                  <a:latin typeface="Times New Roman" pitchFamily="18" charset="0"/>
                </a:rPr>
                <a:t>random</a:t>
              </a:r>
            </a:p>
          </p:txBody>
        </p:sp>
      </p:grpSp>
      <p:grpSp>
        <p:nvGrpSpPr>
          <p:cNvPr id="3" name="Group 66"/>
          <p:cNvGrpSpPr>
            <a:grpSpLocks/>
          </p:cNvGrpSpPr>
          <p:nvPr/>
        </p:nvGrpSpPr>
        <p:grpSpPr bwMode="auto">
          <a:xfrm>
            <a:off x="5029200" y="2971800"/>
            <a:ext cx="2952750" cy="1600200"/>
            <a:chOff x="3168" y="1872"/>
            <a:chExt cx="1860" cy="1008"/>
          </a:xfrm>
        </p:grpSpPr>
        <p:sp>
          <p:nvSpPr>
            <p:cNvPr id="51239" name="Rectangle 9"/>
            <p:cNvSpPr>
              <a:spLocks noChangeArrowheads="1"/>
            </p:cNvSpPr>
            <p:nvPr/>
          </p:nvSpPr>
          <p:spPr bwMode="auto">
            <a:xfrm>
              <a:off x="3168" y="1872"/>
              <a:ext cx="1008" cy="1008"/>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endParaRPr>
            </a:p>
          </p:txBody>
        </p:sp>
        <p:sp>
          <p:nvSpPr>
            <p:cNvPr id="51240" name="AutoShape 20"/>
            <p:cNvSpPr>
              <a:spLocks noChangeArrowheads="1"/>
            </p:cNvSpPr>
            <p:nvPr/>
          </p:nvSpPr>
          <p:spPr bwMode="auto">
            <a:xfrm>
              <a:off x="3264" y="2016"/>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41" name="AutoShape 21"/>
            <p:cNvSpPr>
              <a:spLocks noChangeArrowheads="1"/>
            </p:cNvSpPr>
            <p:nvPr/>
          </p:nvSpPr>
          <p:spPr bwMode="auto">
            <a:xfrm>
              <a:off x="3264" y="2304"/>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42" name="AutoShape 22"/>
            <p:cNvSpPr>
              <a:spLocks noChangeArrowheads="1"/>
            </p:cNvSpPr>
            <p:nvPr/>
          </p:nvSpPr>
          <p:spPr bwMode="auto">
            <a:xfrm>
              <a:off x="3264" y="2592"/>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43" name="AutoShape 23"/>
            <p:cNvSpPr>
              <a:spLocks noChangeArrowheads="1"/>
            </p:cNvSpPr>
            <p:nvPr/>
          </p:nvSpPr>
          <p:spPr bwMode="auto">
            <a:xfrm>
              <a:off x="3504" y="2170"/>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44" name="AutoShape 24"/>
            <p:cNvSpPr>
              <a:spLocks noChangeArrowheads="1"/>
            </p:cNvSpPr>
            <p:nvPr/>
          </p:nvSpPr>
          <p:spPr bwMode="auto">
            <a:xfrm>
              <a:off x="3504" y="2458"/>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45" name="AutoShape 26"/>
            <p:cNvSpPr>
              <a:spLocks noChangeArrowheads="1"/>
            </p:cNvSpPr>
            <p:nvPr/>
          </p:nvSpPr>
          <p:spPr bwMode="auto">
            <a:xfrm>
              <a:off x="3744" y="2016"/>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46" name="AutoShape 27"/>
            <p:cNvSpPr>
              <a:spLocks noChangeArrowheads="1"/>
            </p:cNvSpPr>
            <p:nvPr/>
          </p:nvSpPr>
          <p:spPr bwMode="auto">
            <a:xfrm>
              <a:off x="3744" y="2304"/>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47" name="AutoShape 28"/>
            <p:cNvSpPr>
              <a:spLocks noChangeArrowheads="1"/>
            </p:cNvSpPr>
            <p:nvPr/>
          </p:nvSpPr>
          <p:spPr bwMode="auto">
            <a:xfrm>
              <a:off x="3744" y="2592"/>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48" name="AutoShape 29"/>
            <p:cNvSpPr>
              <a:spLocks noChangeArrowheads="1"/>
            </p:cNvSpPr>
            <p:nvPr/>
          </p:nvSpPr>
          <p:spPr bwMode="auto">
            <a:xfrm>
              <a:off x="3984" y="2170"/>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49" name="AutoShape 30"/>
            <p:cNvSpPr>
              <a:spLocks noChangeArrowheads="1"/>
            </p:cNvSpPr>
            <p:nvPr/>
          </p:nvSpPr>
          <p:spPr bwMode="auto">
            <a:xfrm>
              <a:off x="3984" y="2458"/>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50" name="Text Box 62"/>
            <p:cNvSpPr txBox="1">
              <a:spLocks noChangeArrowheads="1"/>
            </p:cNvSpPr>
            <p:nvPr/>
          </p:nvSpPr>
          <p:spPr bwMode="auto">
            <a:xfrm>
              <a:off x="4176" y="1910"/>
              <a:ext cx="852" cy="442"/>
            </a:xfrm>
            <a:prstGeom prst="rect">
              <a:avLst/>
            </a:prstGeom>
            <a:noFill/>
            <a:ln w="9525">
              <a:noFill/>
              <a:miter lim="800000"/>
              <a:headEnd/>
              <a:tailEnd/>
            </a:ln>
          </p:spPr>
          <p:txBody>
            <a:bodyPr wrap="none">
              <a:spAutoFit/>
            </a:bodyPr>
            <a:lstStyle/>
            <a:p>
              <a:r>
                <a:rPr lang="en-US" sz="2000" b="1">
                  <a:latin typeface="Times New Roman" pitchFamily="18" charset="0"/>
                </a:rPr>
                <a:t>Systematic</a:t>
              </a:r>
              <a:br>
                <a:rPr lang="en-US" sz="2000" b="1">
                  <a:latin typeface="Times New Roman" pitchFamily="18" charset="0"/>
                </a:rPr>
              </a:br>
              <a:r>
                <a:rPr lang="en-US" sz="2000" b="1">
                  <a:latin typeface="Times New Roman" pitchFamily="18" charset="0"/>
                </a:rPr>
                <a:t>random</a:t>
              </a:r>
            </a:p>
          </p:txBody>
        </p:sp>
      </p:grpSp>
      <p:grpSp>
        <p:nvGrpSpPr>
          <p:cNvPr id="4" name="Group 67"/>
          <p:cNvGrpSpPr>
            <a:grpSpLocks/>
          </p:cNvGrpSpPr>
          <p:nvPr/>
        </p:nvGrpSpPr>
        <p:grpSpPr bwMode="auto">
          <a:xfrm>
            <a:off x="1219200" y="4953000"/>
            <a:ext cx="3100388" cy="1600200"/>
            <a:chOff x="768" y="3120"/>
            <a:chExt cx="1953" cy="1008"/>
          </a:xfrm>
        </p:grpSpPr>
        <p:sp>
          <p:nvSpPr>
            <p:cNvPr id="51224" name="Rectangle 8"/>
            <p:cNvSpPr>
              <a:spLocks noChangeArrowheads="1"/>
            </p:cNvSpPr>
            <p:nvPr/>
          </p:nvSpPr>
          <p:spPr bwMode="auto">
            <a:xfrm>
              <a:off x="768" y="3120"/>
              <a:ext cx="1008" cy="1008"/>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endParaRPr>
            </a:p>
          </p:txBody>
        </p:sp>
        <p:sp>
          <p:nvSpPr>
            <p:cNvPr id="51225" name="Line 33"/>
            <p:cNvSpPr>
              <a:spLocks noChangeShapeType="1"/>
            </p:cNvSpPr>
            <p:nvPr/>
          </p:nvSpPr>
          <p:spPr bwMode="auto">
            <a:xfrm>
              <a:off x="768" y="3456"/>
              <a:ext cx="1008" cy="0"/>
            </a:xfrm>
            <a:prstGeom prst="line">
              <a:avLst/>
            </a:prstGeom>
            <a:noFill/>
            <a:ln w="9525">
              <a:solidFill>
                <a:schemeClr val="tx1"/>
              </a:solidFill>
              <a:round/>
              <a:headEnd/>
              <a:tailEnd/>
            </a:ln>
          </p:spPr>
          <p:txBody>
            <a:bodyPr/>
            <a:lstStyle/>
            <a:p>
              <a:endParaRPr lang="en-US"/>
            </a:p>
          </p:txBody>
        </p:sp>
        <p:sp>
          <p:nvSpPr>
            <p:cNvPr id="51226" name="Line 34"/>
            <p:cNvSpPr>
              <a:spLocks noChangeShapeType="1"/>
            </p:cNvSpPr>
            <p:nvPr/>
          </p:nvSpPr>
          <p:spPr bwMode="auto">
            <a:xfrm>
              <a:off x="768" y="3792"/>
              <a:ext cx="1008" cy="0"/>
            </a:xfrm>
            <a:prstGeom prst="line">
              <a:avLst/>
            </a:prstGeom>
            <a:noFill/>
            <a:ln w="9525">
              <a:solidFill>
                <a:schemeClr val="tx1"/>
              </a:solidFill>
              <a:round/>
              <a:headEnd/>
              <a:tailEnd/>
            </a:ln>
          </p:spPr>
          <p:txBody>
            <a:bodyPr/>
            <a:lstStyle/>
            <a:p>
              <a:endParaRPr lang="en-US"/>
            </a:p>
          </p:txBody>
        </p:sp>
        <p:sp>
          <p:nvSpPr>
            <p:cNvPr id="51227" name="AutoShape 40"/>
            <p:cNvSpPr>
              <a:spLocks noChangeArrowheads="1"/>
            </p:cNvSpPr>
            <p:nvPr/>
          </p:nvSpPr>
          <p:spPr bwMode="auto">
            <a:xfrm>
              <a:off x="816" y="3178"/>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28" name="AutoShape 41"/>
            <p:cNvSpPr>
              <a:spLocks noChangeArrowheads="1"/>
            </p:cNvSpPr>
            <p:nvPr/>
          </p:nvSpPr>
          <p:spPr bwMode="auto">
            <a:xfrm>
              <a:off x="912" y="3562"/>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29" name="AutoShape 42"/>
            <p:cNvSpPr>
              <a:spLocks noChangeArrowheads="1"/>
            </p:cNvSpPr>
            <p:nvPr/>
          </p:nvSpPr>
          <p:spPr bwMode="auto">
            <a:xfrm>
              <a:off x="1296" y="3274"/>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30" name="AutoShape 43"/>
            <p:cNvSpPr>
              <a:spLocks noChangeArrowheads="1"/>
            </p:cNvSpPr>
            <p:nvPr/>
          </p:nvSpPr>
          <p:spPr bwMode="auto">
            <a:xfrm>
              <a:off x="1498" y="3312"/>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31" name="AutoShape 44"/>
            <p:cNvSpPr>
              <a:spLocks noChangeArrowheads="1"/>
            </p:cNvSpPr>
            <p:nvPr/>
          </p:nvSpPr>
          <p:spPr bwMode="auto">
            <a:xfrm>
              <a:off x="1594" y="3562"/>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32" name="AutoShape 46"/>
            <p:cNvSpPr>
              <a:spLocks noChangeArrowheads="1"/>
            </p:cNvSpPr>
            <p:nvPr/>
          </p:nvSpPr>
          <p:spPr bwMode="auto">
            <a:xfrm>
              <a:off x="1200" y="3658"/>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33" name="AutoShape 47"/>
            <p:cNvSpPr>
              <a:spLocks noChangeArrowheads="1"/>
            </p:cNvSpPr>
            <p:nvPr/>
          </p:nvSpPr>
          <p:spPr bwMode="auto">
            <a:xfrm>
              <a:off x="960" y="3898"/>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34" name="AutoShape 48"/>
            <p:cNvSpPr>
              <a:spLocks noChangeArrowheads="1"/>
            </p:cNvSpPr>
            <p:nvPr/>
          </p:nvSpPr>
          <p:spPr bwMode="auto">
            <a:xfrm>
              <a:off x="1296" y="3936"/>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35" name="AutoShape 49"/>
            <p:cNvSpPr>
              <a:spLocks noChangeArrowheads="1"/>
            </p:cNvSpPr>
            <p:nvPr/>
          </p:nvSpPr>
          <p:spPr bwMode="auto">
            <a:xfrm>
              <a:off x="1546" y="3888"/>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36" name="Line 59"/>
            <p:cNvSpPr>
              <a:spLocks noChangeShapeType="1"/>
            </p:cNvSpPr>
            <p:nvPr/>
          </p:nvSpPr>
          <p:spPr bwMode="auto">
            <a:xfrm>
              <a:off x="1104" y="3120"/>
              <a:ext cx="0" cy="1008"/>
            </a:xfrm>
            <a:prstGeom prst="line">
              <a:avLst/>
            </a:prstGeom>
            <a:noFill/>
            <a:ln w="9525">
              <a:solidFill>
                <a:schemeClr val="tx1"/>
              </a:solidFill>
              <a:round/>
              <a:headEnd/>
              <a:tailEnd/>
            </a:ln>
          </p:spPr>
          <p:txBody>
            <a:bodyPr/>
            <a:lstStyle/>
            <a:p>
              <a:endParaRPr lang="en-US"/>
            </a:p>
          </p:txBody>
        </p:sp>
        <p:sp>
          <p:nvSpPr>
            <p:cNvPr id="51237" name="Line 60"/>
            <p:cNvSpPr>
              <a:spLocks noChangeShapeType="1"/>
            </p:cNvSpPr>
            <p:nvPr/>
          </p:nvSpPr>
          <p:spPr bwMode="auto">
            <a:xfrm>
              <a:off x="1440" y="3120"/>
              <a:ext cx="0" cy="1008"/>
            </a:xfrm>
            <a:prstGeom prst="line">
              <a:avLst/>
            </a:prstGeom>
            <a:noFill/>
            <a:ln w="9525">
              <a:solidFill>
                <a:schemeClr val="tx1"/>
              </a:solidFill>
              <a:round/>
              <a:headEnd/>
              <a:tailEnd/>
            </a:ln>
          </p:spPr>
          <p:txBody>
            <a:bodyPr/>
            <a:lstStyle/>
            <a:p>
              <a:endParaRPr lang="en-US"/>
            </a:p>
          </p:txBody>
        </p:sp>
        <p:sp>
          <p:nvSpPr>
            <p:cNvPr id="51238" name="Text Box 63"/>
            <p:cNvSpPr txBox="1">
              <a:spLocks noChangeArrowheads="1"/>
            </p:cNvSpPr>
            <p:nvPr/>
          </p:nvSpPr>
          <p:spPr bwMode="auto">
            <a:xfrm>
              <a:off x="1824" y="3168"/>
              <a:ext cx="897" cy="634"/>
            </a:xfrm>
            <a:prstGeom prst="rect">
              <a:avLst/>
            </a:prstGeom>
            <a:noFill/>
            <a:ln w="9525">
              <a:noFill/>
              <a:miter lim="800000"/>
              <a:headEnd/>
              <a:tailEnd/>
            </a:ln>
          </p:spPr>
          <p:txBody>
            <a:bodyPr wrap="none">
              <a:spAutoFit/>
            </a:bodyPr>
            <a:lstStyle/>
            <a:p>
              <a:r>
                <a:rPr lang="en-US" sz="2000" b="1">
                  <a:latin typeface="Times New Roman" pitchFamily="18" charset="0"/>
                </a:rPr>
                <a:t>Stratified</a:t>
              </a:r>
              <a:br>
                <a:rPr lang="en-US" sz="2000" b="1">
                  <a:latin typeface="Times New Roman" pitchFamily="18" charset="0"/>
                </a:rPr>
              </a:br>
              <a:r>
                <a:rPr lang="en-US" sz="2000" b="1">
                  <a:latin typeface="Times New Roman" pitchFamily="18" charset="0"/>
                </a:rPr>
                <a:t>random</a:t>
              </a:r>
              <a:br>
                <a:rPr lang="en-US" sz="2000" b="1">
                  <a:latin typeface="Times New Roman" pitchFamily="18" charset="0"/>
                </a:rPr>
              </a:br>
              <a:r>
                <a:rPr lang="en-US" sz="2000" b="1">
                  <a:latin typeface="Times New Roman" pitchFamily="18" charset="0"/>
                </a:rPr>
                <a:t>(unaligned)</a:t>
              </a:r>
            </a:p>
          </p:txBody>
        </p:sp>
      </p:grpSp>
      <p:grpSp>
        <p:nvGrpSpPr>
          <p:cNvPr id="5" name="Group 68"/>
          <p:cNvGrpSpPr>
            <a:grpSpLocks/>
          </p:cNvGrpSpPr>
          <p:nvPr/>
        </p:nvGrpSpPr>
        <p:grpSpPr bwMode="auto">
          <a:xfrm>
            <a:off x="5029200" y="4953000"/>
            <a:ext cx="2587625" cy="1600200"/>
            <a:chOff x="3168" y="3120"/>
            <a:chExt cx="1630" cy="1008"/>
          </a:xfrm>
        </p:grpSpPr>
        <p:sp>
          <p:nvSpPr>
            <p:cNvPr id="51209" name="Rectangle 35"/>
            <p:cNvSpPr>
              <a:spLocks noChangeArrowheads="1"/>
            </p:cNvSpPr>
            <p:nvPr/>
          </p:nvSpPr>
          <p:spPr bwMode="auto">
            <a:xfrm>
              <a:off x="3168" y="3120"/>
              <a:ext cx="1008" cy="1008"/>
            </a:xfrm>
            <a:prstGeom prst="rect">
              <a:avLst/>
            </a:prstGeom>
            <a:solidFill>
              <a:schemeClr val="accent1"/>
            </a:solidFill>
            <a:ln w="9525">
              <a:solidFill>
                <a:schemeClr val="tx1"/>
              </a:solidFill>
              <a:miter lim="800000"/>
              <a:headEnd/>
              <a:tailEnd/>
            </a:ln>
          </p:spPr>
          <p:txBody>
            <a:bodyPr wrap="none" anchor="ctr"/>
            <a:lstStyle/>
            <a:p>
              <a:endParaRPr lang="en-US">
                <a:latin typeface="Calibri" pitchFamily="34" charset="0"/>
              </a:endParaRPr>
            </a:p>
          </p:txBody>
        </p:sp>
        <p:sp>
          <p:nvSpPr>
            <p:cNvPr id="51210" name="Line 36"/>
            <p:cNvSpPr>
              <a:spLocks noChangeShapeType="1"/>
            </p:cNvSpPr>
            <p:nvPr/>
          </p:nvSpPr>
          <p:spPr bwMode="auto">
            <a:xfrm>
              <a:off x="3504" y="3120"/>
              <a:ext cx="0" cy="1008"/>
            </a:xfrm>
            <a:prstGeom prst="line">
              <a:avLst/>
            </a:prstGeom>
            <a:noFill/>
            <a:ln w="9525">
              <a:solidFill>
                <a:schemeClr val="tx1"/>
              </a:solidFill>
              <a:round/>
              <a:headEnd/>
              <a:tailEnd/>
            </a:ln>
          </p:spPr>
          <p:txBody>
            <a:bodyPr/>
            <a:lstStyle/>
            <a:p>
              <a:endParaRPr lang="en-US"/>
            </a:p>
          </p:txBody>
        </p:sp>
        <p:sp>
          <p:nvSpPr>
            <p:cNvPr id="51211" name="Line 37"/>
            <p:cNvSpPr>
              <a:spLocks noChangeShapeType="1"/>
            </p:cNvSpPr>
            <p:nvPr/>
          </p:nvSpPr>
          <p:spPr bwMode="auto">
            <a:xfrm>
              <a:off x="3840" y="3120"/>
              <a:ext cx="0" cy="1008"/>
            </a:xfrm>
            <a:prstGeom prst="line">
              <a:avLst/>
            </a:prstGeom>
            <a:noFill/>
            <a:ln w="9525">
              <a:solidFill>
                <a:schemeClr val="tx1"/>
              </a:solidFill>
              <a:round/>
              <a:headEnd/>
              <a:tailEnd/>
            </a:ln>
          </p:spPr>
          <p:txBody>
            <a:bodyPr/>
            <a:lstStyle/>
            <a:p>
              <a:endParaRPr lang="en-US"/>
            </a:p>
          </p:txBody>
        </p:sp>
        <p:sp>
          <p:nvSpPr>
            <p:cNvPr id="51212" name="Line 38"/>
            <p:cNvSpPr>
              <a:spLocks noChangeShapeType="1"/>
            </p:cNvSpPr>
            <p:nvPr/>
          </p:nvSpPr>
          <p:spPr bwMode="auto">
            <a:xfrm>
              <a:off x="3168" y="3456"/>
              <a:ext cx="1008" cy="0"/>
            </a:xfrm>
            <a:prstGeom prst="line">
              <a:avLst/>
            </a:prstGeom>
            <a:noFill/>
            <a:ln w="9525">
              <a:solidFill>
                <a:schemeClr val="tx1"/>
              </a:solidFill>
              <a:round/>
              <a:headEnd/>
              <a:tailEnd/>
            </a:ln>
          </p:spPr>
          <p:txBody>
            <a:bodyPr/>
            <a:lstStyle/>
            <a:p>
              <a:endParaRPr lang="en-US"/>
            </a:p>
          </p:txBody>
        </p:sp>
        <p:sp>
          <p:nvSpPr>
            <p:cNvPr id="51213" name="Line 39"/>
            <p:cNvSpPr>
              <a:spLocks noChangeShapeType="1"/>
            </p:cNvSpPr>
            <p:nvPr/>
          </p:nvSpPr>
          <p:spPr bwMode="auto">
            <a:xfrm>
              <a:off x="3168" y="3792"/>
              <a:ext cx="1008" cy="0"/>
            </a:xfrm>
            <a:prstGeom prst="line">
              <a:avLst/>
            </a:prstGeom>
            <a:noFill/>
            <a:ln w="9525">
              <a:solidFill>
                <a:schemeClr val="tx1"/>
              </a:solidFill>
              <a:round/>
              <a:headEnd/>
              <a:tailEnd/>
            </a:ln>
          </p:spPr>
          <p:txBody>
            <a:bodyPr/>
            <a:lstStyle/>
            <a:p>
              <a:endParaRPr lang="en-US"/>
            </a:p>
          </p:txBody>
        </p:sp>
        <p:sp>
          <p:nvSpPr>
            <p:cNvPr id="51214" name="AutoShape 50"/>
            <p:cNvSpPr>
              <a:spLocks noChangeArrowheads="1"/>
            </p:cNvSpPr>
            <p:nvPr/>
          </p:nvSpPr>
          <p:spPr bwMode="auto">
            <a:xfrm>
              <a:off x="3312" y="3168"/>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15" name="AutoShape 51"/>
            <p:cNvSpPr>
              <a:spLocks noChangeArrowheads="1"/>
            </p:cNvSpPr>
            <p:nvPr/>
          </p:nvSpPr>
          <p:spPr bwMode="auto">
            <a:xfrm>
              <a:off x="3216" y="3264"/>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16" name="AutoShape 52"/>
            <p:cNvSpPr>
              <a:spLocks noChangeArrowheads="1"/>
            </p:cNvSpPr>
            <p:nvPr/>
          </p:nvSpPr>
          <p:spPr bwMode="auto">
            <a:xfrm>
              <a:off x="3370" y="3312"/>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17" name="AutoShape 53"/>
            <p:cNvSpPr>
              <a:spLocks noChangeArrowheads="1"/>
            </p:cNvSpPr>
            <p:nvPr/>
          </p:nvSpPr>
          <p:spPr bwMode="auto">
            <a:xfrm>
              <a:off x="3888" y="3504"/>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18" name="AutoShape 54"/>
            <p:cNvSpPr>
              <a:spLocks noChangeArrowheads="1"/>
            </p:cNvSpPr>
            <p:nvPr/>
          </p:nvSpPr>
          <p:spPr bwMode="auto">
            <a:xfrm>
              <a:off x="4042" y="3504"/>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19" name="AutoShape 55"/>
            <p:cNvSpPr>
              <a:spLocks noChangeArrowheads="1"/>
            </p:cNvSpPr>
            <p:nvPr/>
          </p:nvSpPr>
          <p:spPr bwMode="auto">
            <a:xfrm>
              <a:off x="3936" y="3600"/>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20" name="AutoShape 56"/>
            <p:cNvSpPr>
              <a:spLocks noChangeArrowheads="1"/>
            </p:cNvSpPr>
            <p:nvPr/>
          </p:nvSpPr>
          <p:spPr bwMode="auto">
            <a:xfrm>
              <a:off x="3706" y="3840"/>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21" name="AutoShape 57"/>
            <p:cNvSpPr>
              <a:spLocks noChangeArrowheads="1"/>
            </p:cNvSpPr>
            <p:nvPr/>
          </p:nvSpPr>
          <p:spPr bwMode="auto">
            <a:xfrm>
              <a:off x="3562" y="3936"/>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22" name="AutoShape 58"/>
            <p:cNvSpPr>
              <a:spLocks noChangeArrowheads="1"/>
            </p:cNvSpPr>
            <p:nvPr/>
          </p:nvSpPr>
          <p:spPr bwMode="auto">
            <a:xfrm>
              <a:off x="3706" y="3946"/>
              <a:ext cx="86" cy="86"/>
            </a:xfrm>
            <a:prstGeom prst="smileyFace">
              <a:avLst>
                <a:gd name="adj" fmla="val 4653"/>
              </a:avLst>
            </a:prstGeom>
            <a:solidFill>
              <a:srgbClr val="0000FF"/>
            </a:solidFill>
            <a:ln w="9525">
              <a:solidFill>
                <a:schemeClr val="tx1"/>
              </a:solidFill>
              <a:round/>
              <a:headEnd/>
              <a:tailEnd/>
            </a:ln>
          </p:spPr>
          <p:txBody>
            <a:bodyPr wrap="none" anchor="ctr"/>
            <a:lstStyle/>
            <a:p>
              <a:endParaRPr lang="en-US">
                <a:latin typeface="Calibri" pitchFamily="34" charset="0"/>
              </a:endParaRPr>
            </a:p>
          </p:txBody>
        </p:sp>
        <p:sp>
          <p:nvSpPr>
            <p:cNvPr id="51223" name="Text Box 64"/>
            <p:cNvSpPr txBox="1">
              <a:spLocks noChangeArrowheads="1"/>
            </p:cNvSpPr>
            <p:nvPr/>
          </p:nvSpPr>
          <p:spPr bwMode="auto">
            <a:xfrm>
              <a:off x="4176" y="3168"/>
              <a:ext cx="622" cy="250"/>
            </a:xfrm>
            <a:prstGeom prst="rect">
              <a:avLst/>
            </a:prstGeom>
            <a:noFill/>
            <a:ln w="9525">
              <a:noFill/>
              <a:miter lim="800000"/>
              <a:headEnd/>
              <a:tailEnd/>
            </a:ln>
          </p:spPr>
          <p:txBody>
            <a:bodyPr wrap="none">
              <a:spAutoFit/>
            </a:bodyPr>
            <a:lstStyle/>
            <a:p>
              <a:r>
                <a:rPr lang="en-US" sz="2000" b="1">
                  <a:latin typeface="Times New Roman" pitchFamily="18" charset="0"/>
                </a:rPr>
                <a:t>Cluster</a:t>
              </a:r>
            </a:p>
          </p:txBody>
        </p:sp>
      </p:grpSp>
    </p:spTree>
    <p:extLst>
      <p:ext uri="{BB962C8B-B14F-4D97-AF65-F5344CB8AC3E}">
        <p14:creationId xmlns:p14="http://schemas.microsoft.com/office/powerpoint/2010/main" val="4118746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9620">
                                            <p:txEl>
                                              <p:pRg st="0" end="0"/>
                                            </p:txEl>
                                          </p:spTgt>
                                        </p:tgtEl>
                                        <p:attrNameLst>
                                          <p:attrName>style.visibility</p:attrName>
                                        </p:attrNameLst>
                                      </p:cBhvr>
                                      <p:to>
                                        <p:strVal val="visible"/>
                                      </p:to>
                                    </p:set>
                                    <p:animEffect transition="in" filter="blinds(horizontal)">
                                      <p:cBhvr>
                                        <p:cTn id="7" dur="500"/>
                                        <p:tgtEl>
                                          <p:spTgt spid="239620">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39620">
                                            <p:txEl>
                                              <p:pRg st="1" end="1"/>
                                            </p:txEl>
                                          </p:spTgt>
                                        </p:tgtEl>
                                        <p:attrNameLst>
                                          <p:attrName>style.visibility</p:attrName>
                                        </p:attrNameLst>
                                      </p:cBhvr>
                                      <p:to>
                                        <p:strVal val="visible"/>
                                      </p:to>
                                    </p:set>
                                    <p:animEffect transition="in" filter="blinds(horizontal)">
                                      <p:cBhvr>
                                        <p:cTn id="10" dur="500"/>
                                        <p:tgtEl>
                                          <p:spTgt spid="239620">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linds(horizontal)">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blinds(horizontal)">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blinds(horizontal)">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blinds(horizontal)">
                                      <p:cBhvr>
                                        <p:cTn id="3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620"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3"/>
          <p:cNvSpPr>
            <a:spLocks noGrp="1" noChangeArrowheads="1"/>
          </p:cNvSpPr>
          <p:nvPr>
            <p:ph type="title"/>
          </p:nvPr>
        </p:nvSpPr>
        <p:spPr>
          <a:xfrm>
            <a:off x="457200" y="304800"/>
            <a:ext cx="8686800" cy="685800"/>
          </a:xfrm>
        </p:spPr>
        <p:txBody>
          <a:bodyPr>
            <a:normAutofit fontScale="90000"/>
          </a:bodyPr>
          <a:lstStyle/>
          <a:p>
            <a:r>
              <a:rPr lang="en-US" sz="3800" b="1" smtClean="0">
                <a:solidFill>
                  <a:srgbClr val="800000"/>
                </a:solidFill>
                <a:latin typeface="Times New Roman" pitchFamily="18" charset="0"/>
              </a:rPr>
              <a:t>Sampling Design: Probability Sampling</a:t>
            </a:r>
          </a:p>
        </p:txBody>
      </p:sp>
      <p:sp>
        <p:nvSpPr>
          <p:cNvPr id="215044" name="Rectangle 4"/>
          <p:cNvSpPr>
            <a:spLocks noGrp="1" noChangeArrowheads="1"/>
          </p:cNvSpPr>
          <p:nvPr>
            <p:ph type="body" idx="1"/>
          </p:nvPr>
        </p:nvSpPr>
        <p:spPr>
          <a:xfrm>
            <a:off x="457200" y="1447800"/>
            <a:ext cx="8686800" cy="5410200"/>
          </a:xfrm>
        </p:spPr>
        <p:txBody>
          <a:bodyPr/>
          <a:lstStyle/>
          <a:p>
            <a:pPr lvl="1"/>
            <a:r>
              <a:rPr lang="en-US" sz="2600" b="1" smtClean="0">
                <a:solidFill>
                  <a:srgbClr val="800000"/>
                </a:solidFill>
                <a:latin typeface="Times New Roman" pitchFamily="18" charset="0"/>
              </a:rPr>
              <a:t>Simple random sampling</a:t>
            </a:r>
          </a:p>
          <a:p>
            <a:pPr lvl="2"/>
            <a:r>
              <a:rPr lang="en-US" smtClean="0">
                <a:solidFill>
                  <a:srgbClr val="800000"/>
                </a:solidFill>
                <a:latin typeface="Times New Roman" pitchFamily="18" charset="0"/>
              </a:rPr>
              <a:t>Each element AND each combination of elements in the population has an equal probability of selection</a:t>
            </a:r>
          </a:p>
          <a:p>
            <a:pPr lvl="3"/>
            <a:r>
              <a:rPr lang="en-US" smtClean="0">
                <a:solidFill>
                  <a:srgbClr val="800000"/>
                </a:solidFill>
                <a:latin typeface="Times New Roman" pitchFamily="18" charset="0"/>
              </a:rPr>
              <a:t>Names drawn out of a hat</a:t>
            </a:r>
          </a:p>
          <a:p>
            <a:pPr lvl="3"/>
            <a:r>
              <a:rPr lang="en-US" smtClean="0">
                <a:solidFill>
                  <a:srgbClr val="800000"/>
                </a:solidFill>
                <a:latin typeface="Times New Roman" pitchFamily="18" charset="0"/>
              </a:rPr>
              <a:t>Random numbers to select elements from an ordered list</a:t>
            </a:r>
          </a:p>
        </p:txBody>
      </p:sp>
      <p:sp>
        <p:nvSpPr>
          <p:cNvPr id="52227" name="Line 5"/>
          <p:cNvSpPr>
            <a:spLocks noChangeShapeType="1"/>
          </p:cNvSpPr>
          <p:nvPr/>
        </p:nvSpPr>
        <p:spPr bwMode="auto">
          <a:xfrm>
            <a:off x="1219200" y="1066800"/>
            <a:ext cx="7772400" cy="0"/>
          </a:xfrm>
          <a:prstGeom prst="line">
            <a:avLst/>
          </a:prstGeom>
          <a:noFill/>
          <a:ln w="25400">
            <a:solidFill>
              <a:srgbClr val="800000"/>
            </a:solidFill>
            <a:round/>
            <a:headEnd/>
            <a:tailEnd/>
          </a:ln>
        </p:spPr>
        <p:txBody>
          <a:bodyPr/>
          <a:lstStyle/>
          <a:p>
            <a:endParaRPr lang="en-US"/>
          </a:p>
        </p:txBody>
      </p:sp>
      <p:sp>
        <p:nvSpPr>
          <p:cNvPr id="52228" name="Line 6"/>
          <p:cNvSpPr>
            <a:spLocks noChangeShapeType="1"/>
          </p:cNvSpPr>
          <p:nvPr/>
        </p:nvSpPr>
        <p:spPr bwMode="auto">
          <a:xfrm flipH="1">
            <a:off x="304800" y="1066800"/>
            <a:ext cx="0" cy="5715000"/>
          </a:xfrm>
          <a:prstGeom prst="line">
            <a:avLst/>
          </a:prstGeom>
          <a:noFill/>
          <a:ln w="25400">
            <a:solidFill>
              <a:srgbClr val="800000"/>
            </a:solidFill>
            <a:round/>
            <a:headEnd/>
            <a:tailEnd/>
          </a:ln>
        </p:spPr>
        <p:txBody>
          <a:bodyPr/>
          <a:lstStyle/>
          <a:p>
            <a:endParaRPr lang="en-US"/>
          </a:p>
        </p:txBody>
      </p:sp>
      <p:grpSp>
        <p:nvGrpSpPr>
          <p:cNvPr id="2" name="Group 37"/>
          <p:cNvGrpSpPr>
            <a:grpSpLocks/>
          </p:cNvGrpSpPr>
          <p:nvPr/>
        </p:nvGrpSpPr>
        <p:grpSpPr bwMode="auto">
          <a:xfrm>
            <a:off x="2209800" y="4267200"/>
            <a:ext cx="4191000" cy="2286000"/>
            <a:chOff x="1392" y="2688"/>
            <a:chExt cx="2640" cy="1440"/>
          </a:xfrm>
        </p:grpSpPr>
        <p:sp>
          <p:nvSpPr>
            <p:cNvPr id="52230" name="AutoShape 7"/>
            <p:cNvSpPr>
              <a:spLocks noChangeArrowheads="1"/>
            </p:cNvSpPr>
            <p:nvPr/>
          </p:nvSpPr>
          <p:spPr bwMode="auto">
            <a:xfrm>
              <a:off x="2208" y="2880"/>
              <a:ext cx="240" cy="240"/>
            </a:xfrm>
            <a:prstGeom prst="smileyFace">
              <a:avLst>
                <a:gd name="adj" fmla="val 4653"/>
              </a:avLst>
            </a:prstGeom>
            <a:solidFill>
              <a:srgbClr val="00CCFF"/>
            </a:solidFill>
            <a:ln w="9525">
              <a:solidFill>
                <a:schemeClr val="tx1"/>
              </a:solidFill>
              <a:round/>
              <a:headEnd/>
              <a:tailEnd/>
            </a:ln>
          </p:spPr>
          <p:txBody>
            <a:bodyPr wrap="none" anchor="ctr"/>
            <a:lstStyle/>
            <a:p>
              <a:endParaRPr lang="en-US">
                <a:latin typeface="Calibri" pitchFamily="34" charset="0"/>
              </a:endParaRPr>
            </a:p>
          </p:txBody>
        </p:sp>
        <p:sp>
          <p:nvSpPr>
            <p:cNvPr id="52231" name="AutoShape 8"/>
            <p:cNvSpPr>
              <a:spLocks noChangeArrowheads="1"/>
            </p:cNvSpPr>
            <p:nvPr/>
          </p:nvSpPr>
          <p:spPr bwMode="auto">
            <a:xfrm>
              <a:off x="2448" y="3072"/>
              <a:ext cx="240" cy="240"/>
            </a:xfrm>
            <a:prstGeom prst="smileyFace">
              <a:avLst>
                <a:gd name="adj" fmla="val 4653"/>
              </a:avLst>
            </a:prstGeom>
            <a:solidFill>
              <a:srgbClr val="00CCFF"/>
            </a:solidFill>
            <a:ln w="9525">
              <a:solidFill>
                <a:schemeClr val="tx1"/>
              </a:solidFill>
              <a:round/>
              <a:headEnd/>
              <a:tailEnd/>
            </a:ln>
          </p:spPr>
          <p:txBody>
            <a:bodyPr wrap="none" anchor="ctr"/>
            <a:lstStyle/>
            <a:p>
              <a:endParaRPr lang="en-US">
                <a:latin typeface="Calibri" pitchFamily="34" charset="0"/>
              </a:endParaRPr>
            </a:p>
          </p:txBody>
        </p:sp>
        <p:sp>
          <p:nvSpPr>
            <p:cNvPr id="52232" name="AutoShape 9"/>
            <p:cNvSpPr>
              <a:spLocks noChangeArrowheads="1"/>
            </p:cNvSpPr>
            <p:nvPr/>
          </p:nvSpPr>
          <p:spPr bwMode="auto">
            <a:xfrm>
              <a:off x="2496" y="2784"/>
              <a:ext cx="240" cy="240"/>
            </a:xfrm>
            <a:prstGeom prst="smileyFace">
              <a:avLst>
                <a:gd name="adj" fmla="val 4653"/>
              </a:avLst>
            </a:prstGeom>
            <a:solidFill>
              <a:srgbClr val="00CCFF"/>
            </a:solidFill>
            <a:ln w="9525">
              <a:solidFill>
                <a:schemeClr val="tx1"/>
              </a:solidFill>
              <a:round/>
              <a:headEnd/>
              <a:tailEnd/>
            </a:ln>
          </p:spPr>
          <p:txBody>
            <a:bodyPr wrap="none" anchor="ctr"/>
            <a:lstStyle/>
            <a:p>
              <a:endParaRPr lang="en-US">
                <a:latin typeface="Calibri" pitchFamily="34" charset="0"/>
              </a:endParaRPr>
            </a:p>
          </p:txBody>
        </p:sp>
        <p:sp>
          <p:nvSpPr>
            <p:cNvPr id="52233" name="AutoShape 10"/>
            <p:cNvSpPr>
              <a:spLocks noChangeArrowheads="1"/>
            </p:cNvSpPr>
            <p:nvPr/>
          </p:nvSpPr>
          <p:spPr bwMode="auto">
            <a:xfrm>
              <a:off x="2448" y="3360"/>
              <a:ext cx="240" cy="240"/>
            </a:xfrm>
            <a:prstGeom prst="smileyFace">
              <a:avLst>
                <a:gd name="adj" fmla="val 4653"/>
              </a:avLst>
            </a:prstGeom>
            <a:solidFill>
              <a:srgbClr val="00CCFF"/>
            </a:solidFill>
            <a:ln w="9525">
              <a:solidFill>
                <a:schemeClr val="tx1"/>
              </a:solidFill>
              <a:round/>
              <a:headEnd/>
              <a:tailEnd/>
            </a:ln>
          </p:spPr>
          <p:txBody>
            <a:bodyPr wrap="none" anchor="ctr"/>
            <a:lstStyle/>
            <a:p>
              <a:endParaRPr lang="en-US">
                <a:latin typeface="Calibri" pitchFamily="34" charset="0"/>
              </a:endParaRPr>
            </a:p>
          </p:txBody>
        </p:sp>
        <p:sp>
          <p:nvSpPr>
            <p:cNvPr id="52234" name="AutoShape 11" descr="Light vertical"/>
            <p:cNvSpPr>
              <a:spLocks noChangeArrowheads="1"/>
            </p:cNvSpPr>
            <p:nvPr/>
          </p:nvSpPr>
          <p:spPr bwMode="auto">
            <a:xfrm>
              <a:off x="2736" y="2928"/>
              <a:ext cx="240" cy="240"/>
            </a:xfrm>
            <a:prstGeom prst="smileyFace">
              <a:avLst>
                <a:gd name="adj" fmla="val 4653"/>
              </a:avLst>
            </a:prstGeom>
            <a:pattFill prst="ltVert">
              <a:fgClr>
                <a:schemeClr val="tx1"/>
              </a:fgClr>
              <a:bgClr>
                <a:srgbClr val="00CCFF"/>
              </a:bgClr>
            </a:pattFill>
            <a:ln w="12700">
              <a:solidFill>
                <a:schemeClr val="tx1"/>
              </a:solidFill>
              <a:round/>
              <a:headEnd/>
              <a:tailEnd/>
            </a:ln>
          </p:spPr>
          <p:txBody>
            <a:bodyPr wrap="none" anchor="ctr"/>
            <a:lstStyle/>
            <a:p>
              <a:endParaRPr lang="en-US">
                <a:latin typeface="Calibri" pitchFamily="34" charset="0"/>
              </a:endParaRPr>
            </a:p>
          </p:txBody>
        </p:sp>
        <p:sp>
          <p:nvSpPr>
            <p:cNvPr id="52235" name="AutoShape 12" descr="Light vertical"/>
            <p:cNvSpPr>
              <a:spLocks noChangeArrowheads="1"/>
            </p:cNvSpPr>
            <p:nvPr/>
          </p:nvSpPr>
          <p:spPr bwMode="auto">
            <a:xfrm>
              <a:off x="2736" y="3216"/>
              <a:ext cx="240" cy="240"/>
            </a:xfrm>
            <a:prstGeom prst="smileyFace">
              <a:avLst>
                <a:gd name="adj" fmla="val 4653"/>
              </a:avLst>
            </a:prstGeom>
            <a:pattFill prst="ltVert">
              <a:fgClr>
                <a:schemeClr val="tx1"/>
              </a:fgClr>
              <a:bgClr>
                <a:srgbClr val="00CCFF"/>
              </a:bgClr>
            </a:pattFill>
            <a:ln w="12700">
              <a:solidFill>
                <a:schemeClr val="tx1"/>
              </a:solidFill>
              <a:round/>
              <a:headEnd/>
              <a:tailEnd/>
            </a:ln>
          </p:spPr>
          <p:txBody>
            <a:bodyPr wrap="none" anchor="ctr"/>
            <a:lstStyle/>
            <a:p>
              <a:endParaRPr lang="en-US">
                <a:latin typeface="Calibri" pitchFamily="34" charset="0"/>
              </a:endParaRPr>
            </a:p>
          </p:txBody>
        </p:sp>
        <p:sp>
          <p:nvSpPr>
            <p:cNvPr id="52236" name="AutoShape 13"/>
            <p:cNvSpPr>
              <a:spLocks noChangeArrowheads="1"/>
            </p:cNvSpPr>
            <p:nvPr/>
          </p:nvSpPr>
          <p:spPr bwMode="auto">
            <a:xfrm>
              <a:off x="2736" y="3504"/>
              <a:ext cx="240" cy="240"/>
            </a:xfrm>
            <a:prstGeom prst="smileyFace">
              <a:avLst>
                <a:gd name="adj" fmla="val 4653"/>
              </a:avLst>
            </a:prstGeom>
            <a:solidFill>
              <a:srgbClr val="00CCFF"/>
            </a:solidFill>
            <a:ln w="9525">
              <a:solidFill>
                <a:schemeClr val="tx1"/>
              </a:solidFill>
              <a:round/>
              <a:headEnd/>
              <a:tailEnd/>
            </a:ln>
          </p:spPr>
          <p:txBody>
            <a:bodyPr wrap="none" anchor="ctr"/>
            <a:lstStyle/>
            <a:p>
              <a:endParaRPr lang="en-US">
                <a:latin typeface="Calibri" pitchFamily="34" charset="0"/>
              </a:endParaRPr>
            </a:p>
          </p:txBody>
        </p:sp>
        <p:sp>
          <p:nvSpPr>
            <p:cNvPr id="52237" name="AutoShape 14"/>
            <p:cNvSpPr>
              <a:spLocks noChangeArrowheads="1"/>
            </p:cNvSpPr>
            <p:nvPr/>
          </p:nvSpPr>
          <p:spPr bwMode="auto">
            <a:xfrm>
              <a:off x="1392" y="2880"/>
              <a:ext cx="240" cy="240"/>
            </a:xfrm>
            <a:prstGeom prst="smileyFace">
              <a:avLst>
                <a:gd name="adj" fmla="val 4653"/>
              </a:avLst>
            </a:prstGeom>
            <a:solidFill>
              <a:srgbClr val="00CCFF"/>
            </a:solidFill>
            <a:ln w="9525">
              <a:solidFill>
                <a:schemeClr val="tx1"/>
              </a:solidFill>
              <a:round/>
              <a:headEnd/>
              <a:tailEnd/>
            </a:ln>
          </p:spPr>
          <p:txBody>
            <a:bodyPr wrap="none" anchor="ctr"/>
            <a:lstStyle/>
            <a:p>
              <a:endParaRPr lang="en-US">
                <a:latin typeface="Calibri" pitchFamily="34" charset="0"/>
              </a:endParaRPr>
            </a:p>
          </p:txBody>
        </p:sp>
        <p:sp>
          <p:nvSpPr>
            <p:cNvPr id="52238" name="AutoShape 15" descr="Light vertical"/>
            <p:cNvSpPr>
              <a:spLocks noChangeArrowheads="1"/>
            </p:cNvSpPr>
            <p:nvPr/>
          </p:nvSpPr>
          <p:spPr bwMode="auto">
            <a:xfrm>
              <a:off x="1632" y="2688"/>
              <a:ext cx="240" cy="240"/>
            </a:xfrm>
            <a:prstGeom prst="smileyFace">
              <a:avLst>
                <a:gd name="adj" fmla="val 4653"/>
              </a:avLst>
            </a:prstGeom>
            <a:pattFill prst="ltVert">
              <a:fgClr>
                <a:schemeClr val="tx1"/>
              </a:fgClr>
              <a:bgClr>
                <a:srgbClr val="00CCFF"/>
              </a:bgClr>
            </a:pattFill>
            <a:ln w="12700">
              <a:solidFill>
                <a:schemeClr val="tx1"/>
              </a:solidFill>
              <a:round/>
              <a:headEnd/>
              <a:tailEnd/>
            </a:ln>
          </p:spPr>
          <p:txBody>
            <a:bodyPr wrap="none" anchor="ctr"/>
            <a:lstStyle/>
            <a:p>
              <a:endParaRPr lang="en-US">
                <a:latin typeface="Calibri" pitchFamily="34" charset="0"/>
              </a:endParaRPr>
            </a:p>
          </p:txBody>
        </p:sp>
        <p:sp>
          <p:nvSpPr>
            <p:cNvPr id="52239" name="AutoShape 16"/>
            <p:cNvSpPr>
              <a:spLocks noChangeArrowheads="1"/>
            </p:cNvSpPr>
            <p:nvPr/>
          </p:nvSpPr>
          <p:spPr bwMode="auto">
            <a:xfrm>
              <a:off x="1584" y="3072"/>
              <a:ext cx="240" cy="240"/>
            </a:xfrm>
            <a:prstGeom prst="smileyFace">
              <a:avLst>
                <a:gd name="adj" fmla="val 4653"/>
              </a:avLst>
            </a:prstGeom>
            <a:solidFill>
              <a:srgbClr val="00CCFF"/>
            </a:solidFill>
            <a:ln w="9525">
              <a:solidFill>
                <a:schemeClr val="tx1"/>
              </a:solidFill>
              <a:round/>
              <a:headEnd/>
              <a:tailEnd/>
            </a:ln>
          </p:spPr>
          <p:txBody>
            <a:bodyPr wrap="none" anchor="ctr"/>
            <a:lstStyle/>
            <a:p>
              <a:endParaRPr lang="en-US">
                <a:latin typeface="Calibri" pitchFamily="34" charset="0"/>
              </a:endParaRPr>
            </a:p>
          </p:txBody>
        </p:sp>
        <p:sp>
          <p:nvSpPr>
            <p:cNvPr id="52240" name="AutoShape 17"/>
            <p:cNvSpPr>
              <a:spLocks noChangeArrowheads="1"/>
            </p:cNvSpPr>
            <p:nvPr/>
          </p:nvSpPr>
          <p:spPr bwMode="auto">
            <a:xfrm>
              <a:off x="1872" y="3024"/>
              <a:ext cx="240" cy="240"/>
            </a:xfrm>
            <a:prstGeom prst="smileyFace">
              <a:avLst>
                <a:gd name="adj" fmla="val 4653"/>
              </a:avLst>
            </a:prstGeom>
            <a:solidFill>
              <a:srgbClr val="00CCFF"/>
            </a:solidFill>
            <a:ln w="9525">
              <a:solidFill>
                <a:schemeClr val="tx1"/>
              </a:solidFill>
              <a:round/>
              <a:headEnd/>
              <a:tailEnd/>
            </a:ln>
          </p:spPr>
          <p:txBody>
            <a:bodyPr wrap="none" anchor="ctr"/>
            <a:lstStyle/>
            <a:p>
              <a:endParaRPr lang="en-US">
                <a:latin typeface="Calibri" pitchFamily="34" charset="0"/>
              </a:endParaRPr>
            </a:p>
          </p:txBody>
        </p:sp>
        <p:sp>
          <p:nvSpPr>
            <p:cNvPr id="52241" name="AutoShape 18"/>
            <p:cNvSpPr>
              <a:spLocks noChangeArrowheads="1"/>
            </p:cNvSpPr>
            <p:nvPr/>
          </p:nvSpPr>
          <p:spPr bwMode="auto">
            <a:xfrm>
              <a:off x="1632" y="3312"/>
              <a:ext cx="240" cy="240"/>
            </a:xfrm>
            <a:prstGeom prst="smileyFace">
              <a:avLst>
                <a:gd name="adj" fmla="val 4653"/>
              </a:avLst>
            </a:prstGeom>
            <a:solidFill>
              <a:srgbClr val="00CCFF"/>
            </a:solidFill>
            <a:ln w="9525">
              <a:solidFill>
                <a:schemeClr val="tx1"/>
              </a:solidFill>
              <a:round/>
              <a:headEnd/>
              <a:tailEnd/>
            </a:ln>
          </p:spPr>
          <p:txBody>
            <a:bodyPr wrap="none" anchor="ctr"/>
            <a:lstStyle/>
            <a:p>
              <a:endParaRPr lang="en-US">
                <a:latin typeface="Calibri" pitchFamily="34" charset="0"/>
              </a:endParaRPr>
            </a:p>
          </p:txBody>
        </p:sp>
        <p:sp>
          <p:nvSpPr>
            <p:cNvPr id="52242" name="AutoShape 19"/>
            <p:cNvSpPr>
              <a:spLocks noChangeArrowheads="1"/>
            </p:cNvSpPr>
            <p:nvPr/>
          </p:nvSpPr>
          <p:spPr bwMode="auto">
            <a:xfrm>
              <a:off x="1920" y="3312"/>
              <a:ext cx="240" cy="240"/>
            </a:xfrm>
            <a:prstGeom prst="smileyFace">
              <a:avLst>
                <a:gd name="adj" fmla="val 4653"/>
              </a:avLst>
            </a:prstGeom>
            <a:solidFill>
              <a:srgbClr val="00CCFF"/>
            </a:solidFill>
            <a:ln w="9525">
              <a:solidFill>
                <a:schemeClr val="tx1"/>
              </a:solidFill>
              <a:round/>
              <a:headEnd/>
              <a:tailEnd/>
            </a:ln>
          </p:spPr>
          <p:txBody>
            <a:bodyPr wrap="none" anchor="ctr"/>
            <a:lstStyle/>
            <a:p>
              <a:endParaRPr lang="en-US">
                <a:latin typeface="Calibri" pitchFamily="34" charset="0"/>
              </a:endParaRPr>
            </a:p>
          </p:txBody>
        </p:sp>
        <p:sp>
          <p:nvSpPr>
            <p:cNvPr id="52243" name="AutoShape 20"/>
            <p:cNvSpPr>
              <a:spLocks noChangeArrowheads="1"/>
            </p:cNvSpPr>
            <p:nvPr/>
          </p:nvSpPr>
          <p:spPr bwMode="auto">
            <a:xfrm>
              <a:off x="1968" y="2736"/>
              <a:ext cx="240" cy="240"/>
            </a:xfrm>
            <a:prstGeom prst="smileyFace">
              <a:avLst>
                <a:gd name="adj" fmla="val 4653"/>
              </a:avLst>
            </a:prstGeom>
            <a:solidFill>
              <a:srgbClr val="00CCFF"/>
            </a:solidFill>
            <a:ln w="9525">
              <a:solidFill>
                <a:schemeClr val="tx1"/>
              </a:solidFill>
              <a:round/>
              <a:headEnd/>
              <a:tailEnd/>
            </a:ln>
          </p:spPr>
          <p:txBody>
            <a:bodyPr wrap="none" anchor="ctr"/>
            <a:lstStyle/>
            <a:p>
              <a:endParaRPr lang="en-US">
                <a:latin typeface="Calibri" pitchFamily="34" charset="0"/>
              </a:endParaRPr>
            </a:p>
          </p:txBody>
        </p:sp>
        <p:sp>
          <p:nvSpPr>
            <p:cNvPr id="52244" name="AutoShape 21" descr="Light vertical"/>
            <p:cNvSpPr>
              <a:spLocks noChangeArrowheads="1"/>
            </p:cNvSpPr>
            <p:nvPr/>
          </p:nvSpPr>
          <p:spPr bwMode="auto">
            <a:xfrm>
              <a:off x="2160" y="3168"/>
              <a:ext cx="240" cy="240"/>
            </a:xfrm>
            <a:prstGeom prst="smileyFace">
              <a:avLst>
                <a:gd name="adj" fmla="val 4653"/>
              </a:avLst>
            </a:prstGeom>
            <a:pattFill prst="ltVert">
              <a:fgClr>
                <a:schemeClr val="tx1"/>
              </a:fgClr>
              <a:bgClr>
                <a:srgbClr val="00CCFF"/>
              </a:bgClr>
            </a:pattFill>
            <a:ln w="12700">
              <a:solidFill>
                <a:schemeClr val="tx1"/>
              </a:solidFill>
              <a:round/>
              <a:headEnd/>
              <a:tailEnd/>
            </a:ln>
          </p:spPr>
          <p:txBody>
            <a:bodyPr wrap="none" anchor="ctr"/>
            <a:lstStyle/>
            <a:p>
              <a:endParaRPr lang="en-US">
                <a:latin typeface="Calibri" pitchFamily="34" charset="0"/>
              </a:endParaRPr>
            </a:p>
          </p:txBody>
        </p:sp>
        <p:sp>
          <p:nvSpPr>
            <p:cNvPr id="52245" name="AutoShape 22"/>
            <p:cNvSpPr>
              <a:spLocks noChangeArrowheads="1"/>
            </p:cNvSpPr>
            <p:nvPr/>
          </p:nvSpPr>
          <p:spPr bwMode="auto">
            <a:xfrm>
              <a:off x="2160" y="3456"/>
              <a:ext cx="240" cy="240"/>
            </a:xfrm>
            <a:prstGeom prst="smileyFace">
              <a:avLst>
                <a:gd name="adj" fmla="val 4653"/>
              </a:avLst>
            </a:prstGeom>
            <a:solidFill>
              <a:srgbClr val="00CCFF"/>
            </a:solidFill>
            <a:ln w="9525">
              <a:solidFill>
                <a:schemeClr val="tx1"/>
              </a:solidFill>
              <a:round/>
              <a:headEnd/>
              <a:tailEnd/>
            </a:ln>
          </p:spPr>
          <p:txBody>
            <a:bodyPr wrap="none" anchor="ctr"/>
            <a:lstStyle/>
            <a:p>
              <a:endParaRPr lang="en-US">
                <a:latin typeface="Calibri" pitchFamily="34" charset="0"/>
              </a:endParaRPr>
            </a:p>
          </p:txBody>
        </p:sp>
        <p:sp>
          <p:nvSpPr>
            <p:cNvPr id="52246" name="AutoShape 23"/>
            <p:cNvSpPr>
              <a:spLocks noChangeArrowheads="1"/>
            </p:cNvSpPr>
            <p:nvPr/>
          </p:nvSpPr>
          <p:spPr bwMode="auto">
            <a:xfrm>
              <a:off x="2160" y="3744"/>
              <a:ext cx="240" cy="240"/>
            </a:xfrm>
            <a:prstGeom prst="smileyFace">
              <a:avLst>
                <a:gd name="adj" fmla="val 4653"/>
              </a:avLst>
            </a:prstGeom>
            <a:solidFill>
              <a:srgbClr val="00CCFF"/>
            </a:solidFill>
            <a:ln w="9525">
              <a:solidFill>
                <a:schemeClr val="tx1"/>
              </a:solidFill>
              <a:round/>
              <a:headEnd/>
              <a:tailEnd/>
            </a:ln>
          </p:spPr>
          <p:txBody>
            <a:bodyPr wrap="none" anchor="ctr"/>
            <a:lstStyle/>
            <a:p>
              <a:endParaRPr lang="en-US">
                <a:latin typeface="Calibri" pitchFamily="34" charset="0"/>
              </a:endParaRPr>
            </a:p>
          </p:txBody>
        </p:sp>
        <p:sp>
          <p:nvSpPr>
            <p:cNvPr id="52247" name="AutoShape 24" descr="Light vertical"/>
            <p:cNvSpPr>
              <a:spLocks noChangeArrowheads="1"/>
            </p:cNvSpPr>
            <p:nvPr/>
          </p:nvSpPr>
          <p:spPr bwMode="auto">
            <a:xfrm>
              <a:off x="1824" y="3600"/>
              <a:ext cx="240" cy="240"/>
            </a:xfrm>
            <a:prstGeom prst="smileyFace">
              <a:avLst>
                <a:gd name="adj" fmla="val 4653"/>
              </a:avLst>
            </a:prstGeom>
            <a:pattFill prst="ltVert">
              <a:fgClr>
                <a:schemeClr val="tx1"/>
              </a:fgClr>
              <a:bgClr>
                <a:srgbClr val="00CCFF"/>
              </a:bgClr>
            </a:pattFill>
            <a:ln w="12700">
              <a:solidFill>
                <a:schemeClr val="tx1"/>
              </a:solidFill>
              <a:round/>
              <a:headEnd/>
              <a:tailEnd/>
            </a:ln>
          </p:spPr>
          <p:txBody>
            <a:bodyPr wrap="none" anchor="ctr"/>
            <a:lstStyle/>
            <a:p>
              <a:endParaRPr lang="en-US">
                <a:latin typeface="Calibri" pitchFamily="34" charset="0"/>
              </a:endParaRPr>
            </a:p>
          </p:txBody>
        </p:sp>
        <p:sp>
          <p:nvSpPr>
            <p:cNvPr id="52248" name="AutoShape 25"/>
            <p:cNvSpPr>
              <a:spLocks noChangeArrowheads="1"/>
            </p:cNvSpPr>
            <p:nvPr/>
          </p:nvSpPr>
          <p:spPr bwMode="auto">
            <a:xfrm>
              <a:off x="3072" y="2832"/>
              <a:ext cx="240" cy="240"/>
            </a:xfrm>
            <a:prstGeom prst="smileyFace">
              <a:avLst>
                <a:gd name="adj" fmla="val 4653"/>
              </a:avLst>
            </a:prstGeom>
            <a:solidFill>
              <a:srgbClr val="00CCFF"/>
            </a:solidFill>
            <a:ln w="9525">
              <a:solidFill>
                <a:schemeClr val="tx1"/>
              </a:solidFill>
              <a:round/>
              <a:headEnd/>
              <a:tailEnd/>
            </a:ln>
          </p:spPr>
          <p:txBody>
            <a:bodyPr wrap="none" anchor="ctr"/>
            <a:lstStyle/>
            <a:p>
              <a:endParaRPr lang="en-US">
                <a:latin typeface="Calibri" pitchFamily="34" charset="0"/>
              </a:endParaRPr>
            </a:p>
          </p:txBody>
        </p:sp>
        <p:sp>
          <p:nvSpPr>
            <p:cNvPr id="52249" name="AutoShape 26"/>
            <p:cNvSpPr>
              <a:spLocks noChangeArrowheads="1"/>
            </p:cNvSpPr>
            <p:nvPr/>
          </p:nvSpPr>
          <p:spPr bwMode="auto">
            <a:xfrm>
              <a:off x="3072" y="3120"/>
              <a:ext cx="240" cy="240"/>
            </a:xfrm>
            <a:prstGeom prst="smileyFace">
              <a:avLst>
                <a:gd name="adj" fmla="val 4653"/>
              </a:avLst>
            </a:prstGeom>
            <a:solidFill>
              <a:srgbClr val="00CCFF"/>
            </a:solidFill>
            <a:ln w="9525">
              <a:solidFill>
                <a:schemeClr val="tx1"/>
              </a:solidFill>
              <a:round/>
              <a:headEnd/>
              <a:tailEnd/>
            </a:ln>
          </p:spPr>
          <p:txBody>
            <a:bodyPr wrap="none" anchor="ctr"/>
            <a:lstStyle/>
            <a:p>
              <a:endParaRPr lang="en-US">
                <a:latin typeface="Calibri" pitchFamily="34" charset="0"/>
              </a:endParaRPr>
            </a:p>
          </p:txBody>
        </p:sp>
        <p:sp>
          <p:nvSpPr>
            <p:cNvPr id="52250" name="AutoShape 27"/>
            <p:cNvSpPr>
              <a:spLocks noChangeArrowheads="1"/>
            </p:cNvSpPr>
            <p:nvPr/>
          </p:nvSpPr>
          <p:spPr bwMode="auto">
            <a:xfrm>
              <a:off x="3072" y="3456"/>
              <a:ext cx="240" cy="240"/>
            </a:xfrm>
            <a:prstGeom prst="smileyFace">
              <a:avLst>
                <a:gd name="adj" fmla="val 4653"/>
              </a:avLst>
            </a:prstGeom>
            <a:solidFill>
              <a:srgbClr val="00CCFF"/>
            </a:solidFill>
            <a:ln w="9525">
              <a:solidFill>
                <a:schemeClr val="tx1"/>
              </a:solidFill>
              <a:round/>
              <a:headEnd/>
              <a:tailEnd/>
            </a:ln>
          </p:spPr>
          <p:txBody>
            <a:bodyPr wrap="none" anchor="ctr"/>
            <a:lstStyle/>
            <a:p>
              <a:endParaRPr lang="en-US">
                <a:latin typeface="Calibri" pitchFamily="34" charset="0"/>
              </a:endParaRPr>
            </a:p>
          </p:txBody>
        </p:sp>
        <p:sp>
          <p:nvSpPr>
            <p:cNvPr id="52251" name="AutoShape 28"/>
            <p:cNvSpPr>
              <a:spLocks noChangeArrowheads="1"/>
            </p:cNvSpPr>
            <p:nvPr/>
          </p:nvSpPr>
          <p:spPr bwMode="auto">
            <a:xfrm>
              <a:off x="2448" y="3648"/>
              <a:ext cx="240" cy="240"/>
            </a:xfrm>
            <a:prstGeom prst="smileyFace">
              <a:avLst>
                <a:gd name="adj" fmla="val 4653"/>
              </a:avLst>
            </a:prstGeom>
            <a:solidFill>
              <a:srgbClr val="00CCFF"/>
            </a:solidFill>
            <a:ln w="9525">
              <a:solidFill>
                <a:schemeClr val="tx1"/>
              </a:solidFill>
              <a:round/>
              <a:headEnd/>
              <a:tailEnd/>
            </a:ln>
          </p:spPr>
          <p:txBody>
            <a:bodyPr wrap="none" anchor="ctr"/>
            <a:lstStyle/>
            <a:p>
              <a:endParaRPr lang="en-US">
                <a:latin typeface="Calibri" pitchFamily="34" charset="0"/>
              </a:endParaRPr>
            </a:p>
          </p:txBody>
        </p:sp>
        <p:sp>
          <p:nvSpPr>
            <p:cNvPr id="52252" name="AutoShape 29" descr="Light vertical"/>
            <p:cNvSpPr>
              <a:spLocks noChangeArrowheads="1"/>
            </p:cNvSpPr>
            <p:nvPr/>
          </p:nvSpPr>
          <p:spPr bwMode="auto">
            <a:xfrm>
              <a:off x="3312" y="2976"/>
              <a:ext cx="240" cy="240"/>
            </a:xfrm>
            <a:prstGeom prst="smileyFace">
              <a:avLst>
                <a:gd name="adj" fmla="val 4653"/>
              </a:avLst>
            </a:prstGeom>
            <a:pattFill prst="ltVert">
              <a:fgClr>
                <a:schemeClr val="tx1"/>
              </a:fgClr>
              <a:bgClr>
                <a:srgbClr val="00CCFF"/>
              </a:bgClr>
            </a:pattFill>
            <a:ln w="12700">
              <a:solidFill>
                <a:schemeClr val="tx1"/>
              </a:solidFill>
              <a:round/>
              <a:headEnd/>
              <a:tailEnd/>
            </a:ln>
          </p:spPr>
          <p:txBody>
            <a:bodyPr wrap="none" anchor="ctr"/>
            <a:lstStyle/>
            <a:p>
              <a:endParaRPr lang="en-US">
                <a:latin typeface="Calibri" pitchFamily="34" charset="0"/>
              </a:endParaRPr>
            </a:p>
          </p:txBody>
        </p:sp>
        <p:sp>
          <p:nvSpPr>
            <p:cNvPr id="52253" name="AutoShape 30" descr="Light vertical"/>
            <p:cNvSpPr>
              <a:spLocks noChangeArrowheads="1"/>
            </p:cNvSpPr>
            <p:nvPr/>
          </p:nvSpPr>
          <p:spPr bwMode="auto">
            <a:xfrm>
              <a:off x="3552" y="2784"/>
              <a:ext cx="240" cy="240"/>
            </a:xfrm>
            <a:prstGeom prst="smileyFace">
              <a:avLst>
                <a:gd name="adj" fmla="val 4653"/>
              </a:avLst>
            </a:prstGeom>
            <a:pattFill prst="ltVert">
              <a:fgClr>
                <a:schemeClr val="tx1"/>
              </a:fgClr>
              <a:bgClr>
                <a:srgbClr val="00CCFF"/>
              </a:bgClr>
            </a:pattFill>
            <a:ln w="12700">
              <a:solidFill>
                <a:schemeClr val="tx1"/>
              </a:solidFill>
              <a:round/>
              <a:headEnd/>
              <a:tailEnd/>
            </a:ln>
          </p:spPr>
          <p:txBody>
            <a:bodyPr wrap="none" anchor="ctr"/>
            <a:lstStyle/>
            <a:p>
              <a:endParaRPr lang="en-US">
                <a:latin typeface="Calibri" pitchFamily="34" charset="0"/>
              </a:endParaRPr>
            </a:p>
          </p:txBody>
        </p:sp>
        <p:sp>
          <p:nvSpPr>
            <p:cNvPr id="52254" name="AutoShape 31"/>
            <p:cNvSpPr>
              <a:spLocks noChangeArrowheads="1"/>
            </p:cNvSpPr>
            <p:nvPr/>
          </p:nvSpPr>
          <p:spPr bwMode="auto">
            <a:xfrm>
              <a:off x="3504" y="3168"/>
              <a:ext cx="240" cy="240"/>
            </a:xfrm>
            <a:prstGeom prst="smileyFace">
              <a:avLst>
                <a:gd name="adj" fmla="val 4653"/>
              </a:avLst>
            </a:prstGeom>
            <a:solidFill>
              <a:srgbClr val="00CCFF"/>
            </a:solidFill>
            <a:ln w="9525">
              <a:solidFill>
                <a:schemeClr val="tx1"/>
              </a:solidFill>
              <a:round/>
              <a:headEnd/>
              <a:tailEnd/>
            </a:ln>
          </p:spPr>
          <p:txBody>
            <a:bodyPr wrap="none" anchor="ctr"/>
            <a:lstStyle/>
            <a:p>
              <a:endParaRPr lang="en-US">
                <a:latin typeface="Calibri" pitchFamily="34" charset="0"/>
              </a:endParaRPr>
            </a:p>
          </p:txBody>
        </p:sp>
        <p:sp>
          <p:nvSpPr>
            <p:cNvPr id="52255" name="AutoShape 32"/>
            <p:cNvSpPr>
              <a:spLocks noChangeArrowheads="1"/>
            </p:cNvSpPr>
            <p:nvPr/>
          </p:nvSpPr>
          <p:spPr bwMode="auto">
            <a:xfrm>
              <a:off x="3792" y="3120"/>
              <a:ext cx="240" cy="240"/>
            </a:xfrm>
            <a:prstGeom prst="smileyFace">
              <a:avLst>
                <a:gd name="adj" fmla="val 4653"/>
              </a:avLst>
            </a:prstGeom>
            <a:solidFill>
              <a:srgbClr val="00CCFF"/>
            </a:solidFill>
            <a:ln w="9525">
              <a:solidFill>
                <a:schemeClr val="tx1"/>
              </a:solidFill>
              <a:round/>
              <a:headEnd/>
              <a:tailEnd/>
            </a:ln>
          </p:spPr>
          <p:txBody>
            <a:bodyPr wrap="none" anchor="ctr"/>
            <a:lstStyle/>
            <a:p>
              <a:endParaRPr lang="en-US">
                <a:latin typeface="Calibri" pitchFamily="34" charset="0"/>
              </a:endParaRPr>
            </a:p>
          </p:txBody>
        </p:sp>
        <p:sp>
          <p:nvSpPr>
            <p:cNvPr id="52256" name="AutoShape 33"/>
            <p:cNvSpPr>
              <a:spLocks noChangeArrowheads="1"/>
            </p:cNvSpPr>
            <p:nvPr/>
          </p:nvSpPr>
          <p:spPr bwMode="auto">
            <a:xfrm>
              <a:off x="3552" y="3408"/>
              <a:ext cx="240" cy="240"/>
            </a:xfrm>
            <a:prstGeom prst="smileyFace">
              <a:avLst>
                <a:gd name="adj" fmla="val 4653"/>
              </a:avLst>
            </a:prstGeom>
            <a:solidFill>
              <a:srgbClr val="00CCFF"/>
            </a:solidFill>
            <a:ln w="9525">
              <a:solidFill>
                <a:schemeClr val="tx1"/>
              </a:solidFill>
              <a:round/>
              <a:headEnd/>
              <a:tailEnd/>
            </a:ln>
          </p:spPr>
          <p:txBody>
            <a:bodyPr wrap="none" anchor="ctr"/>
            <a:lstStyle/>
            <a:p>
              <a:endParaRPr lang="en-US">
                <a:latin typeface="Calibri" pitchFamily="34" charset="0"/>
              </a:endParaRPr>
            </a:p>
          </p:txBody>
        </p:sp>
        <p:sp>
          <p:nvSpPr>
            <p:cNvPr id="52257" name="AutoShape 34" descr="Light vertical"/>
            <p:cNvSpPr>
              <a:spLocks noChangeArrowheads="1"/>
            </p:cNvSpPr>
            <p:nvPr/>
          </p:nvSpPr>
          <p:spPr bwMode="auto">
            <a:xfrm>
              <a:off x="3072" y="3744"/>
              <a:ext cx="240" cy="240"/>
            </a:xfrm>
            <a:prstGeom prst="smileyFace">
              <a:avLst>
                <a:gd name="adj" fmla="val 4653"/>
              </a:avLst>
            </a:prstGeom>
            <a:pattFill prst="ltVert">
              <a:fgClr>
                <a:schemeClr val="tx1"/>
              </a:fgClr>
              <a:bgClr>
                <a:srgbClr val="00CCFF"/>
              </a:bgClr>
            </a:pattFill>
            <a:ln w="12700">
              <a:solidFill>
                <a:schemeClr val="tx1"/>
              </a:solidFill>
              <a:round/>
              <a:headEnd/>
              <a:tailEnd/>
            </a:ln>
          </p:spPr>
          <p:txBody>
            <a:bodyPr wrap="none" anchor="ctr"/>
            <a:lstStyle/>
            <a:p>
              <a:endParaRPr lang="en-US">
                <a:latin typeface="Calibri" pitchFamily="34" charset="0"/>
              </a:endParaRPr>
            </a:p>
          </p:txBody>
        </p:sp>
        <p:sp>
          <p:nvSpPr>
            <p:cNvPr id="52258" name="AutoShape 35" descr="Light vertical"/>
            <p:cNvSpPr>
              <a:spLocks noChangeArrowheads="1"/>
            </p:cNvSpPr>
            <p:nvPr/>
          </p:nvSpPr>
          <p:spPr bwMode="auto">
            <a:xfrm>
              <a:off x="3360" y="3600"/>
              <a:ext cx="240" cy="240"/>
            </a:xfrm>
            <a:prstGeom prst="smileyFace">
              <a:avLst>
                <a:gd name="adj" fmla="val 4653"/>
              </a:avLst>
            </a:prstGeom>
            <a:pattFill prst="ltVert">
              <a:fgClr>
                <a:schemeClr val="tx1"/>
              </a:fgClr>
              <a:bgClr>
                <a:srgbClr val="00CCFF"/>
              </a:bgClr>
            </a:pattFill>
            <a:ln w="12700">
              <a:solidFill>
                <a:schemeClr val="tx1"/>
              </a:solidFill>
              <a:round/>
              <a:headEnd/>
              <a:tailEnd/>
            </a:ln>
          </p:spPr>
          <p:txBody>
            <a:bodyPr wrap="none" anchor="ctr"/>
            <a:lstStyle/>
            <a:p>
              <a:endParaRPr lang="en-US">
                <a:latin typeface="Calibri" pitchFamily="34" charset="0"/>
              </a:endParaRPr>
            </a:p>
          </p:txBody>
        </p:sp>
        <p:sp>
          <p:nvSpPr>
            <p:cNvPr id="52259" name="AutoShape 36"/>
            <p:cNvSpPr>
              <a:spLocks noChangeArrowheads="1"/>
            </p:cNvSpPr>
            <p:nvPr/>
          </p:nvSpPr>
          <p:spPr bwMode="auto">
            <a:xfrm>
              <a:off x="3360" y="3888"/>
              <a:ext cx="240" cy="240"/>
            </a:xfrm>
            <a:prstGeom prst="smileyFace">
              <a:avLst>
                <a:gd name="adj" fmla="val 4653"/>
              </a:avLst>
            </a:prstGeom>
            <a:solidFill>
              <a:srgbClr val="00CCFF"/>
            </a:solidFill>
            <a:ln w="9525">
              <a:solidFill>
                <a:schemeClr val="tx1"/>
              </a:solidFill>
              <a:round/>
              <a:headEnd/>
              <a:tailEnd/>
            </a:ln>
          </p:spPr>
          <p:txBody>
            <a:bodyPr wrap="none" anchor="ctr"/>
            <a:lstStyle/>
            <a:p>
              <a:endParaRPr lang="en-US">
                <a:latin typeface="Calibri" pitchFamily="34" charset="0"/>
              </a:endParaRPr>
            </a:p>
          </p:txBody>
        </p:sp>
      </p:grpSp>
    </p:spTree>
    <p:extLst>
      <p:ext uri="{BB962C8B-B14F-4D97-AF65-F5344CB8AC3E}">
        <p14:creationId xmlns:p14="http://schemas.microsoft.com/office/powerpoint/2010/main" val="4924222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3"/>
          <p:cNvSpPr>
            <a:spLocks noGrp="1" noChangeArrowheads="1"/>
          </p:cNvSpPr>
          <p:nvPr>
            <p:ph type="title"/>
          </p:nvPr>
        </p:nvSpPr>
        <p:spPr>
          <a:xfrm>
            <a:off x="533400" y="304800"/>
            <a:ext cx="8382000" cy="685800"/>
          </a:xfrm>
        </p:spPr>
        <p:txBody>
          <a:bodyPr>
            <a:normAutofit fontScale="90000"/>
          </a:bodyPr>
          <a:lstStyle/>
          <a:p>
            <a:r>
              <a:rPr lang="en-US" sz="3800" b="1" smtClean="0">
                <a:solidFill>
                  <a:srgbClr val="800000"/>
                </a:solidFill>
                <a:latin typeface="Times New Roman" pitchFamily="18" charset="0"/>
              </a:rPr>
              <a:t>Sampling Design: Probability Sampling</a:t>
            </a:r>
          </a:p>
        </p:txBody>
      </p:sp>
      <p:sp>
        <p:nvSpPr>
          <p:cNvPr id="216068" name="Rectangle 4"/>
          <p:cNvSpPr>
            <a:spLocks noGrp="1" noChangeArrowheads="1"/>
          </p:cNvSpPr>
          <p:nvPr>
            <p:ph type="body" idx="1"/>
          </p:nvPr>
        </p:nvSpPr>
        <p:spPr>
          <a:xfrm>
            <a:off x="457200" y="1447800"/>
            <a:ext cx="8686800" cy="5410200"/>
          </a:xfrm>
        </p:spPr>
        <p:txBody>
          <a:bodyPr/>
          <a:lstStyle/>
          <a:p>
            <a:pPr lvl="1"/>
            <a:r>
              <a:rPr lang="en-US" sz="2600" b="1" smtClean="0">
                <a:solidFill>
                  <a:srgbClr val="800000"/>
                </a:solidFill>
                <a:latin typeface="Times New Roman" pitchFamily="18" charset="0"/>
              </a:rPr>
              <a:t>Stratified random sampling</a:t>
            </a:r>
          </a:p>
          <a:p>
            <a:pPr lvl="2"/>
            <a:r>
              <a:rPr lang="en-US" smtClean="0">
                <a:solidFill>
                  <a:srgbClr val="800000"/>
                </a:solidFill>
                <a:latin typeface="Times New Roman" pitchFamily="18" charset="0"/>
              </a:rPr>
              <a:t>Divide population into internally homogenous groups (“strata”) that differ from each other in important ways</a:t>
            </a:r>
          </a:p>
          <a:p>
            <a:pPr lvl="2"/>
            <a:r>
              <a:rPr lang="en-US" smtClean="0">
                <a:solidFill>
                  <a:srgbClr val="800000"/>
                </a:solidFill>
                <a:latin typeface="Times New Roman" pitchFamily="18" charset="0"/>
              </a:rPr>
              <a:t>Basis for grouping must be known before sampling</a:t>
            </a:r>
          </a:p>
          <a:p>
            <a:pPr lvl="2"/>
            <a:r>
              <a:rPr lang="en-US" smtClean="0">
                <a:solidFill>
                  <a:srgbClr val="800000"/>
                </a:solidFill>
                <a:latin typeface="Times New Roman" pitchFamily="18" charset="0"/>
              </a:rPr>
              <a:t>Select random sample from within each group</a:t>
            </a:r>
          </a:p>
        </p:txBody>
      </p:sp>
      <p:sp>
        <p:nvSpPr>
          <p:cNvPr id="54275" name="Line 5"/>
          <p:cNvSpPr>
            <a:spLocks noChangeShapeType="1"/>
          </p:cNvSpPr>
          <p:nvPr/>
        </p:nvSpPr>
        <p:spPr bwMode="auto">
          <a:xfrm>
            <a:off x="1219200" y="1066800"/>
            <a:ext cx="7772400" cy="0"/>
          </a:xfrm>
          <a:prstGeom prst="line">
            <a:avLst/>
          </a:prstGeom>
          <a:noFill/>
          <a:ln w="25400">
            <a:solidFill>
              <a:srgbClr val="800000"/>
            </a:solidFill>
            <a:round/>
            <a:headEnd/>
            <a:tailEnd/>
          </a:ln>
        </p:spPr>
        <p:txBody>
          <a:bodyPr/>
          <a:lstStyle/>
          <a:p>
            <a:endParaRPr lang="en-US"/>
          </a:p>
        </p:txBody>
      </p:sp>
      <p:sp>
        <p:nvSpPr>
          <p:cNvPr id="54276" name="Line 6"/>
          <p:cNvSpPr>
            <a:spLocks noChangeShapeType="1"/>
          </p:cNvSpPr>
          <p:nvPr/>
        </p:nvSpPr>
        <p:spPr bwMode="auto">
          <a:xfrm flipH="1">
            <a:off x="304800" y="1066800"/>
            <a:ext cx="0" cy="5715000"/>
          </a:xfrm>
          <a:prstGeom prst="line">
            <a:avLst/>
          </a:prstGeom>
          <a:noFill/>
          <a:ln w="25400">
            <a:solidFill>
              <a:srgbClr val="800000"/>
            </a:solidFill>
            <a:round/>
            <a:headEnd/>
            <a:tailEnd/>
          </a:ln>
        </p:spPr>
        <p:txBody>
          <a:bodyPr/>
          <a:lstStyle/>
          <a:p>
            <a:endParaRPr lang="en-US"/>
          </a:p>
        </p:txBody>
      </p:sp>
      <p:grpSp>
        <p:nvGrpSpPr>
          <p:cNvPr id="2" name="Group 55"/>
          <p:cNvGrpSpPr>
            <a:grpSpLocks/>
          </p:cNvGrpSpPr>
          <p:nvPr/>
        </p:nvGrpSpPr>
        <p:grpSpPr bwMode="auto">
          <a:xfrm>
            <a:off x="895350" y="4171950"/>
            <a:ext cx="7467600" cy="2590800"/>
            <a:chOff x="912" y="2448"/>
            <a:chExt cx="4704" cy="1632"/>
          </a:xfrm>
        </p:grpSpPr>
        <p:sp>
          <p:nvSpPr>
            <p:cNvPr id="54278" name="AutoShape 7"/>
            <p:cNvSpPr>
              <a:spLocks noChangeArrowheads="1"/>
            </p:cNvSpPr>
            <p:nvPr/>
          </p:nvSpPr>
          <p:spPr bwMode="auto">
            <a:xfrm>
              <a:off x="1728" y="2640"/>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4279" name="AutoShape 8"/>
            <p:cNvSpPr>
              <a:spLocks noChangeArrowheads="1"/>
            </p:cNvSpPr>
            <p:nvPr/>
          </p:nvSpPr>
          <p:spPr bwMode="auto">
            <a:xfrm>
              <a:off x="1968" y="2832"/>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4280" name="AutoShape 9"/>
            <p:cNvSpPr>
              <a:spLocks noChangeArrowheads="1"/>
            </p:cNvSpPr>
            <p:nvPr/>
          </p:nvSpPr>
          <p:spPr bwMode="auto">
            <a:xfrm>
              <a:off x="2016" y="2544"/>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4281" name="AutoShape 11" descr="Light vertical"/>
            <p:cNvSpPr>
              <a:spLocks noChangeArrowheads="1"/>
            </p:cNvSpPr>
            <p:nvPr/>
          </p:nvSpPr>
          <p:spPr bwMode="auto">
            <a:xfrm>
              <a:off x="2736" y="2688"/>
              <a:ext cx="240" cy="240"/>
            </a:xfrm>
            <a:prstGeom prst="smileyFace">
              <a:avLst>
                <a:gd name="adj" fmla="val 4653"/>
              </a:avLst>
            </a:prstGeom>
            <a:pattFill prst="ltVert">
              <a:fgClr>
                <a:schemeClr val="tx1"/>
              </a:fgClr>
              <a:bgClr>
                <a:srgbClr val="FF0000"/>
              </a:bgClr>
            </a:pattFill>
            <a:ln w="12700">
              <a:solidFill>
                <a:schemeClr val="tx1"/>
              </a:solidFill>
              <a:round/>
              <a:headEnd/>
              <a:tailEnd/>
            </a:ln>
          </p:spPr>
          <p:txBody>
            <a:bodyPr wrap="none" anchor="ctr"/>
            <a:lstStyle/>
            <a:p>
              <a:endParaRPr lang="en-US">
                <a:latin typeface="Calibri" pitchFamily="34" charset="0"/>
              </a:endParaRPr>
            </a:p>
          </p:txBody>
        </p:sp>
        <p:sp>
          <p:nvSpPr>
            <p:cNvPr id="54282" name="AutoShape 12" descr="Light vertical"/>
            <p:cNvSpPr>
              <a:spLocks noChangeArrowheads="1"/>
            </p:cNvSpPr>
            <p:nvPr/>
          </p:nvSpPr>
          <p:spPr bwMode="auto">
            <a:xfrm>
              <a:off x="2736" y="2976"/>
              <a:ext cx="240" cy="240"/>
            </a:xfrm>
            <a:prstGeom prst="smileyFace">
              <a:avLst>
                <a:gd name="adj" fmla="val 4653"/>
              </a:avLst>
            </a:prstGeom>
            <a:pattFill prst="ltVert">
              <a:fgClr>
                <a:schemeClr val="tx1"/>
              </a:fgClr>
              <a:bgClr>
                <a:srgbClr val="FF0000"/>
              </a:bgClr>
            </a:pattFill>
            <a:ln w="12700">
              <a:solidFill>
                <a:schemeClr val="tx1"/>
              </a:solidFill>
              <a:round/>
              <a:headEnd/>
              <a:tailEnd/>
            </a:ln>
          </p:spPr>
          <p:txBody>
            <a:bodyPr wrap="none" anchor="ctr"/>
            <a:lstStyle/>
            <a:p>
              <a:endParaRPr lang="en-US">
                <a:latin typeface="Calibri" pitchFamily="34" charset="0"/>
              </a:endParaRPr>
            </a:p>
          </p:txBody>
        </p:sp>
        <p:sp>
          <p:nvSpPr>
            <p:cNvPr id="54283" name="AutoShape 13"/>
            <p:cNvSpPr>
              <a:spLocks noChangeArrowheads="1"/>
            </p:cNvSpPr>
            <p:nvPr/>
          </p:nvSpPr>
          <p:spPr bwMode="auto">
            <a:xfrm>
              <a:off x="2736" y="3264"/>
              <a:ext cx="240" cy="240"/>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54284" name="AutoShape 14"/>
            <p:cNvSpPr>
              <a:spLocks noChangeArrowheads="1"/>
            </p:cNvSpPr>
            <p:nvPr/>
          </p:nvSpPr>
          <p:spPr bwMode="auto">
            <a:xfrm>
              <a:off x="912" y="2640"/>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4285" name="AutoShape 15" descr="Light vertical"/>
            <p:cNvSpPr>
              <a:spLocks noChangeArrowheads="1"/>
            </p:cNvSpPr>
            <p:nvPr/>
          </p:nvSpPr>
          <p:spPr bwMode="auto">
            <a:xfrm>
              <a:off x="1152" y="2448"/>
              <a:ext cx="240" cy="240"/>
            </a:xfrm>
            <a:prstGeom prst="smileyFace">
              <a:avLst>
                <a:gd name="adj" fmla="val 4653"/>
              </a:avLst>
            </a:prstGeom>
            <a:pattFill prst="ltVert">
              <a:fgClr>
                <a:schemeClr val="tx1"/>
              </a:fgClr>
              <a:bgClr>
                <a:srgbClr val="0066FF"/>
              </a:bgClr>
            </a:pattFill>
            <a:ln w="12700">
              <a:solidFill>
                <a:schemeClr val="tx1"/>
              </a:solidFill>
              <a:round/>
              <a:headEnd/>
              <a:tailEnd/>
            </a:ln>
          </p:spPr>
          <p:txBody>
            <a:bodyPr wrap="none" anchor="ctr"/>
            <a:lstStyle/>
            <a:p>
              <a:endParaRPr lang="en-US">
                <a:latin typeface="Calibri" pitchFamily="34" charset="0"/>
              </a:endParaRPr>
            </a:p>
          </p:txBody>
        </p:sp>
        <p:sp>
          <p:nvSpPr>
            <p:cNvPr id="54286" name="AutoShape 16"/>
            <p:cNvSpPr>
              <a:spLocks noChangeArrowheads="1"/>
            </p:cNvSpPr>
            <p:nvPr/>
          </p:nvSpPr>
          <p:spPr bwMode="auto">
            <a:xfrm>
              <a:off x="1104" y="2832"/>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4287" name="AutoShape 17"/>
            <p:cNvSpPr>
              <a:spLocks noChangeArrowheads="1"/>
            </p:cNvSpPr>
            <p:nvPr/>
          </p:nvSpPr>
          <p:spPr bwMode="auto">
            <a:xfrm>
              <a:off x="1392" y="2784"/>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4288" name="AutoShape 18"/>
            <p:cNvSpPr>
              <a:spLocks noChangeArrowheads="1"/>
            </p:cNvSpPr>
            <p:nvPr/>
          </p:nvSpPr>
          <p:spPr bwMode="auto">
            <a:xfrm>
              <a:off x="1152" y="3072"/>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4289" name="AutoShape 19"/>
            <p:cNvSpPr>
              <a:spLocks noChangeArrowheads="1"/>
            </p:cNvSpPr>
            <p:nvPr/>
          </p:nvSpPr>
          <p:spPr bwMode="auto">
            <a:xfrm>
              <a:off x="1440" y="3072"/>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4290" name="AutoShape 20"/>
            <p:cNvSpPr>
              <a:spLocks noChangeArrowheads="1"/>
            </p:cNvSpPr>
            <p:nvPr/>
          </p:nvSpPr>
          <p:spPr bwMode="auto">
            <a:xfrm>
              <a:off x="1488" y="2496"/>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4291" name="AutoShape 21" descr="Light vertical"/>
            <p:cNvSpPr>
              <a:spLocks noChangeArrowheads="1"/>
            </p:cNvSpPr>
            <p:nvPr/>
          </p:nvSpPr>
          <p:spPr bwMode="auto">
            <a:xfrm>
              <a:off x="1680" y="2928"/>
              <a:ext cx="240" cy="240"/>
            </a:xfrm>
            <a:prstGeom prst="smileyFace">
              <a:avLst>
                <a:gd name="adj" fmla="val 4653"/>
              </a:avLst>
            </a:prstGeom>
            <a:pattFill prst="ltVert">
              <a:fgClr>
                <a:schemeClr val="tx1"/>
              </a:fgClr>
              <a:bgClr>
                <a:srgbClr val="0066FF"/>
              </a:bgClr>
            </a:pattFill>
            <a:ln w="12700">
              <a:solidFill>
                <a:schemeClr val="tx1"/>
              </a:solidFill>
              <a:round/>
              <a:headEnd/>
              <a:tailEnd/>
            </a:ln>
          </p:spPr>
          <p:txBody>
            <a:bodyPr wrap="none" anchor="ctr"/>
            <a:lstStyle/>
            <a:p>
              <a:endParaRPr lang="en-US">
                <a:latin typeface="Calibri" pitchFamily="34" charset="0"/>
              </a:endParaRPr>
            </a:p>
          </p:txBody>
        </p:sp>
        <p:sp>
          <p:nvSpPr>
            <p:cNvPr id="54292" name="AutoShape 22"/>
            <p:cNvSpPr>
              <a:spLocks noChangeArrowheads="1"/>
            </p:cNvSpPr>
            <p:nvPr/>
          </p:nvSpPr>
          <p:spPr bwMode="auto">
            <a:xfrm>
              <a:off x="1680" y="3216"/>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4293" name="AutoShape 23"/>
            <p:cNvSpPr>
              <a:spLocks noChangeArrowheads="1"/>
            </p:cNvSpPr>
            <p:nvPr/>
          </p:nvSpPr>
          <p:spPr bwMode="auto">
            <a:xfrm>
              <a:off x="1680" y="3504"/>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4294" name="AutoShape 24" descr="Light vertical"/>
            <p:cNvSpPr>
              <a:spLocks noChangeArrowheads="1"/>
            </p:cNvSpPr>
            <p:nvPr/>
          </p:nvSpPr>
          <p:spPr bwMode="auto">
            <a:xfrm>
              <a:off x="1344" y="3360"/>
              <a:ext cx="240" cy="240"/>
            </a:xfrm>
            <a:prstGeom prst="smileyFace">
              <a:avLst>
                <a:gd name="adj" fmla="val 4653"/>
              </a:avLst>
            </a:prstGeom>
            <a:pattFill prst="ltVert">
              <a:fgClr>
                <a:schemeClr val="tx1"/>
              </a:fgClr>
              <a:bgClr>
                <a:srgbClr val="0066FF"/>
              </a:bgClr>
            </a:pattFill>
            <a:ln w="12700">
              <a:solidFill>
                <a:schemeClr val="tx1"/>
              </a:solidFill>
              <a:round/>
              <a:headEnd/>
              <a:tailEnd/>
            </a:ln>
          </p:spPr>
          <p:txBody>
            <a:bodyPr wrap="none" anchor="ctr"/>
            <a:lstStyle/>
            <a:p>
              <a:endParaRPr lang="en-US">
                <a:latin typeface="Calibri" pitchFamily="34" charset="0"/>
              </a:endParaRPr>
            </a:p>
          </p:txBody>
        </p:sp>
        <p:sp>
          <p:nvSpPr>
            <p:cNvPr id="54295" name="AutoShape 25"/>
            <p:cNvSpPr>
              <a:spLocks noChangeArrowheads="1"/>
            </p:cNvSpPr>
            <p:nvPr/>
          </p:nvSpPr>
          <p:spPr bwMode="auto">
            <a:xfrm>
              <a:off x="3072" y="2592"/>
              <a:ext cx="240" cy="240"/>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54296" name="AutoShape 26"/>
            <p:cNvSpPr>
              <a:spLocks noChangeArrowheads="1"/>
            </p:cNvSpPr>
            <p:nvPr/>
          </p:nvSpPr>
          <p:spPr bwMode="auto">
            <a:xfrm>
              <a:off x="3072" y="2880"/>
              <a:ext cx="240" cy="240"/>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54297" name="AutoShape 27"/>
            <p:cNvSpPr>
              <a:spLocks noChangeArrowheads="1"/>
            </p:cNvSpPr>
            <p:nvPr/>
          </p:nvSpPr>
          <p:spPr bwMode="auto">
            <a:xfrm>
              <a:off x="3072" y="3216"/>
              <a:ext cx="240" cy="240"/>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54298" name="AutoShape 28"/>
            <p:cNvSpPr>
              <a:spLocks noChangeArrowheads="1"/>
            </p:cNvSpPr>
            <p:nvPr/>
          </p:nvSpPr>
          <p:spPr bwMode="auto">
            <a:xfrm>
              <a:off x="1968" y="3408"/>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4299" name="AutoShape 29" descr="Light vertical"/>
            <p:cNvSpPr>
              <a:spLocks noChangeArrowheads="1"/>
            </p:cNvSpPr>
            <p:nvPr/>
          </p:nvSpPr>
          <p:spPr bwMode="auto">
            <a:xfrm>
              <a:off x="3312" y="2736"/>
              <a:ext cx="240" cy="240"/>
            </a:xfrm>
            <a:prstGeom prst="smileyFace">
              <a:avLst>
                <a:gd name="adj" fmla="val 4653"/>
              </a:avLst>
            </a:prstGeom>
            <a:pattFill prst="ltVert">
              <a:fgClr>
                <a:schemeClr val="tx1"/>
              </a:fgClr>
              <a:bgClr>
                <a:srgbClr val="FF0000"/>
              </a:bgClr>
            </a:pattFill>
            <a:ln w="12700">
              <a:solidFill>
                <a:schemeClr val="tx1"/>
              </a:solidFill>
              <a:round/>
              <a:headEnd/>
              <a:tailEnd/>
            </a:ln>
          </p:spPr>
          <p:txBody>
            <a:bodyPr wrap="none" anchor="ctr"/>
            <a:lstStyle/>
            <a:p>
              <a:endParaRPr lang="en-US">
                <a:latin typeface="Calibri" pitchFamily="34" charset="0"/>
              </a:endParaRPr>
            </a:p>
          </p:txBody>
        </p:sp>
        <p:sp>
          <p:nvSpPr>
            <p:cNvPr id="54300" name="AutoShape 31"/>
            <p:cNvSpPr>
              <a:spLocks noChangeArrowheads="1"/>
            </p:cNvSpPr>
            <p:nvPr/>
          </p:nvSpPr>
          <p:spPr bwMode="auto">
            <a:xfrm>
              <a:off x="3504" y="2928"/>
              <a:ext cx="240" cy="240"/>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54301" name="AutoShape 32"/>
            <p:cNvSpPr>
              <a:spLocks noChangeArrowheads="1"/>
            </p:cNvSpPr>
            <p:nvPr/>
          </p:nvSpPr>
          <p:spPr bwMode="auto">
            <a:xfrm>
              <a:off x="3792" y="2880"/>
              <a:ext cx="240" cy="240"/>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54302" name="AutoShape 33"/>
            <p:cNvSpPr>
              <a:spLocks noChangeArrowheads="1"/>
            </p:cNvSpPr>
            <p:nvPr/>
          </p:nvSpPr>
          <p:spPr bwMode="auto">
            <a:xfrm>
              <a:off x="3552" y="3168"/>
              <a:ext cx="240" cy="240"/>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54303" name="AutoShape 34" descr="Light vertical"/>
            <p:cNvSpPr>
              <a:spLocks noChangeArrowheads="1"/>
            </p:cNvSpPr>
            <p:nvPr/>
          </p:nvSpPr>
          <p:spPr bwMode="auto">
            <a:xfrm>
              <a:off x="3072" y="3504"/>
              <a:ext cx="240" cy="240"/>
            </a:xfrm>
            <a:prstGeom prst="smileyFace">
              <a:avLst>
                <a:gd name="adj" fmla="val 4653"/>
              </a:avLst>
            </a:prstGeom>
            <a:pattFill prst="ltVert">
              <a:fgClr>
                <a:schemeClr val="tx1"/>
              </a:fgClr>
              <a:bgClr>
                <a:srgbClr val="FF0000"/>
              </a:bgClr>
            </a:pattFill>
            <a:ln w="12700">
              <a:solidFill>
                <a:schemeClr val="tx1"/>
              </a:solidFill>
              <a:round/>
              <a:headEnd/>
              <a:tailEnd/>
            </a:ln>
          </p:spPr>
          <p:txBody>
            <a:bodyPr wrap="none" anchor="ctr"/>
            <a:lstStyle/>
            <a:p>
              <a:endParaRPr lang="en-US">
                <a:latin typeface="Calibri" pitchFamily="34" charset="0"/>
              </a:endParaRPr>
            </a:p>
          </p:txBody>
        </p:sp>
        <p:sp>
          <p:nvSpPr>
            <p:cNvPr id="54304" name="AutoShape 35" descr="Light vertical"/>
            <p:cNvSpPr>
              <a:spLocks noChangeArrowheads="1"/>
            </p:cNvSpPr>
            <p:nvPr/>
          </p:nvSpPr>
          <p:spPr bwMode="auto">
            <a:xfrm>
              <a:off x="3360" y="3360"/>
              <a:ext cx="240" cy="240"/>
            </a:xfrm>
            <a:prstGeom prst="smileyFace">
              <a:avLst>
                <a:gd name="adj" fmla="val 4653"/>
              </a:avLst>
            </a:prstGeom>
            <a:pattFill prst="ltVert">
              <a:fgClr>
                <a:schemeClr val="tx1"/>
              </a:fgClr>
              <a:bgClr>
                <a:srgbClr val="FF0000"/>
              </a:bgClr>
            </a:pattFill>
            <a:ln w="12700">
              <a:solidFill>
                <a:schemeClr val="tx1"/>
              </a:solidFill>
              <a:round/>
              <a:headEnd/>
              <a:tailEnd/>
            </a:ln>
          </p:spPr>
          <p:txBody>
            <a:bodyPr wrap="none" anchor="ctr"/>
            <a:lstStyle/>
            <a:p>
              <a:endParaRPr lang="en-US">
                <a:latin typeface="Calibri" pitchFamily="34" charset="0"/>
              </a:endParaRPr>
            </a:p>
          </p:txBody>
        </p:sp>
        <p:sp>
          <p:nvSpPr>
            <p:cNvPr id="54305" name="AutoShape 36"/>
            <p:cNvSpPr>
              <a:spLocks noChangeArrowheads="1"/>
            </p:cNvSpPr>
            <p:nvPr/>
          </p:nvSpPr>
          <p:spPr bwMode="auto">
            <a:xfrm>
              <a:off x="3360" y="3648"/>
              <a:ext cx="240" cy="240"/>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54306" name="AutoShape 37" descr="Light vertical"/>
            <p:cNvSpPr>
              <a:spLocks noChangeArrowheads="1"/>
            </p:cNvSpPr>
            <p:nvPr/>
          </p:nvSpPr>
          <p:spPr bwMode="auto">
            <a:xfrm>
              <a:off x="4320" y="2784"/>
              <a:ext cx="240" cy="240"/>
            </a:xfrm>
            <a:prstGeom prst="smileyFace">
              <a:avLst>
                <a:gd name="adj" fmla="val 4653"/>
              </a:avLst>
            </a:prstGeom>
            <a:pattFill prst="ltVert">
              <a:fgClr>
                <a:schemeClr val="tx1"/>
              </a:fgClr>
              <a:bgClr>
                <a:srgbClr val="D60093"/>
              </a:bgClr>
            </a:pattFill>
            <a:ln w="12700">
              <a:solidFill>
                <a:schemeClr val="tx1"/>
              </a:solidFill>
              <a:round/>
              <a:headEnd/>
              <a:tailEnd/>
            </a:ln>
          </p:spPr>
          <p:txBody>
            <a:bodyPr wrap="none" anchor="ctr"/>
            <a:lstStyle/>
            <a:p>
              <a:endParaRPr lang="en-US">
                <a:latin typeface="Calibri" pitchFamily="34" charset="0"/>
              </a:endParaRPr>
            </a:p>
          </p:txBody>
        </p:sp>
        <p:sp>
          <p:nvSpPr>
            <p:cNvPr id="54307" name="AutoShape 38"/>
            <p:cNvSpPr>
              <a:spLocks noChangeArrowheads="1"/>
            </p:cNvSpPr>
            <p:nvPr/>
          </p:nvSpPr>
          <p:spPr bwMode="auto">
            <a:xfrm>
              <a:off x="4320" y="3072"/>
              <a:ext cx="240" cy="240"/>
            </a:xfrm>
            <a:prstGeom prst="smileyFace">
              <a:avLst>
                <a:gd name="adj" fmla="val 4653"/>
              </a:avLst>
            </a:prstGeom>
            <a:solidFill>
              <a:srgbClr val="D60093"/>
            </a:solidFill>
            <a:ln w="12700">
              <a:solidFill>
                <a:schemeClr val="tx1"/>
              </a:solidFill>
              <a:round/>
              <a:headEnd/>
              <a:tailEnd/>
            </a:ln>
          </p:spPr>
          <p:txBody>
            <a:bodyPr wrap="none" anchor="ctr"/>
            <a:lstStyle/>
            <a:p>
              <a:endParaRPr lang="en-US">
                <a:latin typeface="Calibri" pitchFamily="34" charset="0"/>
              </a:endParaRPr>
            </a:p>
          </p:txBody>
        </p:sp>
        <p:sp>
          <p:nvSpPr>
            <p:cNvPr id="54308" name="AutoShape 39"/>
            <p:cNvSpPr>
              <a:spLocks noChangeArrowheads="1"/>
            </p:cNvSpPr>
            <p:nvPr/>
          </p:nvSpPr>
          <p:spPr bwMode="auto">
            <a:xfrm>
              <a:off x="4320" y="3360"/>
              <a:ext cx="240" cy="240"/>
            </a:xfrm>
            <a:prstGeom prst="smileyFace">
              <a:avLst>
                <a:gd name="adj" fmla="val 4653"/>
              </a:avLst>
            </a:prstGeom>
            <a:solidFill>
              <a:srgbClr val="D60093"/>
            </a:solidFill>
            <a:ln w="9525">
              <a:solidFill>
                <a:schemeClr val="tx1"/>
              </a:solidFill>
              <a:round/>
              <a:headEnd/>
              <a:tailEnd/>
            </a:ln>
          </p:spPr>
          <p:txBody>
            <a:bodyPr wrap="none" anchor="ctr"/>
            <a:lstStyle/>
            <a:p>
              <a:endParaRPr lang="en-US">
                <a:latin typeface="Calibri" pitchFamily="34" charset="0"/>
              </a:endParaRPr>
            </a:p>
          </p:txBody>
        </p:sp>
        <p:sp>
          <p:nvSpPr>
            <p:cNvPr id="54309" name="AutoShape 40"/>
            <p:cNvSpPr>
              <a:spLocks noChangeArrowheads="1"/>
            </p:cNvSpPr>
            <p:nvPr/>
          </p:nvSpPr>
          <p:spPr bwMode="auto">
            <a:xfrm>
              <a:off x="4656" y="2688"/>
              <a:ext cx="240" cy="240"/>
            </a:xfrm>
            <a:prstGeom prst="smileyFace">
              <a:avLst>
                <a:gd name="adj" fmla="val 4653"/>
              </a:avLst>
            </a:prstGeom>
            <a:solidFill>
              <a:srgbClr val="D60093"/>
            </a:solidFill>
            <a:ln w="9525">
              <a:solidFill>
                <a:schemeClr val="tx1"/>
              </a:solidFill>
              <a:round/>
              <a:headEnd/>
              <a:tailEnd/>
            </a:ln>
          </p:spPr>
          <p:txBody>
            <a:bodyPr wrap="none" anchor="ctr"/>
            <a:lstStyle/>
            <a:p>
              <a:endParaRPr lang="en-US">
                <a:latin typeface="Calibri" pitchFamily="34" charset="0"/>
              </a:endParaRPr>
            </a:p>
          </p:txBody>
        </p:sp>
        <p:sp>
          <p:nvSpPr>
            <p:cNvPr id="54310" name="AutoShape 41"/>
            <p:cNvSpPr>
              <a:spLocks noChangeArrowheads="1"/>
            </p:cNvSpPr>
            <p:nvPr/>
          </p:nvSpPr>
          <p:spPr bwMode="auto">
            <a:xfrm>
              <a:off x="4656" y="2976"/>
              <a:ext cx="240" cy="240"/>
            </a:xfrm>
            <a:prstGeom prst="smileyFace">
              <a:avLst>
                <a:gd name="adj" fmla="val 4653"/>
              </a:avLst>
            </a:prstGeom>
            <a:solidFill>
              <a:srgbClr val="D60093"/>
            </a:solidFill>
            <a:ln w="9525">
              <a:solidFill>
                <a:schemeClr val="tx1"/>
              </a:solidFill>
              <a:round/>
              <a:headEnd/>
              <a:tailEnd/>
            </a:ln>
          </p:spPr>
          <p:txBody>
            <a:bodyPr wrap="none" anchor="ctr"/>
            <a:lstStyle/>
            <a:p>
              <a:endParaRPr lang="en-US">
                <a:latin typeface="Calibri" pitchFamily="34" charset="0"/>
              </a:endParaRPr>
            </a:p>
          </p:txBody>
        </p:sp>
        <p:sp>
          <p:nvSpPr>
            <p:cNvPr id="54311" name="AutoShape 42" descr="Light vertical"/>
            <p:cNvSpPr>
              <a:spLocks noChangeArrowheads="1"/>
            </p:cNvSpPr>
            <p:nvPr/>
          </p:nvSpPr>
          <p:spPr bwMode="auto">
            <a:xfrm>
              <a:off x="4656" y="3312"/>
              <a:ext cx="240" cy="240"/>
            </a:xfrm>
            <a:prstGeom prst="smileyFace">
              <a:avLst>
                <a:gd name="adj" fmla="val 4653"/>
              </a:avLst>
            </a:prstGeom>
            <a:pattFill prst="ltVert">
              <a:fgClr>
                <a:schemeClr val="tx1"/>
              </a:fgClr>
              <a:bgClr>
                <a:srgbClr val="D60093"/>
              </a:bgClr>
            </a:pattFill>
            <a:ln w="9525">
              <a:solidFill>
                <a:schemeClr val="tx1"/>
              </a:solidFill>
              <a:round/>
              <a:headEnd/>
              <a:tailEnd/>
            </a:ln>
          </p:spPr>
          <p:txBody>
            <a:bodyPr wrap="none" anchor="ctr"/>
            <a:lstStyle/>
            <a:p>
              <a:endParaRPr lang="en-US">
                <a:latin typeface="Calibri" pitchFamily="34" charset="0"/>
              </a:endParaRPr>
            </a:p>
          </p:txBody>
        </p:sp>
        <p:sp>
          <p:nvSpPr>
            <p:cNvPr id="54312" name="AutoShape 43"/>
            <p:cNvSpPr>
              <a:spLocks noChangeArrowheads="1"/>
            </p:cNvSpPr>
            <p:nvPr/>
          </p:nvSpPr>
          <p:spPr bwMode="auto">
            <a:xfrm>
              <a:off x="4896" y="2832"/>
              <a:ext cx="240" cy="240"/>
            </a:xfrm>
            <a:prstGeom prst="smileyFace">
              <a:avLst>
                <a:gd name="adj" fmla="val 4653"/>
              </a:avLst>
            </a:prstGeom>
            <a:solidFill>
              <a:srgbClr val="D60093"/>
            </a:solidFill>
            <a:ln w="12700">
              <a:solidFill>
                <a:schemeClr val="tx1"/>
              </a:solidFill>
              <a:round/>
              <a:headEnd/>
              <a:tailEnd/>
            </a:ln>
          </p:spPr>
          <p:txBody>
            <a:bodyPr wrap="none" anchor="ctr"/>
            <a:lstStyle/>
            <a:p>
              <a:endParaRPr lang="en-US">
                <a:latin typeface="Calibri" pitchFamily="34" charset="0"/>
              </a:endParaRPr>
            </a:p>
          </p:txBody>
        </p:sp>
        <p:sp>
          <p:nvSpPr>
            <p:cNvPr id="54313" name="AutoShape 44"/>
            <p:cNvSpPr>
              <a:spLocks noChangeArrowheads="1"/>
            </p:cNvSpPr>
            <p:nvPr/>
          </p:nvSpPr>
          <p:spPr bwMode="auto">
            <a:xfrm>
              <a:off x="5136" y="2640"/>
              <a:ext cx="240" cy="240"/>
            </a:xfrm>
            <a:prstGeom prst="smileyFace">
              <a:avLst>
                <a:gd name="adj" fmla="val 4653"/>
              </a:avLst>
            </a:prstGeom>
            <a:solidFill>
              <a:srgbClr val="D60093"/>
            </a:solidFill>
            <a:ln w="12700">
              <a:solidFill>
                <a:schemeClr val="tx1"/>
              </a:solidFill>
              <a:round/>
              <a:headEnd/>
              <a:tailEnd/>
            </a:ln>
          </p:spPr>
          <p:txBody>
            <a:bodyPr wrap="none" anchor="ctr"/>
            <a:lstStyle/>
            <a:p>
              <a:endParaRPr lang="en-US">
                <a:latin typeface="Calibri" pitchFamily="34" charset="0"/>
              </a:endParaRPr>
            </a:p>
          </p:txBody>
        </p:sp>
        <p:sp>
          <p:nvSpPr>
            <p:cNvPr id="54314" name="AutoShape 45" descr="Light vertical"/>
            <p:cNvSpPr>
              <a:spLocks noChangeArrowheads="1"/>
            </p:cNvSpPr>
            <p:nvPr/>
          </p:nvSpPr>
          <p:spPr bwMode="auto">
            <a:xfrm>
              <a:off x="5088" y="3024"/>
              <a:ext cx="240" cy="240"/>
            </a:xfrm>
            <a:prstGeom prst="smileyFace">
              <a:avLst>
                <a:gd name="adj" fmla="val 4653"/>
              </a:avLst>
            </a:prstGeom>
            <a:pattFill prst="ltVert">
              <a:fgClr>
                <a:schemeClr val="tx1"/>
              </a:fgClr>
              <a:bgClr>
                <a:srgbClr val="D60093"/>
              </a:bgClr>
            </a:pattFill>
            <a:ln w="9525">
              <a:solidFill>
                <a:schemeClr val="tx1"/>
              </a:solidFill>
              <a:round/>
              <a:headEnd/>
              <a:tailEnd/>
            </a:ln>
          </p:spPr>
          <p:txBody>
            <a:bodyPr wrap="none" anchor="ctr"/>
            <a:lstStyle/>
            <a:p>
              <a:endParaRPr lang="en-US">
                <a:latin typeface="Calibri" pitchFamily="34" charset="0"/>
              </a:endParaRPr>
            </a:p>
          </p:txBody>
        </p:sp>
        <p:sp>
          <p:nvSpPr>
            <p:cNvPr id="54315" name="AutoShape 46"/>
            <p:cNvSpPr>
              <a:spLocks noChangeArrowheads="1"/>
            </p:cNvSpPr>
            <p:nvPr/>
          </p:nvSpPr>
          <p:spPr bwMode="auto">
            <a:xfrm>
              <a:off x="5376" y="2976"/>
              <a:ext cx="240" cy="240"/>
            </a:xfrm>
            <a:prstGeom prst="smileyFace">
              <a:avLst>
                <a:gd name="adj" fmla="val 4653"/>
              </a:avLst>
            </a:prstGeom>
            <a:solidFill>
              <a:srgbClr val="D60093"/>
            </a:solidFill>
            <a:ln w="9525">
              <a:solidFill>
                <a:schemeClr val="tx1"/>
              </a:solidFill>
              <a:round/>
              <a:headEnd/>
              <a:tailEnd/>
            </a:ln>
          </p:spPr>
          <p:txBody>
            <a:bodyPr wrap="none" anchor="ctr"/>
            <a:lstStyle/>
            <a:p>
              <a:endParaRPr lang="en-US">
                <a:latin typeface="Calibri" pitchFamily="34" charset="0"/>
              </a:endParaRPr>
            </a:p>
          </p:txBody>
        </p:sp>
        <p:sp>
          <p:nvSpPr>
            <p:cNvPr id="54316" name="AutoShape 47"/>
            <p:cNvSpPr>
              <a:spLocks noChangeArrowheads="1"/>
            </p:cNvSpPr>
            <p:nvPr/>
          </p:nvSpPr>
          <p:spPr bwMode="auto">
            <a:xfrm>
              <a:off x="5136" y="3264"/>
              <a:ext cx="240" cy="240"/>
            </a:xfrm>
            <a:prstGeom prst="smileyFace">
              <a:avLst>
                <a:gd name="adj" fmla="val 4653"/>
              </a:avLst>
            </a:prstGeom>
            <a:solidFill>
              <a:srgbClr val="D60093"/>
            </a:solidFill>
            <a:ln w="9525">
              <a:solidFill>
                <a:schemeClr val="tx1"/>
              </a:solidFill>
              <a:round/>
              <a:headEnd/>
              <a:tailEnd/>
            </a:ln>
          </p:spPr>
          <p:txBody>
            <a:bodyPr wrap="none" anchor="ctr"/>
            <a:lstStyle/>
            <a:p>
              <a:endParaRPr lang="en-US">
                <a:latin typeface="Calibri" pitchFamily="34" charset="0"/>
              </a:endParaRPr>
            </a:p>
          </p:txBody>
        </p:sp>
        <p:sp>
          <p:nvSpPr>
            <p:cNvPr id="54317" name="AutoShape 49"/>
            <p:cNvSpPr>
              <a:spLocks noChangeArrowheads="1"/>
            </p:cNvSpPr>
            <p:nvPr/>
          </p:nvSpPr>
          <p:spPr bwMode="auto">
            <a:xfrm>
              <a:off x="4944" y="3456"/>
              <a:ext cx="240" cy="240"/>
            </a:xfrm>
            <a:prstGeom prst="smileyFace">
              <a:avLst>
                <a:gd name="adj" fmla="val 4653"/>
              </a:avLst>
            </a:prstGeom>
            <a:solidFill>
              <a:srgbClr val="D60093"/>
            </a:solidFill>
            <a:ln w="12700">
              <a:solidFill>
                <a:schemeClr val="tx1"/>
              </a:solidFill>
              <a:round/>
              <a:headEnd/>
              <a:tailEnd/>
            </a:ln>
          </p:spPr>
          <p:txBody>
            <a:bodyPr wrap="none" anchor="ctr"/>
            <a:lstStyle/>
            <a:p>
              <a:endParaRPr lang="en-US">
                <a:latin typeface="Calibri" pitchFamily="34" charset="0"/>
              </a:endParaRPr>
            </a:p>
          </p:txBody>
        </p:sp>
        <p:sp>
          <p:nvSpPr>
            <p:cNvPr id="54318" name="AutoShape 50"/>
            <p:cNvSpPr>
              <a:spLocks noChangeArrowheads="1"/>
            </p:cNvSpPr>
            <p:nvPr/>
          </p:nvSpPr>
          <p:spPr bwMode="auto">
            <a:xfrm>
              <a:off x="4944" y="3744"/>
              <a:ext cx="240" cy="240"/>
            </a:xfrm>
            <a:prstGeom prst="smileyFace">
              <a:avLst>
                <a:gd name="adj" fmla="val 4653"/>
              </a:avLst>
            </a:prstGeom>
            <a:solidFill>
              <a:srgbClr val="D60093"/>
            </a:solidFill>
            <a:ln w="9525">
              <a:solidFill>
                <a:schemeClr val="tx1"/>
              </a:solidFill>
              <a:round/>
              <a:headEnd/>
              <a:tailEnd/>
            </a:ln>
          </p:spPr>
          <p:txBody>
            <a:bodyPr wrap="none" anchor="ctr"/>
            <a:lstStyle/>
            <a:p>
              <a:endParaRPr lang="en-US">
                <a:latin typeface="Calibri" pitchFamily="34" charset="0"/>
              </a:endParaRPr>
            </a:p>
          </p:txBody>
        </p:sp>
        <p:sp>
          <p:nvSpPr>
            <p:cNvPr id="54319" name="AutoShape 51" descr="Light vertical"/>
            <p:cNvSpPr>
              <a:spLocks noChangeArrowheads="1"/>
            </p:cNvSpPr>
            <p:nvPr/>
          </p:nvSpPr>
          <p:spPr bwMode="auto">
            <a:xfrm>
              <a:off x="4080" y="3648"/>
              <a:ext cx="240" cy="240"/>
            </a:xfrm>
            <a:prstGeom prst="smileyFace">
              <a:avLst>
                <a:gd name="adj" fmla="val 4653"/>
              </a:avLst>
            </a:prstGeom>
            <a:pattFill prst="ltVert">
              <a:fgClr>
                <a:schemeClr val="tx1"/>
              </a:fgClr>
              <a:bgClr>
                <a:srgbClr val="D60093"/>
              </a:bgClr>
            </a:pattFill>
            <a:ln w="9525">
              <a:solidFill>
                <a:schemeClr val="tx1"/>
              </a:solidFill>
              <a:round/>
              <a:headEnd/>
              <a:tailEnd/>
            </a:ln>
          </p:spPr>
          <p:txBody>
            <a:bodyPr wrap="none" anchor="ctr"/>
            <a:lstStyle/>
            <a:p>
              <a:endParaRPr lang="en-US">
                <a:latin typeface="Calibri" pitchFamily="34" charset="0"/>
              </a:endParaRPr>
            </a:p>
          </p:txBody>
        </p:sp>
        <p:sp>
          <p:nvSpPr>
            <p:cNvPr id="54320" name="AutoShape 52" descr="Light vertical"/>
            <p:cNvSpPr>
              <a:spLocks noChangeArrowheads="1"/>
            </p:cNvSpPr>
            <p:nvPr/>
          </p:nvSpPr>
          <p:spPr bwMode="auto">
            <a:xfrm>
              <a:off x="4608" y="3648"/>
              <a:ext cx="240" cy="240"/>
            </a:xfrm>
            <a:prstGeom prst="smileyFace">
              <a:avLst>
                <a:gd name="adj" fmla="val 4653"/>
              </a:avLst>
            </a:prstGeom>
            <a:pattFill prst="ltVert">
              <a:fgClr>
                <a:schemeClr val="tx1"/>
              </a:fgClr>
              <a:bgClr>
                <a:srgbClr val="D60093"/>
              </a:bgClr>
            </a:pattFill>
            <a:ln w="9525">
              <a:solidFill>
                <a:schemeClr val="tx1"/>
              </a:solidFill>
              <a:round/>
              <a:headEnd/>
              <a:tailEnd/>
            </a:ln>
          </p:spPr>
          <p:txBody>
            <a:bodyPr wrap="none" anchor="ctr"/>
            <a:lstStyle/>
            <a:p>
              <a:endParaRPr lang="en-US">
                <a:latin typeface="Calibri" pitchFamily="34" charset="0"/>
              </a:endParaRPr>
            </a:p>
          </p:txBody>
        </p:sp>
        <p:sp>
          <p:nvSpPr>
            <p:cNvPr id="54321" name="AutoShape 53"/>
            <p:cNvSpPr>
              <a:spLocks noChangeArrowheads="1"/>
            </p:cNvSpPr>
            <p:nvPr/>
          </p:nvSpPr>
          <p:spPr bwMode="auto">
            <a:xfrm>
              <a:off x="4368" y="3840"/>
              <a:ext cx="240" cy="240"/>
            </a:xfrm>
            <a:prstGeom prst="smileyFace">
              <a:avLst>
                <a:gd name="adj" fmla="val 4653"/>
              </a:avLst>
            </a:prstGeom>
            <a:solidFill>
              <a:srgbClr val="D60093"/>
            </a:solidFill>
            <a:ln w="9525">
              <a:solidFill>
                <a:schemeClr val="tx1"/>
              </a:solidFill>
              <a:round/>
              <a:headEnd/>
              <a:tailEnd/>
            </a:ln>
          </p:spPr>
          <p:txBody>
            <a:bodyPr wrap="none" anchor="ctr"/>
            <a:lstStyle/>
            <a:p>
              <a:endParaRPr lang="en-US">
                <a:latin typeface="Calibri" pitchFamily="34" charset="0"/>
              </a:endParaRPr>
            </a:p>
          </p:txBody>
        </p:sp>
        <p:sp>
          <p:nvSpPr>
            <p:cNvPr id="54322" name="AutoShape 54" descr="Light vertical"/>
            <p:cNvSpPr>
              <a:spLocks noChangeArrowheads="1"/>
            </p:cNvSpPr>
            <p:nvPr/>
          </p:nvSpPr>
          <p:spPr bwMode="auto">
            <a:xfrm>
              <a:off x="2016" y="3120"/>
              <a:ext cx="240" cy="240"/>
            </a:xfrm>
            <a:prstGeom prst="smileyFace">
              <a:avLst>
                <a:gd name="adj" fmla="val 4653"/>
              </a:avLst>
            </a:prstGeom>
            <a:pattFill prst="ltVert">
              <a:fgClr>
                <a:schemeClr val="tx1"/>
              </a:fgClr>
              <a:bgClr>
                <a:srgbClr val="0066FF"/>
              </a:bgClr>
            </a:pattFill>
            <a:ln w="12700">
              <a:solidFill>
                <a:schemeClr val="tx1"/>
              </a:solidFill>
              <a:round/>
              <a:headEnd/>
              <a:tailEnd/>
            </a:ln>
          </p:spPr>
          <p:txBody>
            <a:bodyPr wrap="none" anchor="ctr"/>
            <a:lstStyle/>
            <a:p>
              <a:endParaRPr lang="en-US">
                <a:latin typeface="Calibri" pitchFamily="34" charset="0"/>
              </a:endParaRPr>
            </a:p>
          </p:txBody>
        </p:sp>
      </p:grpSp>
    </p:spTree>
    <p:extLst>
      <p:ext uri="{BB962C8B-B14F-4D97-AF65-F5344CB8AC3E}">
        <p14:creationId xmlns:p14="http://schemas.microsoft.com/office/powerpoint/2010/main" val="177253175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3"/>
          <p:cNvSpPr>
            <a:spLocks noGrp="1" noChangeArrowheads="1"/>
          </p:cNvSpPr>
          <p:nvPr>
            <p:ph type="title"/>
          </p:nvPr>
        </p:nvSpPr>
        <p:spPr>
          <a:xfrm>
            <a:off x="304800" y="304800"/>
            <a:ext cx="8839200" cy="685800"/>
          </a:xfrm>
        </p:spPr>
        <p:txBody>
          <a:bodyPr>
            <a:normAutofit fontScale="90000"/>
          </a:bodyPr>
          <a:lstStyle/>
          <a:p>
            <a:r>
              <a:rPr lang="en-US" sz="3800" b="1" smtClean="0">
                <a:solidFill>
                  <a:srgbClr val="800000"/>
                </a:solidFill>
                <a:latin typeface="Times New Roman" pitchFamily="18" charset="0"/>
              </a:rPr>
              <a:t>Sampling Design: Probability Sampling</a:t>
            </a:r>
          </a:p>
        </p:txBody>
      </p:sp>
      <p:sp>
        <p:nvSpPr>
          <p:cNvPr id="217092" name="Rectangle 4"/>
          <p:cNvSpPr>
            <a:spLocks noGrp="1" noChangeArrowheads="1"/>
          </p:cNvSpPr>
          <p:nvPr>
            <p:ph type="body" idx="1"/>
          </p:nvPr>
        </p:nvSpPr>
        <p:spPr>
          <a:xfrm>
            <a:off x="457200" y="1447800"/>
            <a:ext cx="8686800" cy="5410200"/>
          </a:xfrm>
        </p:spPr>
        <p:txBody>
          <a:bodyPr/>
          <a:lstStyle/>
          <a:p>
            <a:pPr lvl="1">
              <a:lnSpc>
                <a:spcPct val="90000"/>
              </a:lnSpc>
            </a:pPr>
            <a:r>
              <a:rPr lang="en-US" b="1" smtClean="0">
                <a:solidFill>
                  <a:srgbClr val="800000"/>
                </a:solidFill>
                <a:latin typeface="Times New Roman" pitchFamily="18" charset="0"/>
              </a:rPr>
              <a:t>Systematic random sampling</a:t>
            </a:r>
          </a:p>
          <a:p>
            <a:pPr lvl="2">
              <a:lnSpc>
                <a:spcPct val="90000"/>
              </a:lnSpc>
            </a:pPr>
            <a:r>
              <a:rPr lang="en-US" smtClean="0">
                <a:solidFill>
                  <a:srgbClr val="800000"/>
                </a:solidFill>
                <a:latin typeface="Times New Roman" pitchFamily="18" charset="0"/>
              </a:rPr>
              <a:t>Each element has an equal probability of selection, but combinations of elements have different probabilities</a:t>
            </a:r>
          </a:p>
          <a:p>
            <a:pPr lvl="2">
              <a:lnSpc>
                <a:spcPct val="90000"/>
              </a:lnSpc>
            </a:pPr>
            <a:r>
              <a:rPr lang="en-US" smtClean="0">
                <a:solidFill>
                  <a:srgbClr val="800000"/>
                </a:solidFill>
                <a:latin typeface="Times New Roman" pitchFamily="18" charset="0"/>
              </a:rPr>
              <a:t>Population size </a:t>
            </a:r>
            <a:r>
              <a:rPr lang="en-US" i="1" smtClean="0">
                <a:solidFill>
                  <a:srgbClr val="800000"/>
                </a:solidFill>
                <a:latin typeface="Times New Roman" pitchFamily="18" charset="0"/>
              </a:rPr>
              <a:t>N</a:t>
            </a:r>
            <a:r>
              <a:rPr lang="en-US" smtClean="0">
                <a:solidFill>
                  <a:srgbClr val="800000"/>
                </a:solidFill>
                <a:latin typeface="Times New Roman" pitchFamily="18" charset="0"/>
              </a:rPr>
              <a:t>, </a:t>
            </a:r>
            <a:br>
              <a:rPr lang="en-US" smtClean="0">
                <a:solidFill>
                  <a:srgbClr val="800000"/>
                </a:solidFill>
                <a:latin typeface="Times New Roman" pitchFamily="18" charset="0"/>
              </a:rPr>
            </a:br>
            <a:r>
              <a:rPr lang="en-US" smtClean="0">
                <a:solidFill>
                  <a:srgbClr val="800000"/>
                </a:solidFill>
                <a:latin typeface="Times New Roman" pitchFamily="18" charset="0"/>
              </a:rPr>
              <a:t>desired sample size </a:t>
            </a:r>
            <a:r>
              <a:rPr lang="en-US" i="1" smtClean="0">
                <a:solidFill>
                  <a:srgbClr val="800000"/>
                </a:solidFill>
                <a:latin typeface="Times New Roman" pitchFamily="18" charset="0"/>
              </a:rPr>
              <a:t>n</a:t>
            </a:r>
            <a:r>
              <a:rPr lang="en-US" smtClean="0">
                <a:solidFill>
                  <a:srgbClr val="800000"/>
                </a:solidFill>
                <a:latin typeface="Times New Roman" pitchFamily="18" charset="0"/>
              </a:rPr>
              <a:t>, </a:t>
            </a:r>
            <a:br>
              <a:rPr lang="en-US" smtClean="0">
                <a:solidFill>
                  <a:srgbClr val="800000"/>
                </a:solidFill>
                <a:latin typeface="Times New Roman" pitchFamily="18" charset="0"/>
              </a:rPr>
            </a:br>
            <a:r>
              <a:rPr lang="en-US" smtClean="0">
                <a:solidFill>
                  <a:srgbClr val="800000"/>
                </a:solidFill>
                <a:latin typeface="Times New Roman" pitchFamily="18" charset="0"/>
              </a:rPr>
              <a:t>sampling interval </a:t>
            </a:r>
            <a:r>
              <a:rPr lang="en-US" i="1" smtClean="0">
                <a:solidFill>
                  <a:srgbClr val="800000"/>
                </a:solidFill>
                <a:latin typeface="Times New Roman" pitchFamily="18" charset="0"/>
              </a:rPr>
              <a:t>k</a:t>
            </a:r>
            <a:r>
              <a:rPr lang="en-US" smtClean="0">
                <a:solidFill>
                  <a:srgbClr val="800000"/>
                </a:solidFill>
                <a:latin typeface="Times New Roman" pitchFamily="18" charset="0"/>
              </a:rPr>
              <a:t> = </a:t>
            </a:r>
            <a:r>
              <a:rPr lang="en-US" i="1" smtClean="0">
                <a:solidFill>
                  <a:srgbClr val="800000"/>
                </a:solidFill>
                <a:latin typeface="Times New Roman" pitchFamily="18" charset="0"/>
              </a:rPr>
              <a:t>N</a:t>
            </a:r>
            <a:r>
              <a:rPr lang="en-US" smtClean="0">
                <a:solidFill>
                  <a:srgbClr val="800000"/>
                </a:solidFill>
                <a:latin typeface="Times New Roman" pitchFamily="18" charset="0"/>
              </a:rPr>
              <a:t>/</a:t>
            </a:r>
            <a:r>
              <a:rPr lang="en-US" i="1" smtClean="0">
                <a:solidFill>
                  <a:srgbClr val="800000"/>
                </a:solidFill>
                <a:latin typeface="Times New Roman" pitchFamily="18" charset="0"/>
              </a:rPr>
              <a:t>n</a:t>
            </a:r>
          </a:p>
          <a:p>
            <a:pPr lvl="2">
              <a:lnSpc>
                <a:spcPct val="90000"/>
              </a:lnSpc>
            </a:pPr>
            <a:r>
              <a:rPr lang="en-US" smtClean="0">
                <a:solidFill>
                  <a:srgbClr val="800000"/>
                </a:solidFill>
                <a:latin typeface="Times New Roman" pitchFamily="18" charset="0"/>
              </a:rPr>
              <a:t>Randomly select a number </a:t>
            </a:r>
            <a:r>
              <a:rPr lang="en-US" i="1" smtClean="0">
                <a:solidFill>
                  <a:srgbClr val="800000"/>
                </a:solidFill>
                <a:latin typeface="Times New Roman" pitchFamily="18" charset="0"/>
              </a:rPr>
              <a:t>j</a:t>
            </a:r>
            <a:r>
              <a:rPr lang="en-US" smtClean="0">
                <a:solidFill>
                  <a:srgbClr val="800000"/>
                </a:solidFill>
                <a:latin typeface="Times New Roman" pitchFamily="18" charset="0"/>
              </a:rPr>
              <a:t> and </a:t>
            </a:r>
            <a:r>
              <a:rPr lang="en-US" i="1" smtClean="0">
                <a:solidFill>
                  <a:srgbClr val="800000"/>
                </a:solidFill>
                <a:latin typeface="Times New Roman" pitchFamily="18" charset="0"/>
              </a:rPr>
              <a:t>k</a:t>
            </a:r>
            <a:r>
              <a:rPr lang="en-US" smtClean="0">
                <a:solidFill>
                  <a:srgbClr val="800000"/>
                </a:solidFill>
                <a:latin typeface="Times New Roman" pitchFamily="18" charset="0"/>
              </a:rPr>
              <a:t>;</a:t>
            </a:r>
            <a:br>
              <a:rPr lang="en-US" smtClean="0">
                <a:solidFill>
                  <a:srgbClr val="800000"/>
                </a:solidFill>
                <a:latin typeface="Times New Roman" pitchFamily="18" charset="0"/>
              </a:rPr>
            </a:br>
            <a:r>
              <a:rPr lang="en-US" smtClean="0">
                <a:solidFill>
                  <a:srgbClr val="800000"/>
                </a:solidFill>
                <a:latin typeface="Times New Roman" pitchFamily="18" charset="0"/>
              </a:rPr>
              <a:t>sample element </a:t>
            </a:r>
            <a:r>
              <a:rPr lang="en-US" i="1" smtClean="0">
                <a:solidFill>
                  <a:srgbClr val="800000"/>
                </a:solidFill>
                <a:latin typeface="Times New Roman" pitchFamily="18" charset="0"/>
              </a:rPr>
              <a:t>j</a:t>
            </a:r>
            <a:r>
              <a:rPr lang="en-US" smtClean="0">
                <a:solidFill>
                  <a:srgbClr val="800000"/>
                </a:solidFill>
                <a:latin typeface="Times New Roman" pitchFamily="18" charset="0"/>
              </a:rPr>
              <a:t> and then every </a:t>
            </a:r>
            <a:r>
              <a:rPr lang="en-US" i="1" smtClean="0">
                <a:solidFill>
                  <a:srgbClr val="800000"/>
                </a:solidFill>
                <a:latin typeface="Times New Roman" pitchFamily="18" charset="0"/>
              </a:rPr>
              <a:t>k</a:t>
            </a:r>
            <a:r>
              <a:rPr lang="en-US" baseline="30000" smtClean="0">
                <a:solidFill>
                  <a:srgbClr val="800000"/>
                </a:solidFill>
                <a:latin typeface="Times New Roman" pitchFamily="18" charset="0"/>
              </a:rPr>
              <a:t>th</a:t>
            </a:r>
            <a:r>
              <a:rPr lang="en-US" smtClean="0">
                <a:solidFill>
                  <a:srgbClr val="800000"/>
                </a:solidFill>
                <a:latin typeface="Times New Roman" pitchFamily="18" charset="0"/>
              </a:rPr>
              <a:t> </a:t>
            </a:r>
            <a:br>
              <a:rPr lang="en-US" smtClean="0">
                <a:solidFill>
                  <a:srgbClr val="800000"/>
                </a:solidFill>
                <a:latin typeface="Times New Roman" pitchFamily="18" charset="0"/>
              </a:rPr>
            </a:br>
            <a:r>
              <a:rPr lang="en-US" smtClean="0">
                <a:solidFill>
                  <a:srgbClr val="800000"/>
                </a:solidFill>
                <a:latin typeface="Times New Roman" pitchFamily="18" charset="0"/>
              </a:rPr>
              <a:t>element thereafter (</a:t>
            </a:r>
            <a:r>
              <a:rPr lang="en-US" i="1" smtClean="0">
                <a:solidFill>
                  <a:srgbClr val="800000"/>
                </a:solidFill>
                <a:latin typeface="Times New Roman" pitchFamily="18" charset="0"/>
              </a:rPr>
              <a:t>j</a:t>
            </a:r>
            <a:r>
              <a:rPr lang="en-US" smtClean="0">
                <a:solidFill>
                  <a:srgbClr val="800000"/>
                </a:solidFill>
                <a:latin typeface="Times New Roman" pitchFamily="18" charset="0"/>
              </a:rPr>
              <a:t>+</a:t>
            </a:r>
            <a:r>
              <a:rPr lang="en-US" i="1" smtClean="0">
                <a:solidFill>
                  <a:srgbClr val="800000"/>
                </a:solidFill>
                <a:latin typeface="Times New Roman" pitchFamily="18" charset="0"/>
              </a:rPr>
              <a:t>k</a:t>
            </a:r>
            <a:r>
              <a:rPr lang="en-US" smtClean="0">
                <a:solidFill>
                  <a:srgbClr val="800000"/>
                </a:solidFill>
                <a:latin typeface="Times New Roman" pitchFamily="18" charset="0"/>
              </a:rPr>
              <a:t>, </a:t>
            </a:r>
            <a:r>
              <a:rPr lang="en-US" i="1" smtClean="0">
                <a:solidFill>
                  <a:srgbClr val="800000"/>
                </a:solidFill>
                <a:latin typeface="Times New Roman" pitchFamily="18" charset="0"/>
              </a:rPr>
              <a:t>j</a:t>
            </a:r>
            <a:r>
              <a:rPr lang="en-US" smtClean="0">
                <a:solidFill>
                  <a:srgbClr val="800000"/>
                </a:solidFill>
                <a:latin typeface="Times New Roman" pitchFamily="18" charset="0"/>
              </a:rPr>
              <a:t>+2</a:t>
            </a:r>
            <a:r>
              <a:rPr lang="en-US" i="1" smtClean="0">
                <a:solidFill>
                  <a:srgbClr val="800000"/>
                </a:solidFill>
                <a:latin typeface="Times New Roman" pitchFamily="18" charset="0"/>
              </a:rPr>
              <a:t>k</a:t>
            </a:r>
            <a:r>
              <a:rPr lang="en-US" smtClean="0">
                <a:solidFill>
                  <a:srgbClr val="800000"/>
                </a:solidFill>
                <a:latin typeface="Times New Roman" pitchFamily="18" charset="0"/>
              </a:rPr>
              <a:t>, etc.)</a:t>
            </a:r>
          </a:p>
          <a:p>
            <a:pPr lvl="2">
              <a:lnSpc>
                <a:spcPct val="90000"/>
              </a:lnSpc>
            </a:pPr>
            <a:r>
              <a:rPr lang="en-US" smtClean="0">
                <a:solidFill>
                  <a:srgbClr val="800000"/>
                </a:solidFill>
                <a:latin typeface="Times New Roman" pitchFamily="18" charset="0"/>
              </a:rPr>
              <a:t>Example: </a:t>
            </a:r>
          </a:p>
          <a:p>
            <a:pPr lvl="3">
              <a:lnSpc>
                <a:spcPct val="90000"/>
              </a:lnSpc>
            </a:pPr>
            <a:r>
              <a:rPr lang="en-US" sz="2400" i="1" smtClean="0">
                <a:solidFill>
                  <a:srgbClr val="800000"/>
                </a:solidFill>
                <a:latin typeface="Times New Roman" pitchFamily="18" charset="0"/>
              </a:rPr>
              <a:t>N</a:t>
            </a:r>
            <a:r>
              <a:rPr lang="en-US" sz="2400" smtClean="0">
                <a:solidFill>
                  <a:srgbClr val="800000"/>
                </a:solidFill>
                <a:latin typeface="Times New Roman" pitchFamily="18" charset="0"/>
              </a:rPr>
              <a:t> = 49, </a:t>
            </a:r>
            <a:r>
              <a:rPr lang="en-US" sz="2400" i="1" smtClean="0">
                <a:solidFill>
                  <a:srgbClr val="800000"/>
                </a:solidFill>
                <a:latin typeface="Times New Roman" pitchFamily="18" charset="0"/>
              </a:rPr>
              <a:t>n</a:t>
            </a:r>
            <a:r>
              <a:rPr lang="en-US" sz="2400" smtClean="0">
                <a:solidFill>
                  <a:srgbClr val="800000"/>
                </a:solidFill>
                <a:latin typeface="Times New Roman" pitchFamily="18" charset="0"/>
              </a:rPr>
              <a:t> = 7, </a:t>
            </a:r>
            <a:r>
              <a:rPr lang="en-US" sz="2400" i="1" smtClean="0">
                <a:solidFill>
                  <a:srgbClr val="800000"/>
                </a:solidFill>
                <a:latin typeface="Times New Roman" pitchFamily="18" charset="0"/>
              </a:rPr>
              <a:t>k</a:t>
            </a:r>
            <a:r>
              <a:rPr lang="en-US" sz="2400" smtClean="0">
                <a:solidFill>
                  <a:srgbClr val="800000"/>
                </a:solidFill>
                <a:latin typeface="Times New Roman" pitchFamily="18" charset="0"/>
              </a:rPr>
              <a:t> = 49/7 = 7</a:t>
            </a:r>
          </a:p>
          <a:p>
            <a:pPr lvl="3">
              <a:lnSpc>
                <a:spcPct val="90000"/>
              </a:lnSpc>
            </a:pPr>
            <a:r>
              <a:rPr lang="en-US" sz="2400" smtClean="0">
                <a:solidFill>
                  <a:srgbClr val="800000"/>
                </a:solidFill>
                <a:latin typeface="Times New Roman" pitchFamily="18" charset="0"/>
              </a:rPr>
              <a:t>Random </a:t>
            </a:r>
            <a:r>
              <a:rPr lang="en-US" sz="2400" i="1" smtClean="0">
                <a:solidFill>
                  <a:srgbClr val="800000"/>
                </a:solidFill>
                <a:latin typeface="Times New Roman" pitchFamily="18" charset="0"/>
              </a:rPr>
              <a:t>j</a:t>
            </a:r>
            <a:r>
              <a:rPr lang="en-US" sz="2400" smtClean="0">
                <a:solidFill>
                  <a:srgbClr val="800000"/>
                </a:solidFill>
                <a:latin typeface="Times New Roman" pitchFamily="18" charset="0"/>
              </a:rPr>
              <a:t>=2</a:t>
            </a:r>
          </a:p>
        </p:txBody>
      </p:sp>
      <p:sp>
        <p:nvSpPr>
          <p:cNvPr id="58371" name="Line 5"/>
          <p:cNvSpPr>
            <a:spLocks noChangeShapeType="1"/>
          </p:cNvSpPr>
          <p:nvPr/>
        </p:nvSpPr>
        <p:spPr bwMode="auto">
          <a:xfrm>
            <a:off x="1219200" y="1066800"/>
            <a:ext cx="7772400" cy="0"/>
          </a:xfrm>
          <a:prstGeom prst="line">
            <a:avLst/>
          </a:prstGeom>
          <a:noFill/>
          <a:ln w="25400">
            <a:solidFill>
              <a:srgbClr val="800000"/>
            </a:solidFill>
            <a:round/>
            <a:headEnd/>
            <a:tailEnd/>
          </a:ln>
        </p:spPr>
        <p:txBody>
          <a:bodyPr/>
          <a:lstStyle/>
          <a:p>
            <a:endParaRPr lang="en-US"/>
          </a:p>
        </p:txBody>
      </p:sp>
      <p:sp>
        <p:nvSpPr>
          <p:cNvPr id="58372" name="Line 6"/>
          <p:cNvSpPr>
            <a:spLocks noChangeShapeType="1"/>
          </p:cNvSpPr>
          <p:nvPr/>
        </p:nvSpPr>
        <p:spPr bwMode="auto">
          <a:xfrm flipH="1">
            <a:off x="304800" y="1066800"/>
            <a:ext cx="0" cy="5715000"/>
          </a:xfrm>
          <a:prstGeom prst="line">
            <a:avLst/>
          </a:prstGeom>
          <a:noFill/>
          <a:ln w="25400">
            <a:solidFill>
              <a:srgbClr val="800000"/>
            </a:solidFill>
            <a:round/>
            <a:headEnd/>
            <a:tailEnd/>
          </a:ln>
        </p:spPr>
        <p:txBody>
          <a:bodyPr/>
          <a:lstStyle/>
          <a:p>
            <a:endParaRPr lang="en-US"/>
          </a:p>
        </p:txBody>
      </p:sp>
      <p:grpSp>
        <p:nvGrpSpPr>
          <p:cNvPr id="58373" name="Group 70"/>
          <p:cNvGrpSpPr>
            <a:grpSpLocks/>
          </p:cNvGrpSpPr>
          <p:nvPr/>
        </p:nvGrpSpPr>
        <p:grpSpPr bwMode="auto">
          <a:xfrm>
            <a:off x="6964363" y="3382963"/>
            <a:ext cx="1722437" cy="3017837"/>
            <a:chOff x="4387" y="2131"/>
            <a:chExt cx="1085" cy="1901"/>
          </a:xfrm>
        </p:grpSpPr>
        <p:sp>
          <p:nvSpPr>
            <p:cNvPr id="58374" name="AutoShape 7"/>
            <p:cNvSpPr>
              <a:spLocks noChangeArrowheads="1"/>
            </p:cNvSpPr>
            <p:nvPr/>
          </p:nvSpPr>
          <p:spPr bwMode="auto">
            <a:xfrm>
              <a:off x="4387" y="2131"/>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375" name="AutoShape 9" descr="Light vertical"/>
            <p:cNvSpPr>
              <a:spLocks noChangeArrowheads="1"/>
            </p:cNvSpPr>
            <p:nvPr/>
          </p:nvSpPr>
          <p:spPr bwMode="auto">
            <a:xfrm>
              <a:off x="4387" y="2323"/>
              <a:ext cx="173" cy="173"/>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58376" name="AutoShape 10"/>
            <p:cNvSpPr>
              <a:spLocks noChangeArrowheads="1"/>
            </p:cNvSpPr>
            <p:nvPr/>
          </p:nvSpPr>
          <p:spPr bwMode="auto">
            <a:xfrm>
              <a:off x="4387" y="2515"/>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377" name="AutoShape 11"/>
            <p:cNvSpPr>
              <a:spLocks noChangeArrowheads="1"/>
            </p:cNvSpPr>
            <p:nvPr/>
          </p:nvSpPr>
          <p:spPr bwMode="auto">
            <a:xfrm>
              <a:off x="4387" y="2707"/>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378" name="AutoShape 12"/>
            <p:cNvSpPr>
              <a:spLocks noChangeArrowheads="1"/>
            </p:cNvSpPr>
            <p:nvPr/>
          </p:nvSpPr>
          <p:spPr bwMode="auto">
            <a:xfrm>
              <a:off x="4387" y="2899"/>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379" name="AutoShape 13"/>
            <p:cNvSpPr>
              <a:spLocks noChangeArrowheads="1"/>
            </p:cNvSpPr>
            <p:nvPr/>
          </p:nvSpPr>
          <p:spPr bwMode="auto">
            <a:xfrm>
              <a:off x="4387" y="3091"/>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380" name="AutoShape 14"/>
            <p:cNvSpPr>
              <a:spLocks noChangeArrowheads="1"/>
            </p:cNvSpPr>
            <p:nvPr/>
          </p:nvSpPr>
          <p:spPr bwMode="auto">
            <a:xfrm>
              <a:off x="4387" y="3283"/>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381" name="AutoShape 15"/>
            <p:cNvSpPr>
              <a:spLocks noChangeArrowheads="1"/>
            </p:cNvSpPr>
            <p:nvPr/>
          </p:nvSpPr>
          <p:spPr bwMode="auto">
            <a:xfrm>
              <a:off x="4387" y="3475"/>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382" name="AutoShape 16" descr="Light vertical"/>
            <p:cNvSpPr>
              <a:spLocks noChangeArrowheads="1"/>
            </p:cNvSpPr>
            <p:nvPr/>
          </p:nvSpPr>
          <p:spPr bwMode="auto">
            <a:xfrm>
              <a:off x="4387" y="3667"/>
              <a:ext cx="173" cy="173"/>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58383" name="AutoShape 17"/>
            <p:cNvSpPr>
              <a:spLocks noChangeArrowheads="1"/>
            </p:cNvSpPr>
            <p:nvPr/>
          </p:nvSpPr>
          <p:spPr bwMode="auto">
            <a:xfrm>
              <a:off x="4387" y="3859"/>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384" name="AutoShape 20"/>
            <p:cNvSpPr>
              <a:spLocks noChangeArrowheads="1"/>
            </p:cNvSpPr>
            <p:nvPr/>
          </p:nvSpPr>
          <p:spPr bwMode="auto">
            <a:xfrm>
              <a:off x="4627" y="2131"/>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385" name="AutoShape 21"/>
            <p:cNvSpPr>
              <a:spLocks noChangeArrowheads="1"/>
            </p:cNvSpPr>
            <p:nvPr/>
          </p:nvSpPr>
          <p:spPr bwMode="auto">
            <a:xfrm>
              <a:off x="4627" y="2323"/>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386" name="AutoShape 22"/>
            <p:cNvSpPr>
              <a:spLocks noChangeArrowheads="1"/>
            </p:cNvSpPr>
            <p:nvPr/>
          </p:nvSpPr>
          <p:spPr bwMode="auto">
            <a:xfrm>
              <a:off x="4627" y="2515"/>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387" name="AutoShape 23"/>
            <p:cNvSpPr>
              <a:spLocks noChangeArrowheads="1"/>
            </p:cNvSpPr>
            <p:nvPr/>
          </p:nvSpPr>
          <p:spPr bwMode="auto">
            <a:xfrm>
              <a:off x="4627" y="2707"/>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388" name="AutoShape 24"/>
            <p:cNvSpPr>
              <a:spLocks noChangeArrowheads="1"/>
            </p:cNvSpPr>
            <p:nvPr/>
          </p:nvSpPr>
          <p:spPr bwMode="auto">
            <a:xfrm>
              <a:off x="4627" y="2899"/>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389" name="AutoShape 25" descr="Light vertical"/>
            <p:cNvSpPr>
              <a:spLocks noChangeArrowheads="1"/>
            </p:cNvSpPr>
            <p:nvPr/>
          </p:nvSpPr>
          <p:spPr bwMode="auto">
            <a:xfrm>
              <a:off x="4627" y="3091"/>
              <a:ext cx="173" cy="173"/>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58390" name="AutoShape 26"/>
            <p:cNvSpPr>
              <a:spLocks noChangeArrowheads="1"/>
            </p:cNvSpPr>
            <p:nvPr/>
          </p:nvSpPr>
          <p:spPr bwMode="auto">
            <a:xfrm>
              <a:off x="4627" y="3283"/>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391" name="AutoShape 27"/>
            <p:cNvSpPr>
              <a:spLocks noChangeArrowheads="1"/>
            </p:cNvSpPr>
            <p:nvPr/>
          </p:nvSpPr>
          <p:spPr bwMode="auto">
            <a:xfrm>
              <a:off x="4627" y="3475"/>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392" name="AutoShape 28"/>
            <p:cNvSpPr>
              <a:spLocks noChangeArrowheads="1"/>
            </p:cNvSpPr>
            <p:nvPr/>
          </p:nvSpPr>
          <p:spPr bwMode="auto">
            <a:xfrm>
              <a:off x="4627" y="3667"/>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393" name="AutoShape 29"/>
            <p:cNvSpPr>
              <a:spLocks noChangeArrowheads="1"/>
            </p:cNvSpPr>
            <p:nvPr/>
          </p:nvSpPr>
          <p:spPr bwMode="auto">
            <a:xfrm>
              <a:off x="4627" y="3859"/>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394" name="AutoShape 32"/>
            <p:cNvSpPr>
              <a:spLocks noChangeArrowheads="1"/>
            </p:cNvSpPr>
            <p:nvPr/>
          </p:nvSpPr>
          <p:spPr bwMode="auto">
            <a:xfrm>
              <a:off x="4838" y="2131"/>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395" name="AutoShape 33"/>
            <p:cNvSpPr>
              <a:spLocks noChangeArrowheads="1"/>
            </p:cNvSpPr>
            <p:nvPr/>
          </p:nvSpPr>
          <p:spPr bwMode="auto">
            <a:xfrm>
              <a:off x="4838" y="2323"/>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396" name="AutoShape 34" descr="Light vertical"/>
            <p:cNvSpPr>
              <a:spLocks noChangeArrowheads="1"/>
            </p:cNvSpPr>
            <p:nvPr/>
          </p:nvSpPr>
          <p:spPr bwMode="auto">
            <a:xfrm>
              <a:off x="4838" y="2515"/>
              <a:ext cx="173" cy="173"/>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58397" name="AutoShape 35"/>
            <p:cNvSpPr>
              <a:spLocks noChangeArrowheads="1"/>
            </p:cNvSpPr>
            <p:nvPr/>
          </p:nvSpPr>
          <p:spPr bwMode="auto">
            <a:xfrm>
              <a:off x="4838" y="2707"/>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398" name="AutoShape 36"/>
            <p:cNvSpPr>
              <a:spLocks noChangeArrowheads="1"/>
            </p:cNvSpPr>
            <p:nvPr/>
          </p:nvSpPr>
          <p:spPr bwMode="auto">
            <a:xfrm>
              <a:off x="4838" y="2899"/>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399" name="AutoShape 37"/>
            <p:cNvSpPr>
              <a:spLocks noChangeArrowheads="1"/>
            </p:cNvSpPr>
            <p:nvPr/>
          </p:nvSpPr>
          <p:spPr bwMode="auto">
            <a:xfrm>
              <a:off x="4838" y="3091"/>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400" name="AutoShape 38"/>
            <p:cNvSpPr>
              <a:spLocks noChangeArrowheads="1"/>
            </p:cNvSpPr>
            <p:nvPr/>
          </p:nvSpPr>
          <p:spPr bwMode="auto">
            <a:xfrm>
              <a:off x="4838" y="3283"/>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401" name="AutoShape 39"/>
            <p:cNvSpPr>
              <a:spLocks noChangeArrowheads="1"/>
            </p:cNvSpPr>
            <p:nvPr/>
          </p:nvSpPr>
          <p:spPr bwMode="auto">
            <a:xfrm>
              <a:off x="4838" y="3475"/>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402" name="AutoShape 40"/>
            <p:cNvSpPr>
              <a:spLocks noChangeArrowheads="1"/>
            </p:cNvSpPr>
            <p:nvPr/>
          </p:nvSpPr>
          <p:spPr bwMode="auto">
            <a:xfrm>
              <a:off x="4838" y="3667"/>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403" name="AutoShape 41" descr="Light vertical"/>
            <p:cNvSpPr>
              <a:spLocks noChangeArrowheads="1"/>
            </p:cNvSpPr>
            <p:nvPr/>
          </p:nvSpPr>
          <p:spPr bwMode="auto">
            <a:xfrm>
              <a:off x="4838" y="3859"/>
              <a:ext cx="173" cy="173"/>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58404" name="AutoShape 44"/>
            <p:cNvSpPr>
              <a:spLocks noChangeArrowheads="1"/>
            </p:cNvSpPr>
            <p:nvPr/>
          </p:nvSpPr>
          <p:spPr bwMode="auto">
            <a:xfrm>
              <a:off x="5059" y="2131"/>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405" name="AutoShape 45"/>
            <p:cNvSpPr>
              <a:spLocks noChangeArrowheads="1"/>
            </p:cNvSpPr>
            <p:nvPr/>
          </p:nvSpPr>
          <p:spPr bwMode="auto">
            <a:xfrm>
              <a:off x="5059" y="2323"/>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406" name="AutoShape 46"/>
            <p:cNvSpPr>
              <a:spLocks noChangeArrowheads="1"/>
            </p:cNvSpPr>
            <p:nvPr/>
          </p:nvSpPr>
          <p:spPr bwMode="auto">
            <a:xfrm>
              <a:off x="5059" y="2515"/>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407" name="AutoShape 47"/>
            <p:cNvSpPr>
              <a:spLocks noChangeArrowheads="1"/>
            </p:cNvSpPr>
            <p:nvPr/>
          </p:nvSpPr>
          <p:spPr bwMode="auto">
            <a:xfrm>
              <a:off x="5059" y="2707"/>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408" name="AutoShape 48"/>
            <p:cNvSpPr>
              <a:spLocks noChangeArrowheads="1"/>
            </p:cNvSpPr>
            <p:nvPr/>
          </p:nvSpPr>
          <p:spPr bwMode="auto">
            <a:xfrm>
              <a:off x="5059" y="2899"/>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409" name="AutoShape 49"/>
            <p:cNvSpPr>
              <a:spLocks noChangeArrowheads="1"/>
            </p:cNvSpPr>
            <p:nvPr/>
          </p:nvSpPr>
          <p:spPr bwMode="auto">
            <a:xfrm>
              <a:off x="5059" y="3091"/>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410" name="AutoShape 50" descr="Light vertical"/>
            <p:cNvSpPr>
              <a:spLocks noChangeArrowheads="1"/>
            </p:cNvSpPr>
            <p:nvPr/>
          </p:nvSpPr>
          <p:spPr bwMode="auto">
            <a:xfrm>
              <a:off x="5059" y="3283"/>
              <a:ext cx="173" cy="173"/>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58411" name="AutoShape 51"/>
            <p:cNvSpPr>
              <a:spLocks noChangeArrowheads="1"/>
            </p:cNvSpPr>
            <p:nvPr/>
          </p:nvSpPr>
          <p:spPr bwMode="auto">
            <a:xfrm>
              <a:off x="5059" y="3475"/>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412" name="AutoShape 52"/>
            <p:cNvSpPr>
              <a:spLocks noChangeArrowheads="1"/>
            </p:cNvSpPr>
            <p:nvPr/>
          </p:nvSpPr>
          <p:spPr bwMode="auto">
            <a:xfrm>
              <a:off x="5059" y="3667"/>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413" name="AutoShape 53"/>
            <p:cNvSpPr>
              <a:spLocks noChangeArrowheads="1"/>
            </p:cNvSpPr>
            <p:nvPr/>
          </p:nvSpPr>
          <p:spPr bwMode="auto">
            <a:xfrm>
              <a:off x="5059" y="3859"/>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414" name="AutoShape 56"/>
            <p:cNvSpPr>
              <a:spLocks noChangeArrowheads="1"/>
            </p:cNvSpPr>
            <p:nvPr/>
          </p:nvSpPr>
          <p:spPr bwMode="auto">
            <a:xfrm>
              <a:off x="5299" y="2131"/>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415" name="AutoShape 57"/>
            <p:cNvSpPr>
              <a:spLocks noChangeArrowheads="1"/>
            </p:cNvSpPr>
            <p:nvPr/>
          </p:nvSpPr>
          <p:spPr bwMode="auto">
            <a:xfrm>
              <a:off x="5299" y="2323"/>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416" name="AutoShape 58"/>
            <p:cNvSpPr>
              <a:spLocks noChangeArrowheads="1"/>
            </p:cNvSpPr>
            <p:nvPr/>
          </p:nvSpPr>
          <p:spPr bwMode="auto">
            <a:xfrm>
              <a:off x="5299" y="2515"/>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417" name="AutoShape 59" descr="Light vertical"/>
            <p:cNvSpPr>
              <a:spLocks noChangeArrowheads="1"/>
            </p:cNvSpPr>
            <p:nvPr/>
          </p:nvSpPr>
          <p:spPr bwMode="auto">
            <a:xfrm>
              <a:off x="5299" y="2707"/>
              <a:ext cx="173" cy="173"/>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58418" name="AutoShape 60"/>
            <p:cNvSpPr>
              <a:spLocks noChangeArrowheads="1"/>
            </p:cNvSpPr>
            <p:nvPr/>
          </p:nvSpPr>
          <p:spPr bwMode="auto">
            <a:xfrm>
              <a:off x="5299" y="2899"/>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419" name="AutoShape 61"/>
            <p:cNvSpPr>
              <a:spLocks noChangeArrowheads="1"/>
            </p:cNvSpPr>
            <p:nvPr/>
          </p:nvSpPr>
          <p:spPr bwMode="auto">
            <a:xfrm>
              <a:off x="5299" y="3091"/>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420" name="AutoShape 62"/>
            <p:cNvSpPr>
              <a:spLocks noChangeArrowheads="1"/>
            </p:cNvSpPr>
            <p:nvPr/>
          </p:nvSpPr>
          <p:spPr bwMode="auto">
            <a:xfrm>
              <a:off x="5299" y="3283"/>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421" name="AutoShape 63"/>
            <p:cNvSpPr>
              <a:spLocks noChangeArrowheads="1"/>
            </p:cNvSpPr>
            <p:nvPr/>
          </p:nvSpPr>
          <p:spPr bwMode="auto">
            <a:xfrm>
              <a:off x="5299" y="3475"/>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58422" name="AutoShape 64"/>
            <p:cNvSpPr>
              <a:spLocks noChangeArrowheads="1"/>
            </p:cNvSpPr>
            <p:nvPr/>
          </p:nvSpPr>
          <p:spPr bwMode="auto">
            <a:xfrm>
              <a:off x="5299" y="3667"/>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grpSp>
    </p:spTree>
    <p:extLst>
      <p:ext uri="{BB962C8B-B14F-4D97-AF65-F5344CB8AC3E}">
        <p14:creationId xmlns:p14="http://schemas.microsoft.com/office/powerpoint/2010/main" val="1801812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7092">
                                            <p:txEl>
                                              <p:pRg st="0" end="0"/>
                                            </p:txEl>
                                          </p:spTgt>
                                        </p:tgtEl>
                                        <p:attrNameLst>
                                          <p:attrName>style.visibility</p:attrName>
                                        </p:attrNameLst>
                                      </p:cBhvr>
                                      <p:to>
                                        <p:strVal val="visible"/>
                                      </p:to>
                                    </p:set>
                                    <p:animEffect transition="in" filter="blinds(horizontal)">
                                      <p:cBhvr>
                                        <p:cTn id="7" dur="500"/>
                                        <p:tgtEl>
                                          <p:spTgt spid="217092">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17092">
                                            <p:txEl>
                                              <p:pRg st="1" end="1"/>
                                            </p:txEl>
                                          </p:spTgt>
                                        </p:tgtEl>
                                        <p:attrNameLst>
                                          <p:attrName>style.visibility</p:attrName>
                                        </p:attrNameLst>
                                      </p:cBhvr>
                                      <p:to>
                                        <p:strVal val="visible"/>
                                      </p:to>
                                    </p:set>
                                    <p:animEffect transition="in" filter="blinds(horizontal)">
                                      <p:cBhvr>
                                        <p:cTn id="10" dur="500"/>
                                        <p:tgtEl>
                                          <p:spTgt spid="21709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217092">
                                            <p:txEl>
                                              <p:pRg st="2" end="2"/>
                                            </p:txEl>
                                          </p:spTgt>
                                        </p:tgtEl>
                                        <p:attrNameLst>
                                          <p:attrName>style.visibility</p:attrName>
                                        </p:attrNameLst>
                                      </p:cBhvr>
                                      <p:to>
                                        <p:strVal val="visible"/>
                                      </p:to>
                                    </p:set>
                                    <p:animEffect transition="in" filter="blinds(horizontal)">
                                      <p:cBhvr>
                                        <p:cTn id="15" dur="500"/>
                                        <p:tgtEl>
                                          <p:spTgt spid="217092">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217092">
                                            <p:txEl>
                                              <p:pRg st="3" end="3"/>
                                            </p:txEl>
                                          </p:spTgt>
                                        </p:tgtEl>
                                        <p:attrNameLst>
                                          <p:attrName>style.visibility</p:attrName>
                                        </p:attrNameLst>
                                      </p:cBhvr>
                                      <p:to>
                                        <p:strVal val="visible"/>
                                      </p:to>
                                    </p:set>
                                    <p:animEffect transition="in" filter="blinds(horizontal)">
                                      <p:cBhvr>
                                        <p:cTn id="20" dur="500"/>
                                        <p:tgtEl>
                                          <p:spTgt spid="217092">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217092">
                                            <p:txEl>
                                              <p:pRg st="4" end="4"/>
                                            </p:txEl>
                                          </p:spTgt>
                                        </p:tgtEl>
                                        <p:attrNameLst>
                                          <p:attrName>style.visibility</p:attrName>
                                        </p:attrNameLst>
                                      </p:cBhvr>
                                      <p:to>
                                        <p:strVal val="visible"/>
                                      </p:to>
                                    </p:set>
                                    <p:animEffect transition="in" filter="blinds(horizontal)">
                                      <p:cBhvr>
                                        <p:cTn id="25" dur="500"/>
                                        <p:tgtEl>
                                          <p:spTgt spid="217092">
                                            <p:txEl>
                                              <p:pRg st="4" end="4"/>
                                            </p:txEl>
                                          </p:spTgt>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217092">
                                            <p:txEl>
                                              <p:pRg st="5" end="5"/>
                                            </p:txEl>
                                          </p:spTgt>
                                        </p:tgtEl>
                                        <p:attrNameLst>
                                          <p:attrName>style.visibility</p:attrName>
                                        </p:attrNameLst>
                                      </p:cBhvr>
                                      <p:to>
                                        <p:strVal val="visible"/>
                                      </p:to>
                                    </p:set>
                                    <p:animEffect transition="in" filter="blinds(horizontal)">
                                      <p:cBhvr>
                                        <p:cTn id="28" dur="500"/>
                                        <p:tgtEl>
                                          <p:spTgt spid="217092">
                                            <p:txEl>
                                              <p:pRg st="5" end="5"/>
                                            </p:txEl>
                                          </p:spTgt>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217092">
                                            <p:txEl>
                                              <p:pRg st="6" end="6"/>
                                            </p:txEl>
                                          </p:spTgt>
                                        </p:tgtEl>
                                        <p:attrNameLst>
                                          <p:attrName>style.visibility</p:attrName>
                                        </p:attrNameLst>
                                      </p:cBhvr>
                                      <p:to>
                                        <p:strVal val="visible"/>
                                      </p:to>
                                    </p:set>
                                    <p:animEffect transition="in" filter="blinds(horizontal)">
                                      <p:cBhvr>
                                        <p:cTn id="31" dur="500"/>
                                        <p:tgtEl>
                                          <p:spTgt spid="21709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092"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3"/>
          <p:cNvSpPr>
            <a:spLocks noGrp="1" noChangeArrowheads="1"/>
          </p:cNvSpPr>
          <p:nvPr>
            <p:ph type="title"/>
          </p:nvPr>
        </p:nvSpPr>
        <p:spPr>
          <a:xfrm>
            <a:off x="381000" y="304800"/>
            <a:ext cx="8763000" cy="685800"/>
          </a:xfrm>
        </p:spPr>
        <p:txBody>
          <a:bodyPr>
            <a:normAutofit fontScale="90000"/>
          </a:bodyPr>
          <a:lstStyle/>
          <a:p>
            <a:r>
              <a:rPr lang="en-US" sz="3800" b="1" smtClean="0">
                <a:solidFill>
                  <a:srgbClr val="800000"/>
                </a:solidFill>
                <a:latin typeface="Times New Roman" pitchFamily="18" charset="0"/>
              </a:rPr>
              <a:t>Sampling Design: Probability Sampling</a:t>
            </a:r>
          </a:p>
        </p:txBody>
      </p:sp>
      <p:sp>
        <p:nvSpPr>
          <p:cNvPr id="227332" name="Rectangle 4"/>
          <p:cNvSpPr>
            <a:spLocks noGrp="1" noChangeArrowheads="1"/>
          </p:cNvSpPr>
          <p:nvPr>
            <p:ph type="body" idx="1"/>
          </p:nvPr>
        </p:nvSpPr>
        <p:spPr>
          <a:xfrm>
            <a:off x="457200" y="1447800"/>
            <a:ext cx="8686800" cy="5410200"/>
          </a:xfrm>
        </p:spPr>
        <p:txBody>
          <a:bodyPr/>
          <a:lstStyle/>
          <a:p>
            <a:pPr lvl="1"/>
            <a:r>
              <a:rPr lang="en-US" sz="2600" b="1" smtClean="0">
                <a:solidFill>
                  <a:srgbClr val="800000"/>
                </a:solidFill>
                <a:latin typeface="Times New Roman" pitchFamily="18" charset="0"/>
              </a:rPr>
              <a:t>Systematic random sampling</a:t>
            </a:r>
          </a:p>
          <a:p>
            <a:pPr lvl="2"/>
            <a:r>
              <a:rPr lang="en-US" smtClean="0">
                <a:solidFill>
                  <a:srgbClr val="800000"/>
                </a:solidFill>
                <a:latin typeface="Times New Roman" pitchFamily="18" charset="0"/>
              </a:rPr>
              <a:t>Runs the risk of error if </a:t>
            </a:r>
            <a:br>
              <a:rPr lang="en-US" smtClean="0">
                <a:solidFill>
                  <a:srgbClr val="800000"/>
                </a:solidFill>
                <a:latin typeface="Times New Roman" pitchFamily="18" charset="0"/>
              </a:rPr>
            </a:br>
            <a:r>
              <a:rPr lang="en-US" smtClean="0">
                <a:solidFill>
                  <a:srgbClr val="800000"/>
                </a:solidFill>
                <a:latin typeface="Times New Roman" pitchFamily="18" charset="0"/>
              </a:rPr>
              <a:t>periodicity in the list matches </a:t>
            </a:r>
            <a:br>
              <a:rPr lang="en-US" smtClean="0">
                <a:solidFill>
                  <a:srgbClr val="800000"/>
                </a:solidFill>
                <a:latin typeface="Times New Roman" pitchFamily="18" charset="0"/>
              </a:rPr>
            </a:br>
            <a:r>
              <a:rPr lang="en-US" smtClean="0">
                <a:solidFill>
                  <a:srgbClr val="800000"/>
                </a:solidFill>
                <a:latin typeface="Times New Roman" pitchFamily="18" charset="0"/>
              </a:rPr>
              <a:t>the sampling interval (rarely</a:t>
            </a:r>
            <a:br>
              <a:rPr lang="en-US" smtClean="0">
                <a:solidFill>
                  <a:srgbClr val="800000"/>
                </a:solidFill>
                <a:latin typeface="Times New Roman" pitchFamily="18" charset="0"/>
              </a:rPr>
            </a:br>
            <a:r>
              <a:rPr lang="en-US" smtClean="0">
                <a:solidFill>
                  <a:srgbClr val="800000"/>
                </a:solidFill>
                <a:latin typeface="Times New Roman" pitchFamily="18" charset="0"/>
              </a:rPr>
              <a:t>happens though)</a:t>
            </a:r>
          </a:p>
          <a:p>
            <a:pPr lvl="2"/>
            <a:r>
              <a:rPr lang="en-US" smtClean="0">
                <a:solidFill>
                  <a:srgbClr val="800000"/>
                </a:solidFill>
                <a:latin typeface="Times New Roman" pitchFamily="18" charset="0"/>
              </a:rPr>
              <a:t>Example:</a:t>
            </a:r>
          </a:p>
          <a:p>
            <a:pPr lvl="3"/>
            <a:r>
              <a:rPr lang="en-US" sz="2300" i="1" smtClean="0">
                <a:solidFill>
                  <a:srgbClr val="800000"/>
                </a:solidFill>
                <a:latin typeface="Times New Roman" pitchFamily="18" charset="0"/>
              </a:rPr>
              <a:t>N</a:t>
            </a:r>
            <a:r>
              <a:rPr lang="en-US" sz="2300" smtClean="0">
                <a:solidFill>
                  <a:srgbClr val="800000"/>
                </a:solidFill>
                <a:latin typeface="Times New Roman" pitchFamily="18" charset="0"/>
              </a:rPr>
              <a:t> = 64, </a:t>
            </a:r>
            <a:r>
              <a:rPr lang="en-US" sz="2300" i="1" smtClean="0">
                <a:solidFill>
                  <a:srgbClr val="800000"/>
                </a:solidFill>
                <a:latin typeface="Times New Roman" pitchFamily="18" charset="0"/>
              </a:rPr>
              <a:t>n</a:t>
            </a:r>
            <a:r>
              <a:rPr lang="en-US" sz="2300" smtClean="0">
                <a:solidFill>
                  <a:srgbClr val="800000"/>
                </a:solidFill>
                <a:latin typeface="Times New Roman" pitchFamily="18" charset="0"/>
              </a:rPr>
              <a:t> = 8, </a:t>
            </a:r>
            <a:r>
              <a:rPr lang="en-US" sz="2300" i="1" smtClean="0">
                <a:solidFill>
                  <a:srgbClr val="800000"/>
                </a:solidFill>
                <a:latin typeface="Times New Roman" pitchFamily="18" charset="0"/>
              </a:rPr>
              <a:t>k</a:t>
            </a:r>
            <a:r>
              <a:rPr lang="en-US" sz="2300" smtClean="0">
                <a:solidFill>
                  <a:srgbClr val="800000"/>
                </a:solidFill>
                <a:latin typeface="Times New Roman" pitchFamily="18" charset="0"/>
              </a:rPr>
              <a:t> = 8, j = 3</a:t>
            </a:r>
          </a:p>
          <a:p>
            <a:pPr lvl="3"/>
            <a:r>
              <a:rPr lang="en-US" sz="2300" smtClean="0">
                <a:solidFill>
                  <a:srgbClr val="800000"/>
                </a:solidFill>
                <a:latin typeface="Times New Roman" pitchFamily="18" charset="0"/>
              </a:rPr>
              <a:t>Every 4</a:t>
            </a:r>
            <a:r>
              <a:rPr lang="en-US" sz="2300" baseline="30000" smtClean="0">
                <a:solidFill>
                  <a:srgbClr val="800000"/>
                </a:solidFill>
                <a:latin typeface="Times New Roman" pitchFamily="18" charset="0"/>
              </a:rPr>
              <a:t>th</a:t>
            </a:r>
            <a:r>
              <a:rPr lang="en-US" sz="2300" smtClean="0">
                <a:solidFill>
                  <a:srgbClr val="800000"/>
                </a:solidFill>
                <a:latin typeface="Times New Roman" pitchFamily="18" charset="0"/>
              </a:rPr>
              <a:t> element is red, </a:t>
            </a:r>
            <a:br>
              <a:rPr lang="en-US" sz="2300" smtClean="0">
                <a:solidFill>
                  <a:srgbClr val="800000"/>
                </a:solidFill>
                <a:latin typeface="Times New Roman" pitchFamily="18" charset="0"/>
              </a:rPr>
            </a:br>
            <a:r>
              <a:rPr lang="en-US" sz="2300" smtClean="0">
                <a:solidFill>
                  <a:srgbClr val="800000"/>
                </a:solidFill>
                <a:latin typeface="Times New Roman" pitchFamily="18" charset="0"/>
              </a:rPr>
              <a:t>and red never gets sampled</a:t>
            </a:r>
          </a:p>
          <a:p>
            <a:pPr lvl="3"/>
            <a:r>
              <a:rPr lang="en-US" sz="2300" smtClean="0">
                <a:solidFill>
                  <a:srgbClr val="800000"/>
                </a:solidFill>
                <a:latin typeface="Times New Roman" pitchFamily="18" charset="0"/>
              </a:rPr>
              <a:t>If </a:t>
            </a:r>
            <a:r>
              <a:rPr lang="en-US" sz="2300" i="1" smtClean="0">
                <a:solidFill>
                  <a:srgbClr val="800000"/>
                </a:solidFill>
                <a:latin typeface="Times New Roman" pitchFamily="18" charset="0"/>
              </a:rPr>
              <a:t>j</a:t>
            </a:r>
            <a:r>
              <a:rPr lang="en-US" sz="2300" smtClean="0">
                <a:solidFill>
                  <a:srgbClr val="800000"/>
                </a:solidFill>
                <a:latin typeface="Times New Roman" pitchFamily="18" charset="0"/>
              </a:rPr>
              <a:t> had been 4 or 8, only reds </a:t>
            </a:r>
            <a:br>
              <a:rPr lang="en-US" sz="2300" smtClean="0">
                <a:solidFill>
                  <a:srgbClr val="800000"/>
                </a:solidFill>
                <a:latin typeface="Times New Roman" pitchFamily="18" charset="0"/>
              </a:rPr>
            </a:br>
            <a:r>
              <a:rPr lang="en-US" sz="2300" smtClean="0">
                <a:solidFill>
                  <a:srgbClr val="800000"/>
                </a:solidFill>
                <a:latin typeface="Times New Roman" pitchFamily="18" charset="0"/>
              </a:rPr>
              <a:t>would be sampled</a:t>
            </a:r>
          </a:p>
        </p:txBody>
      </p:sp>
      <p:sp>
        <p:nvSpPr>
          <p:cNvPr id="62467" name="Line 5"/>
          <p:cNvSpPr>
            <a:spLocks noChangeShapeType="1"/>
          </p:cNvSpPr>
          <p:nvPr/>
        </p:nvSpPr>
        <p:spPr bwMode="auto">
          <a:xfrm>
            <a:off x="1219200" y="1066800"/>
            <a:ext cx="7772400" cy="0"/>
          </a:xfrm>
          <a:prstGeom prst="line">
            <a:avLst/>
          </a:prstGeom>
          <a:noFill/>
          <a:ln w="25400">
            <a:solidFill>
              <a:srgbClr val="800000"/>
            </a:solidFill>
            <a:round/>
            <a:headEnd/>
            <a:tailEnd/>
          </a:ln>
        </p:spPr>
        <p:txBody>
          <a:bodyPr/>
          <a:lstStyle/>
          <a:p>
            <a:endParaRPr lang="en-US"/>
          </a:p>
        </p:txBody>
      </p:sp>
      <p:sp>
        <p:nvSpPr>
          <p:cNvPr id="62468" name="Line 6"/>
          <p:cNvSpPr>
            <a:spLocks noChangeShapeType="1"/>
          </p:cNvSpPr>
          <p:nvPr/>
        </p:nvSpPr>
        <p:spPr bwMode="auto">
          <a:xfrm flipH="1">
            <a:off x="304800" y="1066800"/>
            <a:ext cx="0" cy="5715000"/>
          </a:xfrm>
          <a:prstGeom prst="line">
            <a:avLst/>
          </a:prstGeom>
          <a:noFill/>
          <a:ln w="25400">
            <a:solidFill>
              <a:srgbClr val="800000"/>
            </a:solidFill>
            <a:round/>
            <a:headEnd/>
            <a:tailEnd/>
          </a:ln>
        </p:spPr>
        <p:txBody>
          <a:bodyPr/>
          <a:lstStyle/>
          <a:p>
            <a:endParaRPr lang="en-US"/>
          </a:p>
        </p:txBody>
      </p:sp>
      <p:grpSp>
        <p:nvGrpSpPr>
          <p:cNvPr id="2" name="Group 88"/>
          <p:cNvGrpSpPr>
            <a:grpSpLocks/>
          </p:cNvGrpSpPr>
          <p:nvPr/>
        </p:nvGrpSpPr>
        <p:grpSpPr bwMode="auto">
          <a:xfrm>
            <a:off x="6324600" y="2163763"/>
            <a:ext cx="1798638" cy="4313237"/>
            <a:chOff x="3984" y="1363"/>
            <a:chExt cx="1133" cy="2717"/>
          </a:xfrm>
        </p:grpSpPr>
        <p:sp>
          <p:nvSpPr>
            <p:cNvPr id="62470" name="AutoShape 7"/>
            <p:cNvSpPr>
              <a:spLocks noChangeArrowheads="1"/>
            </p:cNvSpPr>
            <p:nvPr/>
          </p:nvSpPr>
          <p:spPr bwMode="auto">
            <a:xfrm>
              <a:off x="3984" y="1363"/>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471" name="AutoShape 8"/>
            <p:cNvSpPr>
              <a:spLocks noChangeArrowheads="1"/>
            </p:cNvSpPr>
            <p:nvPr/>
          </p:nvSpPr>
          <p:spPr bwMode="auto">
            <a:xfrm>
              <a:off x="3984" y="1526"/>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472" name="AutoShape 9" descr="Light vertical"/>
            <p:cNvSpPr>
              <a:spLocks noChangeArrowheads="1"/>
            </p:cNvSpPr>
            <p:nvPr/>
          </p:nvSpPr>
          <p:spPr bwMode="auto">
            <a:xfrm>
              <a:off x="3984" y="1699"/>
              <a:ext cx="173" cy="173"/>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62473" name="AutoShape 10"/>
            <p:cNvSpPr>
              <a:spLocks noChangeArrowheads="1"/>
            </p:cNvSpPr>
            <p:nvPr/>
          </p:nvSpPr>
          <p:spPr bwMode="auto">
            <a:xfrm>
              <a:off x="3984" y="1862"/>
              <a:ext cx="173" cy="173"/>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62474" name="AutoShape 11"/>
            <p:cNvSpPr>
              <a:spLocks noChangeArrowheads="1"/>
            </p:cNvSpPr>
            <p:nvPr/>
          </p:nvSpPr>
          <p:spPr bwMode="auto">
            <a:xfrm>
              <a:off x="3984" y="2035"/>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475" name="AutoShape 12"/>
            <p:cNvSpPr>
              <a:spLocks noChangeArrowheads="1"/>
            </p:cNvSpPr>
            <p:nvPr/>
          </p:nvSpPr>
          <p:spPr bwMode="auto">
            <a:xfrm>
              <a:off x="3984" y="2198"/>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476" name="AutoShape 13"/>
            <p:cNvSpPr>
              <a:spLocks noChangeArrowheads="1"/>
            </p:cNvSpPr>
            <p:nvPr/>
          </p:nvSpPr>
          <p:spPr bwMode="auto">
            <a:xfrm>
              <a:off x="3984" y="2371"/>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477" name="AutoShape 14"/>
            <p:cNvSpPr>
              <a:spLocks noChangeArrowheads="1"/>
            </p:cNvSpPr>
            <p:nvPr/>
          </p:nvSpPr>
          <p:spPr bwMode="auto">
            <a:xfrm>
              <a:off x="3984" y="2534"/>
              <a:ext cx="173" cy="173"/>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62478" name="AutoShape 15"/>
            <p:cNvSpPr>
              <a:spLocks noChangeArrowheads="1"/>
            </p:cNvSpPr>
            <p:nvPr/>
          </p:nvSpPr>
          <p:spPr bwMode="auto">
            <a:xfrm>
              <a:off x="3984" y="2707"/>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479" name="AutoShape 16"/>
            <p:cNvSpPr>
              <a:spLocks noChangeArrowheads="1"/>
            </p:cNvSpPr>
            <p:nvPr/>
          </p:nvSpPr>
          <p:spPr bwMode="auto">
            <a:xfrm>
              <a:off x="3984" y="2870"/>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480" name="AutoShape 17"/>
            <p:cNvSpPr>
              <a:spLocks noChangeArrowheads="1"/>
            </p:cNvSpPr>
            <p:nvPr/>
          </p:nvSpPr>
          <p:spPr bwMode="auto">
            <a:xfrm>
              <a:off x="4301" y="1363"/>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481" name="AutoShape 18"/>
            <p:cNvSpPr>
              <a:spLocks noChangeArrowheads="1"/>
            </p:cNvSpPr>
            <p:nvPr/>
          </p:nvSpPr>
          <p:spPr bwMode="auto">
            <a:xfrm>
              <a:off x="4301" y="1526"/>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482" name="AutoShape 19" descr="Light vertical"/>
            <p:cNvSpPr>
              <a:spLocks noChangeArrowheads="1"/>
            </p:cNvSpPr>
            <p:nvPr/>
          </p:nvSpPr>
          <p:spPr bwMode="auto">
            <a:xfrm>
              <a:off x="4301" y="1699"/>
              <a:ext cx="173" cy="173"/>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62483" name="AutoShape 20"/>
            <p:cNvSpPr>
              <a:spLocks noChangeArrowheads="1"/>
            </p:cNvSpPr>
            <p:nvPr/>
          </p:nvSpPr>
          <p:spPr bwMode="auto">
            <a:xfrm>
              <a:off x="4301" y="1862"/>
              <a:ext cx="173" cy="173"/>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62484" name="AutoShape 21"/>
            <p:cNvSpPr>
              <a:spLocks noChangeArrowheads="1"/>
            </p:cNvSpPr>
            <p:nvPr/>
          </p:nvSpPr>
          <p:spPr bwMode="auto">
            <a:xfrm>
              <a:off x="4301" y="2035"/>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485" name="AutoShape 22"/>
            <p:cNvSpPr>
              <a:spLocks noChangeArrowheads="1"/>
            </p:cNvSpPr>
            <p:nvPr/>
          </p:nvSpPr>
          <p:spPr bwMode="auto">
            <a:xfrm>
              <a:off x="4301" y="2198"/>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486" name="AutoShape 23"/>
            <p:cNvSpPr>
              <a:spLocks noChangeArrowheads="1"/>
            </p:cNvSpPr>
            <p:nvPr/>
          </p:nvSpPr>
          <p:spPr bwMode="auto">
            <a:xfrm>
              <a:off x="4301" y="2371"/>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487" name="AutoShape 24"/>
            <p:cNvSpPr>
              <a:spLocks noChangeArrowheads="1"/>
            </p:cNvSpPr>
            <p:nvPr/>
          </p:nvSpPr>
          <p:spPr bwMode="auto">
            <a:xfrm>
              <a:off x="4301" y="2534"/>
              <a:ext cx="173" cy="173"/>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62488" name="AutoShape 25"/>
            <p:cNvSpPr>
              <a:spLocks noChangeArrowheads="1"/>
            </p:cNvSpPr>
            <p:nvPr/>
          </p:nvSpPr>
          <p:spPr bwMode="auto">
            <a:xfrm>
              <a:off x="4301" y="2707"/>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489" name="AutoShape 26"/>
            <p:cNvSpPr>
              <a:spLocks noChangeArrowheads="1"/>
            </p:cNvSpPr>
            <p:nvPr/>
          </p:nvSpPr>
          <p:spPr bwMode="auto">
            <a:xfrm>
              <a:off x="4301" y="2870"/>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490" name="AutoShape 27"/>
            <p:cNvSpPr>
              <a:spLocks noChangeArrowheads="1"/>
            </p:cNvSpPr>
            <p:nvPr/>
          </p:nvSpPr>
          <p:spPr bwMode="auto">
            <a:xfrm>
              <a:off x="4608" y="1363"/>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491" name="AutoShape 28"/>
            <p:cNvSpPr>
              <a:spLocks noChangeArrowheads="1"/>
            </p:cNvSpPr>
            <p:nvPr/>
          </p:nvSpPr>
          <p:spPr bwMode="auto">
            <a:xfrm>
              <a:off x="4608" y="1526"/>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492" name="AutoShape 29" descr="Light vertical"/>
            <p:cNvSpPr>
              <a:spLocks noChangeArrowheads="1"/>
            </p:cNvSpPr>
            <p:nvPr/>
          </p:nvSpPr>
          <p:spPr bwMode="auto">
            <a:xfrm>
              <a:off x="4608" y="1699"/>
              <a:ext cx="173" cy="173"/>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62493" name="AutoShape 30"/>
            <p:cNvSpPr>
              <a:spLocks noChangeArrowheads="1"/>
            </p:cNvSpPr>
            <p:nvPr/>
          </p:nvSpPr>
          <p:spPr bwMode="auto">
            <a:xfrm>
              <a:off x="4608" y="1862"/>
              <a:ext cx="173" cy="173"/>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62494" name="AutoShape 31"/>
            <p:cNvSpPr>
              <a:spLocks noChangeArrowheads="1"/>
            </p:cNvSpPr>
            <p:nvPr/>
          </p:nvSpPr>
          <p:spPr bwMode="auto">
            <a:xfrm>
              <a:off x="4608" y="2035"/>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495" name="AutoShape 32"/>
            <p:cNvSpPr>
              <a:spLocks noChangeArrowheads="1"/>
            </p:cNvSpPr>
            <p:nvPr/>
          </p:nvSpPr>
          <p:spPr bwMode="auto">
            <a:xfrm>
              <a:off x="4608" y="2198"/>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496" name="AutoShape 33"/>
            <p:cNvSpPr>
              <a:spLocks noChangeArrowheads="1"/>
            </p:cNvSpPr>
            <p:nvPr/>
          </p:nvSpPr>
          <p:spPr bwMode="auto">
            <a:xfrm>
              <a:off x="4608" y="2371"/>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497" name="AutoShape 34"/>
            <p:cNvSpPr>
              <a:spLocks noChangeArrowheads="1"/>
            </p:cNvSpPr>
            <p:nvPr/>
          </p:nvSpPr>
          <p:spPr bwMode="auto">
            <a:xfrm>
              <a:off x="4608" y="2534"/>
              <a:ext cx="173" cy="173"/>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62498" name="AutoShape 35"/>
            <p:cNvSpPr>
              <a:spLocks noChangeArrowheads="1"/>
            </p:cNvSpPr>
            <p:nvPr/>
          </p:nvSpPr>
          <p:spPr bwMode="auto">
            <a:xfrm>
              <a:off x="4608" y="2707"/>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499" name="AutoShape 36"/>
            <p:cNvSpPr>
              <a:spLocks noChangeArrowheads="1"/>
            </p:cNvSpPr>
            <p:nvPr/>
          </p:nvSpPr>
          <p:spPr bwMode="auto">
            <a:xfrm>
              <a:off x="4608" y="2870"/>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500" name="AutoShape 37"/>
            <p:cNvSpPr>
              <a:spLocks noChangeArrowheads="1"/>
            </p:cNvSpPr>
            <p:nvPr/>
          </p:nvSpPr>
          <p:spPr bwMode="auto">
            <a:xfrm>
              <a:off x="4944" y="1363"/>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501" name="AutoShape 38"/>
            <p:cNvSpPr>
              <a:spLocks noChangeArrowheads="1"/>
            </p:cNvSpPr>
            <p:nvPr/>
          </p:nvSpPr>
          <p:spPr bwMode="auto">
            <a:xfrm>
              <a:off x="4944" y="1526"/>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502" name="AutoShape 39" descr="Light vertical"/>
            <p:cNvSpPr>
              <a:spLocks noChangeArrowheads="1"/>
            </p:cNvSpPr>
            <p:nvPr/>
          </p:nvSpPr>
          <p:spPr bwMode="auto">
            <a:xfrm>
              <a:off x="4944" y="1699"/>
              <a:ext cx="173" cy="173"/>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62503" name="AutoShape 40"/>
            <p:cNvSpPr>
              <a:spLocks noChangeArrowheads="1"/>
            </p:cNvSpPr>
            <p:nvPr/>
          </p:nvSpPr>
          <p:spPr bwMode="auto">
            <a:xfrm>
              <a:off x="4944" y="1862"/>
              <a:ext cx="173" cy="173"/>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62504" name="AutoShape 41"/>
            <p:cNvSpPr>
              <a:spLocks noChangeArrowheads="1"/>
            </p:cNvSpPr>
            <p:nvPr/>
          </p:nvSpPr>
          <p:spPr bwMode="auto">
            <a:xfrm>
              <a:off x="4944" y="2035"/>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505" name="AutoShape 42"/>
            <p:cNvSpPr>
              <a:spLocks noChangeArrowheads="1"/>
            </p:cNvSpPr>
            <p:nvPr/>
          </p:nvSpPr>
          <p:spPr bwMode="auto">
            <a:xfrm>
              <a:off x="4944" y="2198"/>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506" name="AutoShape 43"/>
            <p:cNvSpPr>
              <a:spLocks noChangeArrowheads="1"/>
            </p:cNvSpPr>
            <p:nvPr/>
          </p:nvSpPr>
          <p:spPr bwMode="auto">
            <a:xfrm>
              <a:off x="4944" y="2371"/>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507" name="AutoShape 44"/>
            <p:cNvSpPr>
              <a:spLocks noChangeArrowheads="1"/>
            </p:cNvSpPr>
            <p:nvPr/>
          </p:nvSpPr>
          <p:spPr bwMode="auto">
            <a:xfrm>
              <a:off x="4944" y="2534"/>
              <a:ext cx="173" cy="173"/>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62508" name="AutoShape 45"/>
            <p:cNvSpPr>
              <a:spLocks noChangeArrowheads="1"/>
            </p:cNvSpPr>
            <p:nvPr/>
          </p:nvSpPr>
          <p:spPr bwMode="auto">
            <a:xfrm>
              <a:off x="4944" y="2707"/>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509" name="AutoShape 46"/>
            <p:cNvSpPr>
              <a:spLocks noChangeArrowheads="1"/>
            </p:cNvSpPr>
            <p:nvPr/>
          </p:nvSpPr>
          <p:spPr bwMode="auto">
            <a:xfrm>
              <a:off x="4944" y="2870"/>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510" name="AutoShape 56" descr="Light vertical"/>
            <p:cNvSpPr>
              <a:spLocks noChangeArrowheads="1"/>
            </p:cNvSpPr>
            <p:nvPr/>
          </p:nvSpPr>
          <p:spPr bwMode="auto">
            <a:xfrm>
              <a:off x="3984" y="3043"/>
              <a:ext cx="173" cy="173"/>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62511" name="AutoShape 57"/>
            <p:cNvSpPr>
              <a:spLocks noChangeArrowheads="1"/>
            </p:cNvSpPr>
            <p:nvPr/>
          </p:nvSpPr>
          <p:spPr bwMode="auto">
            <a:xfrm>
              <a:off x="3984" y="3235"/>
              <a:ext cx="173" cy="173"/>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62512" name="AutoShape 58"/>
            <p:cNvSpPr>
              <a:spLocks noChangeArrowheads="1"/>
            </p:cNvSpPr>
            <p:nvPr/>
          </p:nvSpPr>
          <p:spPr bwMode="auto">
            <a:xfrm>
              <a:off x="3984" y="3398"/>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513" name="AutoShape 59"/>
            <p:cNvSpPr>
              <a:spLocks noChangeArrowheads="1"/>
            </p:cNvSpPr>
            <p:nvPr/>
          </p:nvSpPr>
          <p:spPr bwMode="auto">
            <a:xfrm>
              <a:off x="3984" y="3571"/>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514" name="AutoShape 60"/>
            <p:cNvSpPr>
              <a:spLocks noChangeArrowheads="1"/>
            </p:cNvSpPr>
            <p:nvPr/>
          </p:nvSpPr>
          <p:spPr bwMode="auto">
            <a:xfrm>
              <a:off x="3984" y="3734"/>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515" name="AutoShape 61"/>
            <p:cNvSpPr>
              <a:spLocks noChangeArrowheads="1"/>
            </p:cNvSpPr>
            <p:nvPr/>
          </p:nvSpPr>
          <p:spPr bwMode="auto">
            <a:xfrm>
              <a:off x="3984" y="3907"/>
              <a:ext cx="173" cy="173"/>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62516" name="AutoShape 62" descr="Light vertical"/>
            <p:cNvSpPr>
              <a:spLocks noChangeArrowheads="1"/>
            </p:cNvSpPr>
            <p:nvPr/>
          </p:nvSpPr>
          <p:spPr bwMode="auto">
            <a:xfrm>
              <a:off x="4301" y="3043"/>
              <a:ext cx="173" cy="173"/>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62517" name="AutoShape 63"/>
            <p:cNvSpPr>
              <a:spLocks noChangeArrowheads="1"/>
            </p:cNvSpPr>
            <p:nvPr/>
          </p:nvSpPr>
          <p:spPr bwMode="auto">
            <a:xfrm>
              <a:off x="4301" y="3235"/>
              <a:ext cx="173" cy="173"/>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62518" name="AutoShape 64"/>
            <p:cNvSpPr>
              <a:spLocks noChangeArrowheads="1"/>
            </p:cNvSpPr>
            <p:nvPr/>
          </p:nvSpPr>
          <p:spPr bwMode="auto">
            <a:xfrm>
              <a:off x="4301" y="3398"/>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519" name="AutoShape 65"/>
            <p:cNvSpPr>
              <a:spLocks noChangeArrowheads="1"/>
            </p:cNvSpPr>
            <p:nvPr/>
          </p:nvSpPr>
          <p:spPr bwMode="auto">
            <a:xfrm>
              <a:off x="4301" y="3571"/>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520" name="AutoShape 66"/>
            <p:cNvSpPr>
              <a:spLocks noChangeArrowheads="1"/>
            </p:cNvSpPr>
            <p:nvPr/>
          </p:nvSpPr>
          <p:spPr bwMode="auto">
            <a:xfrm>
              <a:off x="4301" y="3734"/>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521" name="AutoShape 67"/>
            <p:cNvSpPr>
              <a:spLocks noChangeArrowheads="1"/>
            </p:cNvSpPr>
            <p:nvPr/>
          </p:nvSpPr>
          <p:spPr bwMode="auto">
            <a:xfrm>
              <a:off x="4301" y="3907"/>
              <a:ext cx="173" cy="173"/>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62522" name="AutoShape 68" descr="Light vertical"/>
            <p:cNvSpPr>
              <a:spLocks noChangeArrowheads="1"/>
            </p:cNvSpPr>
            <p:nvPr/>
          </p:nvSpPr>
          <p:spPr bwMode="auto">
            <a:xfrm>
              <a:off x="4608" y="3043"/>
              <a:ext cx="173" cy="173"/>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62523" name="AutoShape 69"/>
            <p:cNvSpPr>
              <a:spLocks noChangeArrowheads="1"/>
            </p:cNvSpPr>
            <p:nvPr/>
          </p:nvSpPr>
          <p:spPr bwMode="auto">
            <a:xfrm>
              <a:off x="4608" y="3235"/>
              <a:ext cx="173" cy="173"/>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62524" name="AutoShape 70"/>
            <p:cNvSpPr>
              <a:spLocks noChangeArrowheads="1"/>
            </p:cNvSpPr>
            <p:nvPr/>
          </p:nvSpPr>
          <p:spPr bwMode="auto">
            <a:xfrm>
              <a:off x="4608" y="3398"/>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525" name="AutoShape 71"/>
            <p:cNvSpPr>
              <a:spLocks noChangeArrowheads="1"/>
            </p:cNvSpPr>
            <p:nvPr/>
          </p:nvSpPr>
          <p:spPr bwMode="auto">
            <a:xfrm>
              <a:off x="4608" y="3571"/>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526" name="AutoShape 72"/>
            <p:cNvSpPr>
              <a:spLocks noChangeArrowheads="1"/>
            </p:cNvSpPr>
            <p:nvPr/>
          </p:nvSpPr>
          <p:spPr bwMode="auto">
            <a:xfrm>
              <a:off x="4608" y="3734"/>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527" name="AutoShape 73"/>
            <p:cNvSpPr>
              <a:spLocks noChangeArrowheads="1"/>
            </p:cNvSpPr>
            <p:nvPr/>
          </p:nvSpPr>
          <p:spPr bwMode="auto">
            <a:xfrm>
              <a:off x="4608" y="3907"/>
              <a:ext cx="173" cy="173"/>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62528" name="AutoShape 74" descr="Light vertical"/>
            <p:cNvSpPr>
              <a:spLocks noChangeArrowheads="1"/>
            </p:cNvSpPr>
            <p:nvPr/>
          </p:nvSpPr>
          <p:spPr bwMode="auto">
            <a:xfrm>
              <a:off x="4944" y="3043"/>
              <a:ext cx="173" cy="173"/>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62529" name="AutoShape 75"/>
            <p:cNvSpPr>
              <a:spLocks noChangeArrowheads="1"/>
            </p:cNvSpPr>
            <p:nvPr/>
          </p:nvSpPr>
          <p:spPr bwMode="auto">
            <a:xfrm>
              <a:off x="4944" y="3235"/>
              <a:ext cx="173" cy="173"/>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62530" name="AutoShape 76"/>
            <p:cNvSpPr>
              <a:spLocks noChangeArrowheads="1"/>
            </p:cNvSpPr>
            <p:nvPr/>
          </p:nvSpPr>
          <p:spPr bwMode="auto">
            <a:xfrm>
              <a:off x="4944" y="3398"/>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531" name="AutoShape 77"/>
            <p:cNvSpPr>
              <a:spLocks noChangeArrowheads="1"/>
            </p:cNvSpPr>
            <p:nvPr/>
          </p:nvSpPr>
          <p:spPr bwMode="auto">
            <a:xfrm>
              <a:off x="4944" y="3571"/>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532" name="AutoShape 78"/>
            <p:cNvSpPr>
              <a:spLocks noChangeArrowheads="1"/>
            </p:cNvSpPr>
            <p:nvPr/>
          </p:nvSpPr>
          <p:spPr bwMode="auto">
            <a:xfrm>
              <a:off x="4944" y="3734"/>
              <a:ext cx="173" cy="173"/>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2533" name="AutoShape 79"/>
            <p:cNvSpPr>
              <a:spLocks noChangeArrowheads="1"/>
            </p:cNvSpPr>
            <p:nvPr/>
          </p:nvSpPr>
          <p:spPr bwMode="auto">
            <a:xfrm>
              <a:off x="4944" y="3907"/>
              <a:ext cx="173" cy="173"/>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grpSp>
    </p:spTree>
    <p:extLst>
      <p:ext uri="{BB962C8B-B14F-4D97-AF65-F5344CB8AC3E}">
        <p14:creationId xmlns:p14="http://schemas.microsoft.com/office/powerpoint/2010/main" val="729739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7332">
                                            <p:txEl>
                                              <p:pRg st="1" end="1"/>
                                            </p:txEl>
                                          </p:spTgt>
                                        </p:tgtEl>
                                        <p:attrNameLst>
                                          <p:attrName>style.visibility</p:attrName>
                                        </p:attrNameLst>
                                      </p:cBhvr>
                                      <p:to>
                                        <p:strVal val="visible"/>
                                      </p:to>
                                    </p:set>
                                    <p:animEffect transition="in" filter="blinds(horizontal)">
                                      <p:cBhvr>
                                        <p:cTn id="7" dur="500"/>
                                        <p:tgtEl>
                                          <p:spTgt spid="22733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27332">
                                            <p:txEl>
                                              <p:pRg st="2" end="2"/>
                                            </p:txEl>
                                          </p:spTgt>
                                        </p:tgtEl>
                                        <p:attrNameLst>
                                          <p:attrName>style.visibility</p:attrName>
                                        </p:attrNameLst>
                                      </p:cBhvr>
                                      <p:to>
                                        <p:strVal val="visible"/>
                                      </p:to>
                                    </p:set>
                                    <p:animEffect transition="in" filter="blinds(horizontal)">
                                      <p:cBhvr>
                                        <p:cTn id="12" dur="500"/>
                                        <p:tgtEl>
                                          <p:spTgt spid="227332">
                                            <p:txEl>
                                              <p:pRg st="2" end="2"/>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27332">
                                            <p:txEl>
                                              <p:pRg st="3" end="3"/>
                                            </p:txEl>
                                          </p:spTgt>
                                        </p:tgtEl>
                                        <p:attrNameLst>
                                          <p:attrName>style.visibility</p:attrName>
                                        </p:attrNameLst>
                                      </p:cBhvr>
                                      <p:to>
                                        <p:strVal val="visible"/>
                                      </p:to>
                                    </p:set>
                                    <p:animEffect transition="in" filter="blinds(horizontal)">
                                      <p:cBhvr>
                                        <p:cTn id="15" dur="500"/>
                                        <p:tgtEl>
                                          <p:spTgt spid="227332">
                                            <p:txEl>
                                              <p:pRg st="3" end="3"/>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27332">
                                            <p:txEl>
                                              <p:pRg st="4" end="4"/>
                                            </p:txEl>
                                          </p:spTgt>
                                        </p:tgtEl>
                                        <p:attrNameLst>
                                          <p:attrName>style.visibility</p:attrName>
                                        </p:attrNameLst>
                                      </p:cBhvr>
                                      <p:to>
                                        <p:strVal val="visible"/>
                                      </p:to>
                                    </p:set>
                                    <p:animEffect transition="in" filter="blinds(horizontal)">
                                      <p:cBhvr>
                                        <p:cTn id="18" dur="500"/>
                                        <p:tgtEl>
                                          <p:spTgt spid="227332">
                                            <p:txEl>
                                              <p:pRg st="4" end="4"/>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27332">
                                            <p:txEl>
                                              <p:pRg st="5" end="5"/>
                                            </p:txEl>
                                          </p:spTgt>
                                        </p:tgtEl>
                                        <p:attrNameLst>
                                          <p:attrName>style.visibility</p:attrName>
                                        </p:attrNameLst>
                                      </p:cBhvr>
                                      <p:to>
                                        <p:strVal val="visible"/>
                                      </p:to>
                                    </p:set>
                                    <p:animEffect transition="in" filter="blinds(horizontal)">
                                      <p:cBhvr>
                                        <p:cTn id="21" dur="500"/>
                                        <p:tgtEl>
                                          <p:spTgt spid="22733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33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a:t>
            </a:r>
            <a:endParaRPr lang="en-US" dirty="0"/>
          </a:p>
        </p:txBody>
      </p:sp>
      <p:sp>
        <p:nvSpPr>
          <p:cNvPr id="3" name="Content Placeholder 2"/>
          <p:cNvSpPr>
            <a:spLocks noGrp="1"/>
          </p:cNvSpPr>
          <p:nvPr>
            <p:ph idx="1"/>
          </p:nvPr>
        </p:nvSpPr>
        <p:spPr/>
        <p:txBody>
          <a:bodyPr/>
          <a:lstStyle/>
          <a:p>
            <a:pPr lvl="0">
              <a:tabLst>
                <a:tab pos="457200" algn="l"/>
              </a:tabLst>
            </a:pPr>
            <a:r>
              <a:rPr lang="en-US" b="1" dirty="0">
                <a:solidFill>
                  <a:schemeClr val="tx1"/>
                </a:solidFill>
                <a:ea typeface="Times New Roman"/>
              </a:rPr>
              <a:t>Scoping and screening :</a:t>
            </a:r>
            <a:endParaRPr lang="en-US" sz="3600" dirty="0">
              <a:solidFill>
                <a:schemeClr val="tx1"/>
              </a:solidFill>
              <a:ea typeface="Times New Roman"/>
            </a:endParaRPr>
          </a:p>
          <a:p>
            <a:pPr marL="457200" marR="0"/>
            <a:r>
              <a:rPr lang="en-US" dirty="0" smtClean="0">
                <a:solidFill>
                  <a:schemeClr val="tx1"/>
                </a:solidFill>
                <a:ea typeface="Times New Roman"/>
              </a:rPr>
              <a:t>Outline the </a:t>
            </a:r>
            <a:r>
              <a:rPr lang="en-US" dirty="0">
                <a:solidFill>
                  <a:schemeClr val="tx1"/>
                </a:solidFill>
                <a:ea typeface="Times New Roman"/>
              </a:rPr>
              <a:t>limits of the EIA, in time, space and the type of impact to be addressed (as well as the way of evaluating them), and identify the alternatives.</a:t>
            </a:r>
            <a:endParaRPr lang="en-US" sz="3600" dirty="0">
              <a:solidFill>
                <a:schemeClr val="tx1"/>
              </a:solidFill>
              <a:ea typeface="Times New Roman"/>
            </a:endParaRPr>
          </a:p>
          <a:p>
            <a:endParaRPr lang="en-US" dirty="0"/>
          </a:p>
        </p:txBody>
      </p:sp>
    </p:spTree>
    <p:extLst>
      <p:ext uri="{BB962C8B-B14F-4D97-AF65-F5344CB8AC3E}">
        <p14:creationId xmlns:p14="http://schemas.microsoft.com/office/powerpoint/2010/main" val="386860869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3"/>
          <p:cNvSpPr>
            <a:spLocks noGrp="1" noChangeArrowheads="1"/>
          </p:cNvSpPr>
          <p:nvPr>
            <p:ph type="title"/>
          </p:nvPr>
        </p:nvSpPr>
        <p:spPr>
          <a:xfrm>
            <a:off x="0" y="228600"/>
            <a:ext cx="9144000" cy="685800"/>
          </a:xfrm>
        </p:spPr>
        <p:txBody>
          <a:bodyPr>
            <a:normAutofit fontScale="90000"/>
          </a:bodyPr>
          <a:lstStyle/>
          <a:p>
            <a:r>
              <a:rPr lang="en-US" sz="3800" b="1" smtClean="0">
                <a:solidFill>
                  <a:srgbClr val="800000"/>
                </a:solidFill>
                <a:latin typeface="Times New Roman" pitchFamily="18" charset="0"/>
              </a:rPr>
              <a:t>Sampling Design: Random Cluster</a:t>
            </a:r>
          </a:p>
        </p:txBody>
      </p:sp>
      <p:sp>
        <p:nvSpPr>
          <p:cNvPr id="64514" name="Rectangle 4"/>
          <p:cNvSpPr>
            <a:spLocks noGrp="1" noChangeArrowheads="1"/>
          </p:cNvSpPr>
          <p:nvPr>
            <p:ph type="body" idx="1"/>
          </p:nvPr>
        </p:nvSpPr>
        <p:spPr>
          <a:xfrm>
            <a:off x="457200" y="1447800"/>
            <a:ext cx="8686800" cy="5410200"/>
          </a:xfrm>
        </p:spPr>
        <p:txBody>
          <a:bodyPr>
            <a:normAutofit/>
          </a:bodyPr>
          <a:lstStyle/>
          <a:p>
            <a:pPr lvl="2"/>
            <a:r>
              <a:rPr lang="en-US" sz="2400" dirty="0" smtClean="0">
                <a:solidFill>
                  <a:srgbClr val="800000"/>
                </a:solidFill>
                <a:latin typeface="Times New Roman" pitchFamily="18" charset="0"/>
              </a:rPr>
              <a:t>Done correctly, this is a form of random sampling</a:t>
            </a:r>
          </a:p>
          <a:p>
            <a:pPr lvl="2"/>
            <a:r>
              <a:rPr lang="en-US" sz="2400" dirty="0" smtClean="0">
                <a:solidFill>
                  <a:srgbClr val="800000"/>
                </a:solidFill>
                <a:latin typeface="Times New Roman" pitchFamily="18" charset="0"/>
              </a:rPr>
              <a:t>Population is divided into groups or clusters, usually geographic or organizational (e.g., counties of NC)</a:t>
            </a:r>
          </a:p>
          <a:p>
            <a:pPr lvl="2"/>
            <a:r>
              <a:rPr lang="en-US" sz="2400" dirty="0" smtClean="0">
                <a:solidFill>
                  <a:srgbClr val="800000"/>
                </a:solidFill>
                <a:latin typeface="Times New Roman" pitchFamily="18" charset="0"/>
              </a:rPr>
              <a:t>Some clusters are then randomly selected (e.g., Counties X, Y, Z)</a:t>
            </a:r>
          </a:p>
          <a:p>
            <a:pPr lvl="2"/>
            <a:r>
              <a:rPr lang="en-US" sz="2400" dirty="0" smtClean="0">
                <a:solidFill>
                  <a:srgbClr val="800000"/>
                </a:solidFill>
                <a:latin typeface="Times New Roman" pitchFamily="18" charset="0"/>
              </a:rPr>
              <a:t>For a given sample size, a cluster sample has more error than a simple random sample</a:t>
            </a:r>
          </a:p>
          <a:p>
            <a:pPr lvl="2"/>
            <a:r>
              <a:rPr lang="en-US" sz="2400" dirty="0" smtClean="0">
                <a:solidFill>
                  <a:srgbClr val="800000"/>
                </a:solidFill>
                <a:latin typeface="Times New Roman" pitchFamily="18" charset="0"/>
              </a:rPr>
              <a:t>Cost savings of clustering may permit larger sample</a:t>
            </a:r>
          </a:p>
        </p:txBody>
      </p:sp>
      <p:sp>
        <p:nvSpPr>
          <p:cNvPr id="64515" name="Line 5"/>
          <p:cNvSpPr>
            <a:spLocks noChangeShapeType="1"/>
          </p:cNvSpPr>
          <p:nvPr/>
        </p:nvSpPr>
        <p:spPr bwMode="auto">
          <a:xfrm>
            <a:off x="1219200" y="1066800"/>
            <a:ext cx="7772400" cy="0"/>
          </a:xfrm>
          <a:prstGeom prst="line">
            <a:avLst/>
          </a:prstGeom>
          <a:noFill/>
          <a:ln w="25400">
            <a:solidFill>
              <a:srgbClr val="800000"/>
            </a:solidFill>
            <a:round/>
            <a:headEnd/>
            <a:tailEnd/>
          </a:ln>
        </p:spPr>
        <p:txBody>
          <a:bodyPr/>
          <a:lstStyle/>
          <a:p>
            <a:endParaRPr lang="en-US"/>
          </a:p>
        </p:txBody>
      </p:sp>
      <p:sp>
        <p:nvSpPr>
          <p:cNvPr id="64516" name="Line 6"/>
          <p:cNvSpPr>
            <a:spLocks noChangeShapeType="1"/>
          </p:cNvSpPr>
          <p:nvPr/>
        </p:nvSpPr>
        <p:spPr bwMode="auto">
          <a:xfrm flipH="1">
            <a:off x="304800" y="1066800"/>
            <a:ext cx="0" cy="5715000"/>
          </a:xfrm>
          <a:prstGeom prst="line">
            <a:avLst/>
          </a:prstGeom>
          <a:noFill/>
          <a:ln w="25400">
            <a:solidFill>
              <a:srgbClr val="800000"/>
            </a:solidFill>
            <a:round/>
            <a:headEnd/>
            <a:tailEnd/>
          </a:ln>
        </p:spPr>
        <p:txBody>
          <a:bodyPr/>
          <a:lstStyle/>
          <a:p>
            <a:endParaRPr lang="en-US"/>
          </a:p>
        </p:txBody>
      </p:sp>
    </p:spTree>
    <p:extLst>
      <p:ext uri="{BB962C8B-B14F-4D97-AF65-F5344CB8AC3E}">
        <p14:creationId xmlns:p14="http://schemas.microsoft.com/office/powerpoint/2010/main" val="330184271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3"/>
          <p:cNvSpPr>
            <a:spLocks noGrp="1" noChangeArrowheads="1"/>
          </p:cNvSpPr>
          <p:nvPr>
            <p:ph type="title"/>
          </p:nvPr>
        </p:nvSpPr>
        <p:spPr>
          <a:xfrm>
            <a:off x="0" y="304800"/>
            <a:ext cx="9144000" cy="685800"/>
          </a:xfrm>
        </p:spPr>
        <p:txBody>
          <a:bodyPr>
            <a:normAutofit fontScale="90000"/>
          </a:bodyPr>
          <a:lstStyle/>
          <a:p>
            <a:r>
              <a:rPr lang="en-US" sz="3800" b="1" smtClean="0">
                <a:solidFill>
                  <a:srgbClr val="800000"/>
                </a:solidFill>
                <a:latin typeface="Times New Roman" pitchFamily="18" charset="0"/>
              </a:rPr>
              <a:t>Sampling Design: Random Cluster</a:t>
            </a:r>
          </a:p>
        </p:txBody>
      </p:sp>
      <p:sp>
        <p:nvSpPr>
          <p:cNvPr id="228356" name="Rectangle 4"/>
          <p:cNvSpPr>
            <a:spLocks noGrp="1" noChangeArrowheads="1"/>
          </p:cNvSpPr>
          <p:nvPr>
            <p:ph type="body" idx="1"/>
          </p:nvPr>
        </p:nvSpPr>
        <p:spPr>
          <a:xfrm>
            <a:off x="457200" y="1447800"/>
            <a:ext cx="8686800" cy="5410200"/>
          </a:xfrm>
        </p:spPr>
        <p:txBody>
          <a:bodyPr/>
          <a:lstStyle/>
          <a:p>
            <a:pPr lvl="1"/>
            <a:r>
              <a:rPr lang="en-US" b="1" smtClean="0">
                <a:solidFill>
                  <a:srgbClr val="800000"/>
                </a:solidFill>
                <a:latin typeface="Times New Roman" pitchFamily="18" charset="0"/>
              </a:rPr>
              <a:t>Random cluster sampling</a:t>
            </a:r>
          </a:p>
          <a:p>
            <a:pPr lvl="3"/>
            <a:r>
              <a:rPr lang="en-US" sz="2400" smtClean="0">
                <a:solidFill>
                  <a:srgbClr val="800000"/>
                </a:solidFill>
                <a:latin typeface="Times New Roman" pitchFamily="18" charset="0"/>
              </a:rPr>
              <a:t>Sampling of entire cluster (e.g., all farmers in Counties X, Y, Z)</a:t>
            </a:r>
          </a:p>
        </p:txBody>
      </p:sp>
      <p:sp>
        <p:nvSpPr>
          <p:cNvPr id="66563" name="Line 5"/>
          <p:cNvSpPr>
            <a:spLocks noChangeShapeType="1"/>
          </p:cNvSpPr>
          <p:nvPr/>
        </p:nvSpPr>
        <p:spPr bwMode="auto">
          <a:xfrm>
            <a:off x="1219200" y="1066800"/>
            <a:ext cx="7772400" cy="0"/>
          </a:xfrm>
          <a:prstGeom prst="line">
            <a:avLst/>
          </a:prstGeom>
          <a:noFill/>
          <a:ln w="25400">
            <a:solidFill>
              <a:srgbClr val="800000"/>
            </a:solidFill>
            <a:round/>
            <a:headEnd/>
            <a:tailEnd/>
          </a:ln>
        </p:spPr>
        <p:txBody>
          <a:bodyPr/>
          <a:lstStyle/>
          <a:p>
            <a:endParaRPr lang="en-US"/>
          </a:p>
        </p:txBody>
      </p:sp>
      <p:sp>
        <p:nvSpPr>
          <p:cNvPr id="66564" name="Line 6"/>
          <p:cNvSpPr>
            <a:spLocks noChangeShapeType="1"/>
          </p:cNvSpPr>
          <p:nvPr/>
        </p:nvSpPr>
        <p:spPr bwMode="auto">
          <a:xfrm flipH="1">
            <a:off x="304800" y="1066800"/>
            <a:ext cx="0" cy="5715000"/>
          </a:xfrm>
          <a:prstGeom prst="line">
            <a:avLst/>
          </a:prstGeom>
          <a:noFill/>
          <a:ln w="25400">
            <a:solidFill>
              <a:srgbClr val="800000"/>
            </a:solidFill>
            <a:round/>
            <a:headEnd/>
            <a:tailEnd/>
          </a:ln>
        </p:spPr>
        <p:txBody>
          <a:bodyPr/>
          <a:lstStyle/>
          <a:p>
            <a:endParaRPr lang="en-US"/>
          </a:p>
        </p:txBody>
      </p:sp>
      <p:grpSp>
        <p:nvGrpSpPr>
          <p:cNvPr id="2" name="Group 99"/>
          <p:cNvGrpSpPr>
            <a:grpSpLocks/>
          </p:cNvGrpSpPr>
          <p:nvPr/>
        </p:nvGrpSpPr>
        <p:grpSpPr bwMode="auto">
          <a:xfrm>
            <a:off x="685800" y="3810000"/>
            <a:ext cx="8229600" cy="2133600"/>
            <a:chOff x="336" y="2928"/>
            <a:chExt cx="5184" cy="1344"/>
          </a:xfrm>
        </p:grpSpPr>
        <p:sp>
          <p:nvSpPr>
            <p:cNvPr id="66566" name="AutoShape 7"/>
            <p:cNvSpPr>
              <a:spLocks noChangeArrowheads="1"/>
            </p:cNvSpPr>
            <p:nvPr/>
          </p:nvSpPr>
          <p:spPr bwMode="auto">
            <a:xfrm>
              <a:off x="3216" y="2928"/>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6567" name="AutoShape 15"/>
            <p:cNvSpPr>
              <a:spLocks noChangeArrowheads="1"/>
            </p:cNvSpPr>
            <p:nvPr/>
          </p:nvSpPr>
          <p:spPr bwMode="auto">
            <a:xfrm>
              <a:off x="2688" y="3168"/>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6568" name="AutoShape 16"/>
            <p:cNvSpPr>
              <a:spLocks noChangeArrowheads="1"/>
            </p:cNvSpPr>
            <p:nvPr/>
          </p:nvSpPr>
          <p:spPr bwMode="auto">
            <a:xfrm>
              <a:off x="2976" y="3120"/>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6569" name="AutoShape 17"/>
            <p:cNvSpPr>
              <a:spLocks noChangeArrowheads="1"/>
            </p:cNvSpPr>
            <p:nvPr/>
          </p:nvSpPr>
          <p:spPr bwMode="auto">
            <a:xfrm>
              <a:off x="2736" y="3408"/>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6570" name="AutoShape 18"/>
            <p:cNvSpPr>
              <a:spLocks noChangeArrowheads="1"/>
            </p:cNvSpPr>
            <p:nvPr/>
          </p:nvSpPr>
          <p:spPr bwMode="auto">
            <a:xfrm>
              <a:off x="3024" y="3408"/>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6571" name="AutoShape 20"/>
            <p:cNvSpPr>
              <a:spLocks noChangeArrowheads="1"/>
            </p:cNvSpPr>
            <p:nvPr/>
          </p:nvSpPr>
          <p:spPr bwMode="auto">
            <a:xfrm>
              <a:off x="3216" y="3216"/>
              <a:ext cx="240" cy="240"/>
            </a:xfrm>
            <a:prstGeom prst="smileyFace">
              <a:avLst>
                <a:gd name="adj" fmla="val 4653"/>
              </a:avLst>
            </a:prstGeom>
            <a:solidFill>
              <a:srgbClr val="0066FF"/>
            </a:solidFill>
            <a:ln w="12700">
              <a:solidFill>
                <a:schemeClr val="tx1"/>
              </a:solidFill>
              <a:round/>
              <a:headEnd/>
              <a:tailEnd/>
            </a:ln>
          </p:spPr>
          <p:txBody>
            <a:bodyPr wrap="none" anchor="ctr"/>
            <a:lstStyle/>
            <a:p>
              <a:endParaRPr lang="en-US">
                <a:latin typeface="Calibri" pitchFamily="34" charset="0"/>
              </a:endParaRPr>
            </a:p>
          </p:txBody>
        </p:sp>
        <p:sp>
          <p:nvSpPr>
            <p:cNvPr id="66572" name="AutoShape 21"/>
            <p:cNvSpPr>
              <a:spLocks noChangeArrowheads="1"/>
            </p:cNvSpPr>
            <p:nvPr/>
          </p:nvSpPr>
          <p:spPr bwMode="auto">
            <a:xfrm>
              <a:off x="3360" y="3792"/>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6573" name="AutoShape 22"/>
            <p:cNvSpPr>
              <a:spLocks noChangeArrowheads="1"/>
            </p:cNvSpPr>
            <p:nvPr/>
          </p:nvSpPr>
          <p:spPr bwMode="auto">
            <a:xfrm>
              <a:off x="3408" y="4032"/>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6574" name="AutoShape 23"/>
            <p:cNvSpPr>
              <a:spLocks noChangeArrowheads="1"/>
            </p:cNvSpPr>
            <p:nvPr/>
          </p:nvSpPr>
          <p:spPr bwMode="auto">
            <a:xfrm>
              <a:off x="2880" y="3648"/>
              <a:ext cx="240" cy="240"/>
            </a:xfrm>
            <a:prstGeom prst="smileyFace">
              <a:avLst>
                <a:gd name="adj" fmla="val 4653"/>
              </a:avLst>
            </a:prstGeom>
            <a:solidFill>
              <a:srgbClr val="0066FF"/>
            </a:solidFill>
            <a:ln w="12700">
              <a:solidFill>
                <a:schemeClr val="tx1"/>
              </a:solidFill>
              <a:round/>
              <a:headEnd/>
              <a:tailEnd/>
            </a:ln>
          </p:spPr>
          <p:txBody>
            <a:bodyPr wrap="none" anchor="ctr"/>
            <a:lstStyle/>
            <a:p>
              <a:endParaRPr lang="en-US">
                <a:latin typeface="Calibri" pitchFamily="34" charset="0"/>
              </a:endParaRPr>
            </a:p>
          </p:txBody>
        </p:sp>
        <p:sp>
          <p:nvSpPr>
            <p:cNvPr id="66575" name="AutoShape 27"/>
            <p:cNvSpPr>
              <a:spLocks noChangeArrowheads="1"/>
            </p:cNvSpPr>
            <p:nvPr/>
          </p:nvSpPr>
          <p:spPr bwMode="auto">
            <a:xfrm>
              <a:off x="3648" y="3936"/>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6576" name="AutoShape 51"/>
            <p:cNvSpPr>
              <a:spLocks noChangeArrowheads="1"/>
            </p:cNvSpPr>
            <p:nvPr/>
          </p:nvSpPr>
          <p:spPr bwMode="auto">
            <a:xfrm>
              <a:off x="3600" y="3696"/>
              <a:ext cx="240" cy="240"/>
            </a:xfrm>
            <a:prstGeom prst="smileyFace">
              <a:avLst>
                <a:gd name="adj" fmla="val 4653"/>
              </a:avLst>
            </a:prstGeom>
            <a:solidFill>
              <a:srgbClr val="0066FF"/>
            </a:solidFill>
            <a:ln w="12700">
              <a:solidFill>
                <a:schemeClr val="tx1"/>
              </a:solidFill>
              <a:round/>
              <a:headEnd/>
              <a:tailEnd/>
            </a:ln>
          </p:spPr>
          <p:txBody>
            <a:bodyPr wrap="none" anchor="ctr"/>
            <a:lstStyle/>
            <a:p>
              <a:endParaRPr lang="en-US">
                <a:latin typeface="Calibri" pitchFamily="34" charset="0"/>
              </a:endParaRPr>
            </a:p>
          </p:txBody>
        </p:sp>
        <p:sp>
          <p:nvSpPr>
            <p:cNvPr id="66577" name="AutoShape 57" descr="Light vertical"/>
            <p:cNvSpPr>
              <a:spLocks noChangeArrowheads="1"/>
            </p:cNvSpPr>
            <p:nvPr/>
          </p:nvSpPr>
          <p:spPr bwMode="auto">
            <a:xfrm>
              <a:off x="3792" y="3072"/>
              <a:ext cx="240" cy="240"/>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66578" name="AutoShape 58" descr="Light vertical"/>
            <p:cNvSpPr>
              <a:spLocks noChangeArrowheads="1"/>
            </p:cNvSpPr>
            <p:nvPr/>
          </p:nvSpPr>
          <p:spPr bwMode="auto">
            <a:xfrm>
              <a:off x="4032" y="2928"/>
              <a:ext cx="240" cy="240"/>
            </a:xfrm>
            <a:prstGeom prst="smileyFace">
              <a:avLst>
                <a:gd name="adj" fmla="val 4653"/>
              </a:avLst>
            </a:prstGeom>
            <a:pattFill prst="ltVert">
              <a:fgClr>
                <a:schemeClr val="tx1"/>
              </a:fgClr>
              <a:bgClr>
                <a:srgbClr val="0066FF"/>
              </a:bgClr>
            </a:pattFill>
            <a:ln w="12700">
              <a:solidFill>
                <a:schemeClr val="tx1"/>
              </a:solidFill>
              <a:round/>
              <a:headEnd/>
              <a:tailEnd/>
            </a:ln>
          </p:spPr>
          <p:txBody>
            <a:bodyPr wrap="none" anchor="ctr"/>
            <a:lstStyle/>
            <a:p>
              <a:endParaRPr lang="en-US">
                <a:latin typeface="Calibri" pitchFamily="34" charset="0"/>
              </a:endParaRPr>
            </a:p>
          </p:txBody>
        </p:sp>
        <p:sp>
          <p:nvSpPr>
            <p:cNvPr id="66579" name="AutoShape 59" descr="Light vertical"/>
            <p:cNvSpPr>
              <a:spLocks noChangeArrowheads="1"/>
            </p:cNvSpPr>
            <p:nvPr/>
          </p:nvSpPr>
          <p:spPr bwMode="auto">
            <a:xfrm>
              <a:off x="4032" y="3216"/>
              <a:ext cx="240" cy="240"/>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66580" name="AutoShape 60" descr="Light vertical"/>
            <p:cNvSpPr>
              <a:spLocks noChangeArrowheads="1"/>
            </p:cNvSpPr>
            <p:nvPr/>
          </p:nvSpPr>
          <p:spPr bwMode="auto">
            <a:xfrm>
              <a:off x="4032" y="3504"/>
              <a:ext cx="240" cy="240"/>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66581" name="AutoShape 61" descr="Light vertical"/>
            <p:cNvSpPr>
              <a:spLocks noChangeArrowheads="1"/>
            </p:cNvSpPr>
            <p:nvPr/>
          </p:nvSpPr>
          <p:spPr bwMode="auto">
            <a:xfrm>
              <a:off x="3792" y="3312"/>
              <a:ext cx="240" cy="240"/>
            </a:xfrm>
            <a:prstGeom prst="smileyFace">
              <a:avLst>
                <a:gd name="adj" fmla="val 4653"/>
              </a:avLst>
            </a:prstGeom>
            <a:pattFill prst="ltVert">
              <a:fgClr>
                <a:schemeClr val="tx1"/>
              </a:fgClr>
              <a:bgClr>
                <a:srgbClr val="0066FF"/>
              </a:bgClr>
            </a:pattFill>
            <a:ln w="12700">
              <a:solidFill>
                <a:schemeClr val="tx1"/>
              </a:solidFill>
              <a:round/>
              <a:headEnd/>
              <a:tailEnd/>
            </a:ln>
          </p:spPr>
          <p:txBody>
            <a:bodyPr wrap="none" anchor="ctr"/>
            <a:lstStyle/>
            <a:p>
              <a:endParaRPr lang="en-US">
                <a:latin typeface="Calibri" pitchFamily="34" charset="0"/>
              </a:endParaRPr>
            </a:p>
          </p:txBody>
        </p:sp>
        <p:sp>
          <p:nvSpPr>
            <p:cNvPr id="66582" name="AutoShape 62" descr="Light vertical"/>
            <p:cNvSpPr>
              <a:spLocks noChangeArrowheads="1"/>
            </p:cNvSpPr>
            <p:nvPr/>
          </p:nvSpPr>
          <p:spPr bwMode="auto">
            <a:xfrm>
              <a:off x="4272" y="3360"/>
              <a:ext cx="240" cy="240"/>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66583" name="AutoShape 69"/>
            <p:cNvSpPr>
              <a:spLocks noChangeArrowheads="1"/>
            </p:cNvSpPr>
            <p:nvPr/>
          </p:nvSpPr>
          <p:spPr bwMode="auto">
            <a:xfrm>
              <a:off x="4752" y="3504"/>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6584" name="AutoShape 70"/>
            <p:cNvSpPr>
              <a:spLocks noChangeArrowheads="1"/>
            </p:cNvSpPr>
            <p:nvPr/>
          </p:nvSpPr>
          <p:spPr bwMode="auto">
            <a:xfrm>
              <a:off x="4992" y="3312"/>
              <a:ext cx="240" cy="240"/>
            </a:xfrm>
            <a:prstGeom prst="smileyFace">
              <a:avLst>
                <a:gd name="adj" fmla="val 4653"/>
              </a:avLst>
            </a:prstGeom>
            <a:solidFill>
              <a:srgbClr val="0066FF"/>
            </a:solidFill>
            <a:ln w="12700">
              <a:solidFill>
                <a:schemeClr val="tx1"/>
              </a:solidFill>
              <a:round/>
              <a:headEnd/>
              <a:tailEnd/>
            </a:ln>
          </p:spPr>
          <p:txBody>
            <a:bodyPr wrap="none" anchor="ctr"/>
            <a:lstStyle/>
            <a:p>
              <a:endParaRPr lang="en-US">
                <a:latin typeface="Calibri" pitchFamily="34" charset="0"/>
              </a:endParaRPr>
            </a:p>
          </p:txBody>
        </p:sp>
        <p:sp>
          <p:nvSpPr>
            <p:cNvPr id="66585" name="AutoShape 71"/>
            <p:cNvSpPr>
              <a:spLocks noChangeArrowheads="1"/>
            </p:cNvSpPr>
            <p:nvPr/>
          </p:nvSpPr>
          <p:spPr bwMode="auto">
            <a:xfrm>
              <a:off x="5040" y="3600"/>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6586" name="AutoShape 72"/>
            <p:cNvSpPr>
              <a:spLocks noChangeArrowheads="1"/>
            </p:cNvSpPr>
            <p:nvPr/>
          </p:nvSpPr>
          <p:spPr bwMode="auto">
            <a:xfrm>
              <a:off x="4992" y="3888"/>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6587" name="AutoShape 73"/>
            <p:cNvSpPr>
              <a:spLocks noChangeArrowheads="1"/>
            </p:cNvSpPr>
            <p:nvPr/>
          </p:nvSpPr>
          <p:spPr bwMode="auto">
            <a:xfrm>
              <a:off x="4752" y="3792"/>
              <a:ext cx="240" cy="240"/>
            </a:xfrm>
            <a:prstGeom prst="smileyFace">
              <a:avLst>
                <a:gd name="adj" fmla="val 4653"/>
              </a:avLst>
            </a:prstGeom>
            <a:solidFill>
              <a:srgbClr val="0066FF"/>
            </a:solidFill>
            <a:ln w="12700">
              <a:solidFill>
                <a:schemeClr val="tx1"/>
              </a:solidFill>
              <a:round/>
              <a:headEnd/>
              <a:tailEnd/>
            </a:ln>
          </p:spPr>
          <p:txBody>
            <a:bodyPr wrap="none" anchor="ctr"/>
            <a:lstStyle/>
            <a:p>
              <a:endParaRPr lang="en-US">
                <a:latin typeface="Calibri" pitchFamily="34" charset="0"/>
              </a:endParaRPr>
            </a:p>
          </p:txBody>
        </p:sp>
        <p:sp>
          <p:nvSpPr>
            <p:cNvPr id="66588" name="AutoShape 74"/>
            <p:cNvSpPr>
              <a:spLocks noChangeArrowheads="1"/>
            </p:cNvSpPr>
            <p:nvPr/>
          </p:nvSpPr>
          <p:spPr bwMode="auto">
            <a:xfrm>
              <a:off x="5232" y="3792"/>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6589" name="AutoShape 75"/>
            <p:cNvSpPr>
              <a:spLocks noChangeArrowheads="1"/>
            </p:cNvSpPr>
            <p:nvPr/>
          </p:nvSpPr>
          <p:spPr bwMode="auto">
            <a:xfrm>
              <a:off x="5280" y="3408"/>
              <a:ext cx="240" cy="240"/>
            </a:xfrm>
            <a:prstGeom prst="smileyFace">
              <a:avLst>
                <a:gd name="adj" fmla="val 4653"/>
              </a:avLst>
            </a:prstGeom>
            <a:solidFill>
              <a:srgbClr val="0066FF"/>
            </a:solidFill>
            <a:ln w="12700">
              <a:solidFill>
                <a:schemeClr val="tx1"/>
              </a:solidFill>
              <a:round/>
              <a:headEnd/>
              <a:tailEnd/>
            </a:ln>
          </p:spPr>
          <p:txBody>
            <a:bodyPr wrap="none" anchor="ctr"/>
            <a:lstStyle/>
            <a:p>
              <a:endParaRPr lang="en-US">
                <a:latin typeface="Calibri" pitchFamily="34" charset="0"/>
              </a:endParaRPr>
            </a:p>
          </p:txBody>
        </p:sp>
        <p:sp>
          <p:nvSpPr>
            <p:cNvPr id="66590" name="AutoShape 76" descr="Light vertical"/>
            <p:cNvSpPr>
              <a:spLocks noChangeArrowheads="1"/>
            </p:cNvSpPr>
            <p:nvPr/>
          </p:nvSpPr>
          <p:spPr bwMode="auto">
            <a:xfrm>
              <a:off x="4272" y="3072"/>
              <a:ext cx="240" cy="240"/>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66591" name="AutoShape 77"/>
            <p:cNvSpPr>
              <a:spLocks noChangeArrowheads="1"/>
            </p:cNvSpPr>
            <p:nvPr/>
          </p:nvSpPr>
          <p:spPr bwMode="auto">
            <a:xfrm>
              <a:off x="1872" y="3168"/>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6592" name="AutoShape 78"/>
            <p:cNvSpPr>
              <a:spLocks noChangeArrowheads="1"/>
            </p:cNvSpPr>
            <p:nvPr/>
          </p:nvSpPr>
          <p:spPr bwMode="auto">
            <a:xfrm>
              <a:off x="2064" y="2976"/>
              <a:ext cx="240" cy="240"/>
            </a:xfrm>
            <a:prstGeom prst="smileyFace">
              <a:avLst>
                <a:gd name="adj" fmla="val 4653"/>
              </a:avLst>
            </a:prstGeom>
            <a:solidFill>
              <a:srgbClr val="0066FF"/>
            </a:solidFill>
            <a:ln w="12700">
              <a:solidFill>
                <a:schemeClr val="tx1"/>
              </a:solidFill>
              <a:round/>
              <a:headEnd/>
              <a:tailEnd/>
            </a:ln>
          </p:spPr>
          <p:txBody>
            <a:bodyPr wrap="none" anchor="ctr"/>
            <a:lstStyle/>
            <a:p>
              <a:endParaRPr lang="en-US">
                <a:latin typeface="Calibri" pitchFamily="34" charset="0"/>
              </a:endParaRPr>
            </a:p>
          </p:txBody>
        </p:sp>
        <p:sp>
          <p:nvSpPr>
            <p:cNvPr id="66593" name="AutoShape 79"/>
            <p:cNvSpPr>
              <a:spLocks noChangeArrowheads="1"/>
            </p:cNvSpPr>
            <p:nvPr/>
          </p:nvSpPr>
          <p:spPr bwMode="auto">
            <a:xfrm>
              <a:off x="2112" y="3264"/>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6594" name="AutoShape 80"/>
            <p:cNvSpPr>
              <a:spLocks noChangeArrowheads="1"/>
            </p:cNvSpPr>
            <p:nvPr/>
          </p:nvSpPr>
          <p:spPr bwMode="auto">
            <a:xfrm>
              <a:off x="2208" y="3504"/>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6595" name="AutoShape 81"/>
            <p:cNvSpPr>
              <a:spLocks noChangeArrowheads="1"/>
            </p:cNvSpPr>
            <p:nvPr/>
          </p:nvSpPr>
          <p:spPr bwMode="auto">
            <a:xfrm>
              <a:off x="1920" y="3456"/>
              <a:ext cx="240" cy="240"/>
            </a:xfrm>
            <a:prstGeom prst="smileyFace">
              <a:avLst>
                <a:gd name="adj" fmla="val 4653"/>
              </a:avLst>
            </a:prstGeom>
            <a:solidFill>
              <a:srgbClr val="0066FF"/>
            </a:solidFill>
            <a:ln w="12700">
              <a:solidFill>
                <a:schemeClr val="tx1"/>
              </a:solidFill>
              <a:round/>
              <a:headEnd/>
              <a:tailEnd/>
            </a:ln>
          </p:spPr>
          <p:txBody>
            <a:bodyPr wrap="none" anchor="ctr"/>
            <a:lstStyle/>
            <a:p>
              <a:endParaRPr lang="en-US">
                <a:latin typeface="Calibri" pitchFamily="34" charset="0"/>
              </a:endParaRPr>
            </a:p>
          </p:txBody>
        </p:sp>
        <p:sp>
          <p:nvSpPr>
            <p:cNvPr id="66596" name="AutoShape 83"/>
            <p:cNvSpPr>
              <a:spLocks noChangeArrowheads="1"/>
            </p:cNvSpPr>
            <p:nvPr/>
          </p:nvSpPr>
          <p:spPr bwMode="auto">
            <a:xfrm>
              <a:off x="2304" y="3072"/>
              <a:ext cx="240" cy="240"/>
            </a:xfrm>
            <a:prstGeom prst="smileyFace">
              <a:avLst>
                <a:gd name="adj" fmla="val 4653"/>
              </a:avLst>
            </a:prstGeom>
            <a:solidFill>
              <a:srgbClr val="0066FF"/>
            </a:solidFill>
            <a:ln w="12700">
              <a:solidFill>
                <a:schemeClr val="tx1"/>
              </a:solidFill>
              <a:round/>
              <a:headEnd/>
              <a:tailEnd/>
            </a:ln>
          </p:spPr>
          <p:txBody>
            <a:bodyPr wrap="none" anchor="ctr"/>
            <a:lstStyle/>
            <a:p>
              <a:endParaRPr lang="en-US">
                <a:latin typeface="Calibri" pitchFamily="34" charset="0"/>
              </a:endParaRPr>
            </a:p>
          </p:txBody>
        </p:sp>
        <p:sp>
          <p:nvSpPr>
            <p:cNvPr id="66597" name="AutoShape 85"/>
            <p:cNvSpPr>
              <a:spLocks noChangeArrowheads="1"/>
            </p:cNvSpPr>
            <p:nvPr/>
          </p:nvSpPr>
          <p:spPr bwMode="auto">
            <a:xfrm>
              <a:off x="1008" y="3024"/>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6598" name="AutoShape 86"/>
            <p:cNvSpPr>
              <a:spLocks noChangeArrowheads="1"/>
            </p:cNvSpPr>
            <p:nvPr/>
          </p:nvSpPr>
          <p:spPr bwMode="auto">
            <a:xfrm>
              <a:off x="1056" y="3264"/>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6599" name="AutoShape 87"/>
            <p:cNvSpPr>
              <a:spLocks noChangeArrowheads="1"/>
            </p:cNvSpPr>
            <p:nvPr/>
          </p:nvSpPr>
          <p:spPr bwMode="auto">
            <a:xfrm>
              <a:off x="1296" y="3168"/>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6600" name="AutoShape 88"/>
            <p:cNvSpPr>
              <a:spLocks noChangeArrowheads="1"/>
            </p:cNvSpPr>
            <p:nvPr/>
          </p:nvSpPr>
          <p:spPr bwMode="auto">
            <a:xfrm>
              <a:off x="1248" y="2928"/>
              <a:ext cx="240" cy="240"/>
            </a:xfrm>
            <a:prstGeom prst="smileyFace">
              <a:avLst>
                <a:gd name="adj" fmla="val 4653"/>
              </a:avLst>
            </a:prstGeom>
            <a:solidFill>
              <a:srgbClr val="0066FF"/>
            </a:solidFill>
            <a:ln w="12700">
              <a:solidFill>
                <a:schemeClr val="tx1"/>
              </a:solidFill>
              <a:round/>
              <a:headEnd/>
              <a:tailEnd/>
            </a:ln>
          </p:spPr>
          <p:txBody>
            <a:bodyPr wrap="none" anchor="ctr"/>
            <a:lstStyle/>
            <a:p>
              <a:endParaRPr lang="en-US">
                <a:latin typeface="Calibri" pitchFamily="34" charset="0"/>
              </a:endParaRPr>
            </a:p>
          </p:txBody>
        </p:sp>
        <p:sp>
          <p:nvSpPr>
            <p:cNvPr id="66601" name="AutoShape 89" descr="Light vertical"/>
            <p:cNvSpPr>
              <a:spLocks noChangeArrowheads="1"/>
            </p:cNvSpPr>
            <p:nvPr/>
          </p:nvSpPr>
          <p:spPr bwMode="auto">
            <a:xfrm>
              <a:off x="336" y="3504"/>
              <a:ext cx="240" cy="240"/>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66602" name="AutoShape 90" descr="Light vertical"/>
            <p:cNvSpPr>
              <a:spLocks noChangeArrowheads="1"/>
            </p:cNvSpPr>
            <p:nvPr/>
          </p:nvSpPr>
          <p:spPr bwMode="auto">
            <a:xfrm>
              <a:off x="576" y="3360"/>
              <a:ext cx="240" cy="240"/>
            </a:xfrm>
            <a:prstGeom prst="smileyFace">
              <a:avLst>
                <a:gd name="adj" fmla="val 4653"/>
              </a:avLst>
            </a:prstGeom>
            <a:pattFill prst="ltVert">
              <a:fgClr>
                <a:schemeClr val="tx1"/>
              </a:fgClr>
              <a:bgClr>
                <a:srgbClr val="0066FF"/>
              </a:bgClr>
            </a:pattFill>
            <a:ln w="12700">
              <a:solidFill>
                <a:schemeClr val="tx1"/>
              </a:solidFill>
              <a:round/>
              <a:headEnd/>
              <a:tailEnd/>
            </a:ln>
          </p:spPr>
          <p:txBody>
            <a:bodyPr wrap="none" anchor="ctr"/>
            <a:lstStyle/>
            <a:p>
              <a:endParaRPr lang="en-US">
                <a:latin typeface="Calibri" pitchFamily="34" charset="0"/>
              </a:endParaRPr>
            </a:p>
          </p:txBody>
        </p:sp>
        <p:sp>
          <p:nvSpPr>
            <p:cNvPr id="66603" name="AutoShape 91" descr="Light vertical"/>
            <p:cNvSpPr>
              <a:spLocks noChangeArrowheads="1"/>
            </p:cNvSpPr>
            <p:nvPr/>
          </p:nvSpPr>
          <p:spPr bwMode="auto">
            <a:xfrm>
              <a:off x="576" y="3648"/>
              <a:ext cx="240" cy="240"/>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66604" name="AutoShape 92" descr="Light vertical"/>
            <p:cNvSpPr>
              <a:spLocks noChangeArrowheads="1"/>
            </p:cNvSpPr>
            <p:nvPr/>
          </p:nvSpPr>
          <p:spPr bwMode="auto">
            <a:xfrm>
              <a:off x="576" y="3936"/>
              <a:ext cx="240" cy="240"/>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66605" name="AutoShape 93" descr="Light vertical"/>
            <p:cNvSpPr>
              <a:spLocks noChangeArrowheads="1"/>
            </p:cNvSpPr>
            <p:nvPr/>
          </p:nvSpPr>
          <p:spPr bwMode="auto">
            <a:xfrm>
              <a:off x="336" y="3744"/>
              <a:ext cx="240" cy="240"/>
            </a:xfrm>
            <a:prstGeom prst="smileyFace">
              <a:avLst>
                <a:gd name="adj" fmla="val 4653"/>
              </a:avLst>
            </a:prstGeom>
            <a:pattFill prst="ltVert">
              <a:fgClr>
                <a:schemeClr val="tx1"/>
              </a:fgClr>
              <a:bgClr>
                <a:srgbClr val="0066FF"/>
              </a:bgClr>
            </a:pattFill>
            <a:ln w="12700">
              <a:solidFill>
                <a:schemeClr val="tx1"/>
              </a:solidFill>
              <a:round/>
              <a:headEnd/>
              <a:tailEnd/>
            </a:ln>
          </p:spPr>
          <p:txBody>
            <a:bodyPr wrap="none" anchor="ctr"/>
            <a:lstStyle/>
            <a:p>
              <a:endParaRPr lang="en-US">
                <a:latin typeface="Calibri" pitchFamily="34" charset="0"/>
              </a:endParaRPr>
            </a:p>
          </p:txBody>
        </p:sp>
        <p:sp>
          <p:nvSpPr>
            <p:cNvPr id="66606" name="AutoShape 94" descr="Light vertical"/>
            <p:cNvSpPr>
              <a:spLocks noChangeArrowheads="1"/>
            </p:cNvSpPr>
            <p:nvPr/>
          </p:nvSpPr>
          <p:spPr bwMode="auto">
            <a:xfrm>
              <a:off x="816" y="3792"/>
              <a:ext cx="240" cy="240"/>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66607" name="AutoShape 95" descr="Light vertical"/>
            <p:cNvSpPr>
              <a:spLocks noChangeArrowheads="1"/>
            </p:cNvSpPr>
            <p:nvPr/>
          </p:nvSpPr>
          <p:spPr bwMode="auto">
            <a:xfrm>
              <a:off x="816" y="3504"/>
              <a:ext cx="240" cy="240"/>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66608" name="AutoShape 96"/>
            <p:cNvSpPr>
              <a:spLocks noChangeArrowheads="1"/>
            </p:cNvSpPr>
            <p:nvPr/>
          </p:nvSpPr>
          <p:spPr bwMode="auto">
            <a:xfrm>
              <a:off x="1392" y="3936"/>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6609" name="AutoShape 97"/>
            <p:cNvSpPr>
              <a:spLocks noChangeArrowheads="1"/>
            </p:cNvSpPr>
            <p:nvPr/>
          </p:nvSpPr>
          <p:spPr bwMode="auto">
            <a:xfrm>
              <a:off x="1632" y="3936"/>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66610" name="AutoShape 98"/>
            <p:cNvSpPr>
              <a:spLocks noChangeArrowheads="1"/>
            </p:cNvSpPr>
            <p:nvPr/>
          </p:nvSpPr>
          <p:spPr bwMode="auto">
            <a:xfrm>
              <a:off x="1488" y="3696"/>
              <a:ext cx="240" cy="240"/>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grpSp>
    </p:spTree>
    <p:extLst>
      <p:ext uri="{BB962C8B-B14F-4D97-AF65-F5344CB8AC3E}">
        <p14:creationId xmlns:p14="http://schemas.microsoft.com/office/powerpoint/2010/main" val="268648268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3"/>
          <p:cNvSpPr>
            <a:spLocks noGrp="1" noChangeArrowheads="1"/>
          </p:cNvSpPr>
          <p:nvPr>
            <p:ph type="title"/>
          </p:nvPr>
        </p:nvSpPr>
        <p:spPr>
          <a:xfrm>
            <a:off x="1143000" y="304800"/>
            <a:ext cx="8001000" cy="685800"/>
          </a:xfrm>
        </p:spPr>
        <p:txBody>
          <a:bodyPr>
            <a:normAutofit fontScale="90000"/>
          </a:bodyPr>
          <a:lstStyle/>
          <a:p>
            <a:r>
              <a:rPr lang="en-US" sz="3800" b="1" smtClean="0">
                <a:solidFill>
                  <a:srgbClr val="800000"/>
                </a:solidFill>
                <a:latin typeface="Times New Roman" pitchFamily="18" charset="0"/>
              </a:rPr>
              <a:t>Sampling Design: Stratified Cluster</a:t>
            </a:r>
          </a:p>
        </p:txBody>
      </p:sp>
      <p:sp>
        <p:nvSpPr>
          <p:cNvPr id="219140" name="Rectangle 4"/>
          <p:cNvSpPr>
            <a:spLocks noGrp="1" noChangeArrowheads="1"/>
          </p:cNvSpPr>
          <p:nvPr>
            <p:ph type="body" idx="1"/>
          </p:nvPr>
        </p:nvSpPr>
        <p:spPr>
          <a:xfrm>
            <a:off x="457200" y="1447800"/>
            <a:ext cx="8686800" cy="5410200"/>
          </a:xfrm>
        </p:spPr>
        <p:txBody>
          <a:bodyPr/>
          <a:lstStyle/>
          <a:p>
            <a:pPr lvl="1"/>
            <a:r>
              <a:rPr lang="en-US" b="1" smtClean="0">
                <a:solidFill>
                  <a:srgbClr val="800000"/>
                </a:solidFill>
                <a:latin typeface="Times New Roman" pitchFamily="18" charset="0"/>
              </a:rPr>
              <a:t>Stratified cluster sampling</a:t>
            </a:r>
          </a:p>
          <a:p>
            <a:pPr lvl="2"/>
            <a:r>
              <a:rPr lang="en-US" smtClean="0">
                <a:solidFill>
                  <a:srgbClr val="800000"/>
                </a:solidFill>
                <a:latin typeface="Times New Roman" pitchFamily="18" charset="0"/>
              </a:rPr>
              <a:t>Reduce the error in </a:t>
            </a:r>
            <a:br>
              <a:rPr lang="en-US" smtClean="0">
                <a:solidFill>
                  <a:srgbClr val="800000"/>
                </a:solidFill>
                <a:latin typeface="Times New Roman" pitchFamily="18" charset="0"/>
              </a:rPr>
            </a:br>
            <a:r>
              <a:rPr lang="en-US" smtClean="0">
                <a:solidFill>
                  <a:srgbClr val="800000"/>
                </a:solidFill>
                <a:latin typeface="Times New Roman" pitchFamily="18" charset="0"/>
              </a:rPr>
              <a:t>cluster sampling by </a:t>
            </a:r>
            <a:br>
              <a:rPr lang="en-US" smtClean="0">
                <a:solidFill>
                  <a:srgbClr val="800000"/>
                </a:solidFill>
                <a:latin typeface="Times New Roman" pitchFamily="18" charset="0"/>
              </a:rPr>
            </a:br>
            <a:r>
              <a:rPr lang="en-US" smtClean="0">
                <a:solidFill>
                  <a:srgbClr val="800000"/>
                </a:solidFill>
                <a:latin typeface="Times New Roman" pitchFamily="18" charset="0"/>
              </a:rPr>
              <a:t>creating strata of clusters</a:t>
            </a:r>
          </a:p>
          <a:p>
            <a:pPr lvl="2"/>
            <a:r>
              <a:rPr lang="en-US" smtClean="0">
                <a:solidFill>
                  <a:srgbClr val="800000"/>
                </a:solidFill>
                <a:latin typeface="Times New Roman" pitchFamily="18" charset="0"/>
              </a:rPr>
              <a:t>Sample one cluster from </a:t>
            </a:r>
            <a:br>
              <a:rPr lang="en-US" smtClean="0">
                <a:solidFill>
                  <a:srgbClr val="800000"/>
                </a:solidFill>
                <a:latin typeface="Times New Roman" pitchFamily="18" charset="0"/>
              </a:rPr>
            </a:br>
            <a:r>
              <a:rPr lang="en-US" smtClean="0">
                <a:solidFill>
                  <a:srgbClr val="800000"/>
                </a:solidFill>
                <a:latin typeface="Times New Roman" pitchFamily="18" charset="0"/>
              </a:rPr>
              <a:t>each stratum</a:t>
            </a:r>
          </a:p>
          <a:p>
            <a:pPr lvl="2"/>
            <a:r>
              <a:rPr lang="en-US" smtClean="0">
                <a:solidFill>
                  <a:srgbClr val="800000"/>
                </a:solidFill>
                <a:latin typeface="Times New Roman" pitchFamily="18" charset="0"/>
              </a:rPr>
              <a:t>The cost-savings of </a:t>
            </a:r>
            <a:br>
              <a:rPr lang="en-US" smtClean="0">
                <a:solidFill>
                  <a:srgbClr val="800000"/>
                </a:solidFill>
                <a:latin typeface="Times New Roman" pitchFamily="18" charset="0"/>
              </a:rPr>
            </a:br>
            <a:r>
              <a:rPr lang="en-US" smtClean="0">
                <a:solidFill>
                  <a:srgbClr val="800000"/>
                </a:solidFill>
                <a:latin typeface="Times New Roman" pitchFamily="18" charset="0"/>
              </a:rPr>
              <a:t>clustering with the error </a:t>
            </a:r>
            <a:br>
              <a:rPr lang="en-US" smtClean="0">
                <a:solidFill>
                  <a:srgbClr val="800000"/>
                </a:solidFill>
                <a:latin typeface="Times New Roman" pitchFamily="18" charset="0"/>
              </a:rPr>
            </a:br>
            <a:r>
              <a:rPr lang="en-US" smtClean="0">
                <a:solidFill>
                  <a:srgbClr val="800000"/>
                </a:solidFill>
                <a:latin typeface="Times New Roman" pitchFamily="18" charset="0"/>
              </a:rPr>
              <a:t>reduction of stratification</a:t>
            </a:r>
            <a:endParaRPr lang="en-US" sz="2800" smtClean="0">
              <a:solidFill>
                <a:srgbClr val="800000"/>
              </a:solidFill>
              <a:latin typeface="Times New Roman" pitchFamily="18" charset="0"/>
            </a:endParaRPr>
          </a:p>
        </p:txBody>
      </p:sp>
      <p:sp>
        <p:nvSpPr>
          <p:cNvPr id="70659" name="Line 5"/>
          <p:cNvSpPr>
            <a:spLocks noChangeShapeType="1"/>
          </p:cNvSpPr>
          <p:nvPr/>
        </p:nvSpPr>
        <p:spPr bwMode="auto">
          <a:xfrm>
            <a:off x="1219200" y="1066800"/>
            <a:ext cx="7772400" cy="0"/>
          </a:xfrm>
          <a:prstGeom prst="line">
            <a:avLst/>
          </a:prstGeom>
          <a:noFill/>
          <a:ln w="25400">
            <a:solidFill>
              <a:srgbClr val="800000"/>
            </a:solidFill>
            <a:round/>
            <a:headEnd/>
            <a:tailEnd/>
          </a:ln>
        </p:spPr>
        <p:txBody>
          <a:bodyPr/>
          <a:lstStyle/>
          <a:p>
            <a:endParaRPr lang="en-US"/>
          </a:p>
        </p:txBody>
      </p:sp>
      <p:sp>
        <p:nvSpPr>
          <p:cNvPr id="70660" name="Line 6"/>
          <p:cNvSpPr>
            <a:spLocks noChangeShapeType="1"/>
          </p:cNvSpPr>
          <p:nvPr/>
        </p:nvSpPr>
        <p:spPr bwMode="auto">
          <a:xfrm flipH="1">
            <a:off x="304800" y="1066800"/>
            <a:ext cx="0" cy="5715000"/>
          </a:xfrm>
          <a:prstGeom prst="line">
            <a:avLst/>
          </a:prstGeom>
          <a:noFill/>
          <a:ln w="25400">
            <a:solidFill>
              <a:srgbClr val="800000"/>
            </a:solidFill>
            <a:round/>
            <a:headEnd/>
            <a:tailEnd/>
          </a:ln>
        </p:spPr>
        <p:txBody>
          <a:bodyPr/>
          <a:lstStyle/>
          <a:p>
            <a:endParaRPr lang="en-US"/>
          </a:p>
        </p:txBody>
      </p:sp>
      <p:grpSp>
        <p:nvGrpSpPr>
          <p:cNvPr id="2" name="Group 83"/>
          <p:cNvGrpSpPr>
            <a:grpSpLocks/>
          </p:cNvGrpSpPr>
          <p:nvPr/>
        </p:nvGrpSpPr>
        <p:grpSpPr bwMode="auto">
          <a:xfrm>
            <a:off x="4572000" y="1981200"/>
            <a:ext cx="4495800" cy="4800600"/>
            <a:chOff x="2880" y="1248"/>
            <a:chExt cx="2832" cy="3024"/>
          </a:xfrm>
        </p:grpSpPr>
        <p:sp>
          <p:nvSpPr>
            <p:cNvPr id="70662" name="AutoShape 7"/>
            <p:cNvSpPr>
              <a:spLocks noChangeArrowheads="1"/>
            </p:cNvSpPr>
            <p:nvPr/>
          </p:nvSpPr>
          <p:spPr bwMode="auto">
            <a:xfrm>
              <a:off x="3744" y="3264"/>
              <a:ext cx="144" cy="144"/>
            </a:xfrm>
            <a:prstGeom prst="smileyFace">
              <a:avLst>
                <a:gd name="adj" fmla="val 4653"/>
              </a:avLst>
            </a:prstGeom>
            <a:solidFill>
              <a:srgbClr val="D60093"/>
            </a:solidFill>
            <a:ln w="9525">
              <a:solidFill>
                <a:schemeClr val="tx1"/>
              </a:solidFill>
              <a:round/>
              <a:headEnd/>
              <a:tailEnd/>
            </a:ln>
          </p:spPr>
          <p:txBody>
            <a:bodyPr wrap="none" anchor="ctr"/>
            <a:lstStyle/>
            <a:p>
              <a:endParaRPr lang="en-US">
                <a:latin typeface="Calibri" pitchFamily="34" charset="0"/>
              </a:endParaRPr>
            </a:p>
          </p:txBody>
        </p:sp>
        <p:sp>
          <p:nvSpPr>
            <p:cNvPr id="70663" name="AutoShape 8"/>
            <p:cNvSpPr>
              <a:spLocks noChangeArrowheads="1"/>
            </p:cNvSpPr>
            <p:nvPr/>
          </p:nvSpPr>
          <p:spPr bwMode="auto">
            <a:xfrm>
              <a:off x="3600" y="3264"/>
              <a:ext cx="144" cy="144"/>
            </a:xfrm>
            <a:prstGeom prst="smileyFace">
              <a:avLst>
                <a:gd name="adj" fmla="val 4653"/>
              </a:avLst>
            </a:prstGeom>
            <a:solidFill>
              <a:srgbClr val="D60093"/>
            </a:solidFill>
            <a:ln w="9525">
              <a:solidFill>
                <a:schemeClr val="tx1"/>
              </a:solidFill>
              <a:round/>
              <a:headEnd/>
              <a:tailEnd/>
            </a:ln>
          </p:spPr>
          <p:txBody>
            <a:bodyPr wrap="none" anchor="ctr"/>
            <a:lstStyle/>
            <a:p>
              <a:endParaRPr lang="en-US">
                <a:latin typeface="Calibri" pitchFamily="34" charset="0"/>
              </a:endParaRPr>
            </a:p>
          </p:txBody>
        </p:sp>
        <p:sp>
          <p:nvSpPr>
            <p:cNvPr id="70664" name="AutoShape 9"/>
            <p:cNvSpPr>
              <a:spLocks noChangeArrowheads="1"/>
            </p:cNvSpPr>
            <p:nvPr/>
          </p:nvSpPr>
          <p:spPr bwMode="auto">
            <a:xfrm>
              <a:off x="3744" y="3408"/>
              <a:ext cx="144" cy="144"/>
            </a:xfrm>
            <a:prstGeom prst="smileyFace">
              <a:avLst>
                <a:gd name="adj" fmla="val 4653"/>
              </a:avLst>
            </a:prstGeom>
            <a:solidFill>
              <a:srgbClr val="D60093"/>
            </a:solidFill>
            <a:ln w="9525">
              <a:solidFill>
                <a:schemeClr val="tx1"/>
              </a:solidFill>
              <a:round/>
              <a:headEnd/>
              <a:tailEnd/>
            </a:ln>
          </p:spPr>
          <p:txBody>
            <a:bodyPr wrap="none" anchor="ctr"/>
            <a:lstStyle/>
            <a:p>
              <a:endParaRPr lang="en-US">
                <a:latin typeface="Calibri" pitchFamily="34" charset="0"/>
              </a:endParaRPr>
            </a:p>
          </p:txBody>
        </p:sp>
        <p:sp>
          <p:nvSpPr>
            <p:cNvPr id="70665" name="AutoShape 10"/>
            <p:cNvSpPr>
              <a:spLocks noChangeArrowheads="1"/>
            </p:cNvSpPr>
            <p:nvPr/>
          </p:nvSpPr>
          <p:spPr bwMode="auto">
            <a:xfrm>
              <a:off x="3600" y="3408"/>
              <a:ext cx="144" cy="144"/>
            </a:xfrm>
            <a:prstGeom prst="smileyFace">
              <a:avLst>
                <a:gd name="adj" fmla="val 4653"/>
              </a:avLst>
            </a:prstGeom>
            <a:solidFill>
              <a:srgbClr val="D60093"/>
            </a:solidFill>
            <a:ln w="9525">
              <a:solidFill>
                <a:schemeClr val="tx1"/>
              </a:solidFill>
              <a:round/>
              <a:headEnd/>
              <a:tailEnd/>
            </a:ln>
          </p:spPr>
          <p:txBody>
            <a:bodyPr wrap="none" anchor="ctr"/>
            <a:lstStyle/>
            <a:p>
              <a:endParaRPr lang="en-US">
                <a:latin typeface="Calibri" pitchFamily="34" charset="0"/>
              </a:endParaRPr>
            </a:p>
          </p:txBody>
        </p:sp>
        <p:sp>
          <p:nvSpPr>
            <p:cNvPr id="70666" name="AutoShape 11"/>
            <p:cNvSpPr>
              <a:spLocks noChangeArrowheads="1"/>
            </p:cNvSpPr>
            <p:nvPr/>
          </p:nvSpPr>
          <p:spPr bwMode="auto">
            <a:xfrm>
              <a:off x="3648" y="3600"/>
              <a:ext cx="144" cy="144"/>
            </a:xfrm>
            <a:prstGeom prst="smileyFace">
              <a:avLst>
                <a:gd name="adj" fmla="val 4653"/>
              </a:avLst>
            </a:prstGeom>
            <a:solidFill>
              <a:srgbClr val="D60093"/>
            </a:solidFill>
            <a:ln w="9525">
              <a:solidFill>
                <a:schemeClr val="tx1"/>
              </a:solidFill>
              <a:round/>
              <a:headEnd/>
              <a:tailEnd/>
            </a:ln>
          </p:spPr>
          <p:txBody>
            <a:bodyPr wrap="none" anchor="ctr"/>
            <a:lstStyle/>
            <a:p>
              <a:endParaRPr lang="en-US">
                <a:latin typeface="Calibri" pitchFamily="34" charset="0"/>
              </a:endParaRPr>
            </a:p>
          </p:txBody>
        </p:sp>
        <p:sp>
          <p:nvSpPr>
            <p:cNvPr id="70667" name="AutoShape 12"/>
            <p:cNvSpPr>
              <a:spLocks noChangeArrowheads="1"/>
            </p:cNvSpPr>
            <p:nvPr/>
          </p:nvSpPr>
          <p:spPr bwMode="auto">
            <a:xfrm>
              <a:off x="3888" y="3408"/>
              <a:ext cx="144" cy="144"/>
            </a:xfrm>
            <a:prstGeom prst="smileyFace">
              <a:avLst>
                <a:gd name="adj" fmla="val 4653"/>
              </a:avLst>
            </a:prstGeom>
            <a:solidFill>
              <a:srgbClr val="D60093"/>
            </a:solidFill>
            <a:ln w="12700">
              <a:solidFill>
                <a:schemeClr val="tx1"/>
              </a:solidFill>
              <a:round/>
              <a:headEnd/>
              <a:tailEnd/>
            </a:ln>
          </p:spPr>
          <p:txBody>
            <a:bodyPr wrap="none" anchor="ctr"/>
            <a:lstStyle/>
            <a:p>
              <a:endParaRPr lang="en-US">
                <a:latin typeface="Calibri" pitchFamily="34" charset="0"/>
              </a:endParaRPr>
            </a:p>
          </p:txBody>
        </p:sp>
        <p:sp>
          <p:nvSpPr>
            <p:cNvPr id="70668" name="AutoShape 13"/>
            <p:cNvSpPr>
              <a:spLocks noChangeArrowheads="1"/>
            </p:cNvSpPr>
            <p:nvPr/>
          </p:nvSpPr>
          <p:spPr bwMode="auto">
            <a:xfrm>
              <a:off x="3888" y="3792"/>
              <a:ext cx="144" cy="144"/>
            </a:xfrm>
            <a:prstGeom prst="smileyFace">
              <a:avLst>
                <a:gd name="adj" fmla="val 4653"/>
              </a:avLst>
            </a:prstGeom>
            <a:solidFill>
              <a:srgbClr val="D60093"/>
            </a:solidFill>
            <a:ln w="9525">
              <a:solidFill>
                <a:schemeClr val="tx1"/>
              </a:solidFill>
              <a:round/>
              <a:headEnd/>
              <a:tailEnd/>
            </a:ln>
          </p:spPr>
          <p:txBody>
            <a:bodyPr wrap="none" anchor="ctr"/>
            <a:lstStyle/>
            <a:p>
              <a:endParaRPr lang="en-US">
                <a:latin typeface="Calibri" pitchFamily="34" charset="0"/>
              </a:endParaRPr>
            </a:p>
          </p:txBody>
        </p:sp>
        <p:sp>
          <p:nvSpPr>
            <p:cNvPr id="70669" name="AutoShape 14"/>
            <p:cNvSpPr>
              <a:spLocks noChangeArrowheads="1"/>
            </p:cNvSpPr>
            <p:nvPr/>
          </p:nvSpPr>
          <p:spPr bwMode="auto">
            <a:xfrm>
              <a:off x="3792" y="3552"/>
              <a:ext cx="144" cy="144"/>
            </a:xfrm>
            <a:prstGeom prst="smileyFace">
              <a:avLst>
                <a:gd name="adj" fmla="val 4653"/>
              </a:avLst>
            </a:prstGeom>
            <a:solidFill>
              <a:srgbClr val="D60093"/>
            </a:solidFill>
            <a:ln w="12700">
              <a:solidFill>
                <a:schemeClr val="tx1"/>
              </a:solidFill>
              <a:round/>
              <a:headEnd/>
              <a:tailEnd/>
            </a:ln>
          </p:spPr>
          <p:txBody>
            <a:bodyPr wrap="none" anchor="ctr"/>
            <a:lstStyle/>
            <a:p>
              <a:endParaRPr lang="en-US">
                <a:latin typeface="Calibri" pitchFamily="34" charset="0"/>
              </a:endParaRPr>
            </a:p>
          </p:txBody>
        </p:sp>
        <p:sp>
          <p:nvSpPr>
            <p:cNvPr id="70670" name="AutoShape 15"/>
            <p:cNvSpPr>
              <a:spLocks noChangeArrowheads="1"/>
            </p:cNvSpPr>
            <p:nvPr/>
          </p:nvSpPr>
          <p:spPr bwMode="auto">
            <a:xfrm>
              <a:off x="4080" y="3840"/>
              <a:ext cx="144" cy="144"/>
            </a:xfrm>
            <a:prstGeom prst="smileyFace">
              <a:avLst>
                <a:gd name="adj" fmla="val 4653"/>
              </a:avLst>
            </a:prstGeom>
            <a:solidFill>
              <a:srgbClr val="D60093"/>
            </a:solidFill>
            <a:ln w="9525">
              <a:solidFill>
                <a:schemeClr val="tx1"/>
              </a:solidFill>
              <a:round/>
              <a:headEnd/>
              <a:tailEnd/>
            </a:ln>
          </p:spPr>
          <p:txBody>
            <a:bodyPr wrap="none" anchor="ctr"/>
            <a:lstStyle/>
            <a:p>
              <a:endParaRPr lang="en-US">
                <a:latin typeface="Calibri" pitchFamily="34" charset="0"/>
              </a:endParaRPr>
            </a:p>
          </p:txBody>
        </p:sp>
        <p:sp>
          <p:nvSpPr>
            <p:cNvPr id="70671" name="AutoShape 16"/>
            <p:cNvSpPr>
              <a:spLocks noChangeArrowheads="1"/>
            </p:cNvSpPr>
            <p:nvPr/>
          </p:nvSpPr>
          <p:spPr bwMode="auto">
            <a:xfrm>
              <a:off x="3504" y="3552"/>
              <a:ext cx="144" cy="144"/>
            </a:xfrm>
            <a:prstGeom prst="smileyFace">
              <a:avLst>
                <a:gd name="adj" fmla="val 4653"/>
              </a:avLst>
            </a:prstGeom>
            <a:solidFill>
              <a:srgbClr val="D60093"/>
            </a:solidFill>
            <a:ln w="12700">
              <a:solidFill>
                <a:schemeClr val="tx1"/>
              </a:solidFill>
              <a:round/>
              <a:headEnd/>
              <a:tailEnd/>
            </a:ln>
          </p:spPr>
          <p:txBody>
            <a:bodyPr wrap="none" anchor="ctr"/>
            <a:lstStyle/>
            <a:p>
              <a:endParaRPr lang="en-US">
                <a:latin typeface="Calibri" pitchFamily="34" charset="0"/>
              </a:endParaRPr>
            </a:p>
          </p:txBody>
        </p:sp>
        <p:sp>
          <p:nvSpPr>
            <p:cNvPr id="70672" name="AutoShape 17"/>
            <p:cNvSpPr>
              <a:spLocks noChangeArrowheads="1"/>
            </p:cNvSpPr>
            <p:nvPr/>
          </p:nvSpPr>
          <p:spPr bwMode="auto">
            <a:xfrm>
              <a:off x="4416" y="2832"/>
              <a:ext cx="144" cy="144"/>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70673" name="AutoShape 18"/>
            <p:cNvSpPr>
              <a:spLocks noChangeArrowheads="1"/>
            </p:cNvSpPr>
            <p:nvPr/>
          </p:nvSpPr>
          <p:spPr bwMode="auto">
            <a:xfrm>
              <a:off x="4320" y="2928"/>
              <a:ext cx="144" cy="144"/>
            </a:xfrm>
            <a:prstGeom prst="smileyFace">
              <a:avLst>
                <a:gd name="adj" fmla="val 4653"/>
              </a:avLst>
            </a:prstGeom>
            <a:solidFill>
              <a:srgbClr val="FF0000"/>
            </a:solidFill>
            <a:ln w="12700">
              <a:solidFill>
                <a:schemeClr val="tx1"/>
              </a:solidFill>
              <a:round/>
              <a:headEnd/>
              <a:tailEnd/>
            </a:ln>
          </p:spPr>
          <p:txBody>
            <a:bodyPr wrap="none" anchor="ctr"/>
            <a:lstStyle/>
            <a:p>
              <a:endParaRPr lang="en-US">
                <a:latin typeface="Calibri" pitchFamily="34" charset="0"/>
              </a:endParaRPr>
            </a:p>
          </p:txBody>
        </p:sp>
        <p:sp>
          <p:nvSpPr>
            <p:cNvPr id="70674" name="AutoShape 19"/>
            <p:cNvSpPr>
              <a:spLocks noChangeArrowheads="1"/>
            </p:cNvSpPr>
            <p:nvPr/>
          </p:nvSpPr>
          <p:spPr bwMode="auto">
            <a:xfrm>
              <a:off x="4560" y="2880"/>
              <a:ext cx="144" cy="144"/>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70675" name="AutoShape 20"/>
            <p:cNvSpPr>
              <a:spLocks noChangeArrowheads="1"/>
            </p:cNvSpPr>
            <p:nvPr/>
          </p:nvSpPr>
          <p:spPr bwMode="auto">
            <a:xfrm>
              <a:off x="4608" y="3024"/>
              <a:ext cx="144" cy="144"/>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70676" name="AutoShape 21"/>
            <p:cNvSpPr>
              <a:spLocks noChangeArrowheads="1"/>
            </p:cNvSpPr>
            <p:nvPr/>
          </p:nvSpPr>
          <p:spPr bwMode="auto">
            <a:xfrm>
              <a:off x="4464" y="3024"/>
              <a:ext cx="144" cy="144"/>
            </a:xfrm>
            <a:prstGeom prst="smileyFace">
              <a:avLst>
                <a:gd name="adj" fmla="val 4653"/>
              </a:avLst>
            </a:prstGeom>
            <a:solidFill>
              <a:srgbClr val="FF0000"/>
            </a:solidFill>
            <a:ln w="12700">
              <a:solidFill>
                <a:schemeClr val="tx1"/>
              </a:solidFill>
              <a:round/>
              <a:headEnd/>
              <a:tailEnd/>
            </a:ln>
          </p:spPr>
          <p:txBody>
            <a:bodyPr wrap="none" anchor="ctr"/>
            <a:lstStyle/>
            <a:p>
              <a:endParaRPr lang="en-US">
                <a:latin typeface="Calibri" pitchFamily="34" charset="0"/>
              </a:endParaRPr>
            </a:p>
          </p:txBody>
        </p:sp>
        <p:sp>
          <p:nvSpPr>
            <p:cNvPr id="70677" name="AutoShape 22"/>
            <p:cNvSpPr>
              <a:spLocks noChangeArrowheads="1"/>
            </p:cNvSpPr>
            <p:nvPr/>
          </p:nvSpPr>
          <p:spPr bwMode="auto">
            <a:xfrm>
              <a:off x="4752" y="2928"/>
              <a:ext cx="144" cy="144"/>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70678" name="AutoShape 23" descr="Light vertical"/>
            <p:cNvSpPr>
              <a:spLocks noChangeArrowheads="1"/>
            </p:cNvSpPr>
            <p:nvPr/>
          </p:nvSpPr>
          <p:spPr bwMode="auto">
            <a:xfrm>
              <a:off x="5472" y="3840"/>
              <a:ext cx="144" cy="144"/>
            </a:xfrm>
            <a:prstGeom prst="smileyFace">
              <a:avLst>
                <a:gd name="adj" fmla="val 4653"/>
              </a:avLst>
            </a:prstGeom>
            <a:pattFill prst="ltVert">
              <a:fgClr>
                <a:schemeClr val="tx1"/>
              </a:fgClr>
              <a:bgClr>
                <a:srgbClr val="FFFFFF"/>
              </a:bgClr>
            </a:pattFill>
            <a:ln w="9525">
              <a:solidFill>
                <a:schemeClr val="tx1"/>
              </a:solidFill>
              <a:round/>
              <a:headEnd/>
              <a:tailEnd/>
            </a:ln>
          </p:spPr>
          <p:txBody>
            <a:bodyPr wrap="none" anchor="ctr"/>
            <a:lstStyle/>
            <a:p>
              <a:endParaRPr lang="en-US">
                <a:latin typeface="Calibri" pitchFamily="34" charset="0"/>
              </a:endParaRPr>
            </a:p>
          </p:txBody>
        </p:sp>
        <p:sp>
          <p:nvSpPr>
            <p:cNvPr id="70679" name="AutoShape 24" descr="Light vertical"/>
            <p:cNvSpPr>
              <a:spLocks noChangeArrowheads="1"/>
            </p:cNvSpPr>
            <p:nvPr/>
          </p:nvSpPr>
          <p:spPr bwMode="auto">
            <a:xfrm>
              <a:off x="5328" y="3600"/>
              <a:ext cx="144" cy="144"/>
            </a:xfrm>
            <a:prstGeom prst="smileyFace">
              <a:avLst>
                <a:gd name="adj" fmla="val 4653"/>
              </a:avLst>
            </a:prstGeom>
            <a:pattFill prst="ltVert">
              <a:fgClr>
                <a:schemeClr val="tx1"/>
              </a:fgClr>
              <a:bgClr>
                <a:srgbClr val="FFFFFF"/>
              </a:bgClr>
            </a:pattFill>
            <a:ln w="12700">
              <a:solidFill>
                <a:schemeClr val="tx1"/>
              </a:solidFill>
              <a:round/>
              <a:headEnd/>
              <a:tailEnd/>
            </a:ln>
          </p:spPr>
          <p:txBody>
            <a:bodyPr wrap="none" anchor="ctr"/>
            <a:lstStyle/>
            <a:p>
              <a:endParaRPr lang="en-US">
                <a:latin typeface="Calibri" pitchFamily="34" charset="0"/>
              </a:endParaRPr>
            </a:p>
          </p:txBody>
        </p:sp>
        <p:sp>
          <p:nvSpPr>
            <p:cNvPr id="70680" name="AutoShape 25" descr="Light vertical"/>
            <p:cNvSpPr>
              <a:spLocks noChangeArrowheads="1"/>
            </p:cNvSpPr>
            <p:nvPr/>
          </p:nvSpPr>
          <p:spPr bwMode="auto">
            <a:xfrm>
              <a:off x="5232" y="3696"/>
              <a:ext cx="144" cy="144"/>
            </a:xfrm>
            <a:prstGeom prst="smileyFace">
              <a:avLst>
                <a:gd name="adj" fmla="val 4653"/>
              </a:avLst>
            </a:prstGeom>
            <a:pattFill prst="ltVert">
              <a:fgClr>
                <a:schemeClr val="tx1"/>
              </a:fgClr>
              <a:bgClr>
                <a:srgbClr val="FFFFFF"/>
              </a:bgClr>
            </a:pattFill>
            <a:ln w="9525">
              <a:solidFill>
                <a:schemeClr val="tx1"/>
              </a:solidFill>
              <a:round/>
              <a:headEnd/>
              <a:tailEnd/>
            </a:ln>
          </p:spPr>
          <p:txBody>
            <a:bodyPr wrap="none" anchor="ctr"/>
            <a:lstStyle/>
            <a:p>
              <a:endParaRPr lang="en-US">
                <a:latin typeface="Calibri" pitchFamily="34" charset="0"/>
              </a:endParaRPr>
            </a:p>
          </p:txBody>
        </p:sp>
        <p:sp>
          <p:nvSpPr>
            <p:cNvPr id="70681" name="AutoShape 26" descr="Light vertical"/>
            <p:cNvSpPr>
              <a:spLocks noChangeArrowheads="1"/>
            </p:cNvSpPr>
            <p:nvPr/>
          </p:nvSpPr>
          <p:spPr bwMode="auto">
            <a:xfrm>
              <a:off x="5328" y="3792"/>
              <a:ext cx="144" cy="144"/>
            </a:xfrm>
            <a:prstGeom prst="smileyFace">
              <a:avLst>
                <a:gd name="adj" fmla="val 4653"/>
              </a:avLst>
            </a:prstGeom>
            <a:pattFill prst="ltVert">
              <a:fgClr>
                <a:schemeClr val="tx1"/>
              </a:fgClr>
              <a:bgClr>
                <a:srgbClr val="FFFFFF"/>
              </a:bgClr>
            </a:pattFill>
            <a:ln w="9525">
              <a:solidFill>
                <a:schemeClr val="tx1"/>
              </a:solidFill>
              <a:round/>
              <a:headEnd/>
              <a:tailEnd/>
            </a:ln>
          </p:spPr>
          <p:txBody>
            <a:bodyPr wrap="none" anchor="ctr"/>
            <a:lstStyle/>
            <a:p>
              <a:endParaRPr lang="en-US">
                <a:latin typeface="Calibri" pitchFamily="34" charset="0"/>
              </a:endParaRPr>
            </a:p>
          </p:txBody>
        </p:sp>
        <p:sp>
          <p:nvSpPr>
            <p:cNvPr id="70682" name="AutoShape 27" descr="Light vertical"/>
            <p:cNvSpPr>
              <a:spLocks noChangeArrowheads="1"/>
            </p:cNvSpPr>
            <p:nvPr/>
          </p:nvSpPr>
          <p:spPr bwMode="auto">
            <a:xfrm>
              <a:off x="5184" y="3840"/>
              <a:ext cx="144" cy="144"/>
            </a:xfrm>
            <a:prstGeom prst="smileyFace">
              <a:avLst>
                <a:gd name="adj" fmla="val 4653"/>
              </a:avLst>
            </a:prstGeom>
            <a:pattFill prst="ltVert">
              <a:fgClr>
                <a:schemeClr val="tx1"/>
              </a:fgClr>
              <a:bgClr>
                <a:srgbClr val="FFFFFF"/>
              </a:bgClr>
            </a:pattFill>
            <a:ln w="12700">
              <a:solidFill>
                <a:schemeClr val="tx1"/>
              </a:solidFill>
              <a:round/>
              <a:headEnd/>
              <a:tailEnd/>
            </a:ln>
          </p:spPr>
          <p:txBody>
            <a:bodyPr wrap="none" anchor="ctr"/>
            <a:lstStyle/>
            <a:p>
              <a:endParaRPr lang="en-US">
                <a:latin typeface="Calibri" pitchFamily="34" charset="0"/>
              </a:endParaRPr>
            </a:p>
          </p:txBody>
        </p:sp>
        <p:sp>
          <p:nvSpPr>
            <p:cNvPr id="70683" name="AutoShape 28" descr="Light vertical"/>
            <p:cNvSpPr>
              <a:spLocks noChangeArrowheads="1"/>
            </p:cNvSpPr>
            <p:nvPr/>
          </p:nvSpPr>
          <p:spPr bwMode="auto">
            <a:xfrm>
              <a:off x="5424" y="3696"/>
              <a:ext cx="144" cy="144"/>
            </a:xfrm>
            <a:prstGeom prst="smileyFace">
              <a:avLst>
                <a:gd name="adj" fmla="val 4653"/>
              </a:avLst>
            </a:prstGeom>
            <a:pattFill prst="ltVert">
              <a:fgClr>
                <a:schemeClr val="tx1"/>
              </a:fgClr>
              <a:bgClr>
                <a:srgbClr val="FFFFFF"/>
              </a:bgClr>
            </a:pattFill>
            <a:ln w="9525">
              <a:solidFill>
                <a:schemeClr val="tx1"/>
              </a:solidFill>
              <a:round/>
              <a:headEnd/>
              <a:tailEnd/>
            </a:ln>
          </p:spPr>
          <p:txBody>
            <a:bodyPr wrap="none" anchor="ctr"/>
            <a:lstStyle/>
            <a:p>
              <a:endParaRPr lang="en-US">
                <a:latin typeface="Calibri" pitchFamily="34" charset="0"/>
              </a:endParaRPr>
            </a:p>
          </p:txBody>
        </p:sp>
        <p:sp>
          <p:nvSpPr>
            <p:cNvPr id="70684" name="AutoShape 29" descr="Light vertical"/>
            <p:cNvSpPr>
              <a:spLocks noChangeArrowheads="1"/>
            </p:cNvSpPr>
            <p:nvPr/>
          </p:nvSpPr>
          <p:spPr bwMode="auto">
            <a:xfrm>
              <a:off x="5328" y="3936"/>
              <a:ext cx="144" cy="144"/>
            </a:xfrm>
            <a:prstGeom prst="smileyFace">
              <a:avLst>
                <a:gd name="adj" fmla="val 4653"/>
              </a:avLst>
            </a:prstGeom>
            <a:pattFill prst="ltVert">
              <a:fgClr>
                <a:schemeClr val="tx1"/>
              </a:fgClr>
              <a:bgClr>
                <a:srgbClr val="FFFFFF"/>
              </a:bgClr>
            </a:pattFill>
            <a:ln w="12700">
              <a:solidFill>
                <a:schemeClr val="tx1"/>
              </a:solidFill>
              <a:round/>
              <a:headEnd/>
              <a:tailEnd/>
            </a:ln>
          </p:spPr>
          <p:txBody>
            <a:bodyPr wrap="none" anchor="ctr"/>
            <a:lstStyle/>
            <a:p>
              <a:endParaRPr lang="en-US">
                <a:latin typeface="Calibri" pitchFamily="34" charset="0"/>
              </a:endParaRPr>
            </a:p>
          </p:txBody>
        </p:sp>
        <p:sp>
          <p:nvSpPr>
            <p:cNvPr id="70685" name="AutoShape 30"/>
            <p:cNvSpPr>
              <a:spLocks noChangeArrowheads="1"/>
            </p:cNvSpPr>
            <p:nvPr/>
          </p:nvSpPr>
          <p:spPr bwMode="auto">
            <a:xfrm>
              <a:off x="4704" y="2784"/>
              <a:ext cx="144" cy="144"/>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70686" name="AutoShape 31" descr="Light vertical"/>
            <p:cNvSpPr>
              <a:spLocks noChangeArrowheads="1"/>
            </p:cNvSpPr>
            <p:nvPr/>
          </p:nvSpPr>
          <p:spPr bwMode="auto">
            <a:xfrm>
              <a:off x="4992" y="2544"/>
              <a:ext cx="144" cy="144"/>
            </a:xfrm>
            <a:prstGeom prst="smileyFace">
              <a:avLst>
                <a:gd name="adj" fmla="val 4653"/>
              </a:avLst>
            </a:prstGeom>
            <a:pattFill prst="ltVert">
              <a:fgClr>
                <a:schemeClr val="tx1"/>
              </a:fgClr>
              <a:bgClr>
                <a:srgbClr val="FF0000"/>
              </a:bgClr>
            </a:pattFill>
            <a:ln w="9525">
              <a:solidFill>
                <a:schemeClr val="tx1"/>
              </a:solidFill>
              <a:round/>
              <a:headEnd/>
              <a:tailEnd/>
            </a:ln>
          </p:spPr>
          <p:txBody>
            <a:bodyPr wrap="none" anchor="ctr"/>
            <a:lstStyle/>
            <a:p>
              <a:endParaRPr lang="en-US">
                <a:latin typeface="Calibri" pitchFamily="34" charset="0"/>
              </a:endParaRPr>
            </a:p>
          </p:txBody>
        </p:sp>
        <p:sp>
          <p:nvSpPr>
            <p:cNvPr id="70687" name="AutoShape 32" descr="Light vertical"/>
            <p:cNvSpPr>
              <a:spLocks noChangeArrowheads="1"/>
            </p:cNvSpPr>
            <p:nvPr/>
          </p:nvSpPr>
          <p:spPr bwMode="auto">
            <a:xfrm>
              <a:off x="5088" y="2400"/>
              <a:ext cx="144" cy="144"/>
            </a:xfrm>
            <a:prstGeom prst="smileyFace">
              <a:avLst>
                <a:gd name="adj" fmla="val 4653"/>
              </a:avLst>
            </a:prstGeom>
            <a:pattFill prst="ltVert">
              <a:fgClr>
                <a:schemeClr val="tx1"/>
              </a:fgClr>
              <a:bgClr>
                <a:srgbClr val="FF0000"/>
              </a:bgClr>
            </a:pattFill>
            <a:ln w="12700">
              <a:solidFill>
                <a:schemeClr val="tx1"/>
              </a:solidFill>
              <a:round/>
              <a:headEnd/>
              <a:tailEnd/>
            </a:ln>
          </p:spPr>
          <p:txBody>
            <a:bodyPr wrap="none" anchor="ctr"/>
            <a:lstStyle/>
            <a:p>
              <a:endParaRPr lang="en-US">
                <a:latin typeface="Calibri" pitchFamily="34" charset="0"/>
              </a:endParaRPr>
            </a:p>
          </p:txBody>
        </p:sp>
        <p:sp>
          <p:nvSpPr>
            <p:cNvPr id="70688" name="AutoShape 33" descr="Light vertical"/>
            <p:cNvSpPr>
              <a:spLocks noChangeArrowheads="1"/>
            </p:cNvSpPr>
            <p:nvPr/>
          </p:nvSpPr>
          <p:spPr bwMode="auto">
            <a:xfrm>
              <a:off x="5136" y="2544"/>
              <a:ext cx="144" cy="144"/>
            </a:xfrm>
            <a:prstGeom prst="smileyFace">
              <a:avLst>
                <a:gd name="adj" fmla="val 4653"/>
              </a:avLst>
            </a:prstGeom>
            <a:pattFill prst="ltVert">
              <a:fgClr>
                <a:schemeClr val="tx1"/>
              </a:fgClr>
              <a:bgClr>
                <a:srgbClr val="FF0000"/>
              </a:bgClr>
            </a:pattFill>
            <a:ln w="9525">
              <a:solidFill>
                <a:schemeClr val="tx1"/>
              </a:solidFill>
              <a:round/>
              <a:headEnd/>
              <a:tailEnd/>
            </a:ln>
          </p:spPr>
          <p:txBody>
            <a:bodyPr wrap="none" anchor="ctr"/>
            <a:lstStyle/>
            <a:p>
              <a:endParaRPr lang="en-US">
                <a:latin typeface="Calibri" pitchFamily="34" charset="0"/>
              </a:endParaRPr>
            </a:p>
          </p:txBody>
        </p:sp>
        <p:sp>
          <p:nvSpPr>
            <p:cNvPr id="70689" name="AutoShape 34" descr="Light vertical"/>
            <p:cNvSpPr>
              <a:spLocks noChangeArrowheads="1"/>
            </p:cNvSpPr>
            <p:nvPr/>
          </p:nvSpPr>
          <p:spPr bwMode="auto">
            <a:xfrm>
              <a:off x="5136" y="2736"/>
              <a:ext cx="144" cy="144"/>
            </a:xfrm>
            <a:prstGeom prst="smileyFace">
              <a:avLst>
                <a:gd name="adj" fmla="val 4653"/>
              </a:avLst>
            </a:prstGeom>
            <a:pattFill prst="ltVert">
              <a:fgClr>
                <a:schemeClr val="tx1"/>
              </a:fgClr>
              <a:bgClr>
                <a:srgbClr val="FF0000"/>
              </a:bgClr>
            </a:pattFill>
            <a:ln w="9525">
              <a:solidFill>
                <a:schemeClr val="tx1"/>
              </a:solidFill>
              <a:round/>
              <a:headEnd/>
              <a:tailEnd/>
            </a:ln>
          </p:spPr>
          <p:txBody>
            <a:bodyPr wrap="none" anchor="ctr"/>
            <a:lstStyle/>
            <a:p>
              <a:endParaRPr lang="en-US">
                <a:latin typeface="Calibri" pitchFamily="34" charset="0"/>
              </a:endParaRPr>
            </a:p>
          </p:txBody>
        </p:sp>
        <p:sp>
          <p:nvSpPr>
            <p:cNvPr id="70690" name="AutoShape 35" descr="Light vertical"/>
            <p:cNvSpPr>
              <a:spLocks noChangeArrowheads="1"/>
            </p:cNvSpPr>
            <p:nvPr/>
          </p:nvSpPr>
          <p:spPr bwMode="auto">
            <a:xfrm>
              <a:off x="4992" y="2688"/>
              <a:ext cx="144" cy="144"/>
            </a:xfrm>
            <a:prstGeom prst="smileyFace">
              <a:avLst>
                <a:gd name="adj" fmla="val 4653"/>
              </a:avLst>
            </a:prstGeom>
            <a:pattFill prst="ltVert">
              <a:fgClr>
                <a:schemeClr val="tx1"/>
              </a:fgClr>
              <a:bgClr>
                <a:srgbClr val="FF0000"/>
              </a:bgClr>
            </a:pattFill>
            <a:ln w="12700">
              <a:solidFill>
                <a:schemeClr val="tx1"/>
              </a:solidFill>
              <a:round/>
              <a:headEnd/>
              <a:tailEnd/>
            </a:ln>
          </p:spPr>
          <p:txBody>
            <a:bodyPr wrap="none" anchor="ctr"/>
            <a:lstStyle/>
            <a:p>
              <a:endParaRPr lang="en-US">
                <a:latin typeface="Calibri" pitchFamily="34" charset="0"/>
              </a:endParaRPr>
            </a:p>
          </p:txBody>
        </p:sp>
        <p:sp>
          <p:nvSpPr>
            <p:cNvPr id="70691" name="AutoShape 36" descr="Light vertical"/>
            <p:cNvSpPr>
              <a:spLocks noChangeArrowheads="1"/>
            </p:cNvSpPr>
            <p:nvPr/>
          </p:nvSpPr>
          <p:spPr bwMode="auto">
            <a:xfrm>
              <a:off x="5280" y="2448"/>
              <a:ext cx="144" cy="144"/>
            </a:xfrm>
            <a:prstGeom prst="smileyFace">
              <a:avLst>
                <a:gd name="adj" fmla="val 4653"/>
              </a:avLst>
            </a:prstGeom>
            <a:pattFill prst="ltVert">
              <a:fgClr>
                <a:schemeClr val="tx1"/>
              </a:fgClr>
              <a:bgClr>
                <a:srgbClr val="FF0000"/>
              </a:bgClr>
            </a:pattFill>
            <a:ln w="12700">
              <a:solidFill>
                <a:schemeClr val="tx1"/>
              </a:solidFill>
              <a:round/>
              <a:headEnd/>
              <a:tailEnd/>
            </a:ln>
          </p:spPr>
          <p:txBody>
            <a:bodyPr wrap="none" anchor="ctr"/>
            <a:lstStyle/>
            <a:p>
              <a:endParaRPr lang="en-US">
                <a:latin typeface="Calibri" pitchFamily="34" charset="0"/>
              </a:endParaRPr>
            </a:p>
          </p:txBody>
        </p:sp>
        <p:sp>
          <p:nvSpPr>
            <p:cNvPr id="70692" name="AutoShape 37"/>
            <p:cNvSpPr>
              <a:spLocks noChangeArrowheads="1"/>
            </p:cNvSpPr>
            <p:nvPr/>
          </p:nvSpPr>
          <p:spPr bwMode="auto">
            <a:xfrm>
              <a:off x="4752" y="1344"/>
              <a:ext cx="144" cy="144"/>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70693" name="AutoShape 38"/>
            <p:cNvSpPr>
              <a:spLocks noChangeArrowheads="1"/>
            </p:cNvSpPr>
            <p:nvPr/>
          </p:nvSpPr>
          <p:spPr bwMode="auto">
            <a:xfrm>
              <a:off x="4800" y="1488"/>
              <a:ext cx="144" cy="144"/>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70694" name="AutoShape 39"/>
            <p:cNvSpPr>
              <a:spLocks noChangeArrowheads="1"/>
            </p:cNvSpPr>
            <p:nvPr/>
          </p:nvSpPr>
          <p:spPr bwMode="auto">
            <a:xfrm>
              <a:off x="4944" y="1488"/>
              <a:ext cx="144" cy="144"/>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70695" name="AutoShape 40"/>
            <p:cNvSpPr>
              <a:spLocks noChangeArrowheads="1"/>
            </p:cNvSpPr>
            <p:nvPr/>
          </p:nvSpPr>
          <p:spPr bwMode="auto">
            <a:xfrm>
              <a:off x="4896" y="1344"/>
              <a:ext cx="144" cy="144"/>
            </a:xfrm>
            <a:prstGeom prst="smileyFace">
              <a:avLst>
                <a:gd name="adj" fmla="val 4653"/>
              </a:avLst>
            </a:prstGeom>
            <a:solidFill>
              <a:srgbClr val="0066FF"/>
            </a:solidFill>
            <a:ln w="12700">
              <a:solidFill>
                <a:schemeClr val="tx1"/>
              </a:solidFill>
              <a:round/>
              <a:headEnd/>
              <a:tailEnd/>
            </a:ln>
          </p:spPr>
          <p:txBody>
            <a:bodyPr wrap="none" anchor="ctr"/>
            <a:lstStyle/>
            <a:p>
              <a:endParaRPr lang="en-US">
                <a:latin typeface="Calibri" pitchFamily="34" charset="0"/>
              </a:endParaRPr>
            </a:p>
          </p:txBody>
        </p:sp>
        <p:sp>
          <p:nvSpPr>
            <p:cNvPr id="70696" name="AutoShape 41" descr="Light vertical"/>
            <p:cNvSpPr>
              <a:spLocks noChangeArrowheads="1"/>
            </p:cNvSpPr>
            <p:nvPr/>
          </p:nvSpPr>
          <p:spPr bwMode="auto">
            <a:xfrm>
              <a:off x="3840" y="1680"/>
              <a:ext cx="144" cy="144"/>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70697" name="AutoShape 42" descr="Light vertical"/>
            <p:cNvSpPr>
              <a:spLocks noChangeArrowheads="1"/>
            </p:cNvSpPr>
            <p:nvPr/>
          </p:nvSpPr>
          <p:spPr bwMode="auto">
            <a:xfrm>
              <a:off x="3936" y="1536"/>
              <a:ext cx="144" cy="144"/>
            </a:xfrm>
            <a:prstGeom prst="smileyFace">
              <a:avLst>
                <a:gd name="adj" fmla="val 4653"/>
              </a:avLst>
            </a:prstGeom>
            <a:pattFill prst="ltVert">
              <a:fgClr>
                <a:schemeClr val="tx1"/>
              </a:fgClr>
              <a:bgClr>
                <a:srgbClr val="0066FF"/>
              </a:bgClr>
            </a:pattFill>
            <a:ln w="12700">
              <a:solidFill>
                <a:schemeClr val="tx1"/>
              </a:solidFill>
              <a:round/>
              <a:headEnd/>
              <a:tailEnd/>
            </a:ln>
          </p:spPr>
          <p:txBody>
            <a:bodyPr wrap="none" anchor="ctr"/>
            <a:lstStyle/>
            <a:p>
              <a:endParaRPr lang="en-US">
                <a:latin typeface="Calibri" pitchFamily="34" charset="0"/>
              </a:endParaRPr>
            </a:p>
          </p:txBody>
        </p:sp>
        <p:sp>
          <p:nvSpPr>
            <p:cNvPr id="70698" name="AutoShape 43" descr="Light vertical"/>
            <p:cNvSpPr>
              <a:spLocks noChangeArrowheads="1"/>
            </p:cNvSpPr>
            <p:nvPr/>
          </p:nvSpPr>
          <p:spPr bwMode="auto">
            <a:xfrm>
              <a:off x="4032" y="1680"/>
              <a:ext cx="144" cy="144"/>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70699" name="AutoShape 44" descr="Light vertical"/>
            <p:cNvSpPr>
              <a:spLocks noChangeArrowheads="1"/>
            </p:cNvSpPr>
            <p:nvPr/>
          </p:nvSpPr>
          <p:spPr bwMode="auto">
            <a:xfrm>
              <a:off x="4128" y="1824"/>
              <a:ext cx="144" cy="144"/>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70700" name="AutoShape 45" descr="Light vertical"/>
            <p:cNvSpPr>
              <a:spLocks noChangeArrowheads="1"/>
            </p:cNvSpPr>
            <p:nvPr/>
          </p:nvSpPr>
          <p:spPr bwMode="auto">
            <a:xfrm>
              <a:off x="3936" y="1776"/>
              <a:ext cx="144" cy="144"/>
            </a:xfrm>
            <a:prstGeom prst="smileyFace">
              <a:avLst>
                <a:gd name="adj" fmla="val 4653"/>
              </a:avLst>
            </a:prstGeom>
            <a:pattFill prst="ltVert">
              <a:fgClr>
                <a:schemeClr val="tx1"/>
              </a:fgClr>
              <a:bgClr>
                <a:srgbClr val="0066FF"/>
              </a:bgClr>
            </a:pattFill>
            <a:ln w="12700">
              <a:solidFill>
                <a:schemeClr val="tx1"/>
              </a:solidFill>
              <a:round/>
              <a:headEnd/>
              <a:tailEnd/>
            </a:ln>
          </p:spPr>
          <p:txBody>
            <a:bodyPr wrap="none" anchor="ctr"/>
            <a:lstStyle/>
            <a:p>
              <a:endParaRPr lang="en-US">
                <a:latin typeface="Calibri" pitchFamily="34" charset="0"/>
              </a:endParaRPr>
            </a:p>
          </p:txBody>
        </p:sp>
        <p:sp>
          <p:nvSpPr>
            <p:cNvPr id="70701" name="AutoShape 46" descr="Light vertical"/>
            <p:cNvSpPr>
              <a:spLocks noChangeArrowheads="1"/>
            </p:cNvSpPr>
            <p:nvPr/>
          </p:nvSpPr>
          <p:spPr bwMode="auto">
            <a:xfrm>
              <a:off x="3792" y="1488"/>
              <a:ext cx="144" cy="144"/>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70702" name="AutoShape 47" descr="Light vertical"/>
            <p:cNvSpPr>
              <a:spLocks noChangeArrowheads="1"/>
            </p:cNvSpPr>
            <p:nvPr/>
          </p:nvSpPr>
          <p:spPr bwMode="auto">
            <a:xfrm>
              <a:off x="4080" y="1536"/>
              <a:ext cx="144" cy="144"/>
            </a:xfrm>
            <a:prstGeom prst="smileyFace">
              <a:avLst>
                <a:gd name="adj" fmla="val 4653"/>
              </a:avLst>
            </a:prstGeom>
            <a:pattFill prst="ltVert">
              <a:fgClr>
                <a:schemeClr val="tx1"/>
              </a:fgClr>
              <a:bgClr>
                <a:srgbClr val="0066FF"/>
              </a:bgClr>
            </a:pattFill>
            <a:ln w="9525">
              <a:solidFill>
                <a:schemeClr val="tx1"/>
              </a:solidFill>
              <a:round/>
              <a:headEnd/>
              <a:tailEnd/>
            </a:ln>
          </p:spPr>
          <p:txBody>
            <a:bodyPr wrap="none" anchor="ctr"/>
            <a:lstStyle/>
            <a:p>
              <a:endParaRPr lang="en-US">
                <a:latin typeface="Calibri" pitchFamily="34" charset="0"/>
              </a:endParaRPr>
            </a:p>
          </p:txBody>
        </p:sp>
        <p:sp>
          <p:nvSpPr>
            <p:cNvPr id="70703" name="AutoShape 48"/>
            <p:cNvSpPr>
              <a:spLocks noChangeArrowheads="1"/>
            </p:cNvSpPr>
            <p:nvPr/>
          </p:nvSpPr>
          <p:spPr bwMode="auto">
            <a:xfrm>
              <a:off x="4416" y="2496"/>
              <a:ext cx="144" cy="144"/>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70704" name="AutoShape 49"/>
            <p:cNvSpPr>
              <a:spLocks noChangeArrowheads="1"/>
            </p:cNvSpPr>
            <p:nvPr/>
          </p:nvSpPr>
          <p:spPr bwMode="auto">
            <a:xfrm>
              <a:off x="4608" y="2448"/>
              <a:ext cx="144" cy="144"/>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70705" name="AutoShape 50"/>
            <p:cNvSpPr>
              <a:spLocks noChangeArrowheads="1"/>
            </p:cNvSpPr>
            <p:nvPr/>
          </p:nvSpPr>
          <p:spPr bwMode="auto">
            <a:xfrm>
              <a:off x="4512" y="2352"/>
              <a:ext cx="144" cy="144"/>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70706" name="AutoShape 51"/>
            <p:cNvSpPr>
              <a:spLocks noChangeArrowheads="1"/>
            </p:cNvSpPr>
            <p:nvPr/>
          </p:nvSpPr>
          <p:spPr bwMode="auto">
            <a:xfrm>
              <a:off x="4464" y="1680"/>
              <a:ext cx="144" cy="144"/>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70707" name="AutoShape 52"/>
            <p:cNvSpPr>
              <a:spLocks noChangeArrowheads="1"/>
            </p:cNvSpPr>
            <p:nvPr/>
          </p:nvSpPr>
          <p:spPr bwMode="auto">
            <a:xfrm>
              <a:off x="4608" y="1728"/>
              <a:ext cx="144" cy="144"/>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70708" name="AutoShape 53"/>
            <p:cNvSpPr>
              <a:spLocks noChangeArrowheads="1"/>
            </p:cNvSpPr>
            <p:nvPr/>
          </p:nvSpPr>
          <p:spPr bwMode="auto">
            <a:xfrm>
              <a:off x="4608" y="1872"/>
              <a:ext cx="144" cy="144"/>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70709" name="AutoShape 54"/>
            <p:cNvSpPr>
              <a:spLocks noChangeArrowheads="1"/>
            </p:cNvSpPr>
            <p:nvPr/>
          </p:nvSpPr>
          <p:spPr bwMode="auto">
            <a:xfrm>
              <a:off x="4464" y="1824"/>
              <a:ext cx="144" cy="144"/>
            </a:xfrm>
            <a:prstGeom prst="smileyFace">
              <a:avLst>
                <a:gd name="adj" fmla="val 4653"/>
              </a:avLst>
            </a:prstGeom>
            <a:solidFill>
              <a:srgbClr val="0066FF"/>
            </a:solidFill>
            <a:ln w="12700">
              <a:solidFill>
                <a:schemeClr val="tx1"/>
              </a:solidFill>
              <a:round/>
              <a:headEnd/>
              <a:tailEnd/>
            </a:ln>
          </p:spPr>
          <p:txBody>
            <a:bodyPr wrap="none" anchor="ctr"/>
            <a:lstStyle/>
            <a:p>
              <a:endParaRPr lang="en-US">
                <a:latin typeface="Calibri" pitchFamily="34" charset="0"/>
              </a:endParaRPr>
            </a:p>
          </p:txBody>
        </p:sp>
        <p:sp>
          <p:nvSpPr>
            <p:cNvPr id="70710" name="AutoShape 55"/>
            <p:cNvSpPr>
              <a:spLocks noChangeArrowheads="1"/>
            </p:cNvSpPr>
            <p:nvPr/>
          </p:nvSpPr>
          <p:spPr bwMode="auto">
            <a:xfrm>
              <a:off x="4560" y="2736"/>
              <a:ext cx="144" cy="144"/>
            </a:xfrm>
            <a:prstGeom prst="smileyFace">
              <a:avLst>
                <a:gd name="adj" fmla="val 4653"/>
              </a:avLst>
            </a:prstGeom>
            <a:solidFill>
              <a:srgbClr val="FF0000"/>
            </a:solidFill>
            <a:ln w="12700">
              <a:solidFill>
                <a:schemeClr val="tx1"/>
              </a:solidFill>
              <a:round/>
              <a:headEnd/>
              <a:tailEnd/>
            </a:ln>
          </p:spPr>
          <p:txBody>
            <a:bodyPr wrap="none" anchor="ctr"/>
            <a:lstStyle/>
            <a:p>
              <a:endParaRPr lang="en-US">
                <a:latin typeface="Calibri" pitchFamily="34" charset="0"/>
              </a:endParaRPr>
            </a:p>
          </p:txBody>
        </p:sp>
        <p:sp>
          <p:nvSpPr>
            <p:cNvPr id="70711" name="AutoShape 56"/>
            <p:cNvSpPr>
              <a:spLocks noChangeArrowheads="1"/>
            </p:cNvSpPr>
            <p:nvPr/>
          </p:nvSpPr>
          <p:spPr bwMode="auto">
            <a:xfrm>
              <a:off x="4032" y="2832"/>
              <a:ext cx="144" cy="144"/>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70712" name="AutoShape 57"/>
            <p:cNvSpPr>
              <a:spLocks noChangeArrowheads="1"/>
            </p:cNvSpPr>
            <p:nvPr/>
          </p:nvSpPr>
          <p:spPr bwMode="auto">
            <a:xfrm>
              <a:off x="4128" y="2592"/>
              <a:ext cx="144" cy="144"/>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70713" name="AutoShape 58"/>
            <p:cNvSpPr>
              <a:spLocks noChangeArrowheads="1"/>
            </p:cNvSpPr>
            <p:nvPr/>
          </p:nvSpPr>
          <p:spPr bwMode="auto">
            <a:xfrm>
              <a:off x="4080" y="2592"/>
              <a:ext cx="144" cy="144"/>
            </a:xfrm>
            <a:prstGeom prst="smileyFace">
              <a:avLst>
                <a:gd name="adj" fmla="val 4653"/>
              </a:avLst>
            </a:prstGeom>
            <a:solidFill>
              <a:srgbClr val="FF0000"/>
            </a:solidFill>
            <a:ln w="9525">
              <a:solidFill>
                <a:schemeClr val="tx1"/>
              </a:solidFill>
              <a:round/>
              <a:headEnd/>
              <a:tailEnd/>
            </a:ln>
          </p:spPr>
          <p:txBody>
            <a:bodyPr wrap="none" anchor="ctr"/>
            <a:lstStyle/>
            <a:p>
              <a:endParaRPr lang="en-US">
                <a:latin typeface="Calibri" pitchFamily="34" charset="0"/>
              </a:endParaRPr>
            </a:p>
          </p:txBody>
        </p:sp>
        <p:sp>
          <p:nvSpPr>
            <p:cNvPr id="70714" name="AutoShape 59"/>
            <p:cNvSpPr>
              <a:spLocks noChangeArrowheads="1"/>
            </p:cNvSpPr>
            <p:nvPr/>
          </p:nvSpPr>
          <p:spPr bwMode="auto">
            <a:xfrm>
              <a:off x="3984" y="2688"/>
              <a:ext cx="144" cy="144"/>
            </a:xfrm>
            <a:prstGeom prst="smileyFace">
              <a:avLst>
                <a:gd name="adj" fmla="val 4653"/>
              </a:avLst>
            </a:prstGeom>
            <a:solidFill>
              <a:srgbClr val="FF0000"/>
            </a:solidFill>
            <a:ln w="12700">
              <a:solidFill>
                <a:schemeClr val="tx1"/>
              </a:solidFill>
              <a:round/>
              <a:headEnd/>
              <a:tailEnd/>
            </a:ln>
          </p:spPr>
          <p:txBody>
            <a:bodyPr wrap="none" anchor="ctr"/>
            <a:lstStyle/>
            <a:p>
              <a:endParaRPr lang="en-US">
                <a:latin typeface="Calibri" pitchFamily="34" charset="0"/>
              </a:endParaRPr>
            </a:p>
          </p:txBody>
        </p:sp>
        <p:sp>
          <p:nvSpPr>
            <p:cNvPr id="70715" name="AutoShape 60"/>
            <p:cNvSpPr>
              <a:spLocks noChangeArrowheads="1"/>
            </p:cNvSpPr>
            <p:nvPr/>
          </p:nvSpPr>
          <p:spPr bwMode="auto">
            <a:xfrm>
              <a:off x="4704" y="3792"/>
              <a:ext cx="144" cy="144"/>
            </a:xfrm>
            <a:prstGeom prst="smileyFace">
              <a:avLst>
                <a:gd name="adj" fmla="val 4653"/>
              </a:avLst>
            </a:prstGeom>
            <a:solidFill>
              <a:schemeClr val="bg1"/>
            </a:solidFill>
            <a:ln w="9525">
              <a:solidFill>
                <a:schemeClr val="tx1"/>
              </a:solidFill>
              <a:round/>
              <a:headEnd/>
              <a:tailEnd/>
            </a:ln>
          </p:spPr>
          <p:txBody>
            <a:bodyPr wrap="none" anchor="ctr"/>
            <a:lstStyle/>
            <a:p>
              <a:endParaRPr lang="en-US">
                <a:latin typeface="Calibri" pitchFamily="34" charset="0"/>
              </a:endParaRPr>
            </a:p>
          </p:txBody>
        </p:sp>
        <p:sp>
          <p:nvSpPr>
            <p:cNvPr id="70716" name="AutoShape 61"/>
            <p:cNvSpPr>
              <a:spLocks noChangeArrowheads="1"/>
            </p:cNvSpPr>
            <p:nvPr/>
          </p:nvSpPr>
          <p:spPr bwMode="auto">
            <a:xfrm>
              <a:off x="4800" y="3936"/>
              <a:ext cx="144" cy="144"/>
            </a:xfrm>
            <a:prstGeom prst="smileyFace">
              <a:avLst>
                <a:gd name="adj" fmla="val 4653"/>
              </a:avLst>
            </a:prstGeom>
            <a:solidFill>
              <a:schemeClr val="bg1"/>
            </a:solidFill>
            <a:ln w="9525">
              <a:solidFill>
                <a:schemeClr val="tx1"/>
              </a:solidFill>
              <a:round/>
              <a:headEnd/>
              <a:tailEnd/>
            </a:ln>
          </p:spPr>
          <p:txBody>
            <a:bodyPr wrap="none" anchor="ctr"/>
            <a:lstStyle/>
            <a:p>
              <a:endParaRPr lang="en-US">
                <a:latin typeface="Calibri" pitchFamily="34" charset="0"/>
              </a:endParaRPr>
            </a:p>
          </p:txBody>
        </p:sp>
        <p:sp>
          <p:nvSpPr>
            <p:cNvPr id="70717" name="AutoShape 62"/>
            <p:cNvSpPr>
              <a:spLocks noChangeArrowheads="1"/>
            </p:cNvSpPr>
            <p:nvPr/>
          </p:nvSpPr>
          <p:spPr bwMode="auto">
            <a:xfrm>
              <a:off x="4656" y="3936"/>
              <a:ext cx="144" cy="144"/>
            </a:xfrm>
            <a:prstGeom prst="smileyFace">
              <a:avLst>
                <a:gd name="adj" fmla="val 4653"/>
              </a:avLst>
            </a:prstGeom>
            <a:solidFill>
              <a:schemeClr val="bg1"/>
            </a:solidFill>
            <a:ln w="12700">
              <a:solidFill>
                <a:schemeClr val="tx1"/>
              </a:solidFill>
              <a:round/>
              <a:headEnd/>
              <a:tailEnd/>
            </a:ln>
          </p:spPr>
          <p:txBody>
            <a:bodyPr wrap="none" anchor="ctr"/>
            <a:lstStyle/>
            <a:p>
              <a:endParaRPr lang="en-US">
                <a:latin typeface="Calibri" pitchFamily="34" charset="0"/>
              </a:endParaRPr>
            </a:p>
          </p:txBody>
        </p:sp>
        <p:sp>
          <p:nvSpPr>
            <p:cNvPr id="70718" name="AutoShape 63"/>
            <p:cNvSpPr>
              <a:spLocks noChangeArrowheads="1"/>
            </p:cNvSpPr>
            <p:nvPr/>
          </p:nvSpPr>
          <p:spPr bwMode="auto">
            <a:xfrm>
              <a:off x="3936" y="3936"/>
              <a:ext cx="144" cy="144"/>
            </a:xfrm>
            <a:prstGeom prst="smileyFace">
              <a:avLst>
                <a:gd name="adj" fmla="val 4653"/>
              </a:avLst>
            </a:prstGeom>
            <a:solidFill>
              <a:srgbClr val="D60093"/>
            </a:solidFill>
            <a:ln w="9525">
              <a:solidFill>
                <a:schemeClr val="tx1"/>
              </a:solidFill>
              <a:round/>
              <a:headEnd/>
              <a:tailEnd/>
            </a:ln>
          </p:spPr>
          <p:txBody>
            <a:bodyPr wrap="none" anchor="ctr"/>
            <a:lstStyle/>
            <a:p>
              <a:endParaRPr lang="en-US">
                <a:latin typeface="Calibri" pitchFamily="34" charset="0"/>
              </a:endParaRPr>
            </a:p>
          </p:txBody>
        </p:sp>
        <p:sp>
          <p:nvSpPr>
            <p:cNvPr id="70719" name="AutoShape 64" descr="Light vertical"/>
            <p:cNvSpPr>
              <a:spLocks noChangeArrowheads="1"/>
            </p:cNvSpPr>
            <p:nvPr/>
          </p:nvSpPr>
          <p:spPr bwMode="auto">
            <a:xfrm>
              <a:off x="3072" y="3696"/>
              <a:ext cx="144" cy="144"/>
            </a:xfrm>
            <a:prstGeom prst="smileyFace">
              <a:avLst>
                <a:gd name="adj" fmla="val 4653"/>
              </a:avLst>
            </a:prstGeom>
            <a:pattFill prst="ltVert">
              <a:fgClr>
                <a:schemeClr val="tx1"/>
              </a:fgClr>
              <a:bgClr>
                <a:srgbClr val="D60093"/>
              </a:bgClr>
            </a:pattFill>
            <a:ln w="9525">
              <a:solidFill>
                <a:schemeClr val="tx1"/>
              </a:solidFill>
              <a:round/>
              <a:headEnd/>
              <a:tailEnd/>
            </a:ln>
          </p:spPr>
          <p:txBody>
            <a:bodyPr wrap="none" anchor="ctr"/>
            <a:lstStyle/>
            <a:p>
              <a:endParaRPr lang="en-US">
                <a:latin typeface="Calibri" pitchFamily="34" charset="0"/>
              </a:endParaRPr>
            </a:p>
          </p:txBody>
        </p:sp>
        <p:sp>
          <p:nvSpPr>
            <p:cNvPr id="70720" name="AutoShape 65" descr="Light vertical"/>
            <p:cNvSpPr>
              <a:spLocks noChangeArrowheads="1"/>
            </p:cNvSpPr>
            <p:nvPr/>
          </p:nvSpPr>
          <p:spPr bwMode="auto">
            <a:xfrm>
              <a:off x="3264" y="3744"/>
              <a:ext cx="144" cy="144"/>
            </a:xfrm>
            <a:prstGeom prst="smileyFace">
              <a:avLst>
                <a:gd name="adj" fmla="val 4653"/>
              </a:avLst>
            </a:prstGeom>
            <a:pattFill prst="ltVert">
              <a:fgClr>
                <a:schemeClr val="tx1"/>
              </a:fgClr>
              <a:bgClr>
                <a:srgbClr val="D60093"/>
              </a:bgClr>
            </a:pattFill>
            <a:ln w="9525">
              <a:solidFill>
                <a:schemeClr val="tx1"/>
              </a:solidFill>
              <a:round/>
              <a:headEnd/>
              <a:tailEnd/>
            </a:ln>
          </p:spPr>
          <p:txBody>
            <a:bodyPr wrap="none" anchor="ctr"/>
            <a:lstStyle/>
            <a:p>
              <a:endParaRPr lang="en-US">
                <a:latin typeface="Calibri" pitchFamily="34" charset="0"/>
              </a:endParaRPr>
            </a:p>
          </p:txBody>
        </p:sp>
        <p:sp>
          <p:nvSpPr>
            <p:cNvPr id="70721" name="AutoShape 66" descr="Light vertical"/>
            <p:cNvSpPr>
              <a:spLocks noChangeArrowheads="1"/>
            </p:cNvSpPr>
            <p:nvPr/>
          </p:nvSpPr>
          <p:spPr bwMode="auto">
            <a:xfrm>
              <a:off x="3168" y="3840"/>
              <a:ext cx="144" cy="144"/>
            </a:xfrm>
            <a:prstGeom prst="smileyFace">
              <a:avLst>
                <a:gd name="adj" fmla="val 4653"/>
              </a:avLst>
            </a:prstGeom>
            <a:pattFill prst="ltVert">
              <a:fgClr>
                <a:schemeClr val="tx1"/>
              </a:fgClr>
              <a:bgClr>
                <a:srgbClr val="D60093"/>
              </a:bgClr>
            </a:pattFill>
            <a:ln w="9525">
              <a:solidFill>
                <a:schemeClr val="tx1"/>
              </a:solidFill>
              <a:round/>
              <a:headEnd/>
              <a:tailEnd/>
            </a:ln>
          </p:spPr>
          <p:txBody>
            <a:bodyPr wrap="none" anchor="ctr"/>
            <a:lstStyle/>
            <a:p>
              <a:endParaRPr lang="en-US">
                <a:latin typeface="Calibri" pitchFamily="34" charset="0"/>
              </a:endParaRPr>
            </a:p>
          </p:txBody>
        </p:sp>
        <p:sp>
          <p:nvSpPr>
            <p:cNvPr id="70722" name="AutoShape 67" descr="Light vertical"/>
            <p:cNvSpPr>
              <a:spLocks noChangeArrowheads="1"/>
            </p:cNvSpPr>
            <p:nvPr/>
          </p:nvSpPr>
          <p:spPr bwMode="auto">
            <a:xfrm>
              <a:off x="3216" y="3600"/>
              <a:ext cx="144" cy="144"/>
            </a:xfrm>
            <a:prstGeom prst="smileyFace">
              <a:avLst>
                <a:gd name="adj" fmla="val 4653"/>
              </a:avLst>
            </a:prstGeom>
            <a:pattFill prst="ltVert">
              <a:fgClr>
                <a:schemeClr val="tx1"/>
              </a:fgClr>
              <a:bgClr>
                <a:srgbClr val="D60093"/>
              </a:bgClr>
            </a:pattFill>
            <a:ln w="9525">
              <a:solidFill>
                <a:schemeClr val="tx1"/>
              </a:solidFill>
              <a:round/>
              <a:headEnd/>
              <a:tailEnd/>
            </a:ln>
          </p:spPr>
          <p:txBody>
            <a:bodyPr wrap="none" anchor="ctr"/>
            <a:lstStyle/>
            <a:p>
              <a:endParaRPr lang="en-US">
                <a:latin typeface="Calibri" pitchFamily="34" charset="0"/>
              </a:endParaRPr>
            </a:p>
          </p:txBody>
        </p:sp>
        <p:sp>
          <p:nvSpPr>
            <p:cNvPr id="70723" name="AutoShape 68"/>
            <p:cNvSpPr>
              <a:spLocks noChangeArrowheads="1"/>
            </p:cNvSpPr>
            <p:nvPr/>
          </p:nvSpPr>
          <p:spPr bwMode="auto">
            <a:xfrm>
              <a:off x="5232" y="1536"/>
              <a:ext cx="144" cy="144"/>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70724" name="AutoShape 69"/>
            <p:cNvSpPr>
              <a:spLocks noChangeArrowheads="1"/>
            </p:cNvSpPr>
            <p:nvPr/>
          </p:nvSpPr>
          <p:spPr bwMode="auto">
            <a:xfrm>
              <a:off x="5328" y="1680"/>
              <a:ext cx="144" cy="144"/>
            </a:xfrm>
            <a:prstGeom prst="smileyFace">
              <a:avLst>
                <a:gd name="adj" fmla="val 4653"/>
              </a:avLst>
            </a:prstGeom>
            <a:solidFill>
              <a:srgbClr val="0066FF"/>
            </a:solidFill>
            <a:ln w="9525">
              <a:solidFill>
                <a:schemeClr val="tx1"/>
              </a:solidFill>
              <a:round/>
              <a:headEnd/>
              <a:tailEnd/>
            </a:ln>
          </p:spPr>
          <p:txBody>
            <a:bodyPr wrap="none" anchor="ctr"/>
            <a:lstStyle/>
            <a:p>
              <a:endParaRPr lang="en-US">
                <a:latin typeface="Calibri" pitchFamily="34" charset="0"/>
              </a:endParaRPr>
            </a:p>
          </p:txBody>
        </p:sp>
        <p:sp>
          <p:nvSpPr>
            <p:cNvPr id="70725" name="AutoShape 70"/>
            <p:cNvSpPr>
              <a:spLocks noChangeArrowheads="1"/>
            </p:cNvSpPr>
            <p:nvPr/>
          </p:nvSpPr>
          <p:spPr bwMode="auto">
            <a:xfrm>
              <a:off x="5376" y="1536"/>
              <a:ext cx="144" cy="144"/>
            </a:xfrm>
            <a:prstGeom prst="smileyFace">
              <a:avLst>
                <a:gd name="adj" fmla="val 4653"/>
              </a:avLst>
            </a:prstGeom>
            <a:solidFill>
              <a:srgbClr val="0066FF"/>
            </a:solidFill>
            <a:ln w="12700">
              <a:solidFill>
                <a:schemeClr val="tx1"/>
              </a:solidFill>
              <a:round/>
              <a:headEnd/>
              <a:tailEnd/>
            </a:ln>
          </p:spPr>
          <p:txBody>
            <a:bodyPr wrap="none" anchor="ctr"/>
            <a:lstStyle/>
            <a:p>
              <a:endParaRPr lang="en-US">
                <a:latin typeface="Calibri" pitchFamily="34" charset="0"/>
              </a:endParaRPr>
            </a:p>
          </p:txBody>
        </p:sp>
        <p:sp>
          <p:nvSpPr>
            <p:cNvPr id="70726" name="AutoShape 71"/>
            <p:cNvSpPr>
              <a:spLocks noChangeArrowheads="1"/>
            </p:cNvSpPr>
            <p:nvPr/>
          </p:nvSpPr>
          <p:spPr bwMode="auto">
            <a:xfrm>
              <a:off x="4992" y="3600"/>
              <a:ext cx="144" cy="144"/>
            </a:xfrm>
            <a:prstGeom prst="smileyFace">
              <a:avLst>
                <a:gd name="adj" fmla="val 4653"/>
              </a:avLst>
            </a:prstGeom>
            <a:solidFill>
              <a:schemeClr val="bg1"/>
            </a:solidFill>
            <a:ln w="9525">
              <a:solidFill>
                <a:schemeClr val="tx1"/>
              </a:solidFill>
              <a:round/>
              <a:headEnd/>
              <a:tailEnd/>
            </a:ln>
          </p:spPr>
          <p:txBody>
            <a:bodyPr wrap="none" anchor="ctr"/>
            <a:lstStyle/>
            <a:p>
              <a:endParaRPr lang="en-US">
                <a:latin typeface="Calibri" pitchFamily="34" charset="0"/>
              </a:endParaRPr>
            </a:p>
          </p:txBody>
        </p:sp>
        <p:sp>
          <p:nvSpPr>
            <p:cNvPr id="70727" name="AutoShape 72"/>
            <p:cNvSpPr>
              <a:spLocks noChangeArrowheads="1"/>
            </p:cNvSpPr>
            <p:nvPr/>
          </p:nvSpPr>
          <p:spPr bwMode="auto">
            <a:xfrm>
              <a:off x="4992" y="3456"/>
              <a:ext cx="144" cy="144"/>
            </a:xfrm>
            <a:prstGeom prst="smileyFace">
              <a:avLst>
                <a:gd name="adj" fmla="val 4653"/>
              </a:avLst>
            </a:prstGeom>
            <a:solidFill>
              <a:schemeClr val="bg1"/>
            </a:solidFill>
            <a:ln w="9525">
              <a:solidFill>
                <a:schemeClr val="tx1"/>
              </a:solidFill>
              <a:round/>
              <a:headEnd/>
              <a:tailEnd/>
            </a:ln>
          </p:spPr>
          <p:txBody>
            <a:bodyPr wrap="none" anchor="ctr"/>
            <a:lstStyle/>
            <a:p>
              <a:endParaRPr lang="en-US">
                <a:latin typeface="Calibri" pitchFamily="34" charset="0"/>
              </a:endParaRPr>
            </a:p>
          </p:txBody>
        </p:sp>
        <p:sp>
          <p:nvSpPr>
            <p:cNvPr id="70728" name="AutoShape 73"/>
            <p:cNvSpPr>
              <a:spLocks noChangeArrowheads="1"/>
            </p:cNvSpPr>
            <p:nvPr/>
          </p:nvSpPr>
          <p:spPr bwMode="auto">
            <a:xfrm>
              <a:off x="4848" y="3504"/>
              <a:ext cx="144" cy="144"/>
            </a:xfrm>
            <a:prstGeom prst="smileyFace">
              <a:avLst>
                <a:gd name="adj" fmla="val 4653"/>
              </a:avLst>
            </a:prstGeom>
            <a:solidFill>
              <a:schemeClr val="bg1"/>
            </a:solidFill>
            <a:ln w="12700">
              <a:solidFill>
                <a:schemeClr val="tx1"/>
              </a:solidFill>
              <a:round/>
              <a:headEnd/>
              <a:tailEnd/>
            </a:ln>
          </p:spPr>
          <p:txBody>
            <a:bodyPr wrap="none" anchor="ctr"/>
            <a:lstStyle/>
            <a:p>
              <a:endParaRPr lang="en-US">
                <a:latin typeface="Calibri" pitchFamily="34" charset="0"/>
              </a:endParaRPr>
            </a:p>
          </p:txBody>
        </p:sp>
        <p:sp>
          <p:nvSpPr>
            <p:cNvPr id="70729" name="Oval 74"/>
            <p:cNvSpPr>
              <a:spLocks noChangeArrowheads="1"/>
            </p:cNvSpPr>
            <p:nvPr/>
          </p:nvSpPr>
          <p:spPr bwMode="auto">
            <a:xfrm>
              <a:off x="2928" y="3216"/>
              <a:ext cx="1488" cy="1008"/>
            </a:xfrm>
            <a:prstGeom prst="ellipse">
              <a:avLst/>
            </a:prstGeom>
            <a:noFill/>
            <a:ln w="25400">
              <a:solidFill>
                <a:schemeClr val="tx1"/>
              </a:solidFill>
              <a:round/>
              <a:headEnd/>
              <a:tailEnd/>
            </a:ln>
          </p:spPr>
          <p:txBody>
            <a:bodyPr wrap="none" anchor="ctr"/>
            <a:lstStyle/>
            <a:p>
              <a:endParaRPr lang="en-US">
                <a:latin typeface="Calibri" pitchFamily="34" charset="0"/>
              </a:endParaRPr>
            </a:p>
          </p:txBody>
        </p:sp>
        <p:sp>
          <p:nvSpPr>
            <p:cNvPr id="70730" name="Oval 75"/>
            <p:cNvSpPr>
              <a:spLocks noChangeArrowheads="1"/>
            </p:cNvSpPr>
            <p:nvPr/>
          </p:nvSpPr>
          <p:spPr bwMode="auto">
            <a:xfrm>
              <a:off x="4464" y="3360"/>
              <a:ext cx="1248" cy="912"/>
            </a:xfrm>
            <a:prstGeom prst="ellipse">
              <a:avLst/>
            </a:prstGeom>
            <a:noFill/>
            <a:ln w="25400">
              <a:solidFill>
                <a:schemeClr val="tx1"/>
              </a:solidFill>
              <a:round/>
              <a:headEnd/>
              <a:tailEnd/>
            </a:ln>
          </p:spPr>
          <p:txBody>
            <a:bodyPr wrap="none" anchor="ctr"/>
            <a:lstStyle/>
            <a:p>
              <a:endParaRPr lang="en-US">
                <a:latin typeface="Calibri" pitchFamily="34" charset="0"/>
              </a:endParaRPr>
            </a:p>
          </p:txBody>
        </p:sp>
        <p:sp>
          <p:nvSpPr>
            <p:cNvPr id="70731" name="Oval 76"/>
            <p:cNvSpPr>
              <a:spLocks noChangeArrowheads="1"/>
            </p:cNvSpPr>
            <p:nvPr/>
          </p:nvSpPr>
          <p:spPr bwMode="auto">
            <a:xfrm>
              <a:off x="3936" y="2208"/>
              <a:ext cx="1728" cy="1104"/>
            </a:xfrm>
            <a:prstGeom prst="ellipse">
              <a:avLst/>
            </a:prstGeom>
            <a:noFill/>
            <a:ln w="25400">
              <a:solidFill>
                <a:schemeClr val="tx1"/>
              </a:solidFill>
              <a:round/>
              <a:headEnd/>
              <a:tailEnd/>
            </a:ln>
          </p:spPr>
          <p:txBody>
            <a:bodyPr wrap="none" anchor="ctr"/>
            <a:lstStyle/>
            <a:p>
              <a:endParaRPr lang="en-US">
                <a:latin typeface="Calibri" pitchFamily="34" charset="0"/>
              </a:endParaRPr>
            </a:p>
          </p:txBody>
        </p:sp>
        <p:sp>
          <p:nvSpPr>
            <p:cNvPr id="70732" name="Oval 77"/>
            <p:cNvSpPr>
              <a:spLocks noChangeArrowheads="1"/>
            </p:cNvSpPr>
            <p:nvPr/>
          </p:nvSpPr>
          <p:spPr bwMode="auto">
            <a:xfrm>
              <a:off x="3600" y="1248"/>
              <a:ext cx="2112" cy="864"/>
            </a:xfrm>
            <a:prstGeom prst="ellipse">
              <a:avLst/>
            </a:prstGeom>
            <a:noFill/>
            <a:ln w="25400">
              <a:solidFill>
                <a:schemeClr val="tx1"/>
              </a:solidFill>
              <a:round/>
              <a:headEnd/>
              <a:tailEnd/>
            </a:ln>
          </p:spPr>
          <p:txBody>
            <a:bodyPr wrap="none" anchor="ctr"/>
            <a:lstStyle/>
            <a:p>
              <a:endParaRPr lang="en-US">
                <a:latin typeface="Calibri" pitchFamily="34" charset="0"/>
              </a:endParaRPr>
            </a:p>
          </p:txBody>
        </p:sp>
        <p:sp>
          <p:nvSpPr>
            <p:cNvPr id="70733" name="Text Box 78"/>
            <p:cNvSpPr txBox="1">
              <a:spLocks noChangeArrowheads="1"/>
            </p:cNvSpPr>
            <p:nvPr/>
          </p:nvSpPr>
          <p:spPr bwMode="auto">
            <a:xfrm rot="-4314509">
              <a:off x="3046" y="2404"/>
              <a:ext cx="783" cy="266"/>
            </a:xfrm>
            <a:prstGeom prst="rect">
              <a:avLst/>
            </a:prstGeom>
            <a:noFill/>
            <a:ln w="25400">
              <a:solidFill>
                <a:srgbClr val="000000"/>
              </a:solidFill>
              <a:miter lim="800000"/>
              <a:headEnd/>
              <a:tailEnd/>
            </a:ln>
          </p:spPr>
          <p:txBody>
            <a:bodyPr wrap="none">
              <a:spAutoFit/>
            </a:bodyPr>
            <a:lstStyle/>
            <a:p>
              <a:r>
                <a:rPr lang="en-US" sz="2000" b="1">
                  <a:latin typeface="Times New Roman" pitchFamily="18" charset="0"/>
                </a:rPr>
                <a:t>STRATA</a:t>
              </a:r>
            </a:p>
          </p:txBody>
        </p:sp>
        <p:sp>
          <p:nvSpPr>
            <p:cNvPr id="70734" name="Freeform 79"/>
            <p:cNvSpPr>
              <a:spLocks/>
            </p:cNvSpPr>
            <p:nvPr/>
          </p:nvSpPr>
          <p:spPr bwMode="auto">
            <a:xfrm>
              <a:off x="3192" y="1632"/>
              <a:ext cx="312" cy="624"/>
            </a:xfrm>
            <a:custGeom>
              <a:avLst/>
              <a:gdLst>
                <a:gd name="T0" fmla="*/ 168 w 312"/>
                <a:gd name="T1" fmla="*/ 624 h 624"/>
                <a:gd name="T2" fmla="*/ 24 w 312"/>
                <a:gd name="T3" fmla="*/ 336 h 624"/>
                <a:gd name="T4" fmla="*/ 312 w 312"/>
                <a:gd name="T5" fmla="*/ 0 h 624"/>
                <a:gd name="T6" fmla="*/ 0 60000 65536"/>
                <a:gd name="T7" fmla="*/ 0 60000 65536"/>
                <a:gd name="T8" fmla="*/ 0 60000 65536"/>
                <a:gd name="T9" fmla="*/ 0 w 312"/>
                <a:gd name="T10" fmla="*/ 0 h 624"/>
                <a:gd name="T11" fmla="*/ 312 w 312"/>
                <a:gd name="T12" fmla="*/ 624 h 624"/>
              </a:gdLst>
              <a:ahLst/>
              <a:cxnLst>
                <a:cxn ang="T6">
                  <a:pos x="T0" y="T1"/>
                </a:cxn>
                <a:cxn ang="T7">
                  <a:pos x="T2" y="T3"/>
                </a:cxn>
                <a:cxn ang="T8">
                  <a:pos x="T4" y="T5"/>
                </a:cxn>
              </a:cxnLst>
              <a:rect l="T9" t="T10" r="T11" b="T12"/>
              <a:pathLst>
                <a:path w="312" h="624">
                  <a:moveTo>
                    <a:pt x="168" y="624"/>
                  </a:moveTo>
                  <a:cubicBezTo>
                    <a:pt x="84" y="532"/>
                    <a:pt x="0" y="440"/>
                    <a:pt x="24" y="336"/>
                  </a:cubicBezTo>
                  <a:cubicBezTo>
                    <a:pt x="48" y="232"/>
                    <a:pt x="180" y="116"/>
                    <a:pt x="312" y="0"/>
                  </a:cubicBezTo>
                </a:path>
              </a:pathLst>
            </a:custGeom>
            <a:noFill/>
            <a:ln w="25400">
              <a:solidFill>
                <a:schemeClr val="tx1"/>
              </a:solidFill>
              <a:round/>
              <a:headEnd/>
              <a:tailEnd type="stealth" w="lg" len="lg"/>
            </a:ln>
          </p:spPr>
          <p:txBody>
            <a:bodyPr/>
            <a:lstStyle/>
            <a:p>
              <a:endParaRPr lang="en-US"/>
            </a:p>
          </p:txBody>
        </p:sp>
        <p:sp>
          <p:nvSpPr>
            <p:cNvPr id="70735" name="Freeform 80"/>
            <p:cNvSpPr>
              <a:spLocks/>
            </p:cNvSpPr>
            <p:nvPr/>
          </p:nvSpPr>
          <p:spPr bwMode="auto">
            <a:xfrm>
              <a:off x="2880" y="2544"/>
              <a:ext cx="400" cy="720"/>
            </a:xfrm>
            <a:custGeom>
              <a:avLst/>
              <a:gdLst>
                <a:gd name="T0" fmla="*/ 400 w 400"/>
                <a:gd name="T1" fmla="*/ 0 h 720"/>
                <a:gd name="T2" fmla="*/ 16 w 400"/>
                <a:gd name="T3" fmla="*/ 144 h 720"/>
                <a:gd name="T4" fmla="*/ 304 w 400"/>
                <a:gd name="T5" fmla="*/ 720 h 720"/>
                <a:gd name="T6" fmla="*/ 0 60000 65536"/>
                <a:gd name="T7" fmla="*/ 0 60000 65536"/>
                <a:gd name="T8" fmla="*/ 0 60000 65536"/>
                <a:gd name="T9" fmla="*/ 0 w 400"/>
                <a:gd name="T10" fmla="*/ 0 h 720"/>
                <a:gd name="T11" fmla="*/ 400 w 400"/>
                <a:gd name="T12" fmla="*/ 720 h 720"/>
              </a:gdLst>
              <a:ahLst/>
              <a:cxnLst>
                <a:cxn ang="T6">
                  <a:pos x="T0" y="T1"/>
                </a:cxn>
                <a:cxn ang="T7">
                  <a:pos x="T2" y="T3"/>
                </a:cxn>
                <a:cxn ang="T8">
                  <a:pos x="T4" y="T5"/>
                </a:cxn>
              </a:cxnLst>
              <a:rect l="T9" t="T10" r="T11" b="T12"/>
              <a:pathLst>
                <a:path w="400" h="720">
                  <a:moveTo>
                    <a:pt x="400" y="0"/>
                  </a:moveTo>
                  <a:cubicBezTo>
                    <a:pt x="216" y="12"/>
                    <a:pt x="32" y="24"/>
                    <a:pt x="16" y="144"/>
                  </a:cubicBezTo>
                  <a:cubicBezTo>
                    <a:pt x="0" y="264"/>
                    <a:pt x="152" y="492"/>
                    <a:pt x="304" y="720"/>
                  </a:cubicBezTo>
                </a:path>
              </a:pathLst>
            </a:custGeom>
            <a:noFill/>
            <a:ln w="25400">
              <a:solidFill>
                <a:schemeClr val="tx1"/>
              </a:solidFill>
              <a:round/>
              <a:headEnd/>
              <a:tailEnd type="stealth" w="lg" len="lg"/>
            </a:ln>
          </p:spPr>
          <p:txBody>
            <a:bodyPr/>
            <a:lstStyle/>
            <a:p>
              <a:endParaRPr lang="en-US"/>
            </a:p>
          </p:txBody>
        </p:sp>
        <p:sp>
          <p:nvSpPr>
            <p:cNvPr id="70736" name="Freeform 81"/>
            <p:cNvSpPr>
              <a:spLocks/>
            </p:cNvSpPr>
            <p:nvPr/>
          </p:nvSpPr>
          <p:spPr bwMode="auto">
            <a:xfrm>
              <a:off x="3648" y="2184"/>
              <a:ext cx="624" cy="216"/>
            </a:xfrm>
            <a:custGeom>
              <a:avLst/>
              <a:gdLst>
                <a:gd name="T0" fmla="*/ 0 w 432"/>
                <a:gd name="T1" fmla="*/ 216 h 216"/>
                <a:gd name="T2" fmla="*/ 192 w 432"/>
                <a:gd name="T3" fmla="*/ 24 h 216"/>
                <a:gd name="T4" fmla="*/ 432 w 432"/>
                <a:gd name="T5" fmla="*/ 72 h 216"/>
                <a:gd name="T6" fmla="*/ 0 60000 65536"/>
                <a:gd name="T7" fmla="*/ 0 60000 65536"/>
                <a:gd name="T8" fmla="*/ 0 60000 65536"/>
                <a:gd name="T9" fmla="*/ 0 w 432"/>
                <a:gd name="T10" fmla="*/ 0 h 216"/>
                <a:gd name="T11" fmla="*/ 432 w 432"/>
                <a:gd name="T12" fmla="*/ 216 h 216"/>
              </a:gdLst>
              <a:ahLst/>
              <a:cxnLst>
                <a:cxn ang="T6">
                  <a:pos x="T0" y="T1"/>
                </a:cxn>
                <a:cxn ang="T7">
                  <a:pos x="T2" y="T3"/>
                </a:cxn>
                <a:cxn ang="T8">
                  <a:pos x="T4" y="T5"/>
                </a:cxn>
              </a:cxnLst>
              <a:rect l="T9" t="T10" r="T11" b="T12"/>
              <a:pathLst>
                <a:path w="432" h="216">
                  <a:moveTo>
                    <a:pt x="0" y="216"/>
                  </a:moveTo>
                  <a:cubicBezTo>
                    <a:pt x="60" y="132"/>
                    <a:pt x="120" y="48"/>
                    <a:pt x="192" y="24"/>
                  </a:cubicBezTo>
                  <a:cubicBezTo>
                    <a:pt x="264" y="0"/>
                    <a:pt x="348" y="36"/>
                    <a:pt x="432" y="72"/>
                  </a:cubicBezTo>
                </a:path>
              </a:pathLst>
            </a:custGeom>
            <a:noFill/>
            <a:ln w="25400">
              <a:solidFill>
                <a:schemeClr val="tx1"/>
              </a:solidFill>
              <a:round/>
              <a:headEnd/>
              <a:tailEnd type="stealth" w="lg" len="lg"/>
            </a:ln>
          </p:spPr>
          <p:txBody>
            <a:bodyPr/>
            <a:lstStyle/>
            <a:p>
              <a:endParaRPr lang="en-US"/>
            </a:p>
          </p:txBody>
        </p:sp>
        <p:sp>
          <p:nvSpPr>
            <p:cNvPr id="70737" name="Freeform 82"/>
            <p:cNvSpPr>
              <a:spLocks/>
            </p:cNvSpPr>
            <p:nvPr/>
          </p:nvSpPr>
          <p:spPr bwMode="auto">
            <a:xfrm>
              <a:off x="3504" y="2736"/>
              <a:ext cx="1104" cy="720"/>
            </a:xfrm>
            <a:custGeom>
              <a:avLst/>
              <a:gdLst>
                <a:gd name="T0" fmla="*/ 0 w 1104"/>
                <a:gd name="T1" fmla="*/ 0 h 720"/>
                <a:gd name="T2" fmla="*/ 432 w 1104"/>
                <a:gd name="T3" fmla="*/ 432 h 720"/>
                <a:gd name="T4" fmla="*/ 1104 w 1104"/>
                <a:gd name="T5" fmla="*/ 720 h 720"/>
                <a:gd name="T6" fmla="*/ 0 60000 65536"/>
                <a:gd name="T7" fmla="*/ 0 60000 65536"/>
                <a:gd name="T8" fmla="*/ 0 60000 65536"/>
                <a:gd name="T9" fmla="*/ 0 w 1104"/>
                <a:gd name="T10" fmla="*/ 0 h 720"/>
                <a:gd name="T11" fmla="*/ 1104 w 1104"/>
                <a:gd name="T12" fmla="*/ 720 h 720"/>
              </a:gdLst>
              <a:ahLst/>
              <a:cxnLst>
                <a:cxn ang="T6">
                  <a:pos x="T0" y="T1"/>
                </a:cxn>
                <a:cxn ang="T7">
                  <a:pos x="T2" y="T3"/>
                </a:cxn>
                <a:cxn ang="T8">
                  <a:pos x="T4" y="T5"/>
                </a:cxn>
              </a:cxnLst>
              <a:rect l="T9" t="T10" r="T11" b="T12"/>
              <a:pathLst>
                <a:path w="1104" h="720">
                  <a:moveTo>
                    <a:pt x="0" y="0"/>
                  </a:moveTo>
                  <a:cubicBezTo>
                    <a:pt x="124" y="156"/>
                    <a:pt x="248" y="312"/>
                    <a:pt x="432" y="432"/>
                  </a:cubicBezTo>
                  <a:cubicBezTo>
                    <a:pt x="616" y="552"/>
                    <a:pt x="860" y="636"/>
                    <a:pt x="1104" y="720"/>
                  </a:cubicBezTo>
                </a:path>
              </a:pathLst>
            </a:custGeom>
            <a:noFill/>
            <a:ln w="25400">
              <a:solidFill>
                <a:schemeClr val="tx1"/>
              </a:solidFill>
              <a:round/>
              <a:headEnd/>
              <a:tailEnd type="stealth" w="lg" len="lg"/>
            </a:ln>
          </p:spPr>
          <p:txBody>
            <a:bodyPr/>
            <a:lstStyle/>
            <a:p>
              <a:endParaRPr lang="en-US"/>
            </a:p>
          </p:txBody>
        </p:sp>
      </p:grpSp>
    </p:spTree>
    <p:extLst>
      <p:ext uri="{BB962C8B-B14F-4D97-AF65-F5344CB8AC3E}">
        <p14:creationId xmlns:p14="http://schemas.microsoft.com/office/powerpoint/2010/main" val="225457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9140">
                                            <p:txEl>
                                              <p:pRg st="0" end="0"/>
                                            </p:txEl>
                                          </p:spTgt>
                                        </p:tgtEl>
                                        <p:attrNameLst>
                                          <p:attrName>style.visibility</p:attrName>
                                        </p:attrNameLst>
                                      </p:cBhvr>
                                      <p:to>
                                        <p:strVal val="visible"/>
                                      </p:to>
                                    </p:set>
                                    <p:animEffect transition="in" filter="blinds(horizontal)">
                                      <p:cBhvr>
                                        <p:cTn id="7" dur="500"/>
                                        <p:tgtEl>
                                          <p:spTgt spid="219140">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19140">
                                            <p:txEl>
                                              <p:pRg st="1" end="1"/>
                                            </p:txEl>
                                          </p:spTgt>
                                        </p:tgtEl>
                                        <p:attrNameLst>
                                          <p:attrName>style.visibility</p:attrName>
                                        </p:attrNameLst>
                                      </p:cBhvr>
                                      <p:to>
                                        <p:strVal val="visible"/>
                                      </p:to>
                                    </p:set>
                                    <p:animEffect transition="in" filter="blinds(horizontal)">
                                      <p:cBhvr>
                                        <p:cTn id="10" dur="500"/>
                                        <p:tgtEl>
                                          <p:spTgt spid="219140">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219140">
                                            <p:txEl>
                                              <p:pRg st="2" end="2"/>
                                            </p:txEl>
                                          </p:spTgt>
                                        </p:tgtEl>
                                        <p:attrNameLst>
                                          <p:attrName>style.visibility</p:attrName>
                                        </p:attrNameLst>
                                      </p:cBhvr>
                                      <p:to>
                                        <p:strVal val="visible"/>
                                      </p:to>
                                    </p:set>
                                    <p:animEffect transition="in" filter="blinds(horizontal)">
                                      <p:cBhvr>
                                        <p:cTn id="15" dur="500"/>
                                        <p:tgtEl>
                                          <p:spTgt spid="219140">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219140">
                                            <p:txEl>
                                              <p:pRg st="3" end="3"/>
                                            </p:txEl>
                                          </p:spTgt>
                                        </p:tgtEl>
                                        <p:attrNameLst>
                                          <p:attrName>style.visibility</p:attrName>
                                        </p:attrNameLst>
                                      </p:cBhvr>
                                      <p:to>
                                        <p:strVal val="visible"/>
                                      </p:to>
                                    </p:set>
                                    <p:animEffect transition="in" filter="blinds(horizontal)">
                                      <p:cBhvr>
                                        <p:cTn id="20" dur="500"/>
                                        <p:tgtEl>
                                          <p:spTgt spid="21914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140"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5" name="Rectangle 3"/>
          <p:cNvSpPr>
            <a:spLocks noGrp="1" noChangeArrowheads="1"/>
          </p:cNvSpPr>
          <p:nvPr>
            <p:ph type="title"/>
          </p:nvPr>
        </p:nvSpPr>
        <p:spPr>
          <a:xfrm>
            <a:off x="152400" y="304800"/>
            <a:ext cx="8991600" cy="685800"/>
          </a:xfrm>
        </p:spPr>
        <p:txBody>
          <a:bodyPr rtlCol="0">
            <a:normAutofit fontScale="90000"/>
          </a:bodyPr>
          <a:lstStyle/>
          <a:p>
            <a:pPr fontAlgn="auto">
              <a:spcAft>
                <a:spcPts val="0"/>
              </a:spcAft>
              <a:defRPr/>
            </a:pPr>
            <a:r>
              <a:rPr lang="en-US" sz="3800" b="1" dirty="0">
                <a:solidFill>
                  <a:srgbClr val="800000"/>
                </a:solidFill>
                <a:latin typeface="Times New Roman" pitchFamily="18" charset="0"/>
              </a:rPr>
              <a:t>Sampling </a:t>
            </a:r>
            <a:r>
              <a:rPr lang="en-US" sz="3800" b="1" dirty="0" smtClean="0">
                <a:solidFill>
                  <a:srgbClr val="800000"/>
                </a:solidFill>
                <a:latin typeface="Times New Roman" pitchFamily="18" charset="0"/>
              </a:rPr>
              <a:t>Design: Non-Probability Sampling</a:t>
            </a:r>
            <a:endParaRPr lang="en-US" sz="3800" b="1" dirty="0">
              <a:solidFill>
                <a:srgbClr val="800000"/>
              </a:solidFill>
              <a:latin typeface="Times New Roman" pitchFamily="18" charset="0"/>
            </a:endParaRPr>
          </a:p>
        </p:txBody>
      </p:sp>
      <p:sp>
        <p:nvSpPr>
          <p:cNvPr id="212996" name="Rectangle 4"/>
          <p:cNvSpPr>
            <a:spLocks noGrp="1" noChangeArrowheads="1"/>
          </p:cNvSpPr>
          <p:nvPr>
            <p:ph type="body" idx="1"/>
          </p:nvPr>
        </p:nvSpPr>
        <p:spPr>
          <a:xfrm>
            <a:off x="457200" y="1447800"/>
            <a:ext cx="8686800" cy="5410200"/>
          </a:xfrm>
        </p:spPr>
        <p:txBody>
          <a:bodyPr/>
          <a:lstStyle/>
          <a:p>
            <a:pPr lvl="1">
              <a:buFont typeface="Arial" charset="0"/>
              <a:buChar char="•"/>
            </a:pPr>
            <a:r>
              <a:rPr lang="en-US" sz="2600" b="1" smtClean="0">
                <a:solidFill>
                  <a:srgbClr val="800000"/>
                </a:solidFill>
                <a:latin typeface="Times New Roman" pitchFamily="18" charset="0"/>
              </a:rPr>
              <a:t>Convenience (accessibility) sampling</a:t>
            </a:r>
          </a:p>
          <a:p>
            <a:pPr lvl="2">
              <a:buFont typeface="Wingdings" pitchFamily="2" charset="2"/>
              <a:buChar char="§"/>
            </a:pPr>
            <a:r>
              <a:rPr lang="en-US" smtClean="0">
                <a:solidFill>
                  <a:srgbClr val="800000"/>
                </a:solidFill>
                <a:latin typeface="Times New Roman" pitchFamily="18" charset="0"/>
              </a:rPr>
              <a:t>Samples selected based on convenience (e.g., most accessible samples)</a:t>
            </a:r>
          </a:p>
          <a:p>
            <a:pPr lvl="1">
              <a:buFont typeface="Arial" charset="0"/>
              <a:buChar char="•"/>
            </a:pPr>
            <a:r>
              <a:rPr lang="en-US" sz="2600" b="1" smtClean="0">
                <a:solidFill>
                  <a:srgbClr val="800000"/>
                </a:solidFill>
                <a:latin typeface="Times New Roman" pitchFamily="18" charset="0"/>
              </a:rPr>
              <a:t>Purposive (judgemental, snowball) sampling</a:t>
            </a:r>
          </a:p>
          <a:p>
            <a:pPr lvl="2">
              <a:buFont typeface="Wingdings" pitchFamily="2" charset="2"/>
              <a:buChar char="§"/>
            </a:pPr>
            <a:r>
              <a:rPr lang="en-US" smtClean="0">
                <a:solidFill>
                  <a:srgbClr val="800000"/>
                </a:solidFill>
                <a:latin typeface="Times New Roman" pitchFamily="18" charset="0"/>
              </a:rPr>
              <a:t>Samples selected based on prior experience</a:t>
            </a:r>
          </a:p>
          <a:p>
            <a:pPr lvl="1">
              <a:buFont typeface="Arial" charset="0"/>
              <a:buChar char="•"/>
            </a:pPr>
            <a:r>
              <a:rPr lang="en-US" sz="2600" b="1" smtClean="0">
                <a:solidFill>
                  <a:srgbClr val="800000"/>
                </a:solidFill>
                <a:latin typeface="Times New Roman" pitchFamily="18" charset="0"/>
              </a:rPr>
              <a:t>Quota sampling</a:t>
            </a:r>
          </a:p>
          <a:p>
            <a:pPr lvl="2">
              <a:buFont typeface="Wingdings" pitchFamily="2" charset="2"/>
              <a:buChar char="§"/>
            </a:pPr>
            <a:r>
              <a:rPr lang="en-US" smtClean="0">
                <a:solidFill>
                  <a:srgbClr val="800000"/>
                </a:solidFill>
                <a:latin typeface="Times New Roman" pitchFamily="18" charset="0"/>
              </a:rPr>
              <a:t>Samples selected such that they represents the general structure of the population (e.g., age, gender, class)</a:t>
            </a:r>
          </a:p>
          <a:p>
            <a:pPr lvl="2">
              <a:buFont typeface="Wingdings" pitchFamily="2" charset="2"/>
              <a:buChar char="§"/>
            </a:pPr>
            <a:r>
              <a:rPr lang="en-US" smtClean="0">
                <a:solidFill>
                  <a:srgbClr val="800000"/>
                </a:solidFill>
                <a:latin typeface="Times New Roman" pitchFamily="18" charset="0"/>
              </a:rPr>
              <a:t>Aimed to be more representative but samples within each quota group are still selected subjectively</a:t>
            </a:r>
          </a:p>
        </p:txBody>
      </p:sp>
      <p:sp>
        <p:nvSpPr>
          <p:cNvPr id="75779" name="Line 5"/>
          <p:cNvSpPr>
            <a:spLocks noChangeShapeType="1"/>
          </p:cNvSpPr>
          <p:nvPr/>
        </p:nvSpPr>
        <p:spPr bwMode="auto">
          <a:xfrm>
            <a:off x="1219200" y="1066800"/>
            <a:ext cx="7772400" cy="0"/>
          </a:xfrm>
          <a:prstGeom prst="line">
            <a:avLst/>
          </a:prstGeom>
          <a:noFill/>
          <a:ln w="25400">
            <a:solidFill>
              <a:srgbClr val="800000"/>
            </a:solidFill>
            <a:round/>
            <a:headEnd/>
            <a:tailEnd/>
          </a:ln>
        </p:spPr>
        <p:txBody>
          <a:bodyPr/>
          <a:lstStyle/>
          <a:p>
            <a:endParaRPr lang="en-US"/>
          </a:p>
        </p:txBody>
      </p:sp>
      <p:sp>
        <p:nvSpPr>
          <p:cNvPr id="75780" name="Line 6"/>
          <p:cNvSpPr>
            <a:spLocks noChangeShapeType="1"/>
          </p:cNvSpPr>
          <p:nvPr/>
        </p:nvSpPr>
        <p:spPr bwMode="auto">
          <a:xfrm flipH="1">
            <a:off x="304800" y="1066800"/>
            <a:ext cx="0" cy="5715000"/>
          </a:xfrm>
          <a:prstGeom prst="line">
            <a:avLst/>
          </a:prstGeom>
          <a:noFill/>
          <a:ln w="25400">
            <a:solidFill>
              <a:srgbClr val="800000"/>
            </a:solidFill>
            <a:round/>
            <a:headEnd/>
            <a:tailEnd/>
          </a:ln>
        </p:spPr>
        <p:txBody>
          <a:bodyPr/>
          <a:lstStyle/>
          <a:p>
            <a:endParaRPr lang="en-US"/>
          </a:p>
        </p:txBody>
      </p:sp>
    </p:spTree>
    <p:extLst>
      <p:ext uri="{BB962C8B-B14F-4D97-AF65-F5344CB8AC3E}">
        <p14:creationId xmlns:p14="http://schemas.microsoft.com/office/powerpoint/2010/main" val="184897317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3"/>
          <p:cNvSpPr>
            <a:spLocks noGrp="1" noChangeArrowheads="1"/>
          </p:cNvSpPr>
          <p:nvPr>
            <p:ph type="title"/>
          </p:nvPr>
        </p:nvSpPr>
        <p:spPr>
          <a:xfrm>
            <a:off x="1143000" y="304800"/>
            <a:ext cx="8001000" cy="685800"/>
          </a:xfrm>
        </p:spPr>
        <p:txBody>
          <a:bodyPr/>
          <a:lstStyle/>
          <a:p>
            <a:r>
              <a:rPr lang="en-US" sz="3200" b="1" smtClean="0">
                <a:solidFill>
                  <a:srgbClr val="800000"/>
                </a:solidFill>
                <a:latin typeface="Times New Roman" pitchFamily="18" charset="0"/>
              </a:rPr>
              <a:t>Sample Size</a:t>
            </a:r>
          </a:p>
        </p:txBody>
      </p:sp>
      <p:sp>
        <p:nvSpPr>
          <p:cNvPr id="82946" name="Rectangle 4"/>
          <p:cNvSpPr>
            <a:spLocks noGrp="1" noChangeArrowheads="1"/>
          </p:cNvSpPr>
          <p:nvPr>
            <p:ph type="body" idx="1"/>
          </p:nvPr>
        </p:nvSpPr>
        <p:spPr>
          <a:xfrm>
            <a:off x="457200" y="1447800"/>
            <a:ext cx="8686800" cy="5410200"/>
          </a:xfrm>
        </p:spPr>
        <p:txBody>
          <a:bodyPr/>
          <a:lstStyle/>
          <a:p>
            <a:pPr>
              <a:buFontTx/>
              <a:buNone/>
            </a:pPr>
            <a:r>
              <a:rPr lang="en-US" sz="2800" b="1" smtClean="0">
                <a:solidFill>
                  <a:srgbClr val="800000"/>
                </a:solidFill>
                <a:latin typeface="Times New Roman" pitchFamily="18" charset="0"/>
              </a:rPr>
              <a:t>Sampling Design: Sample Size</a:t>
            </a:r>
          </a:p>
          <a:p>
            <a:pPr lvl="1"/>
            <a:r>
              <a:rPr lang="en-US" sz="2600" smtClean="0">
                <a:solidFill>
                  <a:srgbClr val="800000"/>
                </a:solidFill>
                <a:latin typeface="Times New Roman" pitchFamily="18" charset="0"/>
              </a:rPr>
              <a:t>Compromise between benefits (e.g., precision) vs. costs</a:t>
            </a:r>
          </a:p>
          <a:p>
            <a:pPr lvl="1"/>
            <a:r>
              <a:rPr lang="en-US" sz="2600" smtClean="0">
                <a:solidFill>
                  <a:srgbClr val="800000"/>
                </a:solidFill>
                <a:latin typeface="Times New Roman" pitchFamily="18" charset="0"/>
              </a:rPr>
              <a:t>Larger samples ...</a:t>
            </a:r>
          </a:p>
          <a:p>
            <a:pPr lvl="2"/>
            <a:r>
              <a:rPr lang="en-US" smtClean="0">
                <a:solidFill>
                  <a:srgbClr val="800000"/>
                </a:solidFill>
                <a:latin typeface="Times New Roman" pitchFamily="18" charset="0"/>
              </a:rPr>
              <a:t>are more likely representative of the sampling frame</a:t>
            </a:r>
          </a:p>
          <a:p>
            <a:pPr lvl="2"/>
            <a:r>
              <a:rPr lang="en-US" smtClean="0">
                <a:solidFill>
                  <a:srgbClr val="800000"/>
                </a:solidFill>
                <a:latin typeface="Times New Roman" pitchFamily="18" charset="0"/>
              </a:rPr>
              <a:t>allow for testing of more variables and interactions</a:t>
            </a:r>
          </a:p>
          <a:p>
            <a:pPr lvl="2"/>
            <a:r>
              <a:rPr lang="en-US" smtClean="0">
                <a:solidFill>
                  <a:srgbClr val="800000"/>
                </a:solidFill>
                <a:latin typeface="Times New Roman" pitchFamily="18" charset="0"/>
              </a:rPr>
              <a:t>allow analyses with more subcategories or types of cases</a:t>
            </a:r>
          </a:p>
          <a:p>
            <a:pPr lvl="2"/>
            <a:r>
              <a:rPr lang="en-US" smtClean="0">
                <a:solidFill>
                  <a:srgbClr val="800000"/>
                </a:solidFill>
                <a:latin typeface="Times New Roman" pitchFamily="18" charset="0"/>
              </a:rPr>
              <a:t>increase precision of estimation</a:t>
            </a:r>
          </a:p>
          <a:p>
            <a:pPr lvl="2"/>
            <a:r>
              <a:rPr lang="en-US" smtClean="0">
                <a:solidFill>
                  <a:srgbClr val="800000"/>
                </a:solidFill>
                <a:latin typeface="Times New Roman" pitchFamily="18" charset="0"/>
              </a:rPr>
              <a:t>increase power of hypothesis testing</a:t>
            </a:r>
          </a:p>
          <a:p>
            <a:pPr lvl="1"/>
            <a:r>
              <a:rPr lang="en-US" sz="2600" smtClean="0">
                <a:solidFill>
                  <a:srgbClr val="800000"/>
                </a:solidFill>
                <a:latin typeface="Times New Roman" pitchFamily="18" charset="0"/>
              </a:rPr>
              <a:t>Larger samples ...</a:t>
            </a:r>
          </a:p>
          <a:p>
            <a:pPr lvl="2"/>
            <a:r>
              <a:rPr lang="en-US" smtClean="0">
                <a:solidFill>
                  <a:srgbClr val="800000"/>
                </a:solidFill>
                <a:latin typeface="Times New Roman" pitchFamily="18" charset="0"/>
              </a:rPr>
              <a:t>are more expensive (money, time, effort)</a:t>
            </a:r>
          </a:p>
        </p:txBody>
      </p:sp>
      <p:sp>
        <p:nvSpPr>
          <p:cNvPr id="82947" name="Line 5"/>
          <p:cNvSpPr>
            <a:spLocks noChangeShapeType="1"/>
          </p:cNvSpPr>
          <p:nvPr/>
        </p:nvSpPr>
        <p:spPr bwMode="auto">
          <a:xfrm>
            <a:off x="1219200" y="1066800"/>
            <a:ext cx="7772400" cy="0"/>
          </a:xfrm>
          <a:prstGeom prst="line">
            <a:avLst/>
          </a:prstGeom>
          <a:noFill/>
          <a:ln w="25400">
            <a:solidFill>
              <a:srgbClr val="800000"/>
            </a:solidFill>
            <a:round/>
            <a:headEnd/>
            <a:tailEnd/>
          </a:ln>
        </p:spPr>
        <p:txBody>
          <a:bodyPr/>
          <a:lstStyle/>
          <a:p>
            <a:endParaRPr lang="en-US"/>
          </a:p>
        </p:txBody>
      </p:sp>
      <p:sp>
        <p:nvSpPr>
          <p:cNvPr id="82948" name="Line 6"/>
          <p:cNvSpPr>
            <a:spLocks noChangeShapeType="1"/>
          </p:cNvSpPr>
          <p:nvPr/>
        </p:nvSpPr>
        <p:spPr bwMode="auto">
          <a:xfrm flipH="1">
            <a:off x="304800" y="1066800"/>
            <a:ext cx="0" cy="5715000"/>
          </a:xfrm>
          <a:prstGeom prst="line">
            <a:avLst/>
          </a:prstGeom>
          <a:noFill/>
          <a:ln w="25400">
            <a:solidFill>
              <a:srgbClr val="800000"/>
            </a:solidFill>
            <a:round/>
            <a:headEnd/>
            <a:tailEnd/>
          </a:ln>
        </p:spPr>
        <p:txBody>
          <a:bodyPr/>
          <a:lstStyle/>
          <a:p>
            <a:endParaRPr lang="en-US"/>
          </a:p>
        </p:txBody>
      </p:sp>
    </p:spTree>
    <p:extLst>
      <p:ext uri="{BB962C8B-B14F-4D97-AF65-F5344CB8AC3E}">
        <p14:creationId xmlns:p14="http://schemas.microsoft.com/office/powerpoint/2010/main" val="139359647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3"/>
          <p:cNvSpPr>
            <a:spLocks noGrp="1" noChangeArrowheads="1"/>
          </p:cNvSpPr>
          <p:nvPr>
            <p:ph type="title"/>
          </p:nvPr>
        </p:nvSpPr>
        <p:spPr>
          <a:xfrm>
            <a:off x="1143000" y="304800"/>
            <a:ext cx="8001000" cy="685800"/>
          </a:xfrm>
        </p:spPr>
        <p:txBody>
          <a:bodyPr/>
          <a:lstStyle/>
          <a:p>
            <a:r>
              <a:rPr lang="en-US" sz="3200" b="1" smtClean="0">
                <a:solidFill>
                  <a:srgbClr val="800000"/>
                </a:solidFill>
                <a:latin typeface="Times New Roman" pitchFamily="18" charset="0"/>
              </a:rPr>
              <a:t>Finally ...</a:t>
            </a:r>
          </a:p>
        </p:txBody>
      </p:sp>
      <p:sp>
        <p:nvSpPr>
          <p:cNvPr id="84994" name="Rectangle 4"/>
          <p:cNvSpPr>
            <a:spLocks noGrp="1" noChangeArrowheads="1"/>
          </p:cNvSpPr>
          <p:nvPr>
            <p:ph type="body" idx="1"/>
          </p:nvPr>
        </p:nvSpPr>
        <p:spPr>
          <a:xfrm>
            <a:off x="457200" y="1447800"/>
            <a:ext cx="8686800" cy="5410200"/>
          </a:xfrm>
        </p:spPr>
        <p:txBody>
          <a:bodyPr/>
          <a:lstStyle/>
          <a:p>
            <a:r>
              <a:rPr lang="en-US" sz="2800" smtClean="0">
                <a:solidFill>
                  <a:srgbClr val="800000"/>
                </a:solidFill>
                <a:latin typeface="Times New Roman" pitchFamily="18" charset="0"/>
              </a:rPr>
              <a:t>Principal aim of most geographical research:</a:t>
            </a:r>
          </a:p>
          <a:p>
            <a:pPr lvl="1"/>
            <a:r>
              <a:rPr lang="en-US" sz="2600" smtClean="0">
                <a:solidFill>
                  <a:srgbClr val="800000"/>
                </a:solidFill>
                <a:latin typeface="Times New Roman" pitchFamily="18" charset="0"/>
              </a:rPr>
              <a:t>Make useful generalizations</a:t>
            </a:r>
          </a:p>
          <a:p>
            <a:pPr lvl="2"/>
            <a:r>
              <a:rPr lang="en-US" smtClean="0">
                <a:solidFill>
                  <a:srgbClr val="800000"/>
                </a:solidFill>
                <a:latin typeface="Times New Roman" pitchFamily="18" charset="0"/>
              </a:rPr>
              <a:t>Seek out and explain pattern, relations, and fluxes that might help model, predict, postdict, or otherwise understand better the physical and human worlds around us</a:t>
            </a:r>
          </a:p>
          <a:p>
            <a:pPr lvl="1"/>
            <a:r>
              <a:rPr lang="en-US" sz="2600" smtClean="0">
                <a:solidFill>
                  <a:srgbClr val="800000"/>
                </a:solidFill>
                <a:latin typeface="Times New Roman" pitchFamily="18" charset="0"/>
              </a:rPr>
              <a:t>This requires sampling</a:t>
            </a:r>
          </a:p>
        </p:txBody>
      </p:sp>
      <p:sp>
        <p:nvSpPr>
          <p:cNvPr id="84995" name="Line 5"/>
          <p:cNvSpPr>
            <a:spLocks noChangeShapeType="1"/>
          </p:cNvSpPr>
          <p:nvPr/>
        </p:nvSpPr>
        <p:spPr bwMode="auto">
          <a:xfrm>
            <a:off x="1219200" y="1066800"/>
            <a:ext cx="7772400" cy="0"/>
          </a:xfrm>
          <a:prstGeom prst="line">
            <a:avLst/>
          </a:prstGeom>
          <a:noFill/>
          <a:ln w="25400">
            <a:solidFill>
              <a:srgbClr val="800000"/>
            </a:solidFill>
            <a:round/>
            <a:headEnd/>
            <a:tailEnd/>
          </a:ln>
        </p:spPr>
        <p:txBody>
          <a:bodyPr/>
          <a:lstStyle/>
          <a:p>
            <a:endParaRPr lang="en-US"/>
          </a:p>
        </p:txBody>
      </p:sp>
      <p:sp>
        <p:nvSpPr>
          <p:cNvPr id="84996" name="Line 6"/>
          <p:cNvSpPr>
            <a:spLocks noChangeShapeType="1"/>
          </p:cNvSpPr>
          <p:nvPr/>
        </p:nvSpPr>
        <p:spPr bwMode="auto">
          <a:xfrm flipH="1">
            <a:off x="304800" y="1066800"/>
            <a:ext cx="0" cy="5715000"/>
          </a:xfrm>
          <a:prstGeom prst="line">
            <a:avLst/>
          </a:prstGeom>
          <a:noFill/>
          <a:ln w="25400">
            <a:solidFill>
              <a:srgbClr val="800000"/>
            </a:solidFill>
            <a:round/>
            <a:headEnd/>
            <a:tailEnd/>
          </a:ln>
        </p:spPr>
        <p:txBody>
          <a:bodyPr/>
          <a:lstStyle/>
          <a:p>
            <a:endParaRPr lang="en-US"/>
          </a:p>
        </p:txBody>
      </p:sp>
      <p:pic>
        <p:nvPicPr>
          <p:cNvPr id="84998" name="Picture 6"/>
          <p:cNvPicPr>
            <a:picLocks noChangeAspect="1" noChangeArrowheads="1"/>
          </p:cNvPicPr>
          <p:nvPr/>
        </p:nvPicPr>
        <p:blipFill>
          <a:blip r:embed="rId3" cstate="print"/>
          <a:srcRect/>
          <a:stretch>
            <a:fillRect/>
          </a:stretch>
        </p:blipFill>
        <p:spPr bwMode="auto">
          <a:xfrm>
            <a:off x="5105400" y="4572000"/>
            <a:ext cx="3209925" cy="1695450"/>
          </a:xfrm>
          <a:prstGeom prst="rect">
            <a:avLst/>
          </a:prstGeom>
          <a:noFill/>
          <a:ln w="9525">
            <a:noFill/>
            <a:miter lim="800000"/>
            <a:headEnd/>
            <a:tailEnd/>
          </a:ln>
          <a:effectLst/>
        </p:spPr>
      </p:pic>
    </p:spTree>
    <p:extLst>
      <p:ext uri="{BB962C8B-B14F-4D97-AF65-F5344CB8AC3E}">
        <p14:creationId xmlns:p14="http://schemas.microsoft.com/office/powerpoint/2010/main" val="21422466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Structure…</a:t>
            </a:r>
          </a:p>
        </p:txBody>
      </p:sp>
      <p:sp>
        <p:nvSpPr>
          <p:cNvPr id="3" name="Content Placeholder 2"/>
          <p:cNvSpPr>
            <a:spLocks noGrp="1"/>
          </p:cNvSpPr>
          <p:nvPr>
            <p:ph idx="1"/>
          </p:nvPr>
        </p:nvSpPr>
        <p:spPr>
          <a:xfrm>
            <a:off x="533400" y="1676400"/>
            <a:ext cx="8229600" cy="4373563"/>
          </a:xfrm>
        </p:spPr>
        <p:txBody>
          <a:bodyPr>
            <a:normAutofit/>
          </a:bodyPr>
          <a:lstStyle/>
          <a:p>
            <a:pPr lvl="0">
              <a:tabLst>
                <a:tab pos="457200" algn="l"/>
              </a:tabLst>
            </a:pPr>
            <a:r>
              <a:rPr lang="en-US" b="1" dirty="0" smtClean="0">
                <a:solidFill>
                  <a:srgbClr val="000000"/>
                </a:solidFill>
                <a:ea typeface="Times New Roman"/>
              </a:rPr>
              <a:t>Description </a:t>
            </a:r>
            <a:r>
              <a:rPr lang="en-US" b="1" dirty="0">
                <a:solidFill>
                  <a:srgbClr val="000000"/>
                </a:solidFill>
                <a:ea typeface="Times New Roman"/>
              </a:rPr>
              <a:t>of the existing environment :</a:t>
            </a:r>
            <a:endParaRPr lang="en-US" sz="3600" dirty="0">
              <a:ea typeface="Times New Roman"/>
            </a:endParaRPr>
          </a:p>
          <a:p>
            <a:pPr marL="457200" marR="0"/>
            <a:r>
              <a:rPr lang="en-US" sz="2800" dirty="0">
                <a:solidFill>
                  <a:srgbClr val="000000"/>
                </a:solidFill>
                <a:ea typeface="Times New Roman"/>
              </a:rPr>
              <a:t>Precise data relevant to the site is required, describing: </a:t>
            </a:r>
            <a:endParaRPr lang="en-US" sz="2800" dirty="0" smtClean="0">
              <a:solidFill>
                <a:srgbClr val="000000"/>
              </a:solidFill>
              <a:ea typeface="Times New Roman"/>
            </a:endParaRPr>
          </a:p>
          <a:p>
            <a:pPr marL="754380" lvl="1"/>
            <a:r>
              <a:rPr lang="en-US" sz="2400" dirty="0" smtClean="0">
                <a:solidFill>
                  <a:srgbClr val="000000"/>
                </a:solidFill>
                <a:ea typeface="Times New Roman"/>
              </a:rPr>
              <a:t>intended </a:t>
            </a:r>
            <a:r>
              <a:rPr lang="en-US" sz="2400" dirty="0">
                <a:solidFill>
                  <a:srgbClr val="000000"/>
                </a:solidFill>
                <a:ea typeface="Times New Roman"/>
              </a:rPr>
              <a:t>uses, quality, physical, biological, social, and economic conditions. </a:t>
            </a:r>
            <a:endParaRPr lang="en-US" sz="2400" dirty="0" smtClean="0">
              <a:solidFill>
                <a:srgbClr val="000000"/>
              </a:solidFill>
              <a:ea typeface="Times New Roman"/>
            </a:endParaRPr>
          </a:p>
          <a:p>
            <a:pPr marL="1028700" lvl="2"/>
            <a:r>
              <a:rPr lang="en-US" sz="2000" dirty="0" smtClean="0">
                <a:solidFill>
                  <a:srgbClr val="000000"/>
                </a:solidFill>
                <a:ea typeface="Times New Roman"/>
              </a:rPr>
              <a:t>The </a:t>
            </a:r>
            <a:r>
              <a:rPr lang="en-US" sz="2000" dirty="0">
                <a:solidFill>
                  <a:srgbClr val="000000"/>
                </a:solidFill>
                <a:ea typeface="Times New Roman"/>
              </a:rPr>
              <a:t>use of maps, graphs, drawings… is very important for a better understanding of the situation. </a:t>
            </a:r>
            <a:endParaRPr lang="en-US" sz="3200" dirty="0">
              <a:ea typeface="Times New Roman"/>
            </a:endParaRPr>
          </a:p>
          <a:p>
            <a:endParaRPr lang="en-US" dirty="0"/>
          </a:p>
        </p:txBody>
      </p:sp>
    </p:spTree>
    <p:extLst>
      <p:ext uri="{BB962C8B-B14F-4D97-AF65-F5344CB8AC3E}">
        <p14:creationId xmlns:p14="http://schemas.microsoft.com/office/powerpoint/2010/main" val="31568878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lvl="0">
              <a:tabLst>
                <a:tab pos="457200" algn="l"/>
              </a:tabLst>
            </a:pPr>
            <a:r>
              <a:rPr lang="en-US" b="1" dirty="0">
                <a:solidFill>
                  <a:srgbClr val="000000"/>
                </a:solidFill>
                <a:ea typeface="Times New Roman"/>
              </a:rPr>
              <a:t>Analysis of alternatives and basis for the selection of the alternative proposed:</a:t>
            </a:r>
            <a:endParaRPr lang="en-US" sz="3600" dirty="0">
              <a:ea typeface="Times New Roman"/>
            </a:endParaRPr>
          </a:p>
          <a:p>
            <a:pPr marL="754380" lvl="1"/>
            <a:r>
              <a:rPr lang="en-US" dirty="0" smtClean="0">
                <a:solidFill>
                  <a:srgbClr val="000000"/>
                </a:solidFill>
                <a:ea typeface="Times New Roman"/>
              </a:rPr>
              <a:t>Are there alternatives and if so what are they?</a:t>
            </a:r>
            <a:endParaRPr lang="en-US" sz="3200" dirty="0">
              <a:ea typeface="Times New Roman"/>
            </a:endParaRPr>
          </a:p>
          <a:p>
            <a:endParaRPr lang="en-US" dirty="0"/>
          </a:p>
        </p:txBody>
      </p:sp>
    </p:spTree>
    <p:extLst>
      <p:ext uri="{BB962C8B-B14F-4D97-AF65-F5344CB8AC3E}">
        <p14:creationId xmlns:p14="http://schemas.microsoft.com/office/powerpoint/2010/main" val="20759272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lvl="0">
              <a:tabLst>
                <a:tab pos="457200" algn="l"/>
              </a:tabLst>
            </a:pPr>
            <a:r>
              <a:rPr lang="en-US" b="1" dirty="0">
                <a:solidFill>
                  <a:srgbClr val="000000"/>
                </a:solidFill>
                <a:ea typeface="Times New Roman"/>
              </a:rPr>
              <a:t>Environmental issues of the project:</a:t>
            </a:r>
            <a:endParaRPr lang="en-US" sz="3600" dirty="0">
              <a:ea typeface="Times New Roman"/>
            </a:endParaRPr>
          </a:p>
          <a:p>
            <a:pPr marL="457200" marR="0"/>
            <a:r>
              <a:rPr lang="en-US" dirty="0" smtClean="0">
                <a:solidFill>
                  <a:srgbClr val="000000"/>
                </a:solidFill>
                <a:ea typeface="Times New Roman"/>
              </a:rPr>
              <a:t>This </a:t>
            </a:r>
            <a:r>
              <a:rPr lang="en-US" dirty="0">
                <a:solidFill>
                  <a:srgbClr val="000000"/>
                </a:solidFill>
                <a:ea typeface="Times New Roman"/>
              </a:rPr>
              <a:t>section presents the environmental issues around the final project. Each area of positive or negative impact must be defined in terms of its magnitude, reversibility, period of occurrence and nature (primary, secondary…). </a:t>
            </a:r>
            <a:endParaRPr lang="en-US" dirty="0" smtClean="0">
              <a:solidFill>
                <a:srgbClr val="000000"/>
              </a:solidFill>
              <a:ea typeface="Times New Roman"/>
            </a:endParaRPr>
          </a:p>
          <a:p>
            <a:pPr marL="457200" marR="0"/>
            <a:r>
              <a:rPr lang="en-US" dirty="0" smtClean="0">
                <a:solidFill>
                  <a:srgbClr val="000000"/>
                </a:solidFill>
                <a:ea typeface="Times New Roman"/>
              </a:rPr>
              <a:t>All </a:t>
            </a:r>
            <a:r>
              <a:rPr lang="en-US" dirty="0">
                <a:solidFill>
                  <a:srgbClr val="000000"/>
                </a:solidFill>
                <a:ea typeface="Times New Roman"/>
              </a:rPr>
              <a:t>the drastically negative repercussions that cannot be eliminated must be identified and mitigating measures must be proposed in the next chapter.</a:t>
            </a:r>
            <a:endParaRPr lang="en-US" sz="3600" dirty="0">
              <a:ea typeface="Times New Roman"/>
            </a:endParaRPr>
          </a:p>
          <a:p>
            <a:endParaRPr lang="en-US" dirty="0"/>
          </a:p>
        </p:txBody>
      </p:sp>
    </p:spTree>
    <p:extLst>
      <p:ext uri="{BB962C8B-B14F-4D97-AF65-F5344CB8AC3E}">
        <p14:creationId xmlns:p14="http://schemas.microsoft.com/office/powerpoint/2010/main" val="334637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Structure…</a:t>
            </a:r>
          </a:p>
        </p:txBody>
      </p:sp>
      <p:sp>
        <p:nvSpPr>
          <p:cNvPr id="3" name="Content Placeholder 2"/>
          <p:cNvSpPr>
            <a:spLocks noGrp="1"/>
          </p:cNvSpPr>
          <p:nvPr>
            <p:ph idx="1"/>
          </p:nvPr>
        </p:nvSpPr>
        <p:spPr/>
        <p:txBody>
          <a:bodyPr>
            <a:normAutofit/>
          </a:bodyPr>
          <a:lstStyle/>
          <a:p>
            <a:pPr lvl="0">
              <a:tabLst>
                <a:tab pos="457200" algn="l"/>
              </a:tabLst>
            </a:pPr>
            <a:r>
              <a:rPr lang="en-US" b="1" dirty="0">
                <a:solidFill>
                  <a:srgbClr val="000000"/>
                </a:solidFill>
                <a:ea typeface="Times New Roman"/>
              </a:rPr>
              <a:t>Mitigating measures:</a:t>
            </a:r>
            <a:endParaRPr lang="en-US" sz="3600" dirty="0">
              <a:ea typeface="Times New Roman"/>
            </a:endParaRPr>
          </a:p>
          <a:p>
            <a:pPr marL="457200" marR="0"/>
            <a:r>
              <a:rPr lang="en-US" dirty="0">
                <a:solidFill>
                  <a:srgbClr val="000000"/>
                </a:solidFill>
                <a:ea typeface="Times New Roman"/>
              </a:rPr>
              <a:t>For all remaining negative repercussions, mitigating measures have to be proposed (and must be undertaken as soon as the project starts). </a:t>
            </a:r>
            <a:r>
              <a:rPr lang="en-US" dirty="0" smtClean="0">
                <a:solidFill>
                  <a:srgbClr val="000000"/>
                </a:solidFill>
                <a:ea typeface="Times New Roman"/>
              </a:rPr>
              <a:t>The </a:t>
            </a:r>
            <a:r>
              <a:rPr lang="en-US" dirty="0">
                <a:solidFill>
                  <a:srgbClr val="000000"/>
                </a:solidFill>
                <a:ea typeface="Times New Roman"/>
              </a:rPr>
              <a:t>efficiency of each measure in reducing significant negative effects to an acceptable level must be assessed. </a:t>
            </a:r>
            <a:endParaRPr lang="en-US" dirty="0"/>
          </a:p>
        </p:txBody>
      </p:sp>
    </p:spTree>
    <p:extLst>
      <p:ext uri="{BB962C8B-B14F-4D97-AF65-F5344CB8AC3E}">
        <p14:creationId xmlns:p14="http://schemas.microsoft.com/office/powerpoint/2010/main" val="33795300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233</TotalTime>
  <Words>4090</Words>
  <Application>Microsoft Office PowerPoint</Application>
  <PresentationFormat>On-screen Show (4:3)</PresentationFormat>
  <Paragraphs>513</Paragraphs>
  <Slides>55</Slides>
  <Notes>35</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Apothecary</vt:lpstr>
      <vt:lpstr>Announcements</vt:lpstr>
      <vt:lpstr>Environmental Impact Assessments</vt:lpstr>
      <vt:lpstr>Who conducts an EIA?</vt:lpstr>
      <vt:lpstr>The structure of EIS </vt:lpstr>
      <vt:lpstr>Structure…</vt:lpstr>
      <vt:lpstr>Structure…</vt:lpstr>
      <vt:lpstr>PowerPoint Presentation</vt:lpstr>
      <vt:lpstr>PowerPoint Presentation</vt:lpstr>
      <vt:lpstr>Structure…</vt:lpstr>
      <vt:lpstr>Structure…</vt:lpstr>
      <vt:lpstr>PowerPoint Presentation</vt:lpstr>
      <vt:lpstr>Environmental Impact Assessments</vt:lpstr>
      <vt:lpstr>Leopold Matrix</vt:lpstr>
      <vt:lpstr>PowerPoint Presentation</vt:lpstr>
      <vt:lpstr>PowerPoint Presentation</vt:lpstr>
      <vt:lpstr>Your assignment</vt:lpstr>
      <vt:lpstr>Scientific method and sampling</vt:lpstr>
      <vt:lpstr>How is Science Done?</vt:lpstr>
      <vt:lpstr>How is Science Done?</vt:lpstr>
      <vt:lpstr>What is a Hypothesis?</vt:lpstr>
      <vt:lpstr>What is a Theory?</vt:lpstr>
      <vt:lpstr>What is a Scientific Law?</vt:lpstr>
      <vt:lpstr>What is a Fact?</vt:lpstr>
      <vt:lpstr>Science ... </vt:lpstr>
      <vt:lpstr>The Scientific Method</vt:lpstr>
      <vt:lpstr>PowerPoint Presentation</vt:lpstr>
      <vt:lpstr>This is what you know</vt:lpstr>
      <vt:lpstr>PowerPoint Presentation</vt:lpstr>
      <vt:lpstr>Dependent vs. Independent Variables</vt:lpstr>
      <vt:lpstr>Data Collection in Geography</vt:lpstr>
      <vt:lpstr>Data Collection in Geography</vt:lpstr>
      <vt:lpstr>data</vt:lpstr>
      <vt:lpstr>PowerPoint Presentation</vt:lpstr>
      <vt:lpstr>methods</vt:lpstr>
      <vt:lpstr>Sampling</vt:lpstr>
      <vt:lpstr>What Makes a Good Sample?</vt:lpstr>
      <vt:lpstr>Bias</vt:lpstr>
      <vt:lpstr>Precision</vt:lpstr>
      <vt:lpstr>Minimizing Bias</vt:lpstr>
      <vt:lpstr>Minimizing Bias</vt:lpstr>
      <vt:lpstr>Minimizing Bias</vt:lpstr>
      <vt:lpstr>Maximizing Precision</vt:lpstr>
      <vt:lpstr>Sampling Frames &amp; Designs</vt:lpstr>
      <vt:lpstr>Spatial Sampling from Continuous Fields</vt:lpstr>
      <vt:lpstr>Spatial Sampling from Continuous Fields</vt:lpstr>
      <vt:lpstr>Sampling Design: Probability Sampling</vt:lpstr>
      <vt:lpstr>Sampling Design: Probability Sampling</vt:lpstr>
      <vt:lpstr>Sampling Design: Probability Sampling</vt:lpstr>
      <vt:lpstr>Sampling Design: Probability Sampling</vt:lpstr>
      <vt:lpstr>Sampling Design: Random Cluster</vt:lpstr>
      <vt:lpstr>Sampling Design: Random Cluster</vt:lpstr>
      <vt:lpstr>Sampling Design: Stratified Cluster</vt:lpstr>
      <vt:lpstr>Sampling Design: Non-Probability Sampling</vt:lpstr>
      <vt:lpstr>Sample Size</vt:lpstr>
      <vt:lpstr>Finally ...</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Schedule</dc:title>
  <dc:creator>Kristina</dc:creator>
  <cp:lastModifiedBy>Kristina</cp:lastModifiedBy>
  <cp:revision>23</cp:revision>
  <dcterms:created xsi:type="dcterms:W3CDTF">2010-10-04T23:12:14Z</dcterms:created>
  <dcterms:modified xsi:type="dcterms:W3CDTF">2013-10-14T20:57:49Z</dcterms:modified>
</cp:coreProperties>
</file>