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431" r:id="rId2"/>
    <p:sldId id="259" r:id="rId3"/>
    <p:sldId id="365" r:id="rId4"/>
    <p:sldId id="368" r:id="rId5"/>
    <p:sldId id="392" r:id="rId6"/>
    <p:sldId id="366" r:id="rId7"/>
    <p:sldId id="393" r:id="rId8"/>
    <p:sldId id="394" r:id="rId9"/>
    <p:sldId id="395" r:id="rId10"/>
    <p:sldId id="397" r:id="rId11"/>
    <p:sldId id="396" r:id="rId12"/>
    <p:sldId id="371" r:id="rId13"/>
    <p:sldId id="373" r:id="rId14"/>
    <p:sldId id="372" r:id="rId15"/>
    <p:sldId id="436" r:id="rId16"/>
    <p:sldId id="390" r:id="rId17"/>
    <p:sldId id="388" r:id="rId18"/>
    <p:sldId id="389" r:id="rId19"/>
    <p:sldId id="437" r:id="rId20"/>
    <p:sldId id="398" r:id="rId21"/>
    <p:sldId id="399" r:id="rId22"/>
    <p:sldId id="400" r:id="rId23"/>
    <p:sldId id="438" r:id="rId24"/>
    <p:sldId id="404" r:id="rId25"/>
    <p:sldId id="405" r:id="rId26"/>
    <p:sldId id="429" r:id="rId27"/>
    <p:sldId id="430" r:id="rId28"/>
    <p:sldId id="433" r:id="rId29"/>
    <p:sldId id="421" r:id="rId30"/>
    <p:sldId id="422" r:id="rId31"/>
    <p:sldId id="439" r:id="rId32"/>
    <p:sldId id="332" r:id="rId33"/>
    <p:sldId id="435" r:id="rId34"/>
    <p:sldId id="424" r:id="rId35"/>
    <p:sldId id="425" r:id="rId36"/>
    <p:sldId id="426" r:id="rId37"/>
    <p:sldId id="440" r:id="rId38"/>
    <p:sldId id="407" r:id="rId39"/>
    <p:sldId id="428" r:id="rId40"/>
    <p:sldId id="408" r:id="rId41"/>
    <p:sldId id="432" r:id="rId42"/>
    <p:sldId id="409" r:id="rId43"/>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542" autoAdjust="0"/>
    <p:restoredTop sz="74067" autoAdjust="0"/>
  </p:normalViewPr>
  <p:slideViewPr>
    <p:cSldViewPr>
      <p:cViewPr varScale="1">
        <p:scale>
          <a:sx n="82" d="100"/>
          <a:sy n="82" d="100"/>
        </p:scale>
        <p:origin x="-2370"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08D32B18-D33E-47BC-87D5-D59CCFC22C40}" type="datetimeFigureOut">
              <a:rPr lang="en-US" smtClean="0"/>
              <a:pPr/>
              <a:t>1/27/2014</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C5D088FC-4E49-4C6C-B721-EEAEA5BC079A}" type="slidenum">
              <a:rPr lang="en-US" smtClean="0"/>
              <a:pPr/>
              <a:t>‹#›</a:t>
            </a:fld>
            <a:endParaRPr lang="en-US"/>
          </a:p>
        </p:txBody>
      </p:sp>
    </p:spTree>
    <p:extLst>
      <p:ext uri="{BB962C8B-B14F-4D97-AF65-F5344CB8AC3E}">
        <p14:creationId xmlns:p14="http://schemas.microsoft.com/office/powerpoint/2010/main" val="3540161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en.wikipedia.org/wiki/Map_projection" TargetMode="External"/><Relationship Id="rId7" Type="http://schemas.openxmlformats.org/officeDocument/2006/relationships/hyperlink" Target="http://toolserver.org/~geohack/geohack.php?pagename=Universal_Transverse_Mercator_coordinate_system&amp;params=43_38_33.24_N_79_23_13.7_W_&amp;title=CN+Tower" TargetMode="External"/><Relationship Id="rId2" Type="http://schemas.openxmlformats.org/officeDocument/2006/relationships/slide" Target="../slides/slide32.xml"/><Relationship Id="rId1" Type="http://schemas.openxmlformats.org/officeDocument/2006/relationships/notesMaster" Target="../notesMasters/notesMaster1.xml"/><Relationship Id="rId6" Type="http://schemas.openxmlformats.org/officeDocument/2006/relationships/hyperlink" Target="http://en.wikipedia.org/wiki/CN_Tower" TargetMode="External"/><Relationship Id="rId5" Type="http://schemas.openxmlformats.org/officeDocument/2006/relationships/hyperlink" Target="http://en.wikipedia.org/wiki/Transverse_Mercator_projection" TargetMode="External"/><Relationship Id="rId4" Type="http://schemas.openxmlformats.org/officeDocument/2006/relationships/hyperlink" Target="http://en.wikipedia.org/wiki/Secant_line"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D088FC-4E49-4C6C-B721-EEAEA5BC079A}" type="slidenum">
              <a:rPr lang="en-US" smtClean="0"/>
              <a:pPr/>
              <a:t>1</a:t>
            </a:fld>
            <a:endParaRPr lang="en-US" dirty="0"/>
          </a:p>
        </p:txBody>
      </p:sp>
    </p:spTree>
    <p:extLst>
      <p:ext uri="{BB962C8B-B14F-4D97-AF65-F5344CB8AC3E}">
        <p14:creationId xmlns:p14="http://schemas.microsoft.com/office/powerpoint/2010/main" val="38628173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96E6BA-FD3E-4409-BD4C-972D4EBA3E81}" type="slidenum">
              <a:rPr lang="en-US"/>
              <a:pPr/>
              <a:t>10</a:t>
            </a:fld>
            <a:endParaRPr lang="en-US" dirty="0"/>
          </a:p>
        </p:txBody>
      </p:sp>
      <p:sp>
        <p:nvSpPr>
          <p:cNvPr id="685058" name="Rectangle 2"/>
          <p:cNvSpPr>
            <a:spLocks noGrp="1" noRot="1" noChangeAspect="1" noChangeArrowheads="1" noTextEdit="1"/>
          </p:cNvSpPr>
          <p:nvPr>
            <p:ph type="sldImg"/>
          </p:nvPr>
        </p:nvSpPr>
        <p:spPr>
          <a:ln/>
        </p:spPr>
      </p:sp>
      <p:sp>
        <p:nvSpPr>
          <p:cNvPr id="68505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8AF188-D98F-43B2-9658-F806AE55F0A0}" type="slidenum">
              <a:rPr lang="en-US"/>
              <a:pPr/>
              <a:t>11</a:t>
            </a:fld>
            <a:endParaRPr lang="en-US" dirty="0"/>
          </a:p>
        </p:txBody>
      </p:sp>
      <p:sp>
        <p:nvSpPr>
          <p:cNvPr id="680962" name="Rectangle 2"/>
          <p:cNvSpPr>
            <a:spLocks noGrp="1" noRot="1" noChangeAspect="1" noChangeArrowheads="1" noTextEdit="1"/>
          </p:cNvSpPr>
          <p:nvPr>
            <p:ph type="sldImg"/>
          </p:nvPr>
        </p:nvSpPr>
        <p:spPr>
          <a:ln/>
        </p:spPr>
      </p:sp>
      <p:sp>
        <p:nvSpPr>
          <p:cNvPr id="68096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546625-9BA9-4CC0-872B-6F5414A03FB4}" type="slidenum">
              <a:rPr lang="en-US"/>
              <a:pPr/>
              <a:t>12</a:t>
            </a:fld>
            <a:endParaRPr lang="en-US" dirty="0"/>
          </a:p>
        </p:txBody>
      </p:sp>
      <p:sp>
        <p:nvSpPr>
          <p:cNvPr id="632834" name="Rectangle 2"/>
          <p:cNvSpPr>
            <a:spLocks noGrp="1" noRot="1" noChangeAspect="1" noChangeArrowheads="1" noTextEdit="1"/>
          </p:cNvSpPr>
          <p:nvPr>
            <p:ph type="sldImg"/>
          </p:nvPr>
        </p:nvSpPr>
        <p:spPr>
          <a:ln/>
        </p:spPr>
      </p:sp>
      <p:sp>
        <p:nvSpPr>
          <p:cNvPr id="63283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584EAB-7DDB-4FF1-B70A-18E41F8ED500}" type="slidenum">
              <a:rPr lang="en-US"/>
              <a:pPr/>
              <a:t>13</a:t>
            </a:fld>
            <a:endParaRPr lang="en-US" dirty="0"/>
          </a:p>
        </p:txBody>
      </p:sp>
      <p:sp>
        <p:nvSpPr>
          <p:cNvPr id="636930" name="Rectangle 2"/>
          <p:cNvSpPr>
            <a:spLocks noGrp="1" noRot="1" noChangeAspect="1" noChangeArrowheads="1" noTextEdit="1"/>
          </p:cNvSpPr>
          <p:nvPr>
            <p:ph type="sldImg"/>
          </p:nvPr>
        </p:nvSpPr>
        <p:spPr>
          <a:ln/>
        </p:spPr>
      </p:sp>
      <p:sp>
        <p:nvSpPr>
          <p:cNvPr id="63693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B93450-694A-4809-B4AB-D626CB734DEE}" type="slidenum">
              <a:rPr lang="en-US"/>
              <a:pPr/>
              <a:t>14</a:t>
            </a:fld>
            <a:endParaRPr lang="en-US" dirty="0"/>
          </a:p>
        </p:txBody>
      </p:sp>
      <p:sp>
        <p:nvSpPr>
          <p:cNvPr id="634882" name="Rectangle 2"/>
          <p:cNvSpPr>
            <a:spLocks noGrp="1" noRot="1" noChangeAspect="1" noChangeArrowheads="1" noTextEdit="1"/>
          </p:cNvSpPr>
          <p:nvPr>
            <p:ph type="sldImg"/>
          </p:nvPr>
        </p:nvSpPr>
        <p:spPr>
          <a:ln/>
        </p:spPr>
      </p:sp>
      <p:sp>
        <p:nvSpPr>
          <p:cNvPr id="63488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D088FC-4E49-4C6C-B721-EEAEA5BC079A}" type="slidenum">
              <a:rPr lang="en-US" smtClean="0"/>
              <a:pPr/>
              <a:t>15</a:t>
            </a:fld>
            <a:endParaRPr lang="en-US"/>
          </a:p>
        </p:txBody>
      </p:sp>
    </p:spTree>
    <p:extLst>
      <p:ext uri="{BB962C8B-B14F-4D97-AF65-F5344CB8AC3E}">
        <p14:creationId xmlns:p14="http://schemas.microsoft.com/office/powerpoint/2010/main" val="25320398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886132-966E-4909-A071-9D3F7BCEB12F}" type="slidenum">
              <a:rPr lang="en-US"/>
              <a:pPr/>
              <a:t>16</a:t>
            </a:fld>
            <a:endParaRPr lang="en-US" dirty="0"/>
          </a:p>
        </p:txBody>
      </p:sp>
      <p:sp>
        <p:nvSpPr>
          <p:cNvPr id="653314" name="Rectangle 2"/>
          <p:cNvSpPr>
            <a:spLocks noGrp="1" noRot="1" noChangeAspect="1" noChangeArrowheads="1" noTextEdit="1"/>
          </p:cNvSpPr>
          <p:nvPr>
            <p:ph type="sldImg"/>
          </p:nvPr>
        </p:nvSpPr>
        <p:spPr>
          <a:ln/>
        </p:spPr>
      </p:sp>
      <p:sp>
        <p:nvSpPr>
          <p:cNvPr id="65331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EAB03B-A691-4317-99E1-D9163C2FB130}" type="slidenum">
              <a:rPr lang="en-US"/>
              <a:pPr/>
              <a:t>17</a:t>
            </a:fld>
            <a:endParaRPr lang="en-US" dirty="0"/>
          </a:p>
        </p:txBody>
      </p:sp>
      <p:sp>
        <p:nvSpPr>
          <p:cNvPr id="647170" name="Rectangle 2"/>
          <p:cNvSpPr>
            <a:spLocks noGrp="1" noRot="1" noChangeAspect="1" noChangeArrowheads="1" noTextEdit="1"/>
          </p:cNvSpPr>
          <p:nvPr>
            <p:ph type="sldImg"/>
          </p:nvPr>
        </p:nvSpPr>
        <p:spPr>
          <a:ln/>
        </p:spPr>
      </p:sp>
      <p:sp>
        <p:nvSpPr>
          <p:cNvPr id="64717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BE233B-3C0F-4043-9614-0EE75F8D2497}" type="slidenum">
              <a:rPr lang="en-US"/>
              <a:pPr/>
              <a:t>18</a:t>
            </a:fld>
            <a:endParaRPr lang="en-US" dirty="0"/>
          </a:p>
        </p:txBody>
      </p:sp>
      <p:sp>
        <p:nvSpPr>
          <p:cNvPr id="649218" name="Rectangle 2"/>
          <p:cNvSpPr>
            <a:spLocks noGrp="1" noRot="1" noChangeAspect="1" noChangeArrowheads="1" noTextEdit="1"/>
          </p:cNvSpPr>
          <p:nvPr>
            <p:ph type="sldImg"/>
          </p:nvPr>
        </p:nvSpPr>
        <p:spPr>
          <a:ln/>
        </p:spPr>
      </p:sp>
      <p:sp>
        <p:nvSpPr>
          <p:cNvPr id="64921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D088FC-4E49-4C6C-B721-EEAEA5BC079A}" type="slidenum">
              <a:rPr lang="en-US" smtClean="0"/>
              <a:pPr/>
              <a:t>19</a:t>
            </a:fld>
            <a:endParaRPr lang="en-US"/>
          </a:p>
        </p:txBody>
      </p:sp>
    </p:spTree>
    <p:extLst>
      <p:ext uri="{BB962C8B-B14F-4D97-AF65-F5344CB8AC3E}">
        <p14:creationId xmlns:p14="http://schemas.microsoft.com/office/powerpoint/2010/main" val="753642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D088FC-4E49-4C6C-B721-EEAEA5BC079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5DCDAC-23FF-450F-8255-52D18EBA9012}" type="slidenum">
              <a:rPr lang="en-US"/>
              <a:pPr/>
              <a:t>20</a:t>
            </a:fld>
            <a:endParaRPr lang="en-US" dirty="0"/>
          </a:p>
        </p:txBody>
      </p:sp>
      <p:sp>
        <p:nvSpPr>
          <p:cNvPr id="691202" name="Rectangle 2"/>
          <p:cNvSpPr>
            <a:spLocks noGrp="1" noRot="1" noChangeAspect="1" noChangeArrowheads="1" noTextEdit="1"/>
          </p:cNvSpPr>
          <p:nvPr>
            <p:ph type="sldImg"/>
          </p:nvPr>
        </p:nvSpPr>
        <p:spPr>
          <a:ln/>
        </p:spPr>
      </p:sp>
      <p:sp>
        <p:nvSpPr>
          <p:cNvPr id="69120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22F67C3-C26B-4C3F-B9F7-6FE4332316CB}" type="slidenum">
              <a:rPr lang="en-US"/>
              <a:pPr/>
              <a:t>21</a:t>
            </a:fld>
            <a:endParaRPr lang="en-US" dirty="0"/>
          </a:p>
        </p:txBody>
      </p:sp>
      <p:sp>
        <p:nvSpPr>
          <p:cNvPr id="694274" name="Rectangle 2"/>
          <p:cNvSpPr>
            <a:spLocks noGrp="1" noRot="1" noChangeAspect="1" noChangeArrowheads="1" noTextEdit="1"/>
          </p:cNvSpPr>
          <p:nvPr>
            <p:ph type="sldImg"/>
          </p:nvPr>
        </p:nvSpPr>
        <p:spPr>
          <a:ln/>
        </p:spPr>
      </p:sp>
      <p:sp>
        <p:nvSpPr>
          <p:cNvPr id="69427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E60697-27C5-4AEB-8155-6999AF09A58A}" type="slidenum">
              <a:rPr lang="en-US"/>
              <a:pPr/>
              <a:t>22</a:t>
            </a:fld>
            <a:endParaRPr lang="en-US" dirty="0"/>
          </a:p>
        </p:txBody>
      </p:sp>
      <p:sp>
        <p:nvSpPr>
          <p:cNvPr id="698370" name="Rectangle 2"/>
          <p:cNvSpPr>
            <a:spLocks noGrp="1" noRot="1" noChangeAspect="1" noChangeArrowheads="1" noTextEdit="1"/>
          </p:cNvSpPr>
          <p:nvPr>
            <p:ph type="sldImg"/>
          </p:nvPr>
        </p:nvSpPr>
        <p:spPr>
          <a:ln/>
        </p:spPr>
      </p:sp>
      <p:sp>
        <p:nvSpPr>
          <p:cNvPr id="69837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D088FC-4E49-4C6C-B721-EEAEA5BC079A}" type="slidenum">
              <a:rPr lang="en-US" smtClean="0"/>
              <a:pPr/>
              <a:t>23</a:t>
            </a:fld>
            <a:endParaRPr lang="en-US"/>
          </a:p>
        </p:txBody>
      </p:sp>
    </p:spTree>
    <p:extLst>
      <p:ext uri="{BB962C8B-B14F-4D97-AF65-F5344CB8AC3E}">
        <p14:creationId xmlns:p14="http://schemas.microsoft.com/office/powerpoint/2010/main" val="9103401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F446C9-CE70-45EB-9E64-D072502663FB}" type="slidenum">
              <a:rPr lang="en-US"/>
              <a:pPr/>
              <a:t>24</a:t>
            </a:fld>
            <a:endParaRPr lang="en-US"/>
          </a:p>
        </p:txBody>
      </p:sp>
      <p:sp>
        <p:nvSpPr>
          <p:cNvPr id="707586" name="Rectangle 2"/>
          <p:cNvSpPr>
            <a:spLocks noGrp="1" noRot="1" noChangeAspect="1" noChangeArrowheads="1" noTextEdit="1"/>
          </p:cNvSpPr>
          <p:nvPr>
            <p:ph type="sldImg"/>
          </p:nvPr>
        </p:nvSpPr>
        <p:spPr>
          <a:ln/>
        </p:spPr>
      </p:sp>
      <p:sp>
        <p:nvSpPr>
          <p:cNvPr id="7075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97CAFF-9A35-49B0-BE6C-66569FA6B22F}" type="slidenum">
              <a:rPr lang="en-US"/>
              <a:pPr/>
              <a:t>25</a:t>
            </a:fld>
            <a:endParaRPr lang="en-US"/>
          </a:p>
        </p:txBody>
      </p:sp>
      <p:sp>
        <p:nvSpPr>
          <p:cNvPr id="714754" name="Rectangle 2"/>
          <p:cNvSpPr>
            <a:spLocks noGrp="1" noRot="1" noChangeAspect="1" noChangeArrowheads="1" noTextEdit="1"/>
          </p:cNvSpPr>
          <p:nvPr>
            <p:ph type="sldImg"/>
          </p:nvPr>
        </p:nvSpPr>
        <p:spPr>
          <a:ln/>
        </p:spPr>
      </p:sp>
      <p:sp>
        <p:nvSpPr>
          <p:cNvPr id="7147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5D088FC-4E49-4C6C-B721-EEAEA5BC079A}"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5D088FC-4E49-4C6C-B721-EEAEA5BC079A}"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D088FC-4E49-4C6C-B721-EEAEA5BC079A}" type="slidenum">
              <a:rPr lang="en-US" smtClean="0"/>
              <a:pPr/>
              <a:t>28</a:t>
            </a:fld>
            <a:endParaRPr lang="en-US"/>
          </a:p>
        </p:txBody>
      </p:sp>
    </p:spTree>
    <p:extLst>
      <p:ext uri="{BB962C8B-B14F-4D97-AF65-F5344CB8AC3E}">
        <p14:creationId xmlns:p14="http://schemas.microsoft.com/office/powerpoint/2010/main" val="3914766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5D088FC-4E49-4C6C-B721-EEAEA5BC079A}"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ADB9A3-4F6C-45C2-8D0D-307E2E8A5241}" type="slidenum">
              <a:rPr lang="en-US"/>
              <a:pPr/>
              <a:t>3</a:t>
            </a:fld>
            <a:endParaRPr lang="en-US" dirty="0"/>
          </a:p>
        </p:txBody>
      </p:sp>
      <p:sp>
        <p:nvSpPr>
          <p:cNvPr id="608258" name="Rectangle 2"/>
          <p:cNvSpPr>
            <a:spLocks noGrp="1" noRot="1" noChangeAspect="1" noChangeArrowheads="1" noTextEdit="1"/>
          </p:cNvSpPr>
          <p:nvPr>
            <p:ph type="sldImg"/>
          </p:nvPr>
        </p:nvSpPr>
        <p:spPr>
          <a:ln/>
        </p:spPr>
      </p:sp>
      <p:sp>
        <p:nvSpPr>
          <p:cNvPr id="60825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5D088FC-4E49-4C6C-B721-EEAEA5BC079A}"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D088FC-4E49-4C6C-B721-EEAEA5BC079A}" type="slidenum">
              <a:rPr lang="en-US" smtClean="0"/>
              <a:pPr/>
              <a:t>31</a:t>
            </a:fld>
            <a:endParaRPr lang="en-US"/>
          </a:p>
        </p:txBody>
      </p:sp>
    </p:spTree>
    <p:extLst>
      <p:ext uri="{BB962C8B-B14F-4D97-AF65-F5344CB8AC3E}">
        <p14:creationId xmlns:p14="http://schemas.microsoft.com/office/powerpoint/2010/main" val="2227550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UTM system is not a single </a:t>
            </a:r>
            <a:r>
              <a:rPr lang="en-US" dirty="0" smtClean="0">
                <a:hlinkClick r:id="rId3" tooltip="Map projection"/>
              </a:rPr>
              <a:t>map projection</a:t>
            </a:r>
            <a:r>
              <a:rPr lang="en-US" dirty="0" smtClean="0"/>
              <a:t>. The system instead divides the Earth into sixty zones, each a six-degree band of longitude, and uses a </a:t>
            </a:r>
            <a:r>
              <a:rPr lang="en-US" dirty="0" smtClean="0">
                <a:hlinkClick r:id="rId4" tooltip="Secant line"/>
              </a:rPr>
              <a:t>secant</a:t>
            </a:r>
            <a:r>
              <a:rPr lang="en-US" dirty="0" smtClean="0"/>
              <a:t> </a:t>
            </a:r>
            <a:r>
              <a:rPr lang="en-US" dirty="0" smtClean="0">
                <a:hlinkClick r:id="rId5" tooltip="Transverse Mercator projection"/>
              </a:rPr>
              <a:t>transverse Mercator projection</a:t>
            </a:r>
            <a:r>
              <a:rPr lang="en-US" dirty="0" smtClean="0"/>
              <a:t> in each zone.</a:t>
            </a:r>
          </a:p>
          <a:p>
            <a:endParaRPr lang="en-US" dirty="0" smtClean="0"/>
          </a:p>
          <a:p>
            <a:r>
              <a:rPr lang="en-US" dirty="0" smtClean="0"/>
              <a:t>The </a:t>
            </a:r>
            <a:r>
              <a:rPr lang="en-US" dirty="0" smtClean="0">
                <a:hlinkClick r:id="rId6" tooltip="CN Tower"/>
              </a:rPr>
              <a:t>CN Tower</a:t>
            </a:r>
            <a:r>
              <a:rPr lang="en-US" dirty="0" smtClean="0"/>
              <a:t> is at </a:t>
            </a:r>
            <a:r>
              <a:rPr lang="en-US" dirty="0" smtClean="0">
                <a:effectLst/>
                <a:hlinkClick r:id="rId7"/>
              </a:rPr>
              <a:t>43°38′33.24″N 79°23′13.7″W</a:t>
            </a:r>
            <a:r>
              <a:rPr lang="en-US" dirty="0" smtClean="0"/>
              <a:t>, which is in UTM zone 17, and the grid position is 630084m east, 4833438m north. Two points in Zone 17 have these coordinates, one in the northern hemisphere and one in the south; one of two conventions is used to say which:</a:t>
            </a:r>
          </a:p>
          <a:p>
            <a:pPr>
              <a:buFont typeface="+mj-lt"/>
              <a:buAutoNum type="arabicPeriod"/>
            </a:pPr>
            <a:r>
              <a:rPr lang="en-US" dirty="0" smtClean="0"/>
              <a:t>Append a hemisphere designator to the zone number, "N" or "S", thus "17N 630084 4833438". This supplies the minimum information to define the position uniquely.</a:t>
            </a:r>
          </a:p>
          <a:p>
            <a:pPr>
              <a:buFont typeface="+mj-lt"/>
              <a:buAutoNum type="arabicPeriod"/>
            </a:pPr>
            <a:r>
              <a:rPr lang="en-US" dirty="0" smtClean="0"/>
              <a:t>Supply the grid zone, i.e., the latitude band designator appended to the zone number, thus "17T 630084 4833438". The provision of the latitude band along with northing supplies redundant information (which may, as a consequence, be contradictory).</a:t>
            </a:r>
          </a:p>
          <a:p>
            <a:endParaRPr lang="en-US" dirty="0"/>
          </a:p>
        </p:txBody>
      </p:sp>
      <p:sp>
        <p:nvSpPr>
          <p:cNvPr id="4" name="Slide Number Placeholder 3"/>
          <p:cNvSpPr>
            <a:spLocks noGrp="1"/>
          </p:cNvSpPr>
          <p:nvPr>
            <p:ph type="sldNum" sz="quarter" idx="10"/>
          </p:nvPr>
        </p:nvSpPr>
        <p:spPr/>
        <p:txBody>
          <a:bodyPr/>
          <a:lstStyle/>
          <a:p>
            <a:fld id="{C5D088FC-4E49-4C6C-B721-EEAEA5BC079A}"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D088FC-4E49-4C6C-B721-EEAEA5BC079A}" type="slidenum">
              <a:rPr lang="en-US" smtClean="0"/>
              <a:pPr/>
              <a:t>33</a:t>
            </a:fld>
            <a:endParaRPr lang="en-US"/>
          </a:p>
        </p:txBody>
      </p:sp>
    </p:spTree>
    <p:extLst>
      <p:ext uri="{BB962C8B-B14F-4D97-AF65-F5344CB8AC3E}">
        <p14:creationId xmlns:p14="http://schemas.microsoft.com/office/powerpoint/2010/main" val="3914766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5D088FC-4E49-4C6C-B721-EEAEA5BC079A}"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5D088FC-4E49-4C6C-B721-EEAEA5BC079A}"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5D088FC-4E49-4C6C-B721-EEAEA5BC079A}"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D088FC-4E49-4C6C-B721-EEAEA5BC079A}" type="slidenum">
              <a:rPr lang="en-US" smtClean="0"/>
              <a:pPr/>
              <a:t>37</a:t>
            </a:fld>
            <a:endParaRPr lang="en-US"/>
          </a:p>
        </p:txBody>
      </p:sp>
    </p:spTree>
    <p:extLst>
      <p:ext uri="{BB962C8B-B14F-4D97-AF65-F5344CB8AC3E}">
        <p14:creationId xmlns:p14="http://schemas.microsoft.com/office/powerpoint/2010/main" val="331335337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46D22F9-051C-455E-AAA7-7440FB6D8C84}" type="slidenum">
              <a:rPr lang="en-US"/>
              <a:pPr/>
              <a:t>38</a:t>
            </a:fld>
            <a:endParaRPr lang="en-US"/>
          </a:p>
        </p:txBody>
      </p:sp>
      <p:sp>
        <p:nvSpPr>
          <p:cNvPr id="734210" name="Rectangle 2"/>
          <p:cNvSpPr>
            <a:spLocks noGrp="1" noRot="1" noChangeAspect="1" noChangeArrowheads="1" noTextEdit="1"/>
          </p:cNvSpPr>
          <p:nvPr>
            <p:ph type="sldImg"/>
          </p:nvPr>
        </p:nvSpPr>
        <p:spPr>
          <a:ln/>
        </p:spPr>
      </p:sp>
      <p:sp>
        <p:nvSpPr>
          <p:cNvPr id="7342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5D088FC-4E49-4C6C-B721-EEAEA5BC079A}"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72567D-49B8-4B5D-ADC4-20646C1143A9}" type="slidenum">
              <a:rPr lang="en-US"/>
              <a:pPr/>
              <a:t>4</a:t>
            </a:fld>
            <a:endParaRPr lang="en-US" dirty="0"/>
          </a:p>
        </p:txBody>
      </p:sp>
      <p:sp>
        <p:nvSpPr>
          <p:cNvPr id="621570" name="Rectangle 2"/>
          <p:cNvSpPr>
            <a:spLocks noGrp="1" noRot="1" noChangeAspect="1" noChangeArrowheads="1" noTextEdit="1"/>
          </p:cNvSpPr>
          <p:nvPr>
            <p:ph type="sldImg"/>
          </p:nvPr>
        </p:nvSpPr>
        <p:spPr>
          <a:ln/>
        </p:spPr>
      </p:sp>
      <p:sp>
        <p:nvSpPr>
          <p:cNvPr id="62157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6E18DA-55CB-4782-BF3D-D4D06AE84503}" type="slidenum">
              <a:rPr lang="en-US"/>
              <a:pPr/>
              <a:t>40</a:t>
            </a:fld>
            <a:endParaRPr lang="en-US"/>
          </a:p>
        </p:txBody>
      </p:sp>
      <p:sp>
        <p:nvSpPr>
          <p:cNvPr id="736258" name="Rectangle 2"/>
          <p:cNvSpPr>
            <a:spLocks noGrp="1" noRot="1" noChangeAspect="1" noChangeArrowheads="1" noTextEdit="1"/>
          </p:cNvSpPr>
          <p:nvPr>
            <p:ph type="sldImg"/>
          </p:nvPr>
        </p:nvSpPr>
        <p:spPr>
          <a:ln/>
        </p:spPr>
      </p:sp>
      <p:sp>
        <p:nvSpPr>
          <p:cNvPr id="736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D088FC-4E49-4C6C-B721-EEAEA5BC079A}" type="slidenum">
              <a:rPr lang="en-US" smtClean="0"/>
              <a:pPr/>
              <a:t>41</a:t>
            </a:fld>
            <a:endParaRPr lang="en-US"/>
          </a:p>
        </p:txBody>
      </p:sp>
    </p:spTree>
    <p:extLst>
      <p:ext uri="{BB962C8B-B14F-4D97-AF65-F5344CB8AC3E}">
        <p14:creationId xmlns:p14="http://schemas.microsoft.com/office/powerpoint/2010/main" val="40611455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EE3FF6-234F-42A7-B565-15A21D55441B}" type="slidenum">
              <a:rPr lang="en-US"/>
              <a:pPr/>
              <a:t>42</a:t>
            </a:fld>
            <a:endParaRPr lang="en-US"/>
          </a:p>
        </p:txBody>
      </p:sp>
      <p:sp>
        <p:nvSpPr>
          <p:cNvPr id="741378" name="Rectangle 2"/>
          <p:cNvSpPr>
            <a:spLocks noGrp="1" noRot="1" noChangeAspect="1" noChangeArrowheads="1" noTextEdit="1"/>
          </p:cNvSpPr>
          <p:nvPr>
            <p:ph type="sldImg"/>
          </p:nvPr>
        </p:nvSpPr>
        <p:spPr>
          <a:ln/>
        </p:spPr>
      </p:sp>
      <p:sp>
        <p:nvSpPr>
          <p:cNvPr id="7413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51BFE3-3872-4AE6-8253-B8A6ED0DB6D7}" type="slidenum">
              <a:rPr lang="en-US"/>
              <a:pPr/>
              <a:t>5</a:t>
            </a:fld>
            <a:endParaRPr lang="en-US" dirty="0"/>
          </a:p>
        </p:txBody>
      </p:sp>
      <p:sp>
        <p:nvSpPr>
          <p:cNvPr id="662530" name="Rectangle 2"/>
          <p:cNvSpPr>
            <a:spLocks noGrp="1" noRot="1" noChangeAspect="1" noChangeArrowheads="1" noTextEdit="1"/>
          </p:cNvSpPr>
          <p:nvPr>
            <p:ph type="sldImg"/>
          </p:nvPr>
        </p:nvSpPr>
        <p:spPr>
          <a:ln/>
        </p:spPr>
      </p:sp>
      <p:sp>
        <p:nvSpPr>
          <p:cNvPr id="66253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B4630A-8276-4A6B-B58A-9597719E22E5}" type="slidenum">
              <a:rPr lang="en-US"/>
              <a:pPr/>
              <a:t>6</a:t>
            </a:fld>
            <a:endParaRPr lang="en-US" dirty="0"/>
          </a:p>
        </p:txBody>
      </p:sp>
      <p:sp>
        <p:nvSpPr>
          <p:cNvPr id="610306" name="Rectangle 2"/>
          <p:cNvSpPr>
            <a:spLocks noGrp="1" noRot="1" noChangeAspect="1" noChangeArrowheads="1" noTextEdit="1"/>
          </p:cNvSpPr>
          <p:nvPr>
            <p:ph type="sldImg"/>
          </p:nvPr>
        </p:nvSpPr>
        <p:spPr>
          <a:ln/>
        </p:spPr>
      </p:sp>
      <p:sp>
        <p:nvSpPr>
          <p:cNvPr id="61030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1505D2-935A-4632-8F6C-83025D0A254E}" type="slidenum">
              <a:rPr lang="en-US"/>
              <a:pPr/>
              <a:t>7</a:t>
            </a:fld>
            <a:endParaRPr lang="en-US" dirty="0"/>
          </a:p>
        </p:txBody>
      </p:sp>
      <p:sp>
        <p:nvSpPr>
          <p:cNvPr id="664578" name="Rectangle 2"/>
          <p:cNvSpPr>
            <a:spLocks noGrp="1" noRot="1" noChangeAspect="1" noChangeArrowheads="1" noTextEdit="1"/>
          </p:cNvSpPr>
          <p:nvPr>
            <p:ph type="sldImg"/>
          </p:nvPr>
        </p:nvSpPr>
        <p:spPr>
          <a:ln/>
        </p:spPr>
      </p:sp>
      <p:sp>
        <p:nvSpPr>
          <p:cNvPr id="66457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C94A25-6F3F-4AF8-B6A4-9C63DEF398F8}" type="slidenum">
              <a:rPr lang="en-US"/>
              <a:pPr/>
              <a:t>8</a:t>
            </a:fld>
            <a:endParaRPr lang="en-US" dirty="0"/>
          </a:p>
        </p:txBody>
      </p:sp>
      <p:sp>
        <p:nvSpPr>
          <p:cNvPr id="666626" name="Rectangle 2"/>
          <p:cNvSpPr>
            <a:spLocks noGrp="1" noRot="1" noChangeAspect="1" noChangeArrowheads="1" noTextEdit="1"/>
          </p:cNvSpPr>
          <p:nvPr>
            <p:ph type="sldImg"/>
          </p:nvPr>
        </p:nvSpPr>
        <p:spPr>
          <a:ln/>
        </p:spPr>
      </p:sp>
      <p:sp>
        <p:nvSpPr>
          <p:cNvPr id="66662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DF2604-5BE0-4514-AEDE-DA465DEA3703}" type="slidenum">
              <a:rPr lang="en-US"/>
              <a:pPr/>
              <a:t>9</a:t>
            </a:fld>
            <a:endParaRPr lang="en-US" dirty="0"/>
          </a:p>
        </p:txBody>
      </p:sp>
      <p:sp>
        <p:nvSpPr>
          <p:cNvPr id="668674" name="Rectangle 2"/>
          <p:cNvSpPr>
            <a:spLocks noGrp="1" noRot="1" noChangeAspect="1" noChangeArrowheads="1" noTextEdit="1"/>
          </p:cNvSpPr>
          <p:nvPr>
            <p:ph type="sldImg"/>
          </p:nvPr>
        </p:nvSpPr>
        <p:spPr>
          <a:ln/>
        </p:spPr>
      </p:sp>
      <p:sp>
        <p:nvSpPr>
          <p:cNvPr id="668675" name="Rectangle 3"/>
          <p:cNvSpPr>
            <a:spLocks noGrp="1" noChangeArrowheads="1"/>
          </p:cNvSpPr>
          <p:nvPr>
            <p:ph type="body" idx="1"/>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1D888CD-AF24-48A6-9BFA-ED21208A0E5E}" type="datetimeFigureOut">
              <a:rPr lang="en-US" smtClean="0"/>
              <a:pPr/>
              <a:t>1/27/2014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E7D1E1-D48F-474F-A900-492B827C3F3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1D888CD-AF24-48A6-9BFA-ED21208A0E5E}" type="datetimeFigureOut">
              <a:rPr lang="en-US" smtClean="0"/>
              <a:pPr/>
              <a:t>1/27/2014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E7D1E1-D48F-474F-A900-492B827C3F3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1D888CD-AF24-48A6-9BFA-ED21208A0E5E}" type="datetimeFigureOut">
              <a:rPr lang="en-US" smtClean="0"/>
              <a:pPr/>
              <a:t>1/27/2014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E7D1E1-D48F-474F-A900-492B827C3F3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1D888CD-AF24-48A6-9BFA-ED21208A0E5E}" type="datetimeFigureOut">
              <a:rPr lang="en-US" smtClean="0"/>
              <a:pPr/>
              <a:t>1/27/2014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E7D1E1-D48F-474F-A900-492B827C3F39}"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1D888CD-AF24-48A6-9BFA-ED21208A0E5E}" type="datetimeFigureOut">
              <a:rPr lang="en-US" smtClean="0"/>
              <a:pPr/>
              <a:t>1/27/2014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E7D1E1-D48F-474F-A900-492B827C3F3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1D888CD-AF24-48A6-9BFA-ED21208A0E5E}" type="datetimeFigureOut">
              <a:rPr lang="en-US" smtClean="0"/>
              <a:pPr/>
              <a:t>1/27/2014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E7D1E1-D48F-474F-A900-492B827C3F3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1D888CD-AF24-48A6-9BFA-ED21208A0E5E}" type="datetimeFigureOut">
              <a:rPr lang="en-US" smtClean="0"/>
              <a:pPr/>
              <a:t>1/27/2014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E7D1E1-D48F-474F-A900-492B827C3F3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1D888CD-AF24-48A6-9BFA-ED21208A0E5E}" type="datetimeFigureOut">
              <a:rPr lang="en-US" smtClean="0"/>
              <a:pPr/>
              <a:t>1/27/2014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E7D1E1-D48F-474F-A900-492B827C3F3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D888CD-AF24-48A6-9BFA-ED21208A0E5E}" type="datetimeFigureOut">
              <a:rPr lang="en-US" smtClean="0"/>
              <a:pPr/>
              <a:t>1/27/2014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E7D1E1-D48F-474F-A900-492B827C3F3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D888CD-AF24-48A6-9BFA-ED21208A0E5E}" type="datetimeFigureOut">
              <a:rPr lang="en-US" smtClean="0"/>
              <a:pPr/>
              <a:t>1/27/2014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E7D1E1-D48F-474F-A900-492B827C3F3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D888CD-AF24-48A6-9BFA-ED21208A0E5E}" type="datetimeFigureOut">
              <a:rPr lang="en-US" smtClean="0"/>
              <a:pPr/>
              <a:t>1/27/2014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E7D1E1-D48F-474F-A900-492B827C3F3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28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D888CD-AF24-48A6-9BFA-ED21208A0E5E}" type="datetimeFigureOut">
              <a:rPr lang="en-US" smtClean="0"/>
              <a:pPr/>
              <a:t>1/27/2014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E7D1E1-D48F-474F-A900-492B827C3F3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45.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hyperlink" Target="http://stable.toolserver.org/geohack/geohack.php?pagename=Universal_Transverse_Mercator_coordinate_system&amp;params=43_38_33.24_N_79_23_13.7_W_" TargetMode="External"/><Relationship Id="rId5" Type="http://schemas.openxmlformats.org/officeDocument/2006/relationships/hyperlink" Target="http://en.wikipedia.org/wiki/CN_Tower" TargetMode="External"/><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3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png"/></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3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solidFill>
              </a:rPr>
              <a:t>Announcements</a:t>
            </a:r>
            <a:endParaRPr lang="en-US" dirty="0">
              <a:solidFill>
                <a:schemeClr val="accent2"/>
              </a:solidFill>
            </a:endParaRPr>
          </a:p>
        </p:txBody>
      </p:sp>
      <p:sp>
        <p:nvSpPr>
          <p:cNvPr id="3" name="Content Placeholder 2"/>
          <p:cNvSpPr>
            <a:spLocks noGrp="1"/>
          </p:cNvSpPr>
          <p:nvPr>
            <p:ph idx="1"/>
          </p:nvPr>
        </p:nvSpPr>
        <p:spPr/>
        <p:txBody>
          <a:bodyPr>
            <a:normAutofit fontScale="92500" lnSpcReduction="10000"/>
          </a:bodyPr>
          <a:lstStyle/>
          <a:p>
            <a:r>
              <a:rPr lang="en-US" dirty="0" smtClean="0">
                <a:solidFill>
                  <a:schemeClr val="accent2">
                    <a:lumMod val="50000"/>
                  </a:schemeClr>
                </a:solidFill>
              </a:rPr>
              <a:t>Lab 1 due today</a:t>
            </a:r>
          </a:p>
          <a:p>
            <a:endParaRPr lang="en-US" dirty="0" smtClean="0">
              <a:solidFill>
                <a:schemeClr val="accent2">
                  <a:lumMod val="50000"/>
                </a:schemeClr>
              </a:solidFill>
            </a:endParaRPr>
          </a:p>
          <a:p>
            <a:r>
              <a:rPr lang="en-US" dirty="0" smtClean="0">
                <a:solidFill>
                  <a:schemeClr val="accent2">
                    <a:lumMod val="50000"/>
                  </a:schemeClr>
                </a:solidFill>
              </a:rPr>
              <a:t>Lab 2 due next week (will start today)</a:t>
            </a:r>
          </a:p>
          <a:p>
            <a:endParaRPr lang="en-US" dirty="0" smtClean="0">
              <a:solidFill>
                <a:schemeClr val="accent2">
                  <a:lumMod val="50000"/>
                </a:schemeClr>
              </a:solidFill>
            </a:endParaRPr>
          </a:p>
          <a:p>
            <a:r>
              <a:rPr lang="en-US" dirty="0" smtClean="0">
                <a:solidFill>
                  <a:schemeClr val="accent2">
                    <a:lumMod val="50000"/>
                  </a:schemeClr>
                </a:solidFill>
              </a:rPr>
              <a:t>Make sure to print lab 3 and bring next week (we will be outside so plan accordingly)</a:t>
            </a:r>
          </a:p>
          <a:p>
            <a:endParaRPr lang="en-US" dirty="0">
              <a:solidFill>
                <a:schemeClr val="accent2">
                  <a:lumMod val="50000"/>
                </a:schemeClr>
              </a:solidFill>
            </a:endParaRPr>
          </a:p>
          <a:p>
            <a:r>
              <a:rPr lang="en-US" dirty="0" smtClean="0">
                <a:solidFill>
                  <a:schemeClr val="accent2">
                    <a:lumMod val="50000"/>
                  </a:schemeClr>
                </a:solidFill>
              </a:rPr>
              <a:t>Today</a:t>
            </a:r>
            <a:r>
              <a:rPr lang="en-US" dirty="0">
                <a:solidFill>
                  <a:schemeClr val="accent2">
                    <a:lumMod val="50000"/>
                  </a:schemeClr>
                </a:solidFill>
              </a:rPr>
              <a:t>: </a:t>
            </a:r>
            <a:r>
              <a:rPr lang="en-US" dirty="0" smtClean="0">
                <a:solidFill>
                  <a:schemeClr val="accent2">
                    <a:lumMod val="50000"/>
                  </a:schemeClr>
                </a:solidFill>
              </a:rPr>
              <a:t>Introduce Research </a:t>
            </a:r>
            <a:r>
              <a:rPr lang="en-US" dirty="0">
                <a:solidFill>
                  <a:schemeClr val="accent2">
                    <a:lumMod val="50000"/>
                  </a:schemeClr>
                </a:solidFill>
              </a:rPr>
              <a:t>Report </a:t>
            </a:r>
            <a:r>
              <a:rPr lang="en-US" dirty="0" smtClean="0">
                <a:solidFill>
                  <a:schemeClr val="accent2">
                    <a:lumMod val="50000"/>
                  </a:schemeClr>
                </a:solidFill>
              </a:rPr>
              <a:t>Assignment and </a:t>
            </a:r>
            <a:r>
              <a:rPr lang="en-US" dirty="0" smtClean="0">
                <a:solidFill>
                  <a:schemeClr val="accent2">
                    <a:lumMod val="50000"/>
                  </a:schemeClr>
                </a:solidFill>
              </a:rPr>
              <a:t>Lecture </a:t>
            </a:r>
            <a:r>
              <a:rPr lang="en-US" dirty="0" smtClean="0">
                <a:solidFill>
                  <a:schemeClr val="accent2">
                    <a:lumMod val="50000"/>
                  </a:schemeClr>
                </a:solidFill>
              </a:rPr>
              <a:t>on </a:t>
            </a:r>
            <a:r>
              <a:rPr lang="en-US" dirty="0" smtClean="0">
                <a:solidFill>
                  <a:schemeClr val="accent2">
                    <a:lumMod val="50000"/>
                  </a:schemeClr>
                </a:solidFill>
              </a:rPr>
              <a:t>Maps; Lab 2 – Topo Maps</a:t>
            </a:r>
            <a:endParaRPr lang="en-US" dirty="0" smtClean="0">
              <a:solidFill>
                <a:schemeClr val="accent2">
                  <a:lumMod val="5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035" name="Rectangle 3"/>
          <p:cNvSpPr>
            <a:spLocks noGrp="1" noChangeArrowheads="1"/>
          </p:cNvSpPr>
          <p:nvPr>
            <p:ph type="title"/>
          </p:nvPr>
        </p:nvSpPr>
        <p:spPr>
          <a:xfrm>
            <a:off x="1143000" y="304800"/>
            <a:ext cx="8001000" cy="685800"/>
          </a:xfrm>
        </p:spPr>
        <p:txBody>
          <a:bodyPr>
            <a:normAutofit fontScale="90000"/>
          </a:bodyPr>
          <a:lstStyle/>
          <a:p>
            <a:r>
              <a:rPr lang="en-US" sz="4000" b="1" dirty="0">
                <a:solidFill>
                  <a:srgbClr val="800000"/>
                </a:solidFill>
                <a:latin typeface="Times New Roman" pitchFamily="18" charset="0"/>
              </a:rPr>
              <a:t>Map Projection </a:t>
            </a:r>
            <a:r>
              <a:rPr lang="en-US" sz="4000" b="1" i="1" dirty="0">
                <a:solidFill>
                  <a:srgbClr val="800000"/>
                </a:solidFill>
                <a:latin typeface="Times New Roman" pitchFamily="18" charset="0"/>
              </a:rPr>
              <a:t>Properties</a:t>
            </a:r>
          </a:p>
        </p:txBody>
      </p:sp>
      <p:sp>
        <p:nvSpPr>
          <p:cNvPr id="684036" name="Rectangle 4"/>
          <p:cNvSpPr>
            <a:spLocks noGrp="1" noChangeArrowheads="1"/>
          </p:cNvSpPr>
          <p:nvPr>
            <p:ph type="body" idx="1"/>
          </p:nvPr>
        </p:nvSpPr>
        <p:spPr>
          <a:xfrm>
            <a:off x="406400" y="1438275"/>
            <a:ext cx="8686800" cy="5305425"/>
          </a:xfrm>
        </p:spPr>
        <p:txBody>
          <a:bodyPr/>
          <a:lstStyle/>
          <a:p>
            <a:r>
              <a:rPr lang="en-GB" sz="2400" b="1" dirty="0">
                <a:solidFill>
                  <a:srgbClr val="800000"/>
                </a:solidFill>
                <a:latin typeface="Times New Roman" pitchFamily="18" charset="0"/>
                <a:cs typeface="Times New Roman" pitchFamily="18" charset="0"/>
              </a:rPr>
              <a:t>MAJOR DILEMMA: </a:t>
            </a:r>
            <a:br>
              <a:rPr lang="en-GB" sz="2400" b="1" dirty="0">
                <a:solidFill>
                  <a:srgbClr val="800000"/>
                </a:solidFill>
                <a:latin typeface="Times New Roman" pitchFamily="18" charset="0"/>
                <a:cs typeface="Times New Roman" pitchFamily="18" charset="0"/>
              </a:rPr>
            </a:br>
            <a:r>
              <a:rPr lang="en-GB" sz="2400" b="1" dirty="0">
                <a:solidFill>
                  <a:srgbClr val="800000"/>
                </a:solidFill>
                <a:latin typeface="Times New Roman" pitchFamily="18" charset="0"/>
                <a:cs typeface="Times New Roman" pitchFamily="18" charset="0"/>
              </a:rPr>
              <a:t>PRESERVE SIZE OR SHAPE?</a:t>
            </a:r>
            <a:endParaRPr lang="en-US" sz="2400" b="1" dirty="0">
              <a:solidFill>
                <a:srgbClr val="800000"/>
              </a:solidFill>
              <a:latin typeface="Times New Roman" pitchFamily="18" charset="0"/>
            </a:endParaRPr>
          </a:p>
          <a:p>
            <a:endParaRPr lang="en-US" sz="2800" b="1" dirty="0">
              <a:solidFill>
                <a:srgbClr val="800000"/>
              </a:solidFill>
              <a:latin typeface="Times New Roman" pitchFamily="18" charset="0"/>
            </a:endParaRPr>
          </a:p>
          <a:p>
            <a:r>
              <a:rPr lang="en-US" sz="2800" b="1" dirty="0" smtClean="0">
                <a:solidFill>
                  <a:srgbClr val="800000"/>
                </a:solidFill>
                <a:latin typeface="Times New Roman" pitchFamily="18" charset="0"/>
              </a:rPr>
              <a:t>Conformal</a:t>
            </a:r>
            <a:endParaRPr lang="en-GB" sz="2800" b="1" dirty="0">
              <a:solidFill>
                <a:srgbClr val="800000"/>
              </a:solidFill>
              <a:latin typeface="Times New Roman" pitchFamily="18" charset="0"/>
              <a:cs typeface="Times New Roman" pitchFamily="18" charset="0"/>
            </a:endParaRPr>
          </a:p>
          <a:p>
            <a:pPr lvl="1"/>
            <a:r>
              <a:rPr lang="en-US" sz="2400" dirty="0">
                <a:solidFill>
                  <a:srgbClr val="800000"/>
                </a:solidFill>
                <a:latin typeface="Times New Roman" pitchFamily="18" charset="0"/>
              </a:rPr>
              <a:t>True shape is preserved</a:t>
            </a:r>
          </a:p>
          <a:p>
            <a:pPr lvl="1"/>
            <a:r>
              <a:rPr lang="en-US" sz="2400" dirty="0">
                <a:solidFill>
                  <a:srgbClr val="800000"/>
                </a:solidFill>
                <a:latin typeface="Times New Roman" pitchFamily="18" charset="0"/>
              </a:rPr>
              <a:t>Scale changes across map</a:t>
            </a:r>
            <a:endParaRPr lang="en-GB" sz="2400" dirty="0">
              <a:solidFill>
                <a:srgbClr val="800000"/>
              </a:solidFill>
              <a:latin typeface="Times New Roman" pitchFamily="18" charset="0"/>
              <a:cs typeface="Times New Roman" pitchFamily="18" charset="0"/>
            </a:endParaRPr>
          </a:p>
          <a:p>
            <a:endParaRPr lang="en-US" sz="2800" b="1" dirty="0">
              <a:solidFill>
                <a:srgbClr val="800000"/>
              </a:solidFill>
              <a:latin typeface="Times New Roman" pitchFamily="18" charset="0"/>
            </a:endParaRPr>
          </a:p>
          <a:p>
            <a:r>
              <a:rPr lang="en-US" sz="2800" b="1" dirty="0">
                <a:solidFill>
                  <a:srgbClr val="800000"/>
                </a:solidFill>
                <a:latin typeface="Times New Roman" pitchFamily="18" charset="0"/>
              </a:rPr>
              <a:t>Equivalence</a:t>
            </a:r>
          </a:p>
          <a:p>
            <a:pPr lvl="1"/>
            <a:r>
              <a:rPr lang="en-US" sz="2400" dirty="0">
                <a:solidFill>
                  <a:srgbClr val="800000"/>
                </a:solidFill>
                <a:latin typeface="Times New Roman" pitchFamily="18" charset="0"/>
              </a:rPr>
              <a:t>Equal area is preserved</a:t>
            </a:r>
          </a:p>
          <a:p>
            <a:pPr lvl="1"/>
            <a:r>
              <a:rPr lang="en-US" sz="2400" dirty="0">
                <a:solidFill>
                  <a:srgbClr val="800000"/>
                </a:solidFill>
                <a:latin typeface="Times New Roman" pitchFamily="18" charset="0"/>
              </a:rPr>
              <a:t>True shape is sacrificed</a:t>
            </a:r>
            <a:endParaRPr lang="en-US" sz="2000" dirty="0">
              <a:solidFill>
                <a:srgbClr val="800000"/>
              </a:solidFill>
              <a:latin typeface="Times New Roman" pitchFamily="18" charset="0"/>
              <a:cs typeface="Times New Roman" pitchFamily="18" charset="0"/>
              <a:sym typeface="Wingdings" pitchFamily="2" charset="2"/>
            </a:endParaRPr>
          </a:p>
        </p:txBody>
      </p:sp>
      <p:sp>
        <p:nvSpPr>
          <p:cNvPr id="684037"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dirty="0"/>
          </a:p>
        </p:txBody>
      </p:sp>
      <p:sp>
        <p:nvSpPr>
          <p:cNvPr id="684038"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dirty="0"/>
          </a:p>
        </p:txBody>
      </p:sp>
      <p:pic>
        <p:nvPicPr>
          <p:cNvPr id="684040" name="Picture 8" descr="Projection_Conformal"/>
          <p:cNvPicPr>
            <a:picLocks noChangeAspect="1" noChangeArrowheads="1"/>
          </p:cNvPicPr>
          <p:nvPr/>
        </p:nvPicPr>
        <p:blipFill>
          <a:blip r:embed="rId3" cstate="print"/>
          <a:srcRect/>
          <a:stretch>
            <a:fillRect/>
          </a:stretch>
        </p:blipFill>
        <p:spPr bwMode="auto">
          <a:xfrm>
            <a:off x="6134100" y="1516063"/>
            <a:ext cx="2857500" cy="2852737"/>
          </a:xfrm>
          <a:prstGeom prst="rect">
            <a:avLst/>
          </a:prstGeom>
          <a:noFill/>
          <a:ln w="9525">
            <a:solidFill>
              <a:srgbClr val="800000"/>
            </a:solidFill>
            <a:miter lim="800000"/>
            <a:headEnd/>
            <a:tailEnd/>
          </a:ln>
        </p:spPr>
      </p:pic>
      <p:pic>
        <p:nvPicPr>
          <p:cNvPr id="684041" name="Picture 9" descr="Projection_Equivalent"/>
          <p:cNvPicPr>
            <a:picLocks noChangeAspect="1" noChangeArrowheads="1"/>
          </p:cNvPicPr>
          <p:nvPr/>
        </p:nvPicPr>
        <p:blipFill>
          <a:blip r:embed="rId4" cstate="print"/>
          <a:srcRect/>
          <a:stretch>
            <a:fillRect/>
          </a:stretch>
        </p:blipFill>
        <p:spPr bwMode="auto">
          <a:xfrm>
            <a:off x="4689475" y="4525963"/>
            <a:ext cx="4371975" cy="2287587"/>
          </a:xfrm>
          <a:prstGeom prst="rect">
            <a:avLst/>
          </a:prstGeom>
          <a:noFill/>
        </p:spPr>
      </p:pic>
      <p:sp>
        <p:nvSpPr>
          <p:cNvPr id="684042" name="Text Box 10"/>
          <p:cNvSpPr txBox="1">
            <a:spLocks noChangeArrowheads="1"/>
          </p:cNvSpPr>
          <p:nvPr/>
        </p:nvSpPr>
        <p:spPr bwMode="auto">
          <a:xfrm>
            <a:off x="7688263" y="1538288"/>
            <a:ext cx="1284287" cy="396875"/>
          </a:xfrm>
          <a:prstGeom prst="rect">
            <a:avLst/>
          </a:prstGeom>
          <a:noFill/>
          <a:ln w="9525">
            <a:noFill/>
            <a:miter lim="800000"/>
            <a:headEnd/>
            <a:tailEnd/>
          </a:ln>
          <a:effectLst/>
        </p:spPr>
        <p:txBody>
          <a:bodyPr wrap="none">
            <a:spAutoFit/>
          </a:bodyPr>
          <a:lstStyle/>
          <a:p>
            <a:r>
              <a:rPr lang="en-US" sz="2000" dirty="0">
                <a:solidFill>
                  <a:srgbClr val="800000"/>
                </a:solidFill>
                <a:latin typeface="Times New Roman" pitchFamily="18" charset="0"/>
              </a:rPr>
              <a:t>Conformal</a:t>
            </a:r>
          </a:p>
        </p:txBody>
      </p:sp>
      <p:sp>
        <p:nvSpPr>
          <p:cNvPr id="684043" name="Text Box 11"/>
          <p:cNvSpPr txBox="1">
            <a:spLocks noChangeArrowheads="1"/>
          </p:cNvSpPr>
          <p:nvPr/>
        </p:nvSpPr>
        <p:spPr bwMode="auto">
          <a:xfrm>
            <a:off x="7096125" y="4578350"/>
            <a:ext cx="1284288" cy="396875"/>
          </a:xfrm>
          <a:prstGeom prst="rect">
            <a:avLst/>
          </a:prstGeom>
          <a:noFill/>
          <a:ln w="9525">
            <a:noFill/>
            <a:miter lim="800000"/>
            <a:headEnd/>
            <a:tailEnd/>
          </a:ln>
          <a:effectLst/>
        </p:spPr>
        <p:txBody>
          <a:bodyPr wrap="none">
            <a:spAutoFit/>
          </a:bodyPr>
          <a:lstStyle/>
          <a:p>
            <a:r>
              <a:rPr lang="en-US" sz="2000" dirty="0">
                <a:solidFill>
                  <a:srgbClr val="800000"/>
                </a:solidFill>
                <a:latin typeface="Times New Roman" pitchFamily="18" charset="0"/>
              </a:rPr>
              <a:t>Equivalent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84036">
                                            <p:txEl>
                                              <p:pRg st="2" end="2"/>
                                            </p:txEl>
                                          </p:spTgt>
                                        </p:tgtEl>
                                        <p:attrNameLst>
                                          <p:attrName>style.visibility</p:attrName>
                                        </p:attrNameLst>
                                      </p:cBhvr>
                                      <p:to>
                                        <p:strVal val="visible"/>
                                      </p:to>
                                    </p:set>
                                    <p:animEffect transition="in" filter="blinds(horizontal)">
                                      <p:cBhvr>
                                        <p:cTn id="7" dur="500"/>
                                        <p:tgtEl>
                                          <p:spTgt spid="684036">
                                            <p:txEl>
                                              <p:pRg st="2" end="2"/>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84036">
                                            <p:txEl>
                                              <p:pRg st="3" end="3"/>
                                            </p:txEl>
                                          </p:spTgt>
                                        </p:tgtEl>
                                        <p:attrNameLst>
                                          <p:attrName>style.visibility</p:attrName>
                                        </p:attrNameLst>
                                      </p:cBhvr>
                                      <p:to>
                                        <p:strVal val="visible"/>
                                      </p:to>
                                    </p:set>
                                    <p:animEffect transition="in" filter="blinds(horizontal)">
                                      <p:cBhvr>
                                        <p:cTn id="10" dur="500"/>
                                        <p:tgtEl>
                                          <p:spTgt spid="684036">
                                            <p:txEl>
                                              <p:pRg st="3" end="3"/>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84036">
                                            <p:txEl>
                                              <p:pRg st="4" end="4"/>
                                            </p:txEl>
                                          </p:spTgt>
                                        </p:tgtEl>
                                        <p:attrNameLst>
                                          <p:attrName>style.visibility</p:attrName>
                                        </p:attrNameLst>
                                      </p:cBhvr>
                                      <p:to>
                                        <p:strVal val="visible"/>
                                      </p:to>
                                    </p:set>
                                    <p:animEffect transition="in" filter="blinds(horizontal)">
                                      <p:cBhvr>
                                        <p:cTn id="13" dur="500"/>
                                        <p:tgtEl>
                                          <p:spTgt spid="684036">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84040"/>
                                        </p:tgtEl>
                                        <p:attrNameLst>
                                          <p:attrName>style.visibility</p:attrName>
                                        </p:attrNameLst>
                                      </p:cBhvr>
                                      <p:to>
                                        <p:strVal val="visible"/>
                                      </p:to>
                                    </p:set>
                                    <p:animEffect transition="in" filter="blinds(horizontal)">
                                      <p:cBhvr>
                                        <p:cTn id="16" dur="500"/>
                                        <p:tgtEl>
                                          <p:spTgt spid="68404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84042"/>
                                        </p:tgtEl>
                                        <p:attrNameLst>
                                          <p:attrName>style.visibility</p:attrName>
                                        </p:attrNameLst>
                                      </p:cBhvr>
                                      <p:to>
                                        <p:strVal val="visible"/>
                                      </p:to>
                                    </p:set>
                                    <p:animEffect transition="in" filter="blinds(horizontal)">
                                      <p:cBhvr>
                                        <p:cTn id="19" dur="500"/>
                                        <p:tgtEl>
                                          <p:spTgt spid="684042"/>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684036">
                                            <p:txEl>
                                              <p:pRg st="6" end="6"/>
                                            </p:txEl>
                                          </p:spTgt>
                                        </p:tgtEl>
                                        <p:attrNameLst>
                                          <p:attrName>style.visibility</p:attrName>
                                        </p:attrNameLst>
                                      </p:cBhvr>
                                      <p:to>
                                        <p:strVal val="visible"/>
                                      </p:to>
                                    </p:set>
                                    <p:animEffect transition="in" filter="blinds(horizontal)">
                                      <p:cBhvr>
                                        <p:cTn id="24" dur="500"/>
                                        <p:tgtEl>
                                          <p:spTgt spid="684036">
                                            <p:txEl>
                                              <p:pRg st="6" end="6"/>
                                            </p:txEl>
                                          </p:spTgt>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684036">
                                            <p:txEl>
                                              <p:pRg st="7" end="7"/>
                                            </p:txEl>
                                          </p:spTgt>
                                        </p:tgtEl>
                                        <p:attrNameLst>
                                          <p:attrName>style.visibility</p:attrName>
                                        </p:attrNameLst>
                                      </p:cBhvr>
                                      <p:to>
                                        <p:strVal val="visible"/>
                                      </p:to>
                                    </p:set>
                                    <p:animEffect transition="in" filter="blinds(horizontal)">
                                      <p:cBhvr>
                                        <p:cTn id="27" dur="500"/>
                                        <p:tgtEl>
                                          <p:spTgt spid="684036">
                                            <p:txEl>
                                              <p:pRg st="7" end="7"/>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684036">
                                            <p:txEl>
                                              <p:pRg st="8" end="8"/>
                                            </p:txEl>
                                          </p:spTgt>
                                        </p:tgtEl>
                                        <p:attrNameLst>
                                          <p:attrName>style.visibility</p:attrName>
                                        </p:attrNameLst>
                                      </p:cBhvr>
                                      <p:to>
                                        <p:strVal val="visible"/>
                                      </p:to>
                                    </p:set>
                                    <p:animEffect transition="in" filter="blinds(horizontal)">
                                      <p:cBhvr>
                                        <p:cTn id="30" dur="500"/>
                                        <p:tgtEl>
                                          <p:spTgt spid="684036">
                                            <p:txEl>
                                              <p:pRg st="8" end="8"/>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684041"/>
                                        </p:tgtEl>
                                        <p:attrNameLst>
                                          <p:attrName>style.visibility</p:attrName>
                                        </p:attrNameLst>
                                      </p:cBhvr>
                                      <p:to>
                                        <p:strVal val="visible"/>
                                      </p:to>
                                    </p:set>
                                    <p:animEffect transition="in" filter="blinds(horizontal)">
                                      <p:cBhvr>
                                        <p:cTn id="33" dur="500"/>
                                        <p:tgtEl>
                                          <p:spTgt spid="684041"/>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684043"/>
                                        </p:tgtEl>
                                        <p:attrNameLst>
                                          <p:attrName>style.visibility</p:attrName>
                                        </p:attrNameLst>
                                      </p:cBhvr>
                                      <p:to>
                                        <p:strVal val="visible"/>
                                      </p:to>
                                    </p:set>
                                    <p:animEffect transition="in" filter="blinds(horizontal)">
                                      <p:cBhvr>
                                        <p:cTn id="36" dur="500"/>
                                        <p:tgtEl>
                                          <p:spTgt spid="684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4036" grpId="0" build="p"/>
      <p:bldP spid="684042" grpId="0"/>
      <p:bldP spid="6840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9939" name="Rectangle 3"/>
          <p:cNvSpPr>
            <a:spLocks noGrp="1" noChangeArrowheads="1"/>
          </p:cNvSpPr>
          <p:nvPr>
            <p:ph type="title"/>
          </p:nvPr>
        </p:nvSpPr>
        <p:spPr>
          <a:xfrm>
            <a:off x="304800" y="304800"/>
            <a:ext cx="8839200" cy="685800"/>
          </a:xfrm>
        </p:spPr>
        <p:txBody>
          <a:bodyPr>
            <a:normAutofit fontScale="90000"/>
          </a:bodyPr>
          <a:lstStyle/>
          <a:p>
            <a:r>
              <a:rPr lang="en-US" sz="4000" b="1" dirty="0" smtClean="0">
                <a:solidFill>
                  <a:srgbClr val="800000"/>
                </a:solidFill>
                <a:latin typeface="Times New Roman" pitchFamily="18" charset="0"/>
              </a:rPr>
              <a:t>Different Projections Cannot be Combined</a:t>
            </a:r>
            <a:endParaRPr lang="en-US" sz="4000" b="1" dirty="0">
              <a:solidFill>
                <a:srgbClr val="800000"/>
              </a:solidFill>
              <a:latin typeface="Times New Roman" pitchFamily="18" charset="0"/>
            </a:endParaRPr>
          </a:p>
        </p:txBody>
      </p:sp>
      <p:sp>
        <p:nvSpPr>
          <p:cNvPr id="679940" name="Rectangle 4"/>
          <p:cNvSpPr>
            <a:spLocks noGrp="1" noChangeArrowheads="1"/>
          </p:cNvSpPr>
          <p:nvPr>
            <p:ph type="body" idx="1"/>
          </p:nvPr>
        </p:nvSpPr>
        <p:spPr>
          <a:xfrm>
            <a:off x="406400" y="1438275"/>
            <a:ext cx="8686800" cy="5305425"/>
          </a:xfrm>
        </p:spPr>
        <p:txBody>
          <a:bodyPr/>
          <a:lstStyle/>
          <a:p>
            <a:r>
              <a:rPr lang="en-US" sz="2400" dirty="0" smtClean="0">
                <a:solidFill>
                  <a:srgbClr val="800000"/>
                </a:solidFill>
                <a:latin typeface="Times New Roman" pitchFamily="18" charset="0"/>
                <a:cs typeface="Times New Roman" pitchFamily="18" charset="0"/>
                <a:sym typeface="Wingdings" pitchFamily="2" charset="2"/>
              </a:rPr>
              <a:t>Example </a:t>
            </a:r>
            <a:r>
              <a:rPr lang="en-US" sz="2400" dirty="0">
                <a:solidFill>
                  <a:srgbClr val="800000"/>
                </a:solidFill>
                <a:latin typeface="Times New Roman" pitchFamily="18" charset="0"/>
                <a:cs typeface="Times New Roman" pitchFamily="18" charset="0"/>
                <a:sym typeface="Wingdings" pitchFamily="2" charset="2"/>
              </a:rPr>
              <a:t>of how different projection types affect map outcome:</a:t>
            </a:r>
          </a:p>
        </p:txBody>
      </p:sp>
      <p:sp>
        <p:nvSpPr>
          <p:cNvPr id="679941"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dirty="0"/>
          </a:p>
        </p:txBody>
      </p:sp>
      <p:sp>
        <p:nvSpPr>
          <p:cNvPr id="679942"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dirty="0"/>
          </a:p>
        </p:txBody>
      </p:sp>
      <p:pic>
        <p:nvPicPr>
          <p:cNvPr id="679947" name="Picture 11" descr="ProjectionTypes"/>
          <p:cNvPicPr>
            <a:picLocks noChangeAspect="1" noChangeArrowheads="1"/>
          </p:cNvPicPr>
          <p:nvPr/>
        </p:nvPicPr>
        <p:blipFill>
          <a:blip r:embed="rId3" cstate="print"/>
          <a:srcRect/>
          <a:stretch>
            <a:fillRect/>
          </a:stretch>
        </p:blipFill>
        <p:spPr bwMode="auto">
          <a:xfrm>
            <a:off x="1085850" y="1981201"/>
            <a:ext cx="7448256" cy="4602102"/>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811" name="Rectangle 3"/>
          <p:cNvSpPr>
            <a:spLocks noGrp="1" noChangeArrowheads="1"/>
          </p:cNvSpPr>
          <p:nvPr>
            <p:ph type="title"/>
          </p:nvPr>
        </p:nvSpPr>
        <p:spPr>
          <a:xfrm>
            <a:off x="1143000" y="304800"/>
            <a:ext cx="8001000" cy="685800"/>
          </a:xfrm>
        </p:spPr>
        <p:txBody>
          <a:bodyPr>
            <a:normAutofit fontScale="90000"/>
          </a:bodyPr>
          <a:lstStyle/>
          <a:p>
            <a:r>
              <a:rPr lang="en-US" sz="4000" b="1" dirty="0">
                <a:solidFill>
                  <a:srgbClr val="800000"/>
                </a:solidFill>
                <a:latin typeface="Times New Roman" pitchFamily="18" charset="0"/>
              </a:rPr>
              <a:t>Map Types</a:t>
            </a:r>
          </a:p>
        </p:txBody>
      </p:sp>
      <p:sp>
        <p:nvSpPr>
          <p:cNvPr id="631812" name="Rectangle 4"/>
          <p:cNvSpPr>
            <a:spLocks noGrp="1" noChangeArrowheads="1"/>
          </p:cNvSpPr>
          <p:nvPr>
            <p:ph type="body" idx="1"/>
          </p:nvPr>
        </p:nvSpPr>
        <p:spPr>
          <a:xfrm>
            <a:off x="406400" y="1438275"/>
            <a:ext cx="8686800" cy="5305425"/>
          </a:xfrm>
        </p:spPr>
        <p:txBody>
          <a:bodyPr/>
          <a:lstStyle/>
          <a:p>
            <a:r>
              <a:rPr lang="en-US" sz="2800" b="1" dirty="0">
                <a:solidFill>
                  <a:srgbClr val="800000"/>
                </a:solidFill>
                <a:latin typeface="Times New Roman" pitchFamily="18" charset="0"/>
                <a:cs typeface="Times New Roman" pitchFamily="18" charset="0"/>
              </a:rPr>
              <a:t>Reference / General Maps</a:t>
            </a:r>
          </a:p>
          <a:p>
            <a:pPr lvl="1"/>
            <a:r>
              <a:rPr lang="en-US" sz="2400" dirty="0">
                <a:solidFill>
                  <a:srgbClr val="800000"/>
                </a:solidFill>
                <a:latin typeface="Times New Roman" pitchFamily="18" charset="0"/>
                <a:cs typeface="Times New Roman" pitchFamily="18" charset="0"/>
              </a:rPr>
              <a:t>Portray spatial association of </a:t>
            </a:r>
            <a:r>
              <a:rPr lang="en-US" sz="2400" dirty="0" smtClean="0">
                <a:solidFill>
                  <a:srgbClr val="800000"/>
                </a:solidFill>
                <a:latin typeface="Times New Roman" pitchFamily="18" charset="0"/>
                <a:cs typeface="Times New Roman" pitchFamily="18" charset="0"/>
              </a:rPr>
              <a:t>geographical </a:t>
            </a:r>
            <a:r>
              <a:rPr lang="en-US" sz="2400" dirty="0">
                <a:solidFill>
                  <a:srgbClr val="800000"/>
                </a:solidFill>
                <a:latin typeface="Times New Roman" pitchFamily="18" charset="0"/>
                <a:cs typeface="Times New Roman" pitchFamily="18" charset="0"/>
              </a:rPr>
              <a:t>features </a:t>
            </a:r>
            <a:endParaRPr lang="en-US" sz="2400" dirty="0" smtClean="0">
              <a:solidFill>
                <a:srgbClr val="800000"/>
              </a:solidFill>
              <a:latin typeface="Times New Roman" pitchFamily="18" charset="0"/>
              <a:cs typeface="Times New Roman" pitchFamily="18" charset="0"/>
            </a:endParaRPr>
          </a:p>
          <a:p>
            <a:pPr lvl="2"/>
            <a:r>
              <a:rPr lang="en-US" sz="2000" dirty="0" smtClean="0">
                <a:solidFill>
                  <a:srgbClr val="800000"/>
                </a:solidFill>
                <a:latin typeface="Times New Roman" pitchFamily="18" charset="0"/>
                <a:cs typeface="Times New Roman" pitchFamily="18" charset="0"/>
              </a:rPr>
              <a:t>E.g</a:t>
            </a:r>
            <a:r>
              <a:rPr lang="en-US" sz="2000" dirty="0">
                <a:solidFill>
                  <a:srgbClr val="800000"/>
                </a:solidFill>
                <a:latin typeface="Times New Roman" pitchFamily="18" charset="0"/>
                <a:cs typeface="Times New Roman" pitchFamily="18" charset="0"/>
              </a:rPr>
              <a:t>., roads, topography, hydrology, </a:t>
            </a:r>
            <a:r>
              <a:rPr lang="en-US" sz="2000" dirty="0" smtClean="0">
                <a:solidFill>
                  <a:srgbClr val="800000"/>
                </a:solidFill>
                <a:latin typeface="Times New Roman" pitchFamily="18" charset="0"/>
                <a:cs typeface="Times New Roman" pitchFamily="18" charset="0"/>
              </a:rPr>
              <a:t>vegetation</a:t>
            </a:r>
            <a:endParaRPr lang="en-US" sz="2000" dirty="0">
              <a:solidFill>
                <a:srgbClr val="800000"/>
              </a:solidFill>
              <a:latin typeface="Times New Roman" pitchFamily="18" charset="0"/>
              <a:cs typeface="Times New Roman" pitchFamily="18" charset="0"/>
            </a:endParaRPr>
          </a:p>
          <a:p>
            <a:pPr lvl="1"/>
            <a:r>
              <a:rPr lang="en-US" sz="2400" b="1" dirty="0">
                <a:solidFill>
                  <a:srgbClr val="800000"/>
                </a:solidFill>
                <a:latin typeface="Times New Roman" pitchFamily="18" charset="0"/>
                <a:cs typeface="Times New Roman" pitchFamily="18" charset="0"/>
              </a:rPr>
              <a:t>Topographic maps</a:t>
            </a:r>
            <a:endParaRPr lang="en-US" sz="2400" dirty="0">
              <a:solidFill>
                <a:srgbClr val="800000"/>
              </a:solidFill>
              <a:latin typeface="Times New Roman" pitchFamily="18" charset="0"/>
              <a:cs typeface="Times New Roman" pitchFamily="18" charset="0"/>
            </a:endParaRPr>
          </a:p>
          <a:p>
            <a:pPr lvl="2"/>
            <a:r>
              <a:rPr lang="en-US" dirty="0">
                <a:solidFill>
                  <a:srgbClr val="800000"/>
                </a:solidFill>
                <a:latin typeface="Times New Roman" pitchFamily="18" charset="0"/>
                <a:cs typeface="Times New Roman" pitchFamily="18" charset="0"/>
              </a:rPr>
              <a:t>Most common example of reference/general maps</a:t>
            </a:r>
          </a:p>
          <a:p>
            <a:pPr lvl="2"/>
            <a:r>
              <a:rPr lang="en-US" dirty="0">
                <a:solidFill>
                  <a:srgbClr val="800000"/>
                </a:solidFill>
                <a:latin typeface="Times New Roman" pitchFamily="18" charset="0"/>
                <a:cs typeface="Times New Roman" pitchFamily="18" charset="0"/>
              </a:rPr>
              <a:t>Produced by national or provincial mapping agencies at a series of standard map scales (e.g., 1:24,000)</a:t>
            </a:r>
          </a:p>
          <a:p>
            <a:pPr lvl="2"/>
            <a:endParaRPr lang="en-US" dirty="0">
              <a:solidFill>
                <a:srgbClr val="800000"/>
              </a:solidFill>
              <a:latin typeface="Times New Roman" pitchFamily="18" charset="0"/>
              <a:cs typeface="Times New Roman" pitchFamily="18" charset="0"/>
            </a:endParaRPr>
          </a:p>
          <a:p>
            <a:r>
              <a:rPr lang="en-US" sz="2800" b="1" dirty="0">
                <a:solidFill>
                  <a:srgbClr val="800000"/>
                </a:solidFill>
                <a:latin typeface="Times New Roman" pitchFamily="18" charset="0"/>
                <a:cs typeface="Times New Roman" pitchFamily="18" charset="0"/>
              </a:rPr>
              <a:t>Thematic Maps</a:t>
            </a:r>
          </a:p>
          <a:p>
            <a:pPr lvl="1"/>
            <a:r>
              <a:rPr lang="en-US" sz="2400" dirty="0">
                <a:solidFill>
                  <a:srgbClr val="800000"/>
                </a:solidFill>
                <a:latin typeface="Times New Roman" pitchFamily="18" charset="0"/>
                <a:cs typeface="Times New Roman" pitchFamily="18" charset="0"/>
              </a:rPr>
              <a:t>Show data related to a particular theme (e.g., soils)</a:t>
            </a:r>
          </a:p>
          <a:p>
            <a:pPr lvl="1"/>
            <a:r>
              <a:rPr lang="en-US" sz="2400" dirty="0">
                <a:solidFill>
                  <a:srgbClr val="800000"/>
                </a:solidFill>
                <a:latin typeface="Times New Roman" pitchFamily="18" charset="0"/>
                <a:cs typeface="Times New Roman" pitchFamily="18" charset="0"/>
              </a:rPr>
              <a:t>Designed to speak to a specific audience</a:t>
            </a:r>
          </a:p>
        </p:txBody>
      </p:sp>
      <p:sp>
        <p:nvSpPr>
          <p:cNvPr id="631813"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dirty="0"/>
          </a:p>
        </p:txBody>
      </p:sp>
      <p:sp>
        <p:nvSpPr>
          <p:cNvPr id="631814"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31812">
                                            <p:txEl>
                                              <p:pRg st="0" end="0"/>
                                            </p:txEl>
                                          </p:spTgt>
                                        </p:tgtEl>
                                        <p:attrNameLst>
                                          <p:attrName>style.visibility</p:attrName>
                                        </p:attrNameLst>
                                      </p:cBhvr>
                                      <p:to>
                                        <p:strVal val="visible"/>
                                      </p:to>
                                    </p:set>
                                    <p:animEffect transition="in" filter="blinds(horizontal)">
                                      <p:cBhvr>
                                        <p:cTn id="7" dur="500"/>
                                        <p:tgtEl>
                                          <p:spTgt spid="6318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31812">
                                            <p:txEl>
                                              <p:pRg st="1" end="1"/>
                                            </p:txEl>
                                          </p:spTgt>
                                        </p:tgtEl>
                                        <p:attrNameLst>
                                          <p:attrName>style.visibility</p:attrName>
                                        </p:attrNameLst>
                                      </p:cBhvr>
                                      <p:to>
                                        <p:strVal val="visible"/>
                                      </p:to>
                                    </p:set>
                                    <p:animEffect transition="in" filter="blinds(horizontal)">
                                      <p:cBhvr>
                                        <p:cTn id="12" dur="500"/>
                                        <p:tgtEl>
                                          <p:spTgt spid="631812">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31812">
                                            <p:txEl>
                                              <p:pRg st="2" end="2"/>
                                            </p:txEl>
                                          </p:spTgt>
                                        </p:tgtEl>
                                        <p:attrNameLst>
                                          <p:attrName>style.visibility</p:attrName>
                                        </p:attrNameLst>
                                      </p:cBhvr>
                                      <p:to>
                                        <p:strVal val="visible"/>
                                      </p:to>
                                    </p:set>
                                    <p:animEffect transition="in" filter="blinds(horizontal)">
                                      <p:cBhvr>
                                        <p:cTn id="15" dur="500"/>
                                        <p:tgtEl>
                                          <p:spTgt spid="631812">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31812">
                                            <p:txEl>
                                              <p:pRg st="3" end="3"/>
                                            </p:txEl>
                                          </p:spTgt>
                                        </p:tgtEl>
                                        <p:attrNameLst>
                                          <p:attrName>style.visibility</p:attrName>
                                        </p:attrNameLst>
                                      </p:cBhvr>
                                      <p:to>
                                        <p:strVal val="visible"/>
                                      </p:to>
                                    </p:set>
                                    <p:animEffect transition="in" filter="blinds(horizontal)">
                                      <p:cBhvr>
                                        <p:cTn id="18" dur="500"/>
                                        <p:tgtEl>
                                          <p:spTgt spid="631812">
                                            <p:txEl>
                                              <p:pRg st="3" end="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631812">
                                            <p:txEl>
                                              <p:pRg st="4" end="4"/>
                                            </p:txEl>
                                          </p:spTgt>
                                        </p:tgtEl>
                                        <p:attrNameLst>
                                          <p:attrName>style.visibility</p:attrName>
                                        </p:attrNameLst>
                                      </p:cBhvr>
                                      <p:to>
                                        <p:strVal val="visible"/>
                                      </p:to>
                                    </p:set>
                                    <p:animEffect transition="in" filter="blinds(horizontal)">
                                      <p:cBhvr>
                                        <p:cTn id="21" dur="500"/>
                                        <p:tgtEl>
                                          <p:spTgt spid="631812">
                                            <p:txEl>
                                              <p:pRg st="4" end="4"/>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631812">
                                            <p:txEl>
                                              <p:pRg st="5" end="5"/>
                                            </p:txEl>
                                          </p:spTgt>
                                        </p:tgtEl>
                                        <p:attrNameLst>
                                          <p:attrName>style.visibility</p:attrName>
                                        </p:attrNameLst>
                                      </p:cBhvr>
                                      <p:to>
                                        <p:strVal val="visible"/>
                                      </p:to>
                                    </p:set>
                                    <p:animEffect transition="in" filter="blinds(horizontal)">
                                      <p:cBhvr>
                                        <p:cTn id="24" dur="500"/>
                                        <p:tgtEl>
                                          <p:spTgt spid="631812">
                                            <p:txEl>
                                              <p:pRg st="5" end="5"/>
                                            </p:txEl>
                                          </p:spTgt>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631812">
                                            <p:txEl>
                                              <p:pRg st="7" end="7"/>
                                            </p:txEl>
                                          </p:spTgt>
                                        </p:tgtEl>
                                        <p:attrNameLst>
                                          <p:attrName>style.visibility</p:attrName>
                                        </p:attrNameLst>
                                      </p:cBhvr>
                                      <p:to>
                                        <p:strVal val="visible"/>
                                      </p:to>
                                    </p:set>
                                    <p:animEffect transition="in" filter="blinds(horizontal)">
                                      <p:cBhvr>
                                        <p:cTn id="27" dur="500"/>
                                        <p:tgtEl>
                                          <p:spTgt spid="631812">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31812">
                                            <p:txEl>
                                              <p:pRg st="8" end="8"/>
                                            </p:txEl>
                                          </p:spTgt>
                                        </p:tgtEl>
                                        <p:attrNameLst>
                                          <p:attrName>style.visibility</p:attrName>
                                        </p:attrNameLst>
                                      </p:cBhvr>
                                      <p:to>
                                        <p:strVal val="visible"/>
                                      </p:to>
                                    </p:set>
                                    <p:animEffect transition="in" filter="blinds(horizontal)">
                                      <p:cBhvr>
                                        <p:cTn id="32" dur="500"/>
                                        <p:tgtEl>
                                          <p:spTgt spid="631812">
                                            <p:txEl>
                                              <p:pRg st="8" end="8"/>
                                            </p:txEl>
                                          </p:spTgt>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631812">
                                            <p:txEl>
                                              <p:pRg st="9" end="9"/>
                                            </p:txEl>
                                          </p:spTgt>
                                        </p:tgtEl>
                                        <p:attrNameLst>
                                          <p:attrName>style.visibility</p:attrName>
                                        </p:attrNameLst>
                                      </p:cBhvr>
                                      <p:to>
                                        <p:strVal val="visible"/>
                                      </p:to>
                                    </p:set>
                                    <p:animEffect transition="in" filter="blinds(horizontal)">
                                      <p:cBhvr>
                                        <p:cTn id="35" dur="500"/>
                                        <p:tgtEl>
                                          <p:spTgt spid="63181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181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7" name="Rectangle 3"/>
          <p:cNvSpPr>
            <a:spLocks noGrp="1" noChangeArrowheads="1"/>
          </p:cNvSpPr>
          <p:nvPr>
            <p:ph type="title"/>
          </p:nvPr>
        </p:nvSpPr>
        <p:spPr>
          <a:xfrm>
            <a:off x="1143000" y="304800"/>
            <a:ext cx="8001000" cy="685800"/>
          </a:xfrm>
        </p:spPr>
        <p:txBody>
          <a:bodyPr>
            <a:normAutofit fontScale="90000"/>
          </a:bodyPr>
          <a:lstStyle/>
          <a:p>
            <a:r>
              <a:rPr lang="en-US" sz="4000" b="1" dirty="0">
                <a:solidFill>
                  <a:srgbClr val="800000"/>
                </a:solidFill>
                <a:latin typeface="Times New Roman" pitchFamily="18" charset="0"/>
              </a:rPr>
              <a:t>Topographic Map – Example </a:t>
            </a:r>
          </a:p>
        </p:txBody>
      </p:sp>
      <p:sp>
        <p:nvSpPr>
          <p:cNvPr id="635908" name="Rectangle 4"/>
          <p:cNvSpPr>
            <a:spLocks noGrp="1" noChangeArrowheads="1"/>
          </p:cNvSpPr>
          <p:nvPr>
            <p:ph type="body" idx="1"/>
          </p:nvPr>
        </p:nvSpPr>
        <p:spPr>
          <a:xfrm>
            <a:off x="406400" y="1438275"/>
            <a:ext cx="8686800" cy="5305425"/>
          </a:xfrm>
        </p:spPr>
        <p:txBody>
          <a:bodyPr/>
          <a:lstStyle/>
          <a:p>
            <a:r>
              <a:rPr lang="en-US" sz="2800" dirty="0">
                <a:solidFill>
                  <a:srgbClr val="800000"/>
                </a:solidFill>
                <a:latin typeface="Times New Roman" pitchFamily="18" charset="0"/>
                <a:cs typeface="Times New Roman" pitchFamily="18" charset="0"/>
              </a:rPr>
              <a:t>USGS 7.5 Minute Quadrangle (</a:t>
            </a:r>
            <a:r>
              <a:rPr lang="en-US" sz="2800" dirty="0" smtClean="0">
                <a:solidFill>
                  <a:srgbClr val="800000"/>
                </a:solidFill>
                <a:latin typeface="Times New Roman" pitchFamily="18" charset="0"/>
                <a:cs typeface="Times New Roman" pitchFamily="18" charset="0"/>
              </a:rPr>
              <a:t>1:24,000) </a:t>
            </a:r>
            <a:endParaRPr lang="en-US" sz="2800" dirty="0">
              <a:solidFill>
                <a:srgbClr val="800000"/>
              </a:solidFill>
              <a:latin typeface="Times New Roman" pitchFamily="18" charset="0"/>
              <a:cs typeface="Times New Roman" pitchFamily="18" charset="0"/>
            </a:endParaRPr>
          </a:p>
        </p:txBody>
      </p:sp>
      <p:sp>
        <p:nvSpPr>
          <p:cNvPr id="635909"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dirty="0"/>
          </a:p>
        </p:txBody>
      </p:sp>
      <p:sp>
        <p:nvSpPr>
          <p:cNvPr id="635910"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875" y="2286000"/>
            <a:ext cx="8153400" cy="442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859" name="Rectangle 3"/>
          <p:cNvSpPr>
            <a:spLocks noGrp="1" noChangeArrowheads="1"/>
          </p:cNvSpPr>
          <p:nvPr>
            <p:ph type="title"/>
          </p:nvPr>
        </p:nvSpPr>
        <p:spPr>
          <a:xfrm>
            <a:off x="1143000" y="304800"/>
            <a:ext cx="8001000" cy="685800"/>
          </a:xfrm>
        </p:spPr>
        <p:txBody>
          <a:bodyPr>
            <a:normAutofit fontScale="90000"/>
          </a:bodyPr>
          <a:lstStyle/>
          <a:p>
            <a:r>
              <a:rPr lang="en-US" sz="4000" b="1" dirty="0">
                <a:solidFill>
                  <a:srgbClr val="800000"/>
                </a:solidFill>
                <a:latin typeface="Times New Roman" pitchFamily="18" charset="0"/>
              </a:rPr>
              <a:t>Thematic Map – Example </a:t>
            </a:r>
          </a:p>
        </p:txBody>
      </p:sp>
      <p:sp>
        <p:nvSpPr>
          <p:cNvPr id="633860" name="Rectangle 4"/>
          <p:cNvSpPr>
            <a:spLocks noGrp="1" noChangeArrowheads="1"/>
          </p:cNvSpPr>
          <p:nvPr>
            <p:ph type="body" idx="1"/>
          </p:nvPr>
        </p:nvSpPr>
        <p:spPr>
          <a:xfrm>
            <a:off x="406400" y="1438275"/>
            <a:ext cx="8686800" cy="5305425"/>
          </a:xfrm>
        </p:spPr>
        <p:txBody>
          <a:bodyPr/>
          <a:lstStyle/>
          <a:p>
            <a:r>
              <a:rPr lang="en-US" sz="2800" dirty="0">
                <a:solidFill>
                  <a:srgbClr val="800000"/>
                </a:solidFill>
                <a:latin typeface="Times New Roman" pitchFamily="18" charset="0"/>
                <a:cs typeface="Times New Roman" pitchFamily="18" charset="0"/>
              </a:rPr>
              <a:t>Farm Size by County, FL</a:t>
            </a:r>
          </a:p>
        </p:txBody>
      </p:sp>
      <p:sp>
        <p:nvSpPr>
          <p:cNvPr id="633861"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dirty="0"/>
          </a:p>
        </p:txBody>
      </p:sp>
      <p:sp>
        <p:nvSpPr>
          <p:cNvPr id="633862"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dirty="0"/>
          </a:p>
        </p:txBody>
      </p:sp>
      <p:pic>
        <p:nvPicPr>
          <p:cNvPr id="633867" name="Picture 11" descr="Map-Thematic-2"/>
          <p:cNvPicPr>
            <a:picLocks noChangeAspect="1" noChangeArrowheads="1"/>
          </p:cNvPicPr>
          <p:nvPr/>
        </p:nvPicPr>
        <p:blipFill>
          <a:blip r:embed="rId3" cstate="print"/>
          <a:srcRect/>
          <a:stretch>
            <a:fillRect/>
          </a:stretch>
        </p:blipFill>
        <p:spPr bwMode="auto">
          <a:xfrm>
            <a:off x="1335088" y="2078038"/>
            <a:ext cx="5029200" cy="4548187"/>
          </a:xfrm>
          <a:prstGeom prst="rect">
            <a:avLst/>
          </a:prstGeom>
          <a:noFill/>
          <a:ln w="19050">
            <a:solidFill>
              <a:srgbClr val="800000"/>
            </a:solid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Scale</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2777796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2290" name="Picture 2" descr="Presentation_Logo"/>
          <p:cNvPicPr>
            <a:picLocks noChangeAspect="1" noChangeArrowheads="1"/>
          </p:cNvPicPr>
          <p:nvPr/>
        </p:nvPicPr>
        <p:blipFill>
          <a:blip r:embed="rId3" cstate="print"/>
          <a:srcRect/>
          <a:stretch>
            <a:fillRect/>
          </a:stretch>
        </p:blipFill>
        <p:spPr bwMode="auto">
          <a:xfrm>
            <a:off x="242888" y="125413"/>
            <a:ext cx="1004887" cy="989012"/>
          </a:xfrm>
          <a:prstGeom prst="rect">
            <a:avLst/>
          </a:prstGeom>
          <a:noFill/>
        </p:spPr>
      </p:pic>
      <p:sp>
        <p:nvSpPr>
          <p:cNvPr id="652291" name="Rectangle 3"/>
          <p:cNvSpPr>
            <a:spLocks noGrp="1" noChangeArrowheads="1"/>
          </p:cNvSpPr>
          <p:nvPr>
            <p:ph type="title"/>
          </p:nvPr>
        </p:nvSpPr>
        <p:spPr>
          <a:xfrm>
            <a:off x="1143000" y="304800"/>
            <a:ext cx="8001000" cy="685800"/>
          </a:xfrm>
        </p:spPr>
        <p:txBody>
          <a:bodyPr>
            <a:normAutofit fontScale="90000"/>
          </a:bodyPr>
          <a:lstStyle/>
          <a:p>
            <a:r>
              <a:rPr lang="en-US" sz="4000" b="1" dirty="0">
                <a:solidFill>
                  <a:srgbClr val="800000"/>
                </a:solidFill>
                <a:latin typeface="Times New Roman" pitchFamily="18" charset="0"/>
              </a:rPr>
              <a:t>Scale matters ...</a:t>
            </a:r>
          </a:p>
        </p:txBody>
      </p:sp>
      <p:sp>
        <p:nvSpPr>
          <p:cNvPr id="652293"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dirty="0"/>
          </a:p>
        </p:txBody>
      </p:sp>
      <p:sp>
        <p:nvSpPr>
          <p:cNvPr id="652294"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dirty="0"/>
          </a:p>
        </p:txBody>
      </p:sp>
      <p:pic>
        <p:nvPicPr>
          <p:cNvPr id="652297" name="Picture 9" descr="Scale_McKnightHess_p389a"/>
          <p:cNvPicPr>
            <a:picLocks noChangeAspect="1" noChangeArrowheads="1"/>
          </p:cNvPicPr>
          <p:nvPr/>
        </p:nvPicPr>
        <p:blipFill>
          <a:blip r:embed="rId4" cstate="print"/>
          <a:srcRect/>
          <a:stretch>
            <a:fillRect/>
          </a:stretch>
        </p:blipFill>
        <p:spPr bwMode="auto">
          <a:xfrm>
            <a:off x="931863" y="4383088"/>
            <a:ext cx="3254375" cy="2012950"/>
          </a:xfrm>
          <a:prstGeom prst="rect">
            <a:avLst/>
          </a:prstGeom>
          <a:noFill/>
          <a:ln w="19050">
            <a:solidFill>
              <a:srgbClr val="800000"/>
            </a:solidFill>
            <a:miter lim="800000"/>
            <a:headEnd/>
            <a:tailEnd/>
          </a:ln>
        </p:spPr>
      </p:pic>
      <p:pic>
        <p:nvPicPr>
          <p:cNvPr id="652298" name="Picture 10" descr="Scale_McKnightHess_p389b"/>
          <p:cNvPicPr>
            <a:picLocks noChangeAspect="1" noChangeArrowheads="1"/>
          </p:cNvPicPr>
          <p:nvPr/>
        </p:nvPicPr>
        <p:blipFill>
          <a:blip r:embed="rId5" cstate="print"/>
          <a:srcRect/>
          <a:stretch>
            <a:fillRect/>
          </a:stretch>
        </p:blipFill>
        <p:spPr bwMode="auto">
          <a:xfrm>
            <a:off x="4992688" y="4157663"/>
            <a:ext cx="2962275" cy="1828800"/>
          </a:xfrm>
          <a:prstGeom prst="rect">
            <a:avLst/>
          </a:prstGeom>
          <a:noFill/>
          <a:ln w="19050">
            <a:solidFill>
              <a:srgbClr val="800000"/>
            </a:solidFill>
            <a:miter lim="800000"/>
            <a:headEnd/>
            <a:tailEnd/>
          </a:ln>
        </p:spPr>
      </p:pic>
      <p:pic>
        <p:nvPicPr>
          <p:cNvPr id="652299" name="Picture 11" descr="Scale_McKnightHess_p389c"/>
          <p:cNvPicPr>
            <a:picLocks noChangeAspect="1" noChangeArrowheads="1"/>
          </p:cNvPicPr>
          <p:nvPr/>
        </p:nvPicPr>
        <p:blipFill>
          <a:blip r:embed="rId6" cstate="print"/>
          <a:srcRect/>
          <a:stretch>
            <a:fillRect/>
          </a:stretch>
        </p:blipFill>
        <p:spPr bwMode="auto">
          <a:xfrm>
            <a:off x="6172200" y="2025650"/>
            <a:ext cx="2660650" cy="1644650"/>
          </a:xfrm>
          <a:prstGeom prst="rect">
            <a:avLst/>
          </a:prstGeom>
          <a:noFill/>
          <a:ln w="19050">
            <a:solidFill>
              <a:srgbClr val="800000"/>
            </a:solidFill>
            <a:miter lim="800000"/>
            <a:headEnd/>
            <a:tailEnd/>
          </a:ln>
        </p:spPr>
      </p:pic>
      <p:pic>
        <p:nvPicPr>
          <p:cNvPr id="652300" name="Picture 12" descr="Scale_McKnightHess_p389d"/>
          <p:cNvPicPr>
            <a:picLocks noChangeAspect="1" noChangeArrowheads="1"/>
          </p:cNvPicPr>
          <p:nvPr/>
        </p:nvPicPr>
        <p:blipFill>
          <a:blip r:embed="rId7" cstate="print"/>
          <a:srcRect/>
          <a:stretch>
            <a:fillRect/>
          </a:stretch>
        </p:blipFill>
        <p:spPr bwMode="auto">
          <a:xfrm>
            <a:off x="3170238" y="1476375"/>
            <a:ext cx="2366962" cy="1463675"/>
          </a:xfrm>
          <a:prstGeom prst="rect">
            <a:avLst/>
          </a:prstGeom>
          <a:noFill/>
          <a:ln w="19050">
            <a:solidFill>
              <a:srgbClr val="800000"/>
            </a:solidFill>
            <a:miter lim="800000"/>
            <a:headEnd/>
            <a:tailEnd/>
          </a:ln>
        </p:spPr>
      </p:pic>
      <p:pic>
        <p:nvPicPr>
          <p:cNvPr id="652301" name="Picture 13" descr="Scale_McKnightHess_p389e"/>
          <p:cNvPicPr>
            <a:picLocks noChangeAspect="1" noChangeArrowheads="1"/>
          </p:cNvPicPr>
          <p:nvPr/>
        </p:nvPicPr>
        <p:blipFill>
          <a:blip r:embed="rId8" cstate="print"/>
          <a:srcRect/>
          <a:stretch>
            <a:fillRect/>
          </a:stretch>
        </p:blipFill>
        <p:spPr bwMode="auto">
          <a:xfrm>
            <a:off x="520700" y="2044700"/>
            <a:ext cx="2074863" cy="1282700"/>
          </a:xfrm>
          <a:prstGeom prst="rect">
            <a:avLst/>
          </a:prstGeom>
          <a:noFill/>
          <a:ln w="19050">
            <a:solidFill>
              <a:srgbClr val="800000"/>
            </a:solidFill>
            <a:miter lim="800000"/>
            <a:headEnd/>
            <a:tailEnd/>
          </a:ln>
        </p:spPr>
      </p:pic>
      <p:sp>
        <p:nvSpPr>
          <p:cNvPr id="652303" name="Text Box 15"/>
          <p:cNvSpPr txBox="1">
            <a:spLocks noChangeArrowheads="1"/>
          </p:cNvSpPr>
          <p:nvPr/>
        </p:nvSpPr>
        <p:spPr bwMode="auto">
          <a:xfrm>
            <a:off x="517525" y="3338513"/>
            <a:ext cx="1368425" cy="396875"/>
          </a:xfrm>
          <a:prstGeom prst="rect">
            <a:avLst/>
          </a:prstGeom>
          <a:noFill/>
          <a:ln w="9525">
            <a:noFill/>
            <a:miter lim="800000"/>
            <a:headEnd/>
            <a:tailEnd/>
          </a:ln>
          <a:effectLst/>
        </p:spPr>
        <p:txBody>
          <a:bodyPr wrap="none">
            <a:spAutoFit/>
          </a:bodyPr>
          <a:lstStyle/>
          <a:p>
            <a:r>
              <a:rPr lang="en-US" sz="2000" dirty="0">
                <a:solidFill>
                  <a:srgbClr val="800000"/>
                </a:solidFill>
                <a:latin typeface="Times New Roman" pitchFamily="18" charset="0"/>
              </a:rPr>
              <a:t>Small-scale</a:t>
            </a:r>
          </a:p>
        </p:txBody>
      </p:sp>
      <p:sp>
        <p:nvSpPr>
          <p:cNvPr id="652309" name="Text Box 21"/>
          <p:cNvSpPr txBox="1">
            <a:spLocks noChangeArrowheads="1"/>
          </p:cNvSpPr>
          <p:nvPr/>
        </p:nvSpPr>
        <p:spPr bwMode="auto">
          <a:xfrm>
            <a:off x="2762250" y="6380163"/>
            <a:ext cx="1368425" cy="396875"/>
          </a:xfrm>
          <a:prstGeom prst="rect">
            <a:avLst/>
          </a:prstGeom>
          <a:noFill/>
          <a:ln w="9525">
            <a:noFill/>
            <a:miter lim="800000"/>
            <a:headEnd/>
            <a:tailEnd/>
          </a:ln>
          <a:effectLst/>
        </p:spPr>
        <p:txBody>
          <a:bodyPr wrap="none">
            <a:spAutoFit/>
          </a:bodyPr>
          <a:lstStyle/>
          <a:p>
            <a:r>
              <a:rPr lang="en-US" sz="2000" dirty="0">
                <a:solidFill>
                  <a:srgbClr val="800000"/>
                </a:solidFill>
                <a:latin typeface="Times New Roman" pitchFamily="18" charset="0"/>
              </a:rPr>
              <a:t>Large-scale</a:t>
            </a:r>
          </a:p>
        </p:txBody>
      </p:sp>
      <p:sp>
        <p:nvSpPr>
          <p:cNvPr id="652310" name="Freeform 22"/>
          <p:cNvSpPr>
            <a:spLocks/>
          </p:cNvSpPr>
          <p:nvPr/>
        </p:nvSpPr>
        <p:spPr bwMode="auto">
          <a:xfrm>
            <a:off x="2060575" y="3094038"/>
            <a:ext cx="3903663" cy="1042987"/>
          </a:xfrm>
          <a:custGeom>
            <a:avLst/>
            <a:gdLst/>
            <a:ahLst/>
            <a:cxnLst>
              <a:cxn ang="0">
                <a:pos x="0" y="273"/>
              </a:cxn>
              <a:cxn ang="0">
                <a:pos x="220" y="382"/>
              </a:cxn>
              <a:cxn ang="0">
                <a:pos x="759" y="245"/>
              </a:cxn>
              <a:cxn ang="0">
                <a:pos x="1088" y="117"/>
              </a:cxn>
              <a:cxn ang="0">
                <a:pos x="1390" y="26"/>
              </a:cxn>
              <a:cxn ang="0">
                <a:pos x="1673" y="8"/>
              </a:cxn>
              <a:cxn ang="0">
                <a:pos x="1865" y="8"/>
              </a:cxn>
              <a:cxn ang="0">
                <a:pos x="2213" y="53"/>
              </a:cxn>
              <a:cxn ang="0">
                <a:pos x="2387" y="163"/>
              </a:cxn>
              <a:cxn ang="0">
                <a:pos x="2451" y="355"/>
              </a:cxn>
              <a:cxn ang="0">
                <a:pos x="2341" y="483"/>
              </a:cxn>
              <a:cxn ang="0">
                <a:pos x="2021" y="538"/>
              </a:cxn>
              <a:cxn ang="0">
                <a:pos x="1664" y="492"/>
              </a:cxn>
              <a:cxn ang="0">
                <a:pos x="1372" y="510"/>
              </a:cxn>
              <a:cxn ang="0">
                <a:pos x="1253" y="657"/>
              </a:cxn>
            </a:cxnLst>
            <a:rect l="0" t="0" r="r" b="b"/>
            <a:pathLst>
              <a:path w="2459" h="657">
                <a:moveTo>
                  <a:pt x="0" y="273"/>
                </a:moveTo>
                <a:cubicBezTo>
                  <a:pt x="47" y="330"/>
                  <a:pt x="94" y="387"/>
                  <a:pt x="220" y="382"/>
                </a:cubicBezTo>
                <a:cubicBezTo>
                  <a:pt x="346" y="377"/>
                  <a:pt x="614" y="289"/>
                  <a:pt x="759" y="245"/>
                </a:cubicBezTo>
                <a:cubicBezTo>
                  <a:pt x="904" y="201"/>
                  <a:pt x="983" y="154"/>
                  <a:pt x="1088" y="117"/>
                </a:cubicBezTo>
                <a:cubicBezTo>
                  <a:pt x="1193" y="80"/>
                  <a:pt x="1293" y="44"/>
                  <a:pt x="1390" y="26"/>
                </a:cubicBezTo>
                <a:cubicBezTo>
                  <a:pt x="1487" y="8"/>
                  <a:pt x="1594" y="11"/>
                  <a:pt x="1673" y="8"/>
                </a:cubicBezTo>
                <a:cubicBezTo>
                  <a:pt x="1752" y="5"/>
                  <a:pt x="1775" y="0"/>
                  <a:pt x="1865" y="8"/>
                </a:cubicBezTo>
                <a:cubicBezTo>
                  <a:pt x="1955" y="16"/>
                  <a:pt x="2126" y="27"/>
                  <a:pt x="2213" y="53"/>
                </a:cubicBezTo>
                <a:cubicBezTo>
                  <a:pt x="2300" y="79"/>
                  <a:pt x="2347" y="113"/>
                  <a:pt x="2387" y="163"/>
                </a:cubicBezTo>
                <a:cubicBezTo>
                  <a:pt x="2427" y="213"/>
                  <a:pt x="2459" y="302"/>
                  <a:pt x="2451" y="355"/>
                </a:cubicBezTo>
                <a:cubicBezTo>
                  <a:pt x="2443" y="408"/>
                  <a:pt x="2413" y="453"/>
                  <a:pt x="2341" y="483"/>
                </a:cubicBezTo>
                <a:cubicBezTo>
                  <a:pt x="2269" y="513"/>
                  <a:pt x="2134" y="537"/>
                  <a:pt x="2021" y="538"/>
                </a:cubicBezTo>
                <a:cubicBezTo>
                  <a:pt x="1908" y="539"/>
                  <a:pt x="1772" y="497"/>
                  <a:pt x="1664" y="492"/>
                </a:cubicBezTo>
                <a:cubicBezTo>
                  <a:pt x="1556" y="487"/>
                  <a:pt x="1440" y="483"/>
                  <a:pt x="1372" y="510"/>
                </a:cubicBezTo>
                <a:cubicBezTo>
                  <a:pt x="1304" y="537"/>
                  <a:pt x="1278" y="597"/>
                  <a:pt x="1253" y="657"/>
                </a:cubicBezTo>
              </a:path>
            </a:pathLst>
          </a:custGeom>
          <a:noFill/>
          <a:ln w="19050">
            <a:solidFill>
              <a:srgbClr val="800000"/>
            </a:solidFill>
            <a:round/>
            <a:headEnd/>
            <a:tailEnd type="stealth" w="lg" len="lg"/>
          </a:ln>
          <a:effectLst/>
        </p:spPr>
        <p:txBody>
          <a:bodyPr/>
          <a:lstStyle/>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7" name="Rectangle 3"/>
          <p:cNvSpPr>
            <a:spLocks noGrp="1" noChangeArrowheads="1"/>
          </p:cNvSpPr>
          <p:nvPr>
            <p:ph type="title"/>
          </p:nvPr>
        </p:nvSpPr>
        <p:spPr>
          <a:xfrm>
            <a:off x="1143000" y="304800"/>
            <a:ext cx="8001000" cy="685800"/>
          </a:xfrm>
        </p:spPr>
        <p:txBody>
          <a:bodyPr>
            <a:normAutofit fontScale="90000"/>
          </a:bodyPr>
          <a:lstStyle/>
          <a:p>
            <a:r>
              <a:rPr lang="en-US" sz="4000" b="1" dirty="0" smtClean="0">
                <a:solidFill>
                  <a:srgbClr val="800000"/>
                </a:solidFill>
                <a:latin typeface="Times New Roman" pitchFamily="18" charset="0"/>
              </a:rPr>
              <a:t>Map Scale</a:t>
            </a:r>
            <a:endParaRPr lang="en-US" sz="4000" b="1" dirty="0">
              <a:solidFill>
                <a:srgbClr val="800000"/>
              </a:solidFill>
              <a:latin typeface="Times New Roman" pitchFamily="18" charset="0"/>
            </a:endParaRPr>
          </a:p>
        </p:txBody>
      </p:sp>
      <p:sp>
        <p:nvSpPr>
          <p:cNvPr id="646148" name="Rectangle 4"/>
          <p:cNvSpPr>
            <a:spLocks noGrp="1" noChangeArrowheads="1"/>
          </p:cNvSpPr>
          <p:nvPr>
            <p:ph type="body" idx="1"/>
          </p:nvPr>
        </p:nvSpPr>
        <p:spPr>
          <a:xfrm>
            <a:off x="406400" y="1438275"/>
            <a:ext cx="8686800" cy="5305425"/>
          </a:xfrm>
        </p:spPr>
        <p:txBody>
          <a:bodyPr/>
          <a:lstStyle/>
          <a:p>
            <a:r>
              <a:rPr lang="en-US" sz="2800" dirty="0">
                <a:solidFill>
                  <a:srgbClr val="800000"/>
                </a:solidFill>
                <a:latin typeface="Times New Roman" pitchFamily="18" charset="0"/>
                <a:cs typeface="Times New Roman" pitchFamily="18" charset="0"/>
              </a:rPr>
              <a:t>Degree to which Earth has been reduced for reproduction</a:t>
            </a:r>
          </a:p>
          <a:p>
            <a:r>
              <a:rPr lang="en-US" sz="2800" b="1" dirty="0">
                <a:solidFill>
                  <a:srgbClr val="800000"/>
                </a:solidFill>
                <a:latin typeface="Times New Roman" pitchFamily="18" charset="0"/>
                <a:cs typeface="Times New Roman" pitchFamily="18" charset="0"/>
              </a:rPr>
              <a:t>Ratio</a:t>
            </a:r>
            <a:r>
              <a:rPr lang="en-US" sz="2800" i="1" dirty="0">
                <a:solidFill>
                  <a:srgbClr val="800000"/>
                </a:solidFill>
                <a:latin typeface="Times New Roman" pitchFamily="18" charset="0"/>
                <a:cs typeface="Times New Roman" pitchFamily="18" charset="0"/>
              </a:rPr>
              <a:t> </a:t>
            </a:r>
            <a:r>
              <a:rPr lang="en-US" sz="2800" dirty="0">
                <a:solidFill>
                  <a:srgbClr val="800000"/>
                </a:solidFill>
                <a:latin typeface="Times New Roman" pitchFamily="18" charset="0"/>
                <a:cs typeface="Times New Roman" pitchFamily="18" charset="0"/>
              </a:rPr>
              <a:t>between the </a:t>
            </a:r>
            <a:r>
              <a:rPr lang="en-US" sz="2800" b="1" dirty="0">
                <a:solidFill>
                  <a:srgbClr val="800000"/>
                </a:solidFill>
                <a:latin typeface="Times New Roman" pitchFamily="18" charset="0"/>
                <a:cs typeface="Times New Roman" pitchFamily="18" charset="0"/>
              </a:rPr>
              <a:t>distance shown on a map</a:t>
            </a:r>
            <a:r>
              <a:rPr lang="en-US" sz="2800" dirty="0">
                <a:solidFill>
                  <a:srgbClr val="800000"/>
                </a:solidFill>
                <a:latin typeface="Times New Roman" pitchFamily="18" charset="0"/>
                <a:cs typeface="Times New Roman" pitchFamily="18" charset="0"/>
              </a:rPr>
              <a:t> and the </a:t>
            </a:r>
            <a:r>
              <a:rPr lang="en-US" sz="2800" b="1" dirty="0">
                <a:solidFill>
                  <a:srgbClr val="800000"/>
                </a:solidFill>
                <a:latin typeface="Times New Roman" pitchFamily="18" charset="0"/>
                <a:cs typeface="Times New Roman" pitchFamily="18" charset="0"/>
              </a:rPr>
              <a:t>actual distance on the ground</a:t>
            </a:r>
          </a:p>
          <a:p>
            <a:pPr lvl="1"/>
            <a:endParaRPr lang="en-US" sz="1000" b="1" dirty="0">
              <a:solidFill>
                <a:srgbClr val="800000"/>
              </a:solidFill>
              <a:latin typeface="Times New Roman" pitchFamily="18" charset="0"/>
              <a:cs typeface="Times New Roman" pitchFamily="18" charset="0"/>
            </a:endParaRPr>
          </a:p>
          <a:p>
            <a:pPr lvl="1"/>
            <a:r>
              <a:rPr lang="en-US" sz="2400" b="1" dirty="0">
                <a:solidFill>
                  <a:srgbClr val="800000"/>
                </a:solidFill>
                <a:latin typeface="Times New Roman" pitchFamily="18" charset="0"/>
                <a:cs typeface="Times New Roman" pitchFamily="18" charset="0"/>
              </a:rPr>
              <a:t>Verbal scale / Written scale</a:t>
            </a:r>
          </a:p>
          <a:p>
            <a:pPr lvl="1"/>
            <a:endParaRPr lang="en-US" sz="4000" b="1" dirty="0">
              <a:solidFill>
                <a:srgbClr val="800000"/>
              </a:solidFill>
              <a:latin typeface="Times New Roman" pitchFamily="18" charset="0"/>
              <a:cs typeface="Times New Roman" pitchFamily="18" charset="0"/>
            </a:endParaRPr>
          </a:p>
          <a:p>
            <a:pPr lvl="1"/>
            <a:r>
              <a:rPr lang="en-US" sz="2400" b="1" dirty="0">
                <a:solidFill>
                  <a:srgbClr val="800000"/>
                </a:solidFill>
                <a:latin typeface="Times New Roman" pitchFamily="18" charset="0"/>
                <a:cs typeface="Times New Roman" pitchFamily="18" charset="0"/>
              </a:rPr>
              <a:t>Representative fraction / Fractional Scale</a:t>
            </a:r>
          </a:p>
          <a:p>
            <a:pPr lvl="1"/>
            <a:endParaRPr lang="en-US" sz="4000" b="1" dirty="0">
              <a:solidFill>
                <a:srgbClr val="800000"/>
              </a:solidFill>
              <a:latin typeface="Times New Roman" pitchFamily="18" charset="0"/>
              <a:cs typeface="Times New Roman" pitchFamily="18" charset="0"/>
            </a:endParaRPr>
          </a:p>
          <a:p>
            <a:pPr lvl="1"/>
            <a:r>
              <a:rPr lang="en-US" sz="2400" b="1" dirty="0">
                <a:solidFill>
                  <a:srgbClr val="800000"/>
                </a:solidFill>
                <a:latin typeface="Times New Roman" pitchFamily="18" charset="0"/>
                <a:cs typeface="Times New Roman" pitchFamily="18" charset="0"/>
              </a:rPr>
              <a:t>Graphic scale /Scale bar</a:t>
            </a:r>
            <a:endParaRPr lang="en-US" sz="4000" b="1" dirty="0">
              <a:solidFill>
                <a:srgbClr val="800000"/>
              </a:solidFill>
              <a:latin typeface="Times New Roman" pitchFamily="18" charset="0"/>
              <a:cs typeface="Times New Roman" pitchFamily="18" charset="0"/>
            </a:endParaRPr>
          </a:p>
        </p:txBody>
      </p:sp>
      <p:sp>
        <p:nvSpPr>
          <p:cNvPr id="646149"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dirty="0"/>
          </a:p>
        </p:txBody>
      </p:sp>
      <p:sp>
        <p:nvSpPr>
          <p:cNvPr id="646150"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dirty="0"/>
          </a:p>
        </p:txBody>
      </p:sp>
      <p:pic>
        <p:nvPicPr>
          <p:cNvPr id="646157" name="Picture 13" descr="Scale_Written"/>
          <p:cNvPicPr>
            <a:picLocks noChangeAspect="1" noChangeArrowheads="1"/>
          </p:cNvPicPr>
          <p:nvPr/>
        </p:nvPicPr>
        <p:blipFill>
          <a:blip r:embed="rId3" cstate="print"/>
          <a:srcRect/>
          <a:stretch>
            <a:fillRect/>
          </a:stretch>
        </p:blipFill>
        <p:spPr bwMode="auto">
          <a:xfrm>
            <a:off x="1270000" y="3532188"/>
            <a:ext cx="5499100" cy="558800"/>
          </a:xfrm>
          <a:prstGeom prst="rect">
            <a:avLst/>
          </a:prstGeom>
          <a:noFill/>
          <a:ln w="19050">
            <a:solidFill>
              <a:srgbClr val="800000"/>
            </a:solidFill>
            <a:miter lim="800000"/>
            <a:headEnd/>
            <a:tailEnd/>
          </a:ln>
        </p:spPr>
      </p:pic>
      <p:pic>
        <p:nvPicPr>
          <p:cNvPr id="646158" name="Picture 14" descr="Scale_Graphic"/>
          <p:cNvPicPr>
            <a:picLocks noChangeAspect="1" noChangeArrowheads="1"/>
          </p:cNvPicPr>
          <p:nvPr/>
        </p:nvPicPr>
        <p:blipFill>
          <a:blip r:embed="rId4" cstate="print"/>
          <a:srcRect/>
          <a:stretch>
            <a:fillRect/>
          </a:stretch>
        </p:blipFill>
        <p:spPr bwMode="auto">
          <a:xfrm>
            <a:off x="1249363" y="5911850"/>
            <a:ext cx="5524500" cy="711200"/>
          </a:xfrm>
          <a:prstGeom prst="rect">
            <a:avLst/>
          </a:prstGeom>
          <a:noFill/>
          <a:ln w="19050">
            <a:solidFill>
              <a:srgbClr val="800000"/>
            </a:solidFill>
            <a:miter lim="800000"/>
            <a:headEnd/>
            <a:tailEnd/>
          </a:ln>
        </p:spPr>
      </p:pic>
      <p:pic>
        <p:nvPicPr>
          <p:cNvPr id="646159" name="Picture 15" descr="Scale_Representative"/>
          <p:cNvPicPr>
            <a:picLocks noChangeAspect="1" noChangeArrowheads="1"/>
          </p:cNvPicPr>
          <p:nvPr/>
        </p:nvPicPr>
        <p:blipFill>
          <a:blip r:embed="rId5" cstate="print"/>
          <a:srcRect/>
          <a:stretch>
            <a:fillRect/>
          </a:stretch>
        </p:blipFill>
        <p:spPr bwMode="auto">
          <a:xfrm>
            <a:off x="1239838" y="4722813"/>
            <a:ext cx="5499100" cy="558800"/>
          </a:xfrm>
          <a:prstGeom prst="rect">
            <a:avLst/>
          </a:prstGeom>
          <a:noFill/>
          <a:ln w="19050">
            <a:solidFill>
              <a:srgbClr val="8000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46148">
                                            <p:txEl>
                                              <p:pRg st="0" end="0"/>
                                            </p:txEl>
                                          </p:spTgt>
                                        </p:tgtEl>
                                        <p:attrNameLst>
                                          <p:attrName>style.visibility</p:attrName>
                                        </p:attrNameLst>
                                      </p:cBhvr>
                                      <p:to>
                                        <p:strVal val="visible"/>
                                      </p:to>
                                    </p:set>
                                    <p:animEffect transition="in" filter="blinds(horizontal)">
                                      <p:cBhvr>
                                        <p:cTn id="7" dur="500"/>
                                        <p:tgtEl>
                                          <p:spTgt spid="64614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46148">
                                            <p:txEl>
                                              <p:pRg st="1" end="1"/>
                                            </p:txEl>
                                          </p:spTgt>
                                        </p:tgtEl>
                                        <p:attrNameLst>
                                          <p:attrName>style.visibility</p:attrName>
                                        </p:attrNameLst>
                                      </p:cBhvr>
                                      <p:to>
                                        <p:strVal val="visible"/>
                                      </p:to>
                                    </p:set>
                                    <p:animEffect transition="in" filter="blinds(horizontal)">
                                      <p:cBhvr>
                                        <p:cTn id="12" dur="500"/>
                                        <p:tgtEl>
                                          <p:spTgt spid="64614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46148">
                                            <p:txEl>
                                              <p:pRg st="3" end="3"/>
                                            </p:txEl>
                                          </p:spTgt>
                                        </p:tgtEl>
                                        <p:attrNameLst>
                                          <p:attrName>style.visibility</p:attrName>
                                        </p:attrNameLst>
                                      </p:cBhvr>
                                      <p:to>
                                        <p:strVal val="visible"/>
                                      </p:to>
                                    </p:set>
                                    <p:animEffect transition="in" filter="blinds(horizontal)">
                                      <p:cBhvr>
                                        <p:cTn id="17" dur="500"/>
                                        <p:tgtEl>
                                          <p:spTgt spid="646148">
                                            <p:txEl>
                                              <p:pRg st="3" end="3"/>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646157"/>
                                        </p:tgtEl>
                                        <p:attrNameLst>
                                          <p:attrName>style.visibility</p:attrName>
                                        </p:attrNameLst>
                                      </p:cBhvr>
                                      <p:to>
                                        <p:strVal val="visible"/>
                                      </p:to>
                                    </p:set>
                                    <p:animEffect transition="in" filter="blinds(horizontal)">
                                      <p:cBhvr>
                                        <p:cTn id="20" dur="500"/>
                                        <p:tgtEl>
                                          <p:spTgt spid="646157"/>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46148">
                                            <p:txEl>
                                              <p:pRg st="5" end="5"/>
                                            </p:txEl>
                                          </p:spTgt>
                                        </p:tgtEl>
                                        <p:attrNameLst>
                                          <p:attrName>style.visibility</p:attrName>
                                        </p:attrNameLst>
                                      </p:cBhvr>
                                      <p:to>
                                        <p:strVal val="visible"/>
                                      </p:to>
                                    </p:set>
                                    <p:animEffect transition="in" filter="blinds(horizontal)">
                                      <p:cBhvr>
                                        <p:cTn id="25" dur="500"/>
                                        <p:tgtEl>
                                          <p:spTgt spid="646148">
                                            <p:txEl>
                                              <p:pRg st="5" end="5"/>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646159"/>
                                        </p:tgtEl>
                                        <p:attrNameLst>
                                          <p:attrName>style.visibility</p:attrName>
                                        </p:attrNameLst>
                                      </p:cBhvr>
                                      <p:to>
                                        <p:strVal val="visible"/>
                                      </p:to>
                                    </p:set>
                                    <p:animEffect transition="in" filter="blinds(horizontal)">
                                      <p:cBhvr>
                                        <p:cTn id="28" dur="500"/>
                                        <p:tgtEl>
                                          <p:spTgt spid="646159"/>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646148">
                                            <p:txEl>
                                              <p:pRg st="7" end="7"/>
                                            </p:txEl>
                                          </p:spTgt>
                                        </p:tgtEl>
                                        <p:attrNameLst>
                                          <p:attrName>style.visibility</p:attrName>
                                        </p:attrNameLst>
                                      </p:cBhvr>
                                      <p:to>
                                        <p:strVal val="visible"/>
                                      </p:to>
                                    </p:set>
                                    <p:animEffect transition="in" filter="blinds(horizontal)">
                                      <p:cBhvr>
                                        <p:cTn id="33" dur="500"/>
                                        <p:tgtEl>
                                          <p:spTgt spid="646148">
                                            <p:txEl>
                                              <p:pRg st="7" end="7"/>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646158"/>
                                        </p:tgtEl>
                                        <p:attrNameLst>
                                          <p:attrName>style.visibility</p:attrName>
                                        </p:attrNameLst>
                                      </p:cBhvr>
                                      <p:to>
                                        <p:strVal val="visible"/>
                                      </p:to>
                                    </p:set>
                                    <p:animEffect transition="in" filter="blinds(horizontal)">
                                      <p:cBhvr>
                                        <p:cTn id="36" dur="500"/>
                                        <p:tgtEl>
                                          <p:spTgt spid="646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6148"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195" name="Rectangle 3"/>
          <p:cNvSpPr>
            <a:spLocks noGrp="1" noChangeArrowheads="1"/>
          </p:cNvSpPr>
          <p:nvPr>
            <p:ph type="title"/>
          </p:nvPr>
        </p:nvSpPr>
        <p:spPr>
          <a:xfrm>
            <a:off x="1143000" y="304800"/>
            <a:ext cx="8001000" cy="685800"/>
          </a:xfrm>
        </p:spPr>
        <p:txBody>
          <a:bodyPr>
            <a:normAutofit fontScale="90000"/>
          </a:bodyPr>
          <a:lstStyle/>
          <a:p>
            <a:r>
              <a:rPr lang="en-US" sz="4000" b="1" dirty="0">
                <a:solidFill>
                  <a:srgbClr val="800000"/>
                </a:solidFill>
                <a:latin typeface="Times New Roman" pitchFamily="18" charset="0"/>
              </a:rPr>
              <a:t>Map Scale</a:t>
            </a:r>
          </a:p>
        </p:txBody>
      </p:sp>
      <p:sp>
        <p:nvSpPr>
          <p:cNvPr id="648196" name="Rectangle 4"/>
          <p:cNvSpPr>
            <a:spLocks noGrp="1" noChangeArrowheads="1"/>
          </p:cNvSpPr>
          <p:nvPr>
            <p:ph type="body" idx="1"/>
          </p:nvPr>
        </p:nvSpPr>
        <p:spPr>
          <a:xfrm>
            <a:off x="406400" y="1438275"/>
            <a:ext cx="8686800" cy="5305425"/>
          </a:xfrm>
        </p:spPr>
        <p:txBody>
          <a:bodyPr/>
          <a:lstStyle/>
          <a:p>
            <a:r>
              <a:rPr lang="en-GB" sz="2800" b="1" dirty="0">
                <a:solidFill>
                  <a:srgbClr val="800000"/>
                </a:solidFill>
                <a:latin typeface="Times New Roman" pitchFamily="18" charset="0"/>
                <a:cs typeface="Times New Roman" pitchFamily="18" charset="0"/>
              </a:rPr>
              <a:t>Small-scale</a:t>
            </a:r>
            <a:r>
              <a:rPr lang="en-GB" sz="2800" dirty="0">
                <a:solidFill>
                  <a:srgbClr val="800000"/>
                </a:solidFill>
                <a:latin typeface="Times New Roman" pitchFamily="18" charset="0"/>
                <a:cs typeface="Times New Roman" pitchFamily="18" charset="0"/>
              </a:rPr>
              <a:t> </a:t>
            </a:r>
            <a:r>
              <a:rPr lang="en-GB" sz="2800" dirty="0" smtClean="0">
                <a:solidFill>
                  <a:srgbClr val="800000"/>
                </a:solidFill>
                <a:latin typeface="Times New Roman" pitchFamily="18" charset="0"/>
                <a:cs typeface="Times New Roman" pitchFamily="18" charset="0"/>
              </a:rPr>
              <a:t>vs</a:t>
            </a:r>
            <a:r>
              <a:rPr lang="en-GB" sz="2800" dirty="0">
                <a:solidFill>
                  <a:srgbClr val="800000"/>
                </a:solidFill>
                <a:latin typeface="Times New Roman" pitchFamily="18" charset="0"/>
                <a:cs typeface="Times New Roman" pitchFamily="18" charset="0"/>
              </a:rPr>
              <a:t>. </a:t>
            </a:r>
            <a:r>
              <a:rPr lang="en-GB" sz="2800" b="1" dirty="0" smtClean="0">
                <a:solidFill>
                  <a:srgbClr val="800000"/>
                </a:solidFill>
                <a:latin typeface="Times New Roman" pitchFamily="18" charset="0"/>
                <a:cs typeface="Times New Roman" pitchFamily="18" charset="0"/>
              </a:rPr>
              <a:t>Large-scale</a:t>
            </a:r>
            <a:endParaRPr lang="en-GB" sz="2800" dirty="0">
              <a:solidFill>
                <a:srgbClr val="800000"/>
              </a:solidFill>
              <a:latin typeface="Times New Roman" pitchFamily="18" charset="0"/>
              <a:cs typeface="Times New Roman" pitchFamily="18" charset="0"/>
            </a:endParaRPr>
          </a:p>
          <a:p>
            <a:pPr lvl="1"/>
            <a:endParaRPr lang="en-US" sz="2400" i="1" dirty="0" smtClean="0">
              <a:solidFill>
                <a:srgbClr val="800000"/>
              </a:solidFill>
              <a:latin typeface="Times New Roman" pitchFamily="18" charset="0"/>
            </a:endParaRPr>
          </a:p>
          <a:p>
            <a:pPr lvl="1"/>
            <a:r>
              <a:rPr lang="en-US" sz="2400" i="1" dirty="0" smtClean="0">
                <a:solidFill>
                  <a:srgbClr val="800000"/>
                </a:solidFill>
                <a:latin typeface="Times New Roman" pitchFamily="18" charset="0"/>
              </a:rPr>
              <a:t>Relative</a:t>
            </a:r>
            <a:r>
              <a:rPr lang="en-US" sz="2400" dirty="0" smtClean="0">
                <a:solidFill>
                  <a:srgbClr val="800000"/>
                </a:solidFill>
                <a:latin typeface="Times New Roman" pitchFamily="18" charset="0"/>
              </a:rPr>
              <a:t> </a:t>
            </a:r>
            <a:r>
              <a:rPr lang="en-US" sz="2400" i="1" dirty="0">
                <a:solidFill>
                  <a:srgbClr val="800000"/>
                </a:solidFill>
                <a:latin typeface="Times New Roman" pitchFamily="18" charset="0"/>
              </a:rPr>
              <a:t>expressions</a:t>
            </a:r>
          </a:p>
          <a:p>
            <a:pPr lvl="1"/>
            <a:r>
              <a:rPr lang="en-US" sz="2400" i="1" dirty="0">
                <a:solidFill>
                  <a:srgbClr val="800000"/>
                </a:solidFill>
                <a:latin typeface="Times New Roman" pitchFamily="18" charset="0"/>
              </a:rPr>
              <a:t>Large-scale maps</a:t>
            </a:r>
            <a:endParaRPr lang="en-US" sz="2400" dirty="0">
              <a:solidFill>
                <a:srgbClr val="800000"/>
              </a:solidFill>
              <a:latin typeface="Times New Roman" pitchFamily="18" charset="0"/>
            </a:endParaRPr>
          </a:p>
          <a:p>
            <a:pPr lvl="2"/>
            <a:r>
              <a:rPr lang="en-US" i="1" dirty="0">
                <a:solidFill>
                  <a:srgbClr val="800000"/>
                </a:solidFill>
                <a:latin typeface="Times New Roman" pitchFamily="18" charset="0"/>
              </a:rPr>
              <a:t>S</a:t>
            </a:r>
            <a:r>
              <a:rPr lang="en-US" i="1" dirty="0" smtClean="0">
                <a:solidFill>
                  <a:srgbClr val="800000"/>
                </a:solidFill>
                <a:latin typeface="Times New Roman" pitchFamily="18" charset="0"/>
              </a:rPr>
              <a:t>mall </a:t>
            </a:r>
            <a:r>
              <a:rPr lang="en-US" i="1" dirty="0">
                <a:solidFill>
                  <a:srgbClr val="800000"/>
                </a:solidFill>
                <a:latin typeface="Times New Roman" pitchFamily="18" charset="0"/>
              </a:rPr>
              <a:t>geographic area</a:t>
            </a:r>
          </a:p>
          <a:p>
            <a:pPr lvl="1"/>
            <a:r>
              <a:rPr lang="en-US" sz="2400" i="1" dirty="0">
                <a:solidFill>
                  <a:srgbClr val="800000"/>
                </a:solidFill>
                <a:latin typeface="Times New Roman" pitchFamily="18" charset="0"/>
              </a:rPr>
              <a:t>Small-scale maps</a:t>
            </a:r>
          </a:p>
          <a:p>
            <a:pPr lvl="2"/>
            <a:r>
              <a:rPr lang="en-US" i="1" dirty="0">
                <a:solidFill>
                  <a:srgbClr val="800000"/>
                </a:solidFill>
                <a:latin typeface="Times New Roman" pitchFamily="18" charset="0"/>
              </a:rPr>
              <a:t>Large geographic area</a:t>
            </a:r>
            <a:r>
              <a:rPr lang="en-GB" dirty="0">
                <a:solidFill>
                  <a:srgbClr val="800000"/>
                </a:solidFill>
                <a:latin typeface="Times New Roman" pitchFamily="18" charset="0"/>
                <a:cs typeface="Times New Roman" pitchFamily="18" charset="0"/>
              </a:rPr>
              <a:t> </a:t>
            </a:r>
            <a:endParaRPr lang="en-US" dirty="0">
              <a:solidFill>
                <a:srgbClr val="800000"/>
              </a:solidFill>
              <a:latin typeface="Times New Roman" pitchFamily="18" charset="0"/>
            </a:endParaRPr>
          </a:p>
          <a:p>
            <a:endParaRPr lang="en-US" sz="2400" b="1" dirty="0">
              <a:solidFill>
                <a:srgbClr val="800000"/>
              </a:solidFill>
              <a:latin typeface="Times New Roman" pitchFamily="18" charset="0"/>
              <a:cs typeface="Times New Roman" pitchFamily="18" charset="0"/>
              <a:sym typeface="Wingdings" pitchFamily="2" charset="2"/>
            </a:endParaRPr>
          </a:p>
        </p:txBody>
      </p:sp>
      <p:sp>
        <p:nvSpPr>
          <p:cNvPr id="648197"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dirty="0"/>
          </a:p>
        </p:txBody>
      </p:sp>
      <p:sp>
        <p:nvSpPr>
          <p:cNvPr id="648198"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dirty="0"/>
          </a:p>
        </p:txBody>
      </p:sp>
      <p:pic>
        <p:nvPicPr>
          <p:cNvPr id="648201" name="Picture 9" descr="Map Scales"/>
          <p:cNvPicPr>
            <a:picLocks noChangeAspect="1" noChangeArrowheads="1"/>
          </p:cNvPicPr>
          <p:nvPr/>
        </p:nvPicPr>
        <p:blipFill>
          <a:blip r:embed="rId3" cstate="print"/>
          <a:srcRect/>
          <a:stretch>
            <a:fillRect/>
          </a:stretch>
        </p:blipFill>
        <p:spPr bwMode="auto">
          <a:xfrm>
            <a:off x="4725988" y="2090738"/>
            <a:ext cx="4043362" cy="4278312"/>
          </a:xfrm>
          <a:prstGeom prst="rect">
            <a:avLst/>
          </a:prstGeom>
          <a:noFill/>
          <a:ln w="19050">
            <a:solidFill>
              <a:srgbClr val="8000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48196">
                                            <p:txEl>
                                              <p:pRg st="0" end="0"/>
                                            </p:txEl>
                                          </p:spTgt>
                                        </p:tgtEl>
                                        <p:attrNameLst>
                                          <p:attrName>style.visibility</p:attrName>
                                        </p:attrNameLst>
                                      </p:cBhvr>
                                      <p:to>
                                        <p:strVal val="visible"/>
                                      </p:to>
                                    </p:set>
                                    <p:animEffect transition="in" filter="blinds(horizontal)">
                                      <p:cBhvr>
                                        <p:cTn id="7" dur="500"/>
                                        <p:tgtEl>
                                          <p:spTgt spid="648196">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48196">
                                            <p:txEl>
                                              <p:pRg st="2" end="2"/>
                                            </p:txEl>
                                          </p:spTgt>
                                        </p:tgtEl>
                                        <p:attrNameLst>
                                          <p:attrName>style.visibility</p:attrName>
                                        </p:attrNameLst>
                                      </p:cBhvr>
                                      <p:to>
                                        <p:strVal val="visible"/>
                                      </p:to>
                                    </p:set>
                                    <p:animEffect transition="in" filter="blinds(horizontal)">
                                      <p:cBhvr>
                                        <p:cTn id="10" dur="500"/>
                                        <p:tgtEl>
                                          <p:spTgt spid="648196">
                                            <p:txEl>
                                              <p:pRg st="2" end="2"/>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48196">
                                            <p:txEl>
                                              <p:pRg st="3" end="3"/>
                                            </p:txEl>
                                          </p:spTgt>
                                        </p:tgtEl>
                                        <p:attrNameLst>
                                          <p:attrName>style.visibility</p:attrName>
                                        </p:attrNameLst>
                                      </p:cBhvr>
                                      <p:to>
                                        <p:strVal val="visible"/>
                                      </p:to>
                                    </p:set>
                                    <p:animEffect transition="in" filter="blinds(horizontal)">
                                      <p:cBhvr>
                                        <p:cTn id="13" dur="500"/>
                                        <p:tgtEl>
                                          <p:spTgt spid="648196">
                                            <p:txEl>
                                              <p:pRg st="3" end="3"/>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48196">
                                            <p:txEl>
                                              <p:pRg st="4" end="4"/>
                                            </p:txEl>
                                          </p:spTgt>
                                        </p:tgtEl>
                                        <p:attrNameLst>
                                          <p:attrName>style.visibility</p:attrName>
                                        </p:attrNameLst>
                                      </p:cBhvr>
                                      <p:to>
                                        <p:strVal val="visible"/>
                                      </p:to>
                                    </p:set>
                                    <p:animEffect transition="in" filter="blinds(horizontal)">
                                      <p:cBhvr>
                                        <p:cTn id="16" dur="500"/>
                                        <p:tgtEl>
                                          <p:spTgt spid="648196">
                                            <p:txEl>
                                              <p:pRg st="4" end="4"/>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48196">
                                            <p:txEl>
                                              <p:pRg st="5" end="5"/>
                                            </p:txEl>
                                          </p:spTgt>
                                        </p:tgtEl>
                                        <p:attrNameLst>
                                          <p:attrName>style.visibility</p:attrName>
                                        </p:attrNameLst>
                                      </p:cBhvr>
                                      <p:to>
                                        <p:strVal val="visible"/>
                                      </p:to>
                                    </p:set>
                                    <p:animEffect transition="in" filter="blinds(horizontal)">
                                      <p:cBhvr>
                                        <p:cTn id="19" dur="500"/>
                                        <p:tgtEl>
                                          <p:spTgt spid="648196">
                                            <p:txEl>
                                              <p:pRg st="5" end="5"/>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648196">
                                            <p:txEl>
                                              <p:pRg st="6" end="6"/>
                                            </p:txEl>
                                          </p:spTgt>
                                        </p:tgtEl>
                                        <p:attrNameLst>
                                          <p:attrName>style.visibility</p:attrName>
                                        </p:attrNameLst>
                                      </p:cBhvr>
                                      <p:to>
                                        <p:strVal val="visible"/>
                                      </p:to>
                                    </p:set>
                                    <p:animEffect transition="in" filter="blinds(horizontal)">
                                      <p:cBhvr>
                                        <p:cTn id="22" dur="500"/>
                                        <p:tgtEl>
                                          <p:spTgt spid="64819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819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Essentials &amp; Symbolization</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130107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4" name="Text Box 32"/>
          <p:cNvSpPr txBox="1">
            <a:spLocks noChangeArrowheads="1"/>
          </p:cNvSpPr>
          <p:nvPr/>
        </p:nvSpPr>
        <p:spPr bwMode="auto">
          <a:xfrm>
            <a:off x="5394325" y="1179513"/>
            <a:ext cx="184150" cy="366712"/>
          </a:xfrm>
          <a:prstGeom prst="rect">
            <a:avLst/>
          </a:prstGeom>
          <a:noFill/>
          <a:ln w="9525">
            <a:noFill/>
            <a:miter lim="800000"/>
            <a:headEnd/>
            <a:tailEnd/>
          </a:ln>
          <a:effectLst/>
        </p:spPr>
        <p:txBody>
          <a:bodyPr wrap="none">
            <a:spAutoFit/>
          </a:bodyPr>
          <a:lstStyle/>
          <a:p>
            <a:endParaRPr lang="en-US" dirty="0"/>
          </a:p>
        </p:txBody>
      </p:sp>
      <p:sp>
        <p:nvSpPr>
          <p:cNvPr id="3106" name="Text Box 34"/>
          <p:cNvSpPr txBox="1">
            <a:spLocks noChangeArrowheads="1"/>
          </p:cNvSpPr>
          <p:nvPr/>
        </p:nvSpPr>
        <p:spPr bwMode="auto">
          <a:xfrm>
            <a:off x="1981200" y="0"/>
            <a:ext cx="4711546" cy="1754326"/>
          </a:xfrm>
          <a:prstGeom prst="rect">
            <a:avLst/>
          </a:prstGeom>
          <a:noFill/>
          <a:ln w="9525">
            <a:noFill/>
            <a:miter lim="800000"/>
            <a:headEnd/>
            <a:tailEnd/>
          </a:ln>
          <a:effectLst/>
        </p:spPr>
        <p:txBody>
          <a:bodyPr wrap="none">
            <a:spAutoFit/>
          </a:bodyPr>
          <a:lstStyle/>
          <a:p>
            <a:pPr algn="ctr"/>
            <a:r>
              <a:rPr lang="en-US" sz="3600" b="1" dirty="0">
                <a:solidFill>
                  <a:srgbClr val="800000"/>
                </a:solidFill>
                <a:latin typeface="Book Antiqua" pitchFamily="18" charset="0"/>
              </a:rPr>
              <a:t>Introduction</a:t>
            </a:r>
          </a:p>
          <a:p>
            <a:pPr algn="ctr"/>
            <a:r>
              <a:rPr lang="en-US" sz="3600" b="1" dirty="0">
                <a:solidFill>
                  <a:srgbClr val="800000"/>
                </a:solidFill>
                <a:latin typeface="Book Antiqua" pitchFamily="18" charset="0"/>
              </a:rPr>
              <a:t>to</a:t>
            </a:r>
          </a:p>
          <a:p>
            <a:pPr algn="ctr"/>
            <a:r>
              <a:rPr lang="en-US" sz="3600" b="1" dirty="0">
                <a:solidFill>
                  <a:srgbClr val="800000"/>
                </a:solidFill>
                <a:latin typeface="Book Antiqua" pitchFamily="18" charset="0"/>
              </a:rPr>
              <a:t>Mapping Techniques</a:t>
            </a:r>
          </a:p>
        </p:txBody>
      </p:sp>
      <p:pic>
        <p:nvPicPr>
          <p:cNvPr id="6" name="Picture 2" descr="DLR-Satellitenbild-Europa"/>
          <p:cNvPicPr>
            <a:picLocks noChangeAspect="1" noChangeArrowheads="1"/>
          </p:cNvPicPr>
          <p:nvPr/>
        </p:nvPicPr>
        <p:blipFill>
          <a:blip r:embed="rId3" cstate="print"/>
          <a:srcRect/>
          <a:stretch>
            <a:fillRect/>
          </a:stretch>
        </p:blipFill>
        <p:spPr bwMode="auto">
          <a:xfrm>
            <a:off x="1219200" y="1828800"/>
            <a:ext cx="6298122" cy="4724400"/>
          </a:xfrm>
          <a:prstGeom prst="rect">
            <a:avLst/>
          </a:prstGeom>
          <a:noFill/>
          <a:ln w="25400">
            <a:solidFill>
              <a:srgbClr val="000080"/>
            </a:solid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179" name="Rectangle 3"/>
          <p:cNvSpPr>
            <a:spLocks noGrp="1" noChangeArrowheads="1"/>
          </p:cNvSpPr>
          <p:nvPr>
            <p:ph type="title"/>
          </p:nvPr>
        </p:nvSpPr>
        <p:spPr>
          <a:xfrm>
            <a:off x="1143000" y="304800"/>
            <a:ext cx="8001000" cy="685800"/>
          </a:xfrm>
        </p:spPr>
        <p:txBody>
          <a:bodyPr>
            <a:normAutofit fontScale="90000"/>
          </a:bodyPr>
          <a:lstStyle/>
          <a:p>
            <a:r>
              <a:rPr lang="en-US" sz="4000" b="1" dirty="0">
                <a:solidFill>
                  <a:srgbClr val="800000"/>
                </a:solidFill>
                <a:latin typeface="Times New Roman" pitchFamily="18" charset="0"/>
              </a:rPr>
              <a:t>Map Essentials</a:t>
            </a:r>
          </a:p>
        </p:txBody>
      </p:sp>
      <p:sp>
        <p:nvSpPr>
          <p:cNvPr id="690180" name="Rectangle 4"/>
          <p:cNvSpPr>
            <a:spLocks noGrp="1" noChangeArrowheads="1"/>
          </p:cNvSpPr>
          <p:nvPr>
            <p:ph type="body" idx="1"/>
          </p:nvPr>
        </p:nvSpPr>
        <p:spPr>
          <a:xfrm>
            <a:off x="406400" y="1438275"/>
            <a:ext cx="8686800" cy="5305425"/>
          </a:xfrm>
        </p:spPr>
        <p:txBody>
          <a:bodyPr>
            <a:normAutofit fontScale="92500" lnSpcReduction="20000"/>
          </a:bodyPr>
          <a:lstStyle/>
          <a:p>
            <a:r>
              <a:rPr lang="en-US" sz="3000" dirty="0">
                <a:solidFill>
                  <a:srgbClr val="800000"/>
                </a:solidFill>
                <a:latin typeface="Times New Roman" pitchFamily="18" charset="0"/>
              </a:rPr>
              <a:t>Basic components to </a:t>
            </a:r>
            <a:r>
              <a:rPr lang="en-US" sz="3000" b="1" dirty="0">
                <a:solidFill>
                  <a:srgbClr val="800000"/>
                </a:solidFill>
                <a:latin typeface="Times New Roman" pitchFamily="18" charset="0"/>
              </a:rPr>
              <a:t>facilitate map use</a:t>
            </a:r>
            <a:r>
              <a:rPr lang="en-US" sz="3000" dirty="0">
                <a:solidFill>
                  <a:srgbClr val="800000"/>
                </a:solidFill>
                <a:latin typeface="Times New Roman" pitchFamily="18" charset="0"/>
              </a:rPr>
              <a:t> and </a:t>
            </a:r>
            <a:r>
              <a:rPr lang="en-US" sz="3000" b="1" dirty="0">
                <a:solidFill>
                  <a:srgbClr val="800000"/>
                </a:solidFill>
                <a:latin typeface="Times New Roman" pitchFamily="18" charset="0"/>
              </a:rPr>
              <a:t>enhance map clarity</a:t>
            </a:r>
          </a:p>
          <a:p>
            <a:pPr lvl="1"/>
            <a:r>
              <a:rPr lang="en-US" sz="3200" dirty="0">
                <a:solidFill>
                  <a:srgbClr val="800000"/>
                </a:solidFill>
                <a:latin typeface="Times New Roman" pitchFamily="18" charset="0"/>
              </a:rPr>
              <a:t>Title</a:t>
            </a:r>
          </a:p>
          <a:p>
            <a:pPr lvl="1"/>
            <a:r>
              <a:rPr lang="en-US" sz="3200" dirty="0">
                <a:solidFill>
                  <a:srgbClr val="800000"/>
                </a:solidFill>
                <a:latin typeface="Times New Roman" pitchFamily="18" charset="0"/>
              </a:rPr>
              <a:t>Date</a:t>
            </a:r>
          </a:p>
          <a:p>
            <a:pPr lvl="1"/>
            <a:r>
              <a:rPr lang="en-US" sz="3200" dirty="0">
                <a:solidFill>
                  <a:srgbClr val="800000"/>
                </a:solidFill>
                <a:latin typeface="Times New Roman" pitchFamily="18" charset="0"/>
              </a:rPr>
              <a:t>Authors</a:t>
            </a:r>
          </a:p>
          <a:p>
            <a:pPr lvl="1"/>
            <a:r>
              <a:rPr lang="en-US" sz="3200" dirty="0">
                <a:solidFill>
                  <a:srgbClr val="800000"/>
                </a:solidFill>
                <a:latin typeface="Times New Roman" pitchFamily="18" charset="0"/>
              </a:rPr>
              <a:t>Legend</a:t>
            </a:r>
          </a:p>
          <a:p>
            <a:pPr lvl="1"/>
            <a:r>
              <a:rPr lang="en-US" sz="3200" dirty="0">
                <a:solidFill>
                  <a:srgbClr val="800000"/>
                </a:solidFill>
                <a:latin typeface="Times New Roman" pitchFamily="18" charset="0"/>
              </a:rPr>
              <a:t>Scale</a:t>
            </a:r>
          </a:p>
          <a:p>
            <a:pPr lvl="1"/>
            <a:r>
              <a:rPr lang="en-US" sz="3200" dirty="0">
                <a:solidFill>
                  <a:srgbClr val="800000"/>
                </a:solidFill>
                <a:latin typeface="Times New Roman" pitchFamily="18" charset="0"/>
              </a:rPr>
              <a:t>Direction</a:t>
            </a:r>
          </a:p>
          <a:p>
            <a:pPr lvl="1"/>
            <a:r>
              <a:rPr lang="en-US" sz="3200" dirty="0">
                <a:solidFill>
                  <a:srgbClr val="800000"/>
                </a:solidFill>
                <a:latin typeface="Times New Roman" pitchFamily="18" charset="0"/>
              </a:rPr>
              <a:t>Location</a:t>
            </a:r>
          </a:p>
          <a:p>
            <a:pPr lvl="1"/>
            <a:r>
              <a:rPr lang="en-US" sz="3200" dirty="0">
                <a:solidFill>
                  <a:srgbClr val="800000"/>
                </a:solidFill>
                <a:latin typeface="Times New Roman" pitchFamily="18" charset="0"/>
              </a:rPr>
              <a:t>Data sources</a:t>
            </a:r>
          </a:p>
          <a:p>
            <a:pPr lvl="1"/>
            <a:r>
              <a:rPr lang="en-US" sz="3200" dirty="0" smtClean="0">
                <a:solidFill>
                  <a:srgbClr val="800000"/>
                </a:solidFill>
                <a:latin typeface="Times New Roman" pitchFamily="18" charset="0"/>
              </a:rPr>
              <a:t>Projection</a:t>
            </a:r>
            <a:endParaRPr lang="en-US" sz="3200" dirty="0">
              <a:solidFill>
                <a:srgbClr val="800000"/>
              </a:solidFill>
              <a:latin typeface="Times New Roman" pitchFamily="18" charset="0"/>
            </a:endParaRPr>
          </a:p>
        </p:txBody>
      </p:sp>
      <p:sp>
        <p:nvSpPr>
          <p:cNvPr id="690181"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dirty="0"/>
          </a:p>
        </p:txBody>
      </p:sp>
      <p:sp>
        <p:nvSpPr>
          <p:cNvPr id="690182"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dirty="0"/>
          </a:p>
        </p:txBody>
      </p:sp>
      <p:pic>
        <p:nvPicPr>
          <p:cNvPr id="690185" name="Picture 9" descr="Cartographer_Cartoon"/>
          <p:cNvPicPr>
            <a:picLocks noChangeAspect="1" noChangeArrowheads="1"/>
          </p:cNvPicPr>
          <p:nvPr/>
        </p:nvPicPr>
        <p:blipFill>
          <a:blip r:embed="rId3" cstate="print"/>
          <a:srcRect/>
          <a:stretch>
            <a:fillRect/>
          </a:stretch>
        </p:blipFill>
        <p:spPr bwMode="auto">
          <a:xfrm>
            <a:off x="4351338" y="2211388"/>
            <a:ext cx="3306762" cy="3946525"/>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251" name="Rectangle 3"/>
          <p:cNvSpPr>
            <a:spLocks noGrp="1" noChangeArrowheads="1"/>
          </p:cNvSpPr>
          <p:nvPr>
            <p:ph type="title"/>
          </p:nvPr>
        </p:nvSpPr>
        <p:spPr>
          <a:xfrm>
            <a:off x="1143000" y="304800"/>
            <a:ext cx="8001000" cy="685800"/>
          </a:xfrm>
        </p:spPr>
        <p:txBody>
          <a:bodyPr>
            <a:normAutofit fontScale="90000"/>
          </a:bodyPr>
          <a:lstStyle/>
          <a:p>
            <a:r>
              <a:rPr lang="en-US" sz="4000" b="1" dirty="0">
                <a:solidFill>
                  <a:srgbClr val="800000"/>
                </a:solidFill>
                <a:latin typeface="Times New Roman" pitchFamily="18" charset="0"/>
              </a:rPr>
              <a:t>Map Essentials</a:t>
            </a:r>
          </a:p>
        </p:txBody>
      </p:sp>
      <p:sp>
        <p:nvSpPr>
          <p:cNvPr id="693253"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dirty="0"/>
          </a:p>
        </p:txBody>
      </p:sp>
      <p:sp>
        <p:nvSpPr>
          <p:cNvPr id="693254"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dirty="0"/>
          </a:p>
        </p:txBody>
      </p:sp>
      <p:pic>
        <p:nvPicPr>
          <p:cNvPr id="693260" name="Picture 12" descr="MapEssentials"/>
          <p:cNvPicPr>
            <a:picLocks noChangeAspect="1" noChangeArrowheads="1"/>
          </p:cNvPicPr>
          <p:nvPr/>
        </p:nvPicPr>
        <p:blipFill>
          <a:blip r:embed="rId3" cstate="print"/>
          <a:srcRect/>
          <a:stretch>
            <a:fillRect/>
          </a:stretch>
        </p:blipFill>
        <p:spPr bwMode="auto">
          <a:xfrm>
            <a:off x="1150938" y="1533525"/>
            <a:ext cx="6973887" cy="5203825"/>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7347" name="Rectangle 3"/>
          <p:cNvSpPr>
            <a:spLocks noGrp="1" noChangeArrowheads="1"/>
          </p:cNvSpPr>
          <p:nvPr>
            <p:ph type="title"/>
          </p:nvPr>
        </p:nvSpPr>
        <p:spPr>
          <a:xfrm>
            <a:off x="1143000" y="304800"/>
            <a:ext cx="8001000" cy="685800"/>
          </a:xfrm>
        </p:spPr>
        <p:txBody>
          <a:bodyPr>
            <a:normAutofit fontScale="90000"/>
          </a:bodyPr>
          <a:lstStyle/>
          <a:p>
            <a:r>
              <a:rPr lang="en-US" sz="4000" b="1" dirty="0">
                <a:solidFill>
                  <a:srgbClr val="800000"/>
                </a:solidFill>
                <a:latin typeface="Times New Roman" pitchFamily="18" charset="0"/>
              </a:rPr>
              <a:t>Map Symbolization</a:t>
            </a:r>
          </a:p>
        </p:txBody>
      </p:sp>
      <p:sp>
        <p:nvSpPr>
          <p:cNvPr id="697348" name="Rectangle 4"/>
          <p:cNvSpPr>
            <a:spLocks noGrp="1" noChangeArrowheads="1"/>
          </p:cNvSpPr>
          <p:nvPr>
            <p:ph type="body" idx="1"/>
          </p:nvPr>
        </p:nvSpPr>
        <p:spPr>
          <a:xfrm>
            <a:off x="406401" y="1438275"/>
            <a:ext cx="3860800" cy="5305425"/>
          </a:xfrm>
        </p:spPr>
        <p:txBody>
          <a:bodyPr>
            <a:normAutofit lnSpcReduction="10000"/>
          </a:bodyPr>
          <a:lstStyle/>
          <a:p>
            <a:r>
              <a:rPr lang="en-US" sz="2400" dirty="0">
                <a:solidFill>
                  <a:srgbClr val="800000"/>
                </a:solidFill>
                <a:latin typeface="Times New Roman" pitchFamily="18" charset="0"/>
                <a:cs typeface="Times New Roman" pitchFamily="18" charset="0"/>
              </a:rPr>
              <a:t>Infinite variety of sizes, shapes, colors, orientations, densities, textures, font types and sizes</a:t>
            </a:r>
          </a:p>
          <a:p>
            <a:endParaRPr lang="en-US" sz="2400" dirty="0" smtClean="0">
              <a:solidFill>
                <a:srgbClr val="800000"/>
              </a:solidFill>
              <a:latin typeface="Times New Roman" pitchFamily="18" charset="0"/>
              <a:cs typeface="Times New Roman" pitchFamily="18" charset="0"/>
            </a:endParaRPr>
          </a:p>
          <a:p>
            <a:r>
              <a:rPr lang="en-US" sz="2400" dirty="0" smtClean="0">
                <a:solidFill>
                  <a:srgbClr val="800000"/>
                </a:solidFill>
                <a:latin typeface="Times New Roman" pitchFamily="18" charset="0"/>
                <a:cs typeface="Times New Roman" pitchFamily="18" charset="0"/>
              </a:rPr>
              <a:t>Affects </a:t>
            </a:r>
            <a:r>
              <a:rPr lang="en-US" sz="2400" dirty="0">
                <a:solidFill>
                  <a:srgbClr val="800000"/>
                </a:solidFill>
                <a:latin typeface="Times New Roman" pitchFamily="18" charset="0"/>
                <a:cs typeface="Times New Roman" pitchFamily="18" charset="0"/>
              </a:rPr>
              <a:t>readability of map</a:t>
            </a:r>
          </a:p>
          <a:p>
            <a:endParaRPr lang="en-US" sz="2400" dirty="0" smtClean="0">
              <a:solidFill>
                <a:srgbClr val="800000"/>
              </a:solidFill>
              <a:latin typeface="Times New Roman" pitchFamily="18" charset="0"/>
              <a:cs typeface="Times New Roman" pitchFamily="18" charset="0"/>
            </a:endParaRPr>
          </a:p>
          <a:p>
            <a:r>
              <a:rPr lang="en-US" sz="2400" dirty="0" smtClean="0">
                <a:solidFill>
                  <a:srgbClr val="800000"/>
                </a:solidFill>
                <a:latin typeface="Times New Roman" pitchFamily="18" charset="0"/>
                <a:cs typeface="Times New Roman" pitchFamily="18" charset="0"/>
              </a:rPr>
              <a:t>Emphasizes </a:t>
            </a:r>
            <a:r>
              <a:rPr lang="en-US" sz="2400" dirty="0">
                <a:solidFill>
                  <a:srgbClr val="800000"/>
                </a:solidFill>
                <a:latin typeface="Times New Roman" pitchFamily="18" charset="0"/>
                <a:cs typeface="Times New Roman" pitchFamily="18" charset="0"/>
              </a:rPr>
              <a:t>certain features more so than others</a:t>
            </a:r>
          </a:p>
          <a:p>
            <a:endParaRPr lang="en-US" sz="2400" dirty="0" smtClean="0">
              <a:solidFill>
                <a:srgbClr val="800000"/>
              </a:solidFill>
              <a:latin typeface="Times New Roman" pitchFamily="18" charset="0"/>
              <a:cs typeface="Times New Roman" pitchFamily="18" charset="0"/>
              <a:sym typeface="Wingdings" pitchFamily="2" charset="2"/>
            </a:endParaRPr>
          </a:p>
          <a:p>
            <a:r>
              <a:rPr lang="en-US" sz="2400" dirty="0" smtClean="0">
                <a:solidFill>
                  <a:srgbClr val="800000"/>
                </a:solidFill>
                <a:latin typeface="Times New Roman" pitchFamily="18" charset="0"/>
                <a:cs typeface="Times New Roman" pitchFamily="18" charset="0"/>
                <a:sym typeface="Wingdings" pitchFamily="2" charset="2"/>
              </a:rPr>
              <a:t>Choice </a:t>
            </a:r>
            <a:r>
              <a:rPr lang="en-US" sz="2400" dirty="0">
                <a:solidFill>
                  <a:srgbClr val="800000"/>
                </a:solidFill>
                <a:latin typeface="Times New Roman" pitchFamily="18" charset="0"/>
                <a:cs typeface="Times New Roman" pitchFamily="18" charset="0"/>
                <a:sym typeface="Wingdings" pitchFamily="2" charset="2"/>
              </a:rPr>
              <a:t>depends on map-maker’s </a:t>
            </a:r>
            <a:r>
              <a:rPr lang="en-US" sz="2400" dirty="0" smtClean="0">
                <a:solidFill>
                  <a:srgbClr val="800000"/>
                </a:solidFill>
                <a:latin typeface="Times New Roman" pitchFamily="18" charset="0"/>
                <a:cs typeface="Times New Roman" pitchFamily="18" charset="0"/>
                <a:sym typeface="Wingdings" pitchFamily="2" charset="2"/>
              </a:rPr>
              <a:t>objectives</a:t>
            </a:r>
            <a:endParaRPr lang="en-US" sz="2400" dirty="0">
              <a:solidFill>
                <a:srgbClr val="800000"/>
              </a:solidFill>
              <a:latin typeface="Times New Roman" pitchFamily="18" charset="0"/>
              <a:cs typeface="Times New Roman" pitchFamily="18" charset="0"/>
              <a:sym typeface="Wingdings" pitchFamily="2" charset="2"/>
            </a:endParaRPr>
          </a:p>
        </p:txBody>
      </p:sp>
      <p:sp>
        <p:nvSpPr>
          <p:cNvPr id="697349"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dirty="0"/>
          </a:p>
        </p:txBody>
      </p:sp>
      <p:sp>
        <p:nvSpPr>
          <p:cNvPr id="697350"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2396" y="1790700"/>
            <a:ext cx="5047037" cy="4267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97348">
                                            <p:txEl>
                                              <p:pRg st="0" end="0"/>
                                            </p:txEl>
                                          </p:spTgt>
                                        </p:tgtEl>
                                        <p:attrNameLst>
                                          <p:attrName>style.visibility</p:attrName>
                                        </p:attrNameLst>
                                      </p:cBhvr>
                                      <p:to>
                                        <p:strVal val="visible"/>
                                      </p:to>
                                    </p:set>
                                    <p:animEffect transition="in" filter="blinds(horizontal)">
                                      <p:cBhvr>
                                        <p:cTn id="7" dur="500"/>
                                        <p:tgtEl>
                                          <p:spTgt spid="69734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97348">
                                            <p:txEl>
                                              <p:pRg st="2" end="2"/>
                                            </p:txEl>
                                          </p:spTgt>
                                        </p:tgtEl>
                                        <p:attrNameLst>
                                          <p:attrName>style.visibility</p:attrName>
                                        </p:attrNameLst>
                                      </p:cBhvr>
                                      <p:to>
                                        <p:strVal val="visible"/>
                                      </p:to>
                                    </p:set>
                                    <p:animEffect transition="in" filter="blinds(horizontal)">
                                      <p:cBhvr>
                                        <p:cTn id="12" dur="500"/>
                                        <p:tgtEl>
                                          <p:spTgt spid="69734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97348">
                                            <p:txEl>
                                              <p:pRg st="4" end="4"/>
                                            </p:txEl>
                                          </p:spTgt>
                                        </p:tgtEl>
                                        <p:attrNameLst>
                                          <p:attrName>style.visibility</p:attrName>
                                        </p:attrNameLst>
                                      </p:cBhvr>
                                      <p:to>
                                        <p:strVal val="visible"/>
                                      </p:to>
                                    </p:set>
                                    <p:animEffect transition="in" filter="blinds(horizontal)">
                                      <p:cBhvr>
                                        <p:cTn id="17" dur="500"/>
                                        <p:tgtEl>
                                          <p:spTgt spid="697348">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97348">
                                            <p:txEl>
                                              <p:pRg st="6" end="6"/>
                                            </p:txEl>
                                          </p:spTgt>
                                        </p:tgtEl>
                                        <p:attrNameLst>
                                          <p:attrName>style.visibility</p:attrName>
                                        </p:attrNameLst>
                                      </p:cBhvr>
                                      <p:to>
                                        <p:strVal val="visible"/>
                                      </p:to>
                                    </p:set>
                                    <p:animEffect transition="in" filter="blinds(horizontal)">
                                      <p:cBhvr>
                                        <p:cTn id="22" dur="500"/>
                                        <p:tgtEl>
                                          <p:spTgt spid="69734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7348"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Features of topography maps</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1462852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63" name="Rectangle 3"/>
          <p:cNvSpPr>
            <a:spLocks noGrp="1" noChangeArrowheads="1"/>
          </p:cNvSpPr>
          <p:nvPr>
            <p:ph type="title"/>
          </p:nvPr>
        </p:nvSpPr>
        <p:spPr>
          <a:xfrm>
            <a:off x="914400" y="304800"/>
            <a:ext cx="8001000" cy="685800"/>
          </a:xfrm>
        </p:spPr>
        <p:txBody>
          <a:bodyPr>
            <a:normAutofit fontScale="90000"/>
          </a:bodyPr>
          <a:lstStyle/>
          <a:p>
            <a:r>
              <a:rPr lang="en-US" sz="4000" b="1" dirty="0">
                <a:solidFill>
                  <a:srgbClr val="800000"/>
                </a:solidFill>
                <a:latin typeface="Times New Roman" pitchFamily="18" charset="0"/>
              </a:rPr>
              <a:t>Topographic </a:t>
            </a:r>
            <a:r>
              <a:rPr lang="en-US" sz="4000" b="1" dirty="0" smtClean="0">
                <a:solidFill>
                  <a:srgbClr val="800000"/>
                </a:solidFill>
                <a:latin typeface="Times New Roman" pitchFamily="18" charset="0"/>
              </a:rPr>
              <a:t>Maps- important features</a:t>
            </a:r>
            <a:endParaRPr lang="en-US" sz="4000" b="1" dirty="0">
              <a:solidFill>
                <a:srgbClr val="800000"/>
              </a:solidFill>
              <a:latin typeface="Times New Roman" pitchFamily="18" charset="0"/>
            </a:endParaRPr>
          </a:p>
        </p:txBody>
      </p:sp>
      <p:sp>
        <p:nvSpPr>
          <p:cNvPr id="706564" name="Rectangle 4"/>
          <p:cNvSpPr>
            <a:spLocks noGrp="1" noChangeArrowheads="1"/>
          </p:cNvSpPr>
          <p:nvPr>
            <p:ph type="body" idx="1"/>
          </p:nvPr>
        </p:nvSpPr>
        <p:spPr>
          <a:xfrm>
            <a:off x="406400" y="1438275"/>
            <a:ext cx="3055938" cy="5305425"/>
          </a:xfrm>
        </p:spPr>
        <p:txBody>
          <a:bodyPr/>
          <a:lstStyle/>
          <a:p>
            <a:r>
              <a:rPr lang="en-GB" sz="2400" dirty="0">
                <a:solidFill>
                  <a:srgbClr val="800000"/>
                </a:solidFill>
                <a:latin typeface="Times New Roman" pitchFamily="18" charset="0"/>
                <a:cs typeface="Times New Roman" pitchFamily="18" charset="0"/>
              </a:rPr>
              <a:t>USGS</a:t>
            </a:r>
          </a:p>
          <a:p>
            <a:r>
              <a:rPr lang="en-GB" sz="2400" dirty="0">
                <a:solidFill>
                  <a:srgbClr val="800000"/>
                </a:solidFill>
                <a:latin typeface="Times New Roman" pitchFamily="18" charset="0"/>
                <a:cs typeface="Times New Roman" pitchFamily="18" charset="0"/>
              </a:rPr>
              <a:t>S</a:t>
            </a:r>
            <a:r>
              <a:rPr lang="en-US" sz="2400" dirty="0" err="1">
                <a:solidFill>
                  <a:srgbClr val="800000"/>
                </a:solidFill>
                <a:latin typeface="Times New Roman" pitchFamily="18" charset="0"/>
              </a:rPr>
              <a:t>tandard</a:t>
            </a:r>
            <a:r>
              <a:rPr lang="en-US" sz="2400" dirty="0">
                <a:solidFill>
                  <a:srgbClr val="800000"/>
                </a:solidFill>
                <a:latin typeface="Times New Roman" pitchFamily="18" charset="0"/>
              </a:rPr>
              <a:t> symbols</a:t>
            </a:r>
          </a:p>
          <a:p>
            <a:r>
              <a:rPr lang="en-US" sz="2400" dirty="0">
                <a:solidFill>
                  <a:srgbClr val="800000"/>
                </a:solidFill>
                <a:latin typeface="Times New Roman" pitchFamily="18" charset="0"/>
              </a:rPr>
              <a:t>Standard </a:t>
            </a:r>
            <a:r>
              <a:rPr lang="en-US" sz="2400" dirty="0" smtClean="0">
                <a:solidFill>
                  <a:srgbClr val="800000"/>
                </a:solidFill>
                <a:latin typeface="Times New Roman" pitchFamily="18" charset="0"/>
              </a:rPr>
              <a:t>scales</a:t>
            </a:r>
            <a:endParaRPr lang="en-US" sz="2400" dirty="0">
              <a:solidFill>
                <a:srgbClr val="800000"/>
              </a:solidFill>
              <a:latin typeface="Times New Roman" pitchFamily="18" charset="0"/>
            </a:endParaRPr>
          </a:p>
          <a:p>
            <a:pPr lvl="1"/>
            <a:r>
              <a:rPr lang="en-US" sz="2400" dirty="0">
                <a:solidFill>
                  <a:srgbClr val="800000"/>
                </a:solidFill>
                <a:latin typeface="Times New Roman" pitchFamily="18" charset="0"/>
              </a:rPr>
              <a:t>1:24,000</a:t>
            </a:r>
          </a:p>
          <a:p>
            <a:pPr lvl="1"/>
            <a:r>
              <a:rPr lang="en-US" sz="2400" dirty="0">
                <a:solidFill>
                  <a:srgbClr val="800000"/>
                </a:solidFill>
                <a:latin typeface="Times New Roman" pitchFamily="18" charset="0"/>
              </a:rPr>
              <a:t>1:100,000</a:t>
            </a:r>
          </a:p>
          <a:p>
            <a:pPr lvl="1"/>
            <a:r>
              <a:rPr lang="en-US" sz="2400" dirty="0">
                <a:solidFill>
                  <a:srgbClr val="800000"/>
                </a:solidFill>
                <a:latin typeface="Times New Roman" pitchFamily="18" charset="0"/>
              </a:rPr>
              <a:t>1:250,000</a:t>
            </a:r>
          </a:p>
          <a:p>
            <a:r>
              <a:rPr lang="en-US" sz="2400" dirty="0">
                <a:solidFill>
                  <a:srgbClr val="800000"/>
                </a:solidFill>
                <a:latin typeface="Times New Roman" pitchFamily="18" charset="0"/>
              </a:rPr>
              <a:t>S</a:t>
            </a:r>
            <a:r>
              <a:rPr lang="en-US" sz="2400" dirty="0">
                <a:solidFill>
                  <a:srgbClr val="800000"/>
                </a:solidFill>
                <a:latin typeface="Times New Roman" pitchFamily="18" charset="0"/>
                <a:cs typeface="Times New Roman" pitchFamily="18" charset="0"/>
              </a:rPr>
              <a:t>how physical and man-made features</a:t>
            </a:r>
          </a:p>
          <a:p>
            <a:r>
              <a:rPr lang="en-GB" sz="2400" dirty="0">
                <a:solidFill>
                  <a:srgbClr val="800000"/>
                </a:solidFill>
                <a:latin typeface="Times New Roman" pitchFamily="18" charset="0"/>
                <a:cs typeface="Times New Roman" pitchFamily="18" charset="0"/>
              </a:rPr>
              <a:t>Show </a:t>
            </a:r>
            <a:r>
              <a:rPr lang="en-GB" sz="2400" dirty="0" smtClean="0">
                <a:solidFill>
                  <a:srgbClr val="800000"/>
                </a:solidFill>
                <a:latin typeface="Times New Roman" pitchFamily="18" charset="0"/>
                <a:cs typeface="Times New Roman" pitchFamily="18" charset="0"/>
              </a:rPr>
              <a:t>elevation</a:t>
            </a:r>
            <a:endParaRPr lang="en-GB" sz="2400" dirty="0">
              <a:solidFill>
                <a:srgbClr val="800000"/>
              </a:solidFill>
              <a:latin typeface="Times New Roman" pitchFamily="18" charset="0"/>
              <a:cs typeface="Times New Roman" pitchFamily="18" charset="0"/>
            </a:endParaRPr>
          </a:p>
        </p:txBody>
      </p:sp>
      <p:sp>
        <p:nvSpPr>
          <p:cNvPr id="706565"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a:p>
        </p:txBody>
      </p:sp>
      <p:sp>
        <p:nvSpPr>
          <p:cNvPr id="706566"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a:p>
        </p:txBody>
      </p:sp>
      <p:pic>
        <p:nvPicPr>
          <p:cNvPr id="706571" name="Picture 11" descr="TopoMap-Example"/>
          <p:cNvPicPr>
            <a:picLocks noChangeAspect="1" noChangeArrowheads="1"/>
          </p:cNvPicPr>
          <p:nvPr/>
        </p:nvPicPr>
        <p:blipFill>
          <a:blip r:embed="rId3" cstate="print"/>
          <a:srcRect/>
          <a:stretch>
            <a:fillRect/>
          </a:stretch>
        </p:blipFill>
        <p:spPr bwMode="auto">
          <a:xfrm>
            <a:off x="3719513" y="1577975"/>
            <a:ext cx="5035550" cy="4465638"/>
          </a:xfrm>
          <a:prstGeom prst="rect">
            <a:avLst/>
          </a:prstGeom>
          <a:noFill/>
          <a:ln w="19050">
            <a:solidFill>
              <a:srgbClr val="800000"/>
            </a:solid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731" name="Rectangle 3"/>
          <p:cNvSpPr>
            <a:spLocks noGrp="1" noChangeArrowheads="1"/>
          </p:cNvSpPr>
          <p:nvPr>
            <p:ph type="title"/>
          </p:nvPr>
        </p:nvSpPr>
        <p:spPr>
          <a:xfrm>
            <a:off x="914400" y="304800"/>
            <a:ext cx="8001000" cy="685800"/>
          </a:xfrm>
        </p:spPr>
        <p:txBody>
          <a:bodyPr>
            <a:normAutofit fontScale="90000"/>
          </a:bodyPr>
          <a:lstStyle/>
          <a:p>
            <a:r>
              <a:rPr lang="en-US" sz="4000" b="1" dirty="0">
                <a:solidFill>
                  <a:srgbClr val="800000"/>
                </a:solidFill>
                <a:latin typeface="Times New Roman" pitchFamily="18" charset="0"/>
              </a:rPr>
              <a:t>Topographic </a:t>
            </a:r>
            <a:r>
              <a:rPr lang="en-US" sz="4000" b="1" dirty="0" smtClean="0">
                <a:solidFill>
                  <a:srgbClr val="800000"/>
                </a:solidFill>
                <a:latin typeface="Times New Roman" pitchFamily="18" charset="0"/>
              </a:rPr>
              <a:t>Maps- important features</a:t>
            </a:r>
            <a:endParaRPr lang="en-US" sz="4000" b="1" dirty="0">
              <a:solidFill>
                <a:srgbClr val="800000"/>
              </a:solidFill>
              <a:latin typeface="Times New Roman" pitchFamily="18" charset="0"/>
            </a:endParaRPr>
          </a:p>
        </p:txBody>
      </p:sp>
      <p:sp>
        <p:nvSpPr>
          <p:cNvPr id="713733"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a:p>
        </p:txBody>
      </p:sp>
      <p:sp>
        <p:nvSpPr>
          <p:cNvPr id="713734"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a:p>
        </p:txBody>
      </p:sp>
      <p:pic>
        <p:nvPicPr>
          <p:cNvPr id="713737" name="Picture 9" descr="TopoMapInfo_2_NormanQuad"/>
          <p:cNvPicPr>
            <a:picLocks noChangeAspect="1" noChangeArrowheads="1"/>
          </p:cNvPicPr>
          <p:nvPr/>
        </p:nvPicPr>
        <p:blipFill>
          <a:blip r:embed="rId3" cstate="print"/>
          <a:srcRect/>
          <a:stretch>
            <a:fillRect/>
          </a:stretch>
        </p:blipFill>
        <p:spPr bwMode="auto">
          <a:xfrm>
            <a:off x="830263" y="3975100"/>
            <a:ext cx="3649662" cy="2430463"/>
          </a:xfrm>
          <a:prstGeom prst="rect">
            <a:avLst/>
          </a:prstGeom>
          <a:noFill/>
          <a:ln w="19050">
            <a:solidFill>
              <a:srgbClr val="800000"/>
            </a:solidFill>
            <a:miter lim="800000"/>
            <a:headEnd/>
            <a:tailEnd/>
          </a:ln>
        </p:spPr>
      </p:pic>
      <p:pic>
        <p:nvPicPr>
          <p:cNvPr id="713738" name="Picture 10" descr="TopoMapInfo_5_NormanQuad"/>
          <p:cNvPicPr>
            <a:picLocks noChangeAspect="1" noChangeArrowheads="1"/>
          </p:cNvPicPr>
          <p:nvPr/>
        </p:nvPicPr>
        <p:blipFill>
          <a:blip r:embed="rId4" cstate="print"/>
          <a:srcRect/>
          <a:stretch>
            <a:fillRect/>
          </a:stretch>
        </p:blipFill>
        <p:spPr bwMode="auto">
          <a:xfrm>
            <a:off x="841375" y="1544638"/>
            <a:ext cx="3636963" cy="2132012"/>
          </a:xfrm>
          <a:prstGeom prst="rect">
            <a:avLst/>
          </a:prstGeom>
          <a:noFill/>
          <a:ln w="19050">
            <a:solidFill>
              <a:srgbClr val="800000"/>
            </a:solidFill>
            <a:miter lim="800000"/>
            <a:headEnd/>
            <a:tailEnd/>
          </a:ln>
        </p:spPr>
      </p:pic>
      <p:pic>
        <p:nvPicPr>
          <p:cNvPr id="713739" name="Picture 11" descr="TopoMapInfo_6_NormanQuad"/>
          <p:cNvPicPr>
            <a:picLocks noChangeAspect="1" noChangeArrowheads="1"/>
          </p:cNvPicPr>
          <p:nvPr/>
        </p:nvPicPr>
        <p:blipFill>
          <a:blip r:embed="rId5" cstate="print"/>
          <a:srcRect/>
          <a:stretch>
            <a:fillRect/>
          </a:stretch>
        </p:blipFill>
        <p:spPr bwMode="auto">
          <a:xfrm>
            <a:off x="4859338" y="1554163"/>
            <a:ext cx="4083050" cy="1649412"/>
          </a:xfrm>
          <a:prstGeom prst="rect">
            <a:avLst/>
          </a:prstGeom>
          <a:noFill/>
          <a:ln w="19050">
            <a:solidFill>
              <a:srgbClr val="800000"/>
            </a:solidFill>
            <a:miter lim="800000"/>
            <a:headEnd/>
            <a:tailEnd/>
          </a:ln>
        </p:spPr>
      </p:pic>
      <p:pic>
        <p:nvPicPr>
          <p:cNvPr id="713741" name="Picture 13" descr="TopoMapInfo_3_NormanQuad"/>
          <p:cNvPicPr>
            <a:picLocks noChangeAspect="1" noChangeArrowheads="1"/>
          </p:cNvPicPr>
          <p:nvPr/>
        </p:nvPicPr>
        <p:blipFill>
          <a:blip r:embed="rId6" cstate="print"/>
          <a:srcRect/>
          <a:stretch>
            <a:fillRect/>
          </a:stretch>
        </p:blipFill>
        <p:spPr bwMode="auto">
          <a:xfrm>
            <a:off x="4822825" y="4546600"/>
            <a:ext cx="4176713" cy="427038"/>
          </a:xfrm>
          <a:prstGeom prst="rect">
            <a:avLst/>
          </a:prstGeom>
          <a:noFill/>
          <a:ln w="19050">
            <a:solidFill>
              <a:srgbClr val="800000"/>
            </a:solidFill>
            <a:miter lim="800000"/>
            <a:headEnd/>
            <a:tailEnd/>
          </a:ln>
        </p:spPr>
      </p:pic>
      <p:pic>
        <p:nvPicPr>
          <p:cNvPr id="713742" name="Picture 14" descr="TopoMapInfo_4_NormanQuad"/>
          <p:cNvPicPr>
            <a:picLocks noChangeAspect="1" noChangeArrowheads="1"/>
          </p:cNvPicPr>
          <p:nvPr/>
        </p:nvPicPr>
        <p:blipFill>
          <a:blip r:embed="rId7" cstate="print"/>
          <a:srcRect/>
          <a:stretch>
            <a:fillRect/>
          </a:stretch>
        </p:blipFill>
        <p:spPr bwMode="auto">
          <a:xfrm>
            <a:off x="5251450" y="5226050"/>
            <a:ext cx="2593975" cy="1393825"/>
          </a:xfrm>
          <a:prstGeom prst="rect">
            <a:avLst/>
          </a:prstGeom>
          <a:noFill/>
          <a:ln w="19050">
            <a:solidFill>
              <a:srgbClr val="800000"/>
            </a:solidFill>
            <a:miter lim="800000"/>
            <a:headEnd/>
            <a:tailEnd/>
          </a:ln>
        </p:spPr>
      </p:pic>
      <p:pic>
        <p:nvPicPr>
          <p:cNvPr id="713743" name="Picture 15" descr="ScaleContourInfo_NormanQuad"/>
          <p:cNvPicPr>
            <a:picLocks noChangeAspect="1" noChangeArrowheads="1"/>
          </p:cNvPicPr>
          <p:nvPr/>
        </p:nvPicPr>
        <p:blipFill>
          <a:blip r:embed="rId8" cstate="print"/>
          <a:srcRect/>
          <a:stretch>
            <a:fillRect/>
          </a:stretch>
        </p:blipFill>
        <p:spPr bwMode="auto">
          <a:xfrm>
            <a:off x="4829175" y="3424238"/>
            <a:ext cx="4148138" cy="909637"/>
          </a:xfrm>
          <a:prstGeom prst="rect">
            <a:avLst/>
          </a:prstGeom>
          <a:noFill/>
          <a:ln w="19050">
            <a:solidFill>
              <a:srgbClr val="8000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3738"/>
                                        </p:tgtEl>
                                        <p:attrNameLst>
                                          <p:attrName>style.visibility</p:attrName>
                                        </p:attrNameLst>
                                      </p:cBhvr>
                                      <p:to>
                                        <p:strVal val="visible"/>
                                      </p:to>
                                    </p:set>
                                    <p:animEffect transition="in" filter="blinds(horizontal)">
                                      <p:cBhvr>
                                        <p:cTn id="7" dur="500"/>
                                        <p:tgtEl>
                                          <p:spTgt spid="71373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13739"/>
                                        </p:tgtEl>
                                        <p:attrNameLst>
                                          <p:attrName>style.visibility</p:attrName>
                                        </p:attrNameLst>
                                      </p:cBhvr>
                                      <p:to>
                                        <p:strVal val="visible"/>
                                      </p:to>
                                    </p:set>
                                    <p:animEffect transition="in" filter="blinds(horizontal)">
                                      <p:cBhvr>
                                        <p:cTn id="12" dur="500"/>
                                        <p:tgtEl>
                                          <p:spTgt spid="71373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13737"/>
                                        </p:tgtEl>
                                        <p:attrNameLst>
                                          <p:attrName>style.visibility</p:attrName>
                                        </p:attrNameLst>
                                      </p:cBhvr>
                                      <p:to>
                                        <p:strVal val="visible"/>
                                      </p:to>
                                    </p:set>
                                    <p:animEffect transition="in" filter="blinds(horizontal)">
                                      <p:cBhvr>
                                        <p:cTn id="17" dur="500"/>
                                        <p:tgtEl>
                                          <p:spTgt spid="7137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838200" y="230188"/>
            <a:ext cx="7620000" cy="6529387"/>
            <a:chOff x="528" y="145"/>
            <a:chExt cx="4800" cy="4113"/>
          </a:xfrm>
        </p:grpSpPr>
        <p:pic>
          <p:nvPicPr>
            <p:cNvPr id="63492" name="Picture 4"/>
            <p:cNvPicPr>
              <a:picLocks noChangeAspect="1" noChangeArrowheads="1"/>
            </p:cNvPicPr>
            <p:nvPr/>
          </p:nvPicPr>
          <p:blipFill>
            <a:blip r:embed="rId3" cstate="print"/>
            <a:srcRect/>
            <a:stretch>
              <a:fillRect/>
            </a:stretch>
          </p:blipFill>
          <p:spPr bwMode="auto">
            <a:xfrm>
              <a:off x="528" y="145"/>
              <a:ext cx="4800" cy="4113"/>
            </a:xfrm>
            <a:prstGeom prst="rect">
              <a:avLst/>
            </a:prstGeom>
            <a:noFill/>
            <a:ln w="9525">
              <a:noFill/>
              <a:miter lim="800000"/>
              <a:headEnd/>
              <a:tailEnd/>
            </a:ln>
            <a:effectLst/>
          </p:spPr>
        </p:pic>
        <p:sp>
          <p:nvSpPr>
            <p:cNvPr id="63496" name="Rectangle 8"/>
            <p:cNvSpPr>
              <a:spLocks noChangeArrowheads="1"/>
            </p:cNvSpPr>
            <p:nvPr/>
          </p:nvSpPr>
          <p:spPr bwMode="auto">
            <a:xfrm>
              <a:off x="3073" y="2832"/>
              <a:ext cx="816" cy="144"/>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63495" name="Text Box 7"/>
            <p:cNvSpPr txBox="1">
              <a:spLocks noChangeArrowheads="1"/>
            </p:cNvSpPr>
            <p:nvPr/>
          </p:nvSpPr>
          <p:spPr bwMode="auto">
            <a:xfrm>
              <a:off x="3024" y="2784"/>
              <a:ext cx="1090" cy="231"/>
            </a:xfrm>
            <a:prstGeom prst="rect">
              <a:avLst/>
            </a:prstGeom>
            <a:noFill/>
            <a:ln w="9525">
              <a:noFill/>
              <a:miter lim="800000"/>
              <a:headEnd/>
              <a:tailEnd/>
            </a:ln>
            <a:effectLst/>
          </p:spPr>
          <p:txBody>
            <a:bodyPr>
              <a:spAutoFit/>
            </a:bodyPr>
            <a:lstStyle/>
            <a:p>
              <a:pPr>
                <a:spcBef>
                  <a:spcPct val="50000"/>
                </a:spcBef>
              </a:pPr>
              <a:r>
                <a:rPr lang="en-US" b="1" dirty="0" smtClean="0">
                  <a:solidFill>
                    <a:schemeClr val="bg1"/>
                  </a:solidFill>
                </a:rPr>
                <a:t>4400-4000</a:t>
              </a:r>
              <a:endParaRPr lang="en-US" b="1" dirty="0">
                <a:solidFill>
                  <a:schemeClr val="bg1"/>
                </a:solidFill>
              </a:endParaRPr>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6" name="Picture 4"/>
          <p:cNvPicPr>
            <a:picLocks noChangeAspect="1" noChangeArrowheads="1"/>
          </p:cNvPicPr>
          <p:nvPr/>
        </p:nvPicPr>
        <p:blipFill>
          <a:blip r:embed="rId3" cstate="print"/>
          <a:srcRect/>
          <a:stretch>
            <a:fillRect/>
          </a:stretch>
        </p:blipFill>
        <p:spPr bwMode="auto">
          <a:xfrm>
            <a:off x="609600" y="152400"/>
            <a:ext cx="7543800" cy="64643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b="1" dirty="0" smtClean="0">
                <a:solidFill>
                  <a:srgbClr val="800000"/>
                </a:solidFill>
                <a:latin typeface="Times New Roman" pitchFamily="18" charset="0"/>
              </a:rPr>
              <a:t>Slope Percent</a:t>
            </a:r>
            <a:endParaRPr lang="en-US" dirty="0"/>
          </a:p>
        </p:txBody>
      </p:sp>
      <p:sp>
        <p:nvSpPr>
          <p:cNvPr id="3" name="Content Placeholder 2"/>
          <p:cNvSpPr>
            <a:spLocks noGrp="1"/>
          </p:cNvSpPr>
          <p:nvPr>
            <p:ph idx="1"/>
          </p:nvPr>
        </p:nvSpPr>
        <p:spPr>
          <a:xfrm>
            <a:off x="457200" y="1219200"/>
            <a:ext cx="4343400" cy="5638800"/>
          </a:xfrm>
        </p:spPr>
        <p:txBody>
          <a:bodyPr>
            <a:normAutofit/>
          </a:bodyPr>
          <a:lstStyle/>
          <a:p>
            <a:r>
              <a:rPr lang="en-GB" dirty="0" smtClean="0">
                <a:solidFill>
                  <a:srgbClr val="800000"/>
                </a:solidFill>
                <a:latin typeface="Times New Roman" pitchFamily="18" charset="0"/>
                <a:cs typeface="Times New Roman" pitchFamily="18" charset="0"/>
              </a:rPr>
              <a:t>Rise / Run x 100</a:t>
            </a:r>
          </a:p>
          <a:p>
            <a:endParaRPr lang="en-GB" dirty="0">
              <a:solidFill>
                <a:srgbClr val="800000"/>
              </a:solidFill>
              <a:latin typeface="Times New Roman" pitchFamily="18" charset="0"/>
              <a:cs typeface="Times New Roman" pitchFamily="18" charset="0"/>
            </a:endParaRPr>
          </a:p>
          <a:p>
            <a:r>
              <a:rPr lang="en-GB" dirty="0" smtClean="0">
                <a:solidFill>
                  <a:srgbClr val="800000"/>
                </a:solidFill>
                <a:latin typeface="Times New Roman" pitchFamily="18" charset="0"/>
                <a:cs typeface="Times New Roman" pitchFamily="18" charset="0"/>
              </a:rPr>
              <a:t>Say you climb 50 </a:t>
            </a:r>
            <a:r>
              <a:rPr lang="en-GB" dirty="0" err="1" smtClean="0">
                <a:solidFill>
                  <a:srgbClr val="800000"/>
                </a:solidFill>
                <a:latin typeface="Times New Roman" pitchFamily="18" charset="0"/>
                <a:cs typeface="Times New Roman" pitchFamily="18" charset="0"/>
              </a:rPr>
              <a:t>ft</a:t>
            </a:r>
            <a:r>
              <a:rPr lang="en-GB" dirty="0" smtClean="0">
                <a:solidFill>
                  <a:srgbClr val="800000"/>
                </a:solidFill>
                <a:latin typeface="Times New Roman" pitchFamily="18" charset="0"/>
                <a:cs typeface="Times New Roman" pitchFamily="18" charset="0"/>
              </a:rPr>
              <a:t> in elevation and travel 500 </a:t>
            </a:r>
            <a:r>
              <a:rPr lang="en-GB" dirty="0" err="1" smtClean="0">
                <a:solidFill>
                  <a:srgbClr val="800000"/>
                </a:solidFill>
                <a:latin typeface="Times New Roman" pitchFamily="18" charset="0"/>
                <a:cs typeface="Times New Roman" pitchFamily="18" charset="0"/>
              </a:rPr>
              <a:t>ft</a:t>
            </a:r>
            <a:r>
              <a:rPr lang="en-GB" dirty="0" smtClean="0">
                <a:solidFill>
                  <a:srgbClr val="800000"/>
                </a:solidFill>
                <a:latin typeface="Times New Roman" pitchFamily="18" charset="0"/>
                <a:cs typeface="Times New Roman" pitchFamily="18" charset="0"/>
              </a:rPr>
              <a:t> distance</a:t>
            </a:r>
          </a:p>
          <a:p>
            <a:endParaRPr lang="en-GB" dirty="0">
              <a:solidFill>
                <a:srgbClr val="800000"/>
              </a:solidFill>
              <a:latin typeface="Times New Roman" pitchFamily="18" charset="0"/>
              <a:cs typeface="Times New Roman" pitchFamily="18" charset="0"/>
            </a:endParaRPr>
          </a:p>
          <a:p>
            <a:r>
              <a:rPr lang="en-GB" dirty="0" smtClean="0">
                <a:solidFill>
                  <a:srgbClr val="800000"/>
                </a:solidFill>
                <a:latin typeface="Times New Roman" pitchFamily="18" charset="0"/>
                <a:cs typeface="Times New Roman" pitchFamily="18" charset="0"/>
              </a:rPr>
              <a:t>50 / 500 = 0.1</a:t>
            </a:r>
          </a:p>
          <a:p>
            <a:r>
              <a:rPr lang="en-GB" dirty="0" smtClean="0">
                <a:solidFill>
                  <a:srgbClr val="800000"/>
                </a:solidFill>
                <a:latin typeface="Times New Roman" pitchFamily="18" charset="0"/>
                <a:cs typeface="Times New Roman" pitchFamily="18" charset="0"/>
              </a:rPr>
              <a:t>0.1 x 100 = 10</a:t>
            </a:r>
          </a:p>
          <a:p>
            <a:r>
              <a:rPr lang="en-GB" dirty="0" smtClean="0">
                <a:solidFill>
                  <a:srgbClr val="800000"/>
                </a:solidFill>
                <a:latin typeface="Times New Roman" pitchFamily="18" charset="0"/>
                <a:cs typeface="Times New Roman" pitchFamily="18" charset="0"/>
              </a:rPr>
              <a:t>That’s a </a:t>
            </a:r>
            <a:r>
              <a:rPr lang="en-GB" b="1" dirty="0" smtClean="0">
                <a:solidFill>
                  <a:srgbClr val="800000"/>
                </a:solidFill>
                <a:latin typeface="Times New Roman" pitchFamily="18" charset="0"/>
                <a:cs typeface="Times New Roman" pitchFamily="18" charset="0"/>
              </a:rPr>
              <a:t>10% slope</a:t>
            </a:r>
            <a:endParaRPr lang="en-GB" b="1" dirty="0">
              <a:solidFill>
                <a:srgbClr val="800000"/>
              </a:solidFill>
              <a:latin typeface="Times New Roman" pitchFamily="18" charset="0"/>
              <a:cs typeface="Times New Roman" pitchFamily="18" charset="0"/>
            </a:endParaRPr>
          </a:p>
        </p:txBody>
      </p:sp>
      <p:sp>
        <p:nvSpPr>
          <p:cNvPr id="4"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0908" y="2209800"/>
            <a:ext cx="4316224" cy="2057400"/>
          </a:xfrm>
          <a:prstGeom prst="rect">
            <a:avLst/>
          </a:prstGeom>
        </p:spPr>
      </p:pic>
    </p:spTree>
    <p:extLst>
      <p:ext uri="{BB962C8B-B14F-4D97-AF65-F5344CB8AC3E}">
        <p14:creationId xmlns:p14="http://schemas.microsoft.com/office/powerpoint/2010/main" val="286306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fade">
                                      <p:cBhvr>
                                        <p:cTn id="20" dur="500"/>
                                        <p:tgtEl>
                                          <p:spTgt spid="3">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371600" y="2590800"/>
            <a:ext cx="1066800" cy="3048000"/>
            <a:chOff x="1981200" y="2590800"/>
            <a:chExt cx="1066800" cy="3048000"/>
          </a:xfrm>
        </p:grpSpPr>
        <p:sp>
          <p:nvSpPr>
            <p:cNvPr id="67586" name="AutoShape 2"/>
            <p:cNvSpPr>
              <a:spLocks noChangeArrowheads="1"/>
            </p:cNvSpPr>
            <p:nvPr/>
          </p:nvSpPr>
          <p:spPr bwMode="auto">
            <a:xfrm>
              <a:off x="1981200" y="2590800"/>
              <a:ext cx="838200" cy="2971800"/>
            </a:xfrm>
            <a:prstGeom prst="upArrow">
              <a:avLst>
                <a:gd name="adj1" fmla="val 50000"/>
                <a:gd name="adj2" fmla="val 88636"/>
              </a:avLst>
            </a:prstGeom>
            <a:solidFill>
              <a:schemeClr val="accent1"/>
            </a:solidFill>
            <a:ln w="12699">
              <a:solidFill>
                <a:schemeClr val="tx1"/>
              </a:solidFill>
              <a:miter lim="800000"/>
              <a:headEnd type="none" w="sm" len="sm"/>
              <a:tailEnd type="none" w="sm" len="sm"/>
            </a:ln>
            <a:effectLst/>
          </p:spPr>
          <p:txBody>
            <a:bodyPr wrap="none" anchor="ctr"/>
            <a:lstStyle/>
            <a:p>
              <a:endParaRPr lang="en-US" sz="3600" b="1">
                <a:solidFill>
                  <a:srgbClr val="800000"/>
                </a:solidFill>
                <a:latin typeface="Times New Roman" pitchFamily="18" charset="0"/>
                <a:cs typeface="Times New Roman" pitchFamily="18" charset="0"/>
              </a:endParaRPr>
            </a:p>
          </p:txBody>
        </p:sp>
        <p:sp>
          <p:nvSpPr>
            <p:cNvPr id="67587" name="AutoShape 3"/>
            <p:cNvSpPr>
              <a:spLocks noChangeArrowheads="1"/>
            </p:cNvSpPr>
            <p:nvPr/>
          </p:nvSpPr>
          <p:spPr bwMode="auto">
            <a:xfrm rot="1165958">
              <a:off x="2438400" y="2971800"/>
              <a:ext cx="609600" cy="2667000"/>
            </a:xfrm>
            <a:prstGeom prst="upArrow">
              <a:avLst>
                <a:gd name="adj1" fmla="val 50000"/>
                <a:gd name="adj2" fmla="val 109375"/>
              </a:avLst>
            </a:prstGeom>
            <a:solidFill>
              <a:srgbClr val="FA8D20"/>
            </a:solidFill>
            <a:ln w="12699">
              <a:solidFill>
                <a:schemeClr val="tx1"/>
              </a:solidFill>
              <a:miter lim="800000"/>
              <a:headEnd type="none" w="sm" len="sm"/>
              <a:tailEnd type="none" w="sm" len="sm"/>
            </a:ln>
            <a:effectLst/>
          </p:spPr>
          <p:txBody>
            <a:bodyPr wrap="none" anchor="ctr"/>
            <a:lstStyle/>
            <a:p>
              <a:endParaRPr lang="en-US" sz="3600" b="1">
                <a:solidFill>
                  <a:srgbClr val="800000"/>
                </a:solidFill>
                <a:latin typeface="Times New Roman" pitchFamily="18" charset="0"/>
                <a:cs typeface="Times New Roman" pitchFamily="18" charset="0"/>
              </a:endParaRPr>
            </a:p>
          </p:txBody>
        </p:sp>
      </p:grpSp>
      <p:sp>
        <p:nvSpPr>
          <p:cNvPr id="67588" name="Text Box 4"/>
          <p:cNvSpPr txBox="1">
            <a:spLocks noChangeArrowheads="1"/>
          </p:cNvSpPr>
          <p:nvPr/>
        </p:nvSpPr>
        <p:spPr bwMode="auto">
          <a:xfrm>
            <a:off x="3048000" y="4323308"/>
            <a:ext cx="5486400" cy="1754326"/>
          </a:xfrm>
          <a:prstGeom prst="rect">
            <a:avLst/>
          </a:prstGeom>
          <a:noFill/>
          <a:ln w="12699">
            <a:noFill/>
            <a:miter lim="800000"/>
            <a:headEnd type="none" w="sm" len="sm"/>
            <a:tailEnd type="none" w="sm" len="sm"/>
          </a:ln>
          <a:effectLst/>
        </p:spPr>
        <p:txBody>
          <a:bodyPr wrap="square">
            <a:spAutoFit/>
          </a:bodyPr>
          <a:lstStyle/>
          <a:p>
            <a:r>
              <a:rPr lang="en-US" sz="3600" b="1" u="sng" dirty="0">
                <a:solidFill>
                  <a:srgbClr val="800000"/>
                </a:solidFill>
                <a:latin typeface="Times New Roman" pitchFamily="18" charset="0"/>
                <a:cs typeface="Times New Roman" pitchFamily="18" charset="0"/>
              </a:rPr>
              <a:t>Declination</a:t>
            </a:r>
            <a:r>
              <a:rPr lang="en-US" sz="3600" b="1" dirty="0">
                <a:solidFill>
                  <a:srgbClr val="800000"/>
                </a:solidFill>
                <a:latin typeface="Times New Roman" pitchFamily="18" charset="0"/>
                <a:cs typeface="Times New Roman" pitchFamily="18" charset="0"/>
              </a:rPr>
              <a:t> - the difference </a:t>
            </a:r>
          </a:p>
          <a:p>
            <a:r>
              <a:rPr lang="en-US" sz="3600" b="1" dirty="0">
                <a:solidFill>
                  <a:srgbClr val="800000"/>
                </a:solidFill>
                <a:latin typeface="Times New Roman" pitchFamily="18" charset="0"/>
                <a:cs typeface="Times New Roman" pitchFamily="18" charset="0"/>
              </a:rPr>
              <a:t>between magnetic and </a:t>
            </a:r>
          </a:p>
          <a:p>
            <a:r>
              <a:rPr lang="en-US" sz="3600" b="1" dirty="0" smtClean="0">
                <a:solidFill>
                  <a:srgbClr val="800000"/>
                </a:solidFill>
                <a:latin typeface="Times New Roman" pitchFamily="18" charset="0"/>
                <a:cs typeface="Times New Roman" pitchFamily="18" charset="0"/>
              </a:rPr>
              <a:t>True north</a:t>
            </a:r>
            <a:endParaRPr lang="en-US" sz="3600" b="1" dirty="0">
              <a:solidFill>
                <a:srgbClr val="800000"/>
              </a:solidFill>
              <a:latin typeface="Times New Roman" pitchFamily="18" charset="0"/>
              <a:cs typeface="Times New Roman" pitchFamily="18" charset="0"/>
            </a:endParaRPr>
          </a:p>
        </p:txBody>
      </p:sp>
      <p:sp>
        <p:nvSpPr>
          <p:cNvPr id="67589" name="Text Box 5"/>
          <p:cNvSpPr txBox="1">
            <a:spLocks noChangeArrowheads="1"/>
          </p:cNvSpPr>
          <p:nvPr/>
        </p:nvSpPr>
        <p:spPr bwMode="auto">
          <a:xfrm>
            <a:off x="1066800" y="5754469"/>
            <a:ext cx="1600118" cy="646331"/>
          </a:xfrm>
          <a:prstGeom prst="rect">
            <a:avLst/>
          </a:prstGeom>
          <a:noFill/>
          <a:ln w="12699">
            <a:noFill/>
            <a:miter lim="800000"/>
            <a:headEnd type="none" w="sm" len="sm"/>
            <a:tailEnd type="none" w="sm" len="sm"/>
          </a:ln>
          <a:effectLst/>
        </p:spPr>
        <p:txBody>
          <a:bodyPr wrap="none">
            <a:spAutoFit/>
          </a:bodyPr>
          <a:lstStyle/>
          <a:p>
            <a:r>
              <a:rPr lang="en-US" sz="3600" b="1" dirty="0" smtClean="0">
                <a:solidFill>
                  <a:srgbClr val="800000"/>
                </a:solidFill>
                <a:latin typeface="Times New Roman" pitchFamily="18" charset="0"/>
                <a:cs typeface="Times New Roman" pitchFamily="18" charset="0"/>
              </a:rPr>
              <a:t>10° </a:t>
            </a:r>
            <a:r>
              <a:rPr lang="en-US" sz="3600" b="1" dirty="0">
                <a:solidFill>
                  <a:srgbClr val="800000"/>
                </a:solidFill>
                <a:latin typeface="Times New Roman" pitchFamily="18" charset="0"/>
                <a:cs typeface="Times New Roman" pitchFamily="18" charset="0"/>
              </a:rPr>
              <a:t>E   </a:t>
            </a:r>
          </a:p>
        </p:txBody>
      </p:sp>
      <p:sp>
        <p:nvSpPr>
          <p:cNvPr id="6" name="Rectangle 5"/>
          <p:cNvSpPr/>
          <p:nvPr/>
        </p:nvSpPr>
        <p:spPr>
          <a:xfrm>
            <a:off x="152400" y="1066800"/>
            <a:ext cx="8610600" cy="646331"/>
          </a:xfrm>
          <a:prstGeom prst="rect">
            <a:avLst/>
          </a:prstGeom>
        </p:spPr>
        <p:txBody>
          <a:bodyPr wrap="square">
            <a:spAutoFit/>
          </a:bodyPr>
          <a:lstStyle/>
          <a:p>
            <a:r>
              <a:rPr lang="en-US" sz="3600" b="1" u="sng" dirty="0" smtClean="0">
                <a:solidFill>
                  <a:schemeClr val="accent1"/>
                </a:solidFill>
                <a:latin typeface="Times New Roman" pitchFamily="18" charset="0"/>
                <a:cs typeface="Times New Roman" pitchFamily="18" charset="0"/>
              </a:rPr>
              <a:t>True North</a:t>
            </a:r>
            <a:r>
              <a:rPr lang="en-US" sz="3600" b="1" dirty="0" smtClean="0">
                <a:solidFill>
                  <a:schemeClr val="accent1"/>
                </a:solidFill>
                <a:latin typeface="Times New Roman" pitchFamily="18" charset="0"/>
                <a:cs typeface="Times New Roman" pitchFamily="18" charset="0"/>
              </a:rPr>
              <a:t> </a:t>
            </a:r>
            <a:r>
              <a:rPr lang="en-US" sz="3600" b="1" dirty="0" smtClean="0">
                <a:solidFill>
                  <a:srgbClr val="800000"/>
                </a:solidFill>
                <a:latin typeface="Times New Roman" pitchFamily="18" charset="0"/>
                <a:cs typeface="Times New Roman" pitchFamily="18" charset="0"/>
              </a:rPr>
              <a:t>= Due North (toward the pole) </a:t>
            </a:r>
          </a:p>
        </p:txBody>
      </p:sp>
      <p:sp>
        <p:nvSpPr>
          <p:cNvPr id="8" name="Rectangle 7"/>
          <p:cNvSpPr/>
          <p:nvPr/>
        </p:nvSpPr>
        <p:spPr>
          <a:xfrm>
            <a:off x="2864690" y="2190298"/>
            <a:ext cx="5974510" cy="1200329"/>
          </a:xfrm>
          <a:prstGeom prst="rect">
            <a:avLst/>
          </a:prstGeom>
        </p:spPr>
        <p:txBody>
          <a:bodyPr wrap="square">
            <a:spAutoFit/>
          </a:bodyPr>
          <a:lstStyle/>
          <a:p>
            <a:r>
              <a:rPr lang="en-US" sz="3600" b="1" u="sng" dirty="0" smtClean="0">
                <a:solidFill>
                  <a:schemeClr val="accent6"/>
                </a:solidFill>
                <a:latin typeface="Times New Roman" pitchFamily="18" charset="0"/>
                <a:cs typeface="Times New Roman" pitchFamily="18" charset="0"/>
              </a:rPr>
              <a:t>Magnetic North</a:t>
            </a:r>
            <a:r>
              <a:rPr lang="en-US" sz="3600" b="1" dirty="0" smtClean="0">
                <a:solidFill>
                  <a:schemeClr val="accent6"/>
                </a:solidFill>
                <a:latin typeface="Times New Roman" pitchFamily="18" charset="0"/>
                <a:cs typeface="Times New Roman" pitchFamily="18" charset="0"/>
              </a:rPr>
              <a:t> </a:t>
            </a:r>
            <a:r>
              <a:rPr lang="en-US" sz="3600" b="1" dirty="0" smtClean="0">
                <a:solidFill>
                  <a:srgbClr val="800000"/>
                </a:solidFill>
                <a:latin typeface="Times New Roman" pitchFamily="18" charset="0"/>
                <a:cs typeface="Times New Roman" pitchFamily="18" charset="0"/>
              </a:rPr>
              <a:t>= Where the compass points</a:t>
            </a:r>
          </a:p>
        </p:txBody>
      </p:sp>
      <p:sp>
        <p:nvSpPr>
          <p:cNvPr id="9" name="Title 1"/>
          <p:cNvSpPr txBox="1">
            <a:spLocks/>
          </p:cNvSpPr>
          <p:nvPr/>
        </p:nvSpPr>
        <p:spPr>
          <a:xfrm>
            <a:off x="304800" y="76200"/>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rgbClr val="800000"/>
                </a:solidFill>
                <a:latin typeface="Times New Roman" pitchFamily="18" charset="0"/>
              </a:rPr>
              <a:t>Compass Declination</a:t>
            </a:r>
            <a:endParaRPr lang="en-US" dirty="0"/>
          </a:p>
        </p:txBody>
      </p:sp>
      <p:sp>
        <p:nvSpPr>
          <p:cNvPr id="10" name="Line 5"/>
          <p:cNvSpPr>
            <a:spLocks noChangeShapeType="1"/>
          </p:cNvSpPr>
          <p:nvPr/>
        </p:nvSpPr>
        <p:spPr bwMode="auto">
          <a:xfrm>
            <a:off x="1066800" y="1066800"/>
            <a:ext cx="7772400" cy="0"/>
          </a:xfrm>
          <a:prstGeom prst="line">
            <a:avLst/>
          </a:prstGeom>
          <a:noFill/>
          <a:ln w="25400">
            <a:solidFill>
              <a:srgbClr val="800000"/>
            </a:solidFill>
            <a:round/>
            <a:headEnd/>
            <a:tailEnd/>
          </a:ln>
          <a:effec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75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07235" name="Rectangle 3"/>
          <p:cNvSpPr>
            <a:spLocks noGrp="1" noChangeArrowheads="1"/>
          </p:cNvSpPr>
          <p:nvPr>
            <p:ph type="title"/>
          </p:nvPr>
        </p:nvSpPr>
        <p:spPr>
          <a:xfrm>
            <a:off x="1143000" y="304800"/>
            <a:ext cx="8001000" cy="685800"/>
          </a:xfrm>
        </p:spPr>
        <p:txBody>
          <a:bodyPr>
            <a:normAutofit fontScale="90000"/>
          </a:bodyPr>
          <a:lstStyle/>
          <a:p>
            <a:r>
              <a:rPr lang="en-US" sz="4000" b="1" dirty="0" smtClean="0">
                <a:solidFill>
                  <a:srgbClr val="800000"/>
                </a:solidFill>
                <a:latin typeface="Times New Roman" pitchFamily="18" charset="0"/>
              </a:rPr>
              <a:t>Models of the Earth</a:t>
            </a:r>
            <a:endParaRPr lang="en-US" sz="4000" b="1" dirty="0">
              <a:solidFill>
                <a:srgbClr val="800000"/>
              </a:solidFill>
              <a:latin typeface="Times New Roman" pitchFamily="18" charset="0"/>
            </a:endParaRPr>
          </a:p>
        </p:txBody>
      </p:sp>
      <p:sp>
        <p:nvSpPr>
          <p:cNvPr id="607236" name="Rectangle 4"/>
          <p:cNvSpPr>
            <a:spLocks noGrp="1" noChangeArrowheads="1"/>
          </p:cNvSpPr>
          <p:nvPr>
            <p:ph type="body" idx="1"/>
          </p:nvPr>
        </p:nvSpPr>
        <p:spPr>
          <a:xfrm>
            <a:off x="406400" y="1438275"/>
            <a:ext cx="8686800" cy="5305425"/>
          </a:xfrm>
        </p:spPr>
        <p:txBody>
          <a:bodyPr/>
          <a:lstStyle/>
          <a:p>
            <a:r>
              <a:rPr lang="en-US" sz="2800" b="1" dirty="0">
                <a:solidFill>
                  <a:srgbClr val="800000"/>
                </a:solidFill>
                <a:latin typeface="Times New Roman" pitchFamily="18" charset="0"/>
                <a:cs typeface="Times New Roman" pitchFamily="18" charset="0"/>
              </a:rPr>
              <a:t>Globe</a:t>
            </a:r>
            <a:r>
              <a:rPr lang="en-US" sz="2800" dirty="0">
                <a:solidFill>
                  <a:srgbClr val="800000"/>
                </a:solidFill>
                <a:latin typeface="Times New Roman" pitchFamily="18" charset="0"/>
                <a:cs typeface="Times New Roman" pitchFamily="18" charset="0"/>
              </a:rPr>
              <a:t>: 3-dimensional model of the Earth’s surface</a:t>
            </a:r>
          </a:p>
          <a:p>
            <a:r>
              <a:rPr lang="en-US" sz="2800" b="1" dirty="0">
                <a:solidFill>
                  <a:srgbClr val="800000"/>
                </a:solidFill>
                <a:latin typeface="Times New Roman" pitchFamily="18" charset="0"/>
                <a:cs typeface="Times New Roman" pitchFamily="18" charset="0"/>
              </a:rPr>
              <a:t>Map</a:t>
            </a:r>
            <a:r>
              <a:rPr lang="en-US" sz="2800" dirty="0">
                <a:solidFill>
                  <a:srgbClr val="800000"/>
                </a:solidFill>
                <a:latin typeface="Times New Roman" pitchFamily="18" charset="0"/>
                <a:cs typeface="Times New Roman" pitchFamily="18" charset="0"/>
              </a:rPr>
              <a:t>: 2-dimensional model of the Earth’s surface</a:t>
            </a:r>
            <a:endParaRPr lang="en-US" i="1" dirty="0">
              <a:solidFill>
                <a:srgbClr val="800000"/>
              </a:solidFill>
              <a:latin typeface="Times New Roman" pitchFamily="18" charset="0"/>
            </a:endParaRPr>
          </a:p>
        </p:txBody>
      </p:sp>
      <p:sp>
        <p:nvSpPr>
          <p:cNvPr id="607237"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dirty="0"/>
          </a:p>
        </p:txBody>
      </p:sp>
      <p:sp>
        <p:nvSpPr>
          <p:cNvPr id="607238"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dirty="0"/>
          </a:p>
        </p:txBody>
      </p:sp>
      <p:pic>
        <p:nvPicPr>
          <p:cNvPr id="607239" name="Picture 7" descr="Globe_SierraAntEN31516"/>
          <p:cNvPicPr>
            <a:picLocks noChangeAspect="1" noChangeArrowheads="1"/>
          </p:cNvPicPr>
          <p:nvPr/>
        </p:nvPicPr>
        <p:blipFill>
          <a:blip r:embed="rId3" cstate="print"/>
          <a:srcRect/>
          <a:stretch>
            <a:fillRect/>
          </a:stretch>
        </p:blipFill>
        <p:spPr bwMode="auto">
          <a:xfrm>
            <a:off x="892175" y="2903538"/>
            <a:ext cx="2292350" cy="3281362"/>
          </a:xfrm>
          <a:prstGeom prst="rect">
            <a:avLst/>
          </a:prstGeom>
          <a:noFill/>
        </p:spPr>
      </p:pic>
      <p:pic>
        <p:nvPicPr>
          <p:cNvPr id="607240" name="Picture 8" descr="Map_Antique"/>
          <p:cNvPicPr>
            <a:picLocks noChangeAspect="1" noChangeArrowheads="1"/>
          </p:cNvPicPr>
          <p:nvPr/>
        </p:nvPicPr>
        <p:blipFill>
          <a:blip r:embed="rId4" cstate="print"/>
          <a:srcRect/>
          <a:stretch>
            <a:fillRect/>
          </a:stretch>
        </p:blipFill>
        <p:spPr bwMode="auto">
          <a:xfrm>
            <a:off x="3787775" y="3000375"/>
            <a:ext cx="4806950" cy="3235325"/>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07236">
                                            <p:txEl>
                                              <p:pRg st="0" end="0"/>
                                            </p:txEl>
                                          </p:spTgt>
                                        </p:tgtEl>
                                        <p:attrNameLst>
                                          <p:attrName>style.visibility</p:attrName>
                                        </p:attrNameLst>
                                      </p:cBhvr>
                                      <p:to>
                                        <p:strVal val="visible"/>
                                      </p:to>
                                    </p:set>
                                    <p:animEffect transition="in" filter="blinds(horizontal)">
                                      <p:cBhvr>
                                        <p:cTn id="7" dur="500"/>
                                        <p:tgtEl>
                                          <p:spTgt spid="60723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07239"/>
                                        </p:tgtEl>
                                        <p:attrNameLst>
                                          <p:attrName>style.visibility</p:attrName>
                                        </p:attrNameLst>
                                      </p:cBhvr>
                                      <p:to>
                                        <p:strVal val="visible"/>
                                      </p:to>
                                    </p:set>
                                    <p:animEffect transition="in" filter="blinds(horizontal)">
                                      <p:cBhvr>
                                        <p:cTn id="10" dur="500"/>
                                        <p:tgtEl>
                                          <p:spTgt spid="60723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07236">
                                            <p:txEl>
                                              <p:pRg st="1" end="1"/>
                                            </p:txEl>
                                          </p:spTgt>
                                        </p:tgtEl>
                                        <p:attrNameLst>
                                          <p:attrName>style.visibility</p:attrName>
                                        </p:attrNameLst>
                                      </p:cBhvr>
                                      <p:to>
                                        <p:strVal val="visible"/>
                                      </p:to>
                                    </p:set>
                                    <p:animEffect transition="in" filter="blinds(horizontal)">
                                      <p:cBhvr>
                                        <p:cTn id="15" dur="500"/>
                                        <p:tgtEl>
                                          <p:spTgt spid="607236">
                                            <p:txEl>
                                              <p:pRg st="1" end="1"/>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607240"/>
                                        </p:tgtEl>
                                        <p:attrNameLst>
                                          <p:attrName>style.visibility</p:attrName>
                                        </p:attrNameLst>
                                      </p:cBhvr>
                                      <p:to>
                                        <p:strVal val="visible"/>
                                      </p:to>
                                    </p:set>
                                    <p:animEffect transition="in" filter="blinds(horizontal)">
                                      <p:cBhvr>
                                        <p:cTn id="18" dur="500"/>
                                        <p:tgtEl>
                                          <p:spTgt spid="6072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7236"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001"/>
          <p:cNvPicPr>
            <a:picLocks noChangeAspect="1" noChangeArrowheads="1"/>
          </p:cNvPicPr>
          <p:nvPr/>
        </p:nvPicPr>
        <p:blipFill>
          <a:blip r:embed="rId3" cstate="print"/>
          <a:srcRect/>
          <a:stretch>
            <a:fillRect/>
          </a:stretch>
        </p:blipFill>
        <p:spPr bwMode="auto">
          <a:xfrm>
            <a:off x="457200" y="342900"/>
            <a:ext cx="7874000" cy="5905500"/>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Location &amp; coordination</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665569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6" name="Picture 4"/>
          <p:cNvPicPr>
            <a:picLocks noChangeAspect="1" noChangeArrowheads="1"/>
          </p:cNvPicPr>
          <p:nvPr/>
        </p:nvPicPr>
        <p:blipFill>
          <a:blip r:embed="rId3" cstate="print">
            <a:lum bright="17000" contrast="-45000"/>
          </a:blip>
          <a:srcRect/>
          <a:stretch>
            <a:fillRect/>
          </a:stretch>
        </p:blipFill>
        <p:spPr bwMode="auto">
          <a:xfrm>
            <a:off x="0" y="609600"/>
            <a:ext cx="9144000" cy="4572000"/>
          </a:xfrm>
          <a:prstGeom prst="rect">
            <a:avLst/>
          </a:prstGeom>
          <a:noFill/>
          <a:ln w="9525">
            <a:noFill/>
            <a:miter lim="800000"/>
            <a:headEnd/>
            <a:tailEnd/>
          </a:ln>
          <a:effectLst/>
        </p:spPr>
      </p:pic>
      <p:pic>
        <p:nvPicPr>
          <p:cNvPr id="59397" name="Picture 5"/>
          <p:cNvPicPr>
            <a:picLocks noChangeAspect="1" noChangeArrowheads="1"/>
          </p:cNvPicPr>
          <p:nvPr/>
        </p:nvPicPr>
        <p:blipFill>
          <a:blip r:embed="rId4" cstate="print"/>
          <a:srcRect/>
          <a:stretch>
            <a:fillRect/>
          </a:stretch>
        </p:blipFill>
        <p:spPr bwMode="auto">
          <a:xfrm>
            <a:off x="4648200" y="3886200"/>
            <a:ext cx="3657600" cy="2743200"/>
          </a:xfrm>
          <a:prstGeom prst="rect">
            <a:avLst/>
          </a:prstGeom>
          <a:noFill/>
          <a:ln w="9525">
            <a:noFill/>
            <a:miter lim="800000"/>
            <a:headEnd/>
            <a:tailEnd/>
          </a:ln>
          <a:effectLst/>
        </p:spPr>
      </p:pic>
      <p:sp>
        <p:nvSpPr>
          <p:cNvPr id="59398" name="Rectangle 6"/>
          <p:cNvSpPr>
            <a:spLocks noChangeArrowheads="1"/>
          </p:cNvSpPr>
          <p:nvPr/>
        </p:nvSpPr>
        <p:spPr bwMode="auto">
          <a:xfrm>
            <a:off x="228600" y="4826675"/>
            <a:ext cx="3429000" cy="2031325"/>
          </a:xfrm>
          <a:prstGeom prst="rect">
            <a:avLst/>
          </a:prstGeom>
          <a:noFill/>
          <a:ln w="9525">
            <a:noFill/>
            <a:miter lim="800000"/>
            <a:headEnd/>
            <a:tailEnd/>
          </a:ln>
          <a:effectLst/>
        </p:spPr>
        <p:txBody>
          <a:bodyPr anchor="ctr">
            <a:spAutoFit/>
          </a:bodyPr>
          <a:lstStyle/>
          <a:p>
            <a:r>
              <a:rPr lang="en-US" dirty="0">
                <a:hlinkClick r:id="rId5" tooltip="CN Tower"/>
              </a:rPr>
              <a:t>CN Tower</a:t>
            </a:r>
            <a:r>
              <a:rPr lang="en-US" dirty="0"/>
              <a:t> </a:t>
            </a:r>
            <a:r>
              <a:rPr lang="en-US" dirty="0">
                <a:solidFill>
                  <a:srgbClr val="800000"/>
                </a:solidFill>
              </a:rPr>
              <a:t>is located at the geographic position   </a:t>
            </a:r>
            <a:r>
              <a:rPr lang="en-US" sz="1000" dirty="0"/>
              <a:t> </a:t>
            </a:r>
            <a:r>
              <a:rPr lang="en-US" dirty="0"/>
              <a:t> </a:t>
            </a:r>
            <a:r>
              <a:rPr lang="en-US" dirty="0">
                <a:hlinkClick r:id="rId6" tooltip="http://stable.toolserver.org/geohack/geohack.php?pagename=Universal_Transverse_Mercator_coordinate_system&amp;params=43_38_33.24_N_79_23_13.7_W_"/>
              </a:rPr>
              <a:t>43°38′33.24″N </a:t>
            </a:r>
            <a:r>
              <a:rPr lang="en-US" dirty="0" smtClean="0">
                <a:hlinkClick r:id="rId6" tooltip="http://stable.toolserver.org/geohack/geohack.php?pagename=Universal_Transverse_Mercator_coordinate_system&amp;params=43_38_33.24_N_79_23_13.7_W_"/>
              </a:rPr>
              <a:t>79°23′13.7″W </a:t>
            </a:r>
            <a:r>
              <a:rPr lang="en-US" dirty="0">
                <a:hlinkClick r:id="rId6" tooltip="http://stable.toolserver.org/geohack/geohack.php?pagename=Universal_Transverse_Mercator_coordinate_system&amp;params=43_38_33.24_N_79_23_13.7_W_"/>
              </a:rPr>
              <a:t>/ </a:t>
            </a:r>
            <a:r>
              <a:rPr lang="en-US" dirty="0" smtClean="0">
                <a:hlinkClick r:id="rId6" tooltip="http://stable.toolserver.org/geohack/geohack.php?pagename=Universal_Transverse_Mercator_coordinate_system&amp;params=43_38_33.24_N_79_23_13.7_W_"/>
              </a:rPr>
              <a:t>43.6425667°N </a:t>
            </a:r>
            <a:r>
              <a:rPr lang="en-US" dirty="0">
                <a:hlinkClick r:id="rId6" tooltip="http://stable.toolserver.org/geohack/geohack.php?pagename=Universal_Transverse_Mercator_coordinate_system&amp;params=43_38_33.24_N_79_23_13.7_W_"/>
              </a:rPr>
              <a:t>79.387139°W</a:t>
            </a:r>
            <a:r>
              <a:rPr lang="en-US" dirty="0"/>
              <a:t>. </a:t>
            </a:r>
            <a:r>
              <a:rPr lang="en-US" dirty="0">
                <a:solidFill>
                  <a:srgbClr val="800000"/>
                </a:solidFill>
              </a:rPr>
              <a:t>This is in zone 17, and the grid position is </a:t>
            </a:r>
            <a:r>
              <a:rPr lang="en-US" dirty="0" smtClean="0">
                <a:solidFill>
                  <a:srgbClr val="800000"/>
                </a:solidFill>
              </a:rPr>
              <a:t>630,084m </a:t>
            </a:r>
            <a:r>
              <a:rPr lang="en-US" dirty="0">
                <a:solidFill>
                  <a:srgbClr val="800000"/>
                </a:solidFill>
              </a:rPr>
              <a:t>east, </a:t>
            </a:r>
            <a:r>
              <a:rPr lang="en-US" dirty="0" smtClean="0">
                <a:solidFill>
                  <a:srgbClr val="800000"/>
                </a:solidFill>
              </a:rPr>
              <a:t>4,833,438m </a:t>
            </a:r>
            <a:r>
              <a:rPr lang="en-US" dirty="0">
                <a:solidFill>
                  <a:srgbClr val="800000"/>
                </a:solidFill>
              </a:rPr>
              <a:t>north. </a:t>
            </a:r>
          </a:p>
        </p:txBody>
      </p:sp>
      <p:pic>
        <p:nvPicPr>
          <p:cNvPr id="59399" name="Picture 7" descr="18px-Erioll_world"/>
          <p:cNvPicPr>
            <a:picLocks noChangeAspect="1" noChangeArrowheads="1"/>
          </p:cNvPicPr>
          <p:nvPr/>
        </p:nvPicPr>
        <p:blipFill>
          <a:blip r:embed="rId7" cstate="print"/>
          <a:srcRect/>
          <a:stretch>
            <a:fillRect/>
          </a:stretch>
        </p:blipFill>
        <p:spPr bwMode="auto">
          <a:xfrm>
            <a:off x="4956175" y="3017838"/>
            <a:ext cx="171450" cy="171450"/>
          </a:xfrm>
          <a:prstGeom prst="rect">
            <a:avLst/>
          </a:prstGeom>
          <a:noFill/>
        </p:spPr>
      </p:pic>
      <p:sp>
        <p:nvSpPr>
          <p:cNvPr id="59400" name="Text Box 8"/>
          <p:cNvSpPr txBox="1">
            <a:spLocks noChangeArrowheads="1"/>
          </p:cNvSpPr>
          <p:nvPr/>
        </p:nvSpPr>
        <p:spPr bwMode="auto">
          <a:xfrm>
            <a:off x="533400" y="0"/>
            <a:ext cx="7687104" cy="646331"/>
          </a:xfrm>
          <a:prstGeom prst="rect">
            <a:avLst/>
          </a:prstGeom>
          <a:noFill/>
          <a:ln w="9525">
            <a:noFill/>
            <a:miter lim="800000"/>
            <a:headEnd/>
            <a:tailEnd/>
          </a:ln>
          <a:effectLst/>
        </p:spPr>
        <p:txBody>
          <a:bodyPr wrap="none">
            <a:spAutoFit/>
          </a:bodyPr>
          <a:lstStyle/>
          <a:p>
            <a:r>
              <a:rPr lang="en-US" sz="3600" b="1" dirty="0" smtClean="0">
                <a:solidFill>
                  <a:srgbClr val="800000"/>
                </a:solidFill>
                <a:latin typeface="Times New Roman" pitchFamily="18" charset="0"/>
                <a:cs typeface="Times New Roman" pitchFamily="18" charset="0"/>
              </a:rPr>
              <a:t>UTM: Universal Transverse Mercator</a:t>
            </a:r>
            <a:endParaRPr lang="en-US" sz="36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b="1" dirty="0" smtClean="0">
                <a:solidFill>
                  <a:srgbClr val="800000"/>
                </a:solidFill>
                <a:latin typeface="Times New Roman" pitchFamily="18" charset="0"/>
              </a:rPr>
              <a:t>Township and Range</a:t>
            </a:r>
            <a:endParaRPr lang="en-US" dirty="0"/>
          </a:p>
        </p:txBody>
      </p:sp>
      <p:sp>
        <p:nvSpPr>
          <p:cNvPr id="3" name="Content Placeholder 2"/>
          <p:cNvSpPr>
            <a:spLocks noGrp="1"/>
          </p:cNvSpPr>
          <p:nvPr>
            <p:ph idx="1"/>
          </p:nvPr>
        </p:nvSpPr>
        <p:spPr>
          <a:xfrm>
            <a:off x="457200" y="1219200"/>
            <a:ext cx="8686800" cy="5638800"/>
          </a:xfrm>
        </p:spPr>
        <p:txBody>
          <a:bodyPr>
            <a:normAutofit/>
          </a:bodyPr>
          <a:lstStyle/>
          <a:p>
            <a:r>
              <a:rPr lang="en-GB" dirty="0" smtClean="0">
                <a:solidFill>
                  <a:srgbClr val="800000"/>
                </a:solidFill>
                <a:latin typeface="Times New Roman" pitchFamily="18" charset="0"/>
                <a:cs typeface="Times New Roman" pitchFamily="18" charset="0"/>
              </a:rPr>
              <a:t>Gridding out the states into logical sections of organization</a:t>
            </a:r>
          </a:p>
          <a:p>
            <a:endParaRPr lang="en-GB" dirty="0">
              <a:solidFill>
                <a:srgbClr val="800000"/>
              </a:solidFill>
              <a:latin typeface="Times New Roman" pitchFamily="18" charset="0"/>
              <a:cs typeface="Times New Roman" pitchFamily="18" charset="0"/>
            </a:endParaRPr>
          </a:p>
        </p:txBody>
      </p:sp>
      <p:sp>
        <p:nvSpPr>
          <p:cNvPr id="4"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2327476"/>
            <a:ext cx="5524500" cy="424514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9000" y="1752599"/>
            <a:ext cx="5105870" cy="5072929"/>
          </a:xfrm>
          <a:prstGeom prst="rect">
            <a:avLst/>
          </a:prstGeom>
        </p:spPr>
      </p:pic>
    </p:spTree>
    <p:extLst>
      <p:ext uri="{BB962C8B-B14F-4D97-AF65-F5344CB8AC3E}">
        <p14:creationId xmlns:p14="http://schemas.microsoft.com/office/powerpoint/2010/main" val="107414178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003"/>
          <p:cNvPicPr>
            <a:picLocks noChangeAspect="1" noChangeArrowheads="1"/>
          </p:cNvPicPr>
          <p:nvPr/>
        </p:nvPicPr>
        <p:blipFill>
          <a:blip r:embed="rId3" cstate="print"/>
          <a:srcRect/>
          <a:stretch>
            <a:fillRect/>
          </a:stretch>
        </p:blipFill>
        <p:spPr bwMode="auto">
          <a:xfrm>
            <a:off x="0" y="2209800"/>
            <a:ext cx="9144000" cy="4419600"/>
          </a:xfrm>
          <a:prstGeom prst="rect">
            <a:avLst/>
          </a:prstGeom>
          <a:noFill/>
        </p:spPr>
      </p:pic>
      <p:sp>
        <p:nvSpPr>
          <p:cNvPr id="3" name="Title 2"/>
          <p:cNvSpPr>
            <a:spLocks noGrp="1"/>
          </p:cNvSpPr>
          <p:nvPr>
            <p:ph type="title"/>
          </p:nvPr>
        </p:nvSpPr>
        <p:spPr>
          <a:xfrm>
            <a:off x="457200" y="152400"/>
            <a:ext cx="8229600" cy="1143000"/>
          </a:xfrm>
        </p:spPr>
        <p:txBody>
          <a:bodyPr>
            <a:normAutofit/>
          </a:bodyPr>
          <a:lstStyle/>
          <a:p>
            <a:r>
              <a:rPr lang="en-US" sz="3600" b="1" dirty="0" smtClean="0">
                <a:solidFill>
                  <a:srgbClr val="800000"/>
                </a:solidFill>
                <a:latin typeface="Times New Roman" pitchFamily="18" charset="0"/>
                <a:cs typeface="Times New Roman" pitchFamily="18" charset="0"/>
              </a:rPr>
              <a:t>Township and Range</a:t>
            </a:r>
            <a:endParaRPr lang="en-US" sz="36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0" name="Picture 4"/>
          <p:cNvPicPr>
            <a:picLocks noChangeAspect="1" noChangeArrowheads="1"/>
          </p:cNvPicPr>
          <p:nvPr/>
        </p:nvPicPr>
        <p:blipFill>
          <a:blip r:embed="rId3" cstate="print"/>
          <a:srcRect/>
          <a:stretch>
            <a:fillRect/>
          </a:stretch>
        </p:blipFill>
        <p:spPr bwMode="auto">
          <a:xfrm>
            <a:off x="304800" y="304800"/>
            <a:ext cx="3086100" cy="2552700"/>
          </a:xfrm>
          <a:prstGeom prst="rect">
            <a:avLst/>
          </a:prstGeom>
          <a:noFill/>
          <a:ln w="9525">
            <a:noFill/>
            <a:miter lim="800000"/>
            <a:headEnd/>
            <a:tailEnd/>
          </a:ln>
          <a:effectLst/>
        </p:spPr>
      </p:pic>
      <p:sp>
        <p:nvSpPr>
          <p:cNvPr id="55301" name="Rectangle 5"/>
          <p:cNvSpPr>
            <a:spLocks noChangeArrowheads="1"/>
          </p:cNvSpPr>
          <p:nvPr/>
        </p:nvSpPr>
        <p:spPr bwMode="auto">
          <a:xfrm>
            <a:off x="4006850" y="762000"/>
            <a:ext cx="4603750" cy="1477328"/>
          </a:xfrm>
          <a:prstGeom prst="rect">
            <a:avLst/>
          </a:prstGeom>
          <a:noFill/>
          <a:ln w="9525">
            <a:noFill/>
            <a:miter lim="800000"/>
            <a:headEnd/>
            <a:tailEnd/>
          </a:ln>
          <a:effectLst/>
        </p:spPr>
        <p:txBody>
          <a:bodyPr anchor="ctr">
            <a:spAutoFit/>
          </a:bodyPr>
          <a:lstStyle/>
          <a:p>
            <a:r>
              <a:rPr lang="en-US" b="1" dirty="0" smtClean="0">
                <a:solidFill>
                  <a:srgbClr val="800000"/>
                </a:solidFill>
                <a:latin typeface="Times New Roman" pitchFamily="18" charset="0"/>
                <a:cs typeface="Times New Roman" pitchFamily="18" charset="0"/>
              </a:rPr>
              <a:t>Largest unit is </a:t>
            </a:r>
            <a:r>
              <a:rPr lang="en-US" b="1" dirty="0">
                <a:solidFill>
                  <a:srgbClr val="800000"/>
                </a:solidFill>
                <a:latin typeface="Times New Roman" pitchFamily="18" charset="0"/>
                <a:cs typeface="Times New Roman" pitchFamily="18" charset="0"/>
              </a:rPr>
              <a:t>the </a:t>
            </a:r>
            <a:r>
              <a:rPr lang="en-US" b="1" i="1" dirty="0" smtClean="0">
                <a:solidFill>
                  <a:srgbClr val="800000"/>
                </a:solidFill>
                <a:latin typeface="Times New Roman" pitchFamily="18" charset="0"/>
                <a:cs typeface="Times New Roman" pitchFamily="18" charset="0"/>
              </a:rPr>
              <a:t>township</a:t>
            </a:r>
            <a:r>
              <a:rPr lang="en-US" b="1" dirty="0" smtClean="0">
                <a:solidFill>
                  <a:srgbClr val="800000"/>
                </a:solidFill>
                <a:latin typeface="Times New Roman" pitchFamily="18" charset="0"/>
                <a:cs typeface="Times New Roman" pitchFamily="18" charset="0"/>
              </a:rPr>
              <a:t>: named </a:t>
            </a:r>
            <a:r>
              <a:rPr lang="en-US" b="1" dirty="0">
                <a:solidFill>
                  <a:srgbClr val="800000"/>
                </a:solidFill>
                <a:latin typeface="Times New Roman" pitchFamily="18" charset="0"/>
                <a:cs typeface="Times New Roman" pitchFamily="18" charset="0"/>
              </a:rPr>
              <a:t>in reference to a Principal Meridian </a:t>
            </a:r>
            <a:r>
              <a:rPr lang="en-US" b="1" dirty="0" smtClean="0">
                <a:solidFill>
                  <a:srgbClr val="800000"/>
                </a:solidFill>
                <a:latin typeface="Times New Roman" pitchFamily="18" charset="0"/>
                <a:cs typeface="Times New Roman" pitchFamily="18" charset="0"/>
              </a:rPr>
              <a:t>and </a:t>
            </a:r>
            <a:r>
              <a:rPr lang="en-US" b="1" dirty="0">
                <a:solidFill>
                  <a:srgbClr val="800000"/>
                </a:solidFill>
                <a:latin typeface="Times New Roman" pitchFamily="18" charset="0"/>
                <a:cs typeface="Times New Roman" pitchFamily="18" charset="0"/>
              </a:rPr>
              <a:t>a Baseline. </a:t>
            </a:r>
            <a:r>
              <a:rPr lang="en-US" b="1" dirty="0" smtClean="0">
                <a:solidFill>
                  <a:srgbClr val="800000"/>
                </a:solidFill>
                <a:latin typeface="Times New Roman" pitchFamily="18" charset="0"/>
                <a:cs typeface="Times New Roman" pitchFamily="18" charset="0"/>
              </a:rPr>
              <a:t> T2N</a:t>
            </a:r>
            <a:r>
              <a:rPr lang="en-US" b="1" dirty="0">
                <a:solidFill>
                  <a:srgbClr val="800000"/>
                </a:solidFill>
                <a:latin typeface="Times New Roman" pitchFamily="18" charset="0"/>
                <a:cs typeface="Times New Roman" pitchFamily="18" charset="0"/>
              </a:rPr>
              <a:t>, R1E refers to Township 2 North (of the Baseline), Range 1 East (of the Principal Meridian). </a:t>
            </a:r>
          </a:p>
        </p:txBody>
      </p:sp>
      <p:pic>
        <p:nvPicPr>
          <p:cNvPr id="55302" name="Picture 6"/>
          <p:cNvPicPr>
            <a:picLocks noChangeAspect="1" noChangeArrowheads="1"/>
          </p:cNvPicPr>
          <p:nvPr/>
        </p:nvPicPr>
        <p:blipFill>
          <a:blip r:embed="rId4" cstate="print"/>
          <a:srcRect/>
          <a:stretch>
            <a:fillRect/>
          </a:stretch>
        </p:blipFill>
        <p:spPr bwMode="auto">
          <a:xfrm>
            <a:off x="381000" y="2895600"/>
            <a:ext cx="3076575" cy="2457450"/>
          </a:xfrm>
          <a:prstGeom prst="rect">
            <a:avLst/>
          </a:prstGeom>
          <a:noFill/>
          <a:ln w="9525">
            <a:noFill/>
            <a:miter lim="800000"/>
            <a:headEnd/>
            <a:tailEnd/>
          </a:ln>
          <a:effectLst/>
        </p:spPr>
      </p:pic>
      <p:sp>
        <p:nvSpPr>
          <p:cNvPr id="55303" name="Rectangle 7"/>
          <p:cNvSpPr>
            <a:spLocks noChangeArrowheads="1"/>
          </p:cNvSpPr>
          <p:nvPr/>
        </p:nvSpPr>
        <p:spPr bwMode="auto">
          <a:xfrm>
            <a:off x="152400" y="5410200"/>
            <a:ext cx="3733800" cy="1477328"/>
          </a:xfrm>
          <a:prstGeom prst="rect">
            <a:avLst/>
          </a:prstGeom>
          <a:noFill/>
          <a:ln w="9525">
            <a:noFill/>
            <a:miter lim="800000"/>
            <a:headEnd/>
            <a:tailEnd/>
          </a:ln>
          <a:effectLst/>
        </p:spPr>
        <p:txBody>
          <a:bodyPr wrap="square" anchor="ctr">
            <a:spAutoFit/>
          </a:bodyPr>
          <a:lstStyle/>
          <a:p>
            <a:r>
              <a:rPr lang="en-US" b="1" dirty="0" smtClean="0">
                <a:solidFill>
                  <a:srgbClr val="800000"/>
                </a:solidFill>
                <a:latin typeface="Times New Roman" pitchFamily="18" charset="0"/>
                <a:cs typeface="Times New Roman" pitchFamily="18" charset="0"/>
              </a:rPr>
              <a:t>Each </a:t>
            </a:r>
            <a:r>
              <a:rPr lang="en-US" b="1" dirty="0">
                <a:solidFill>
                  <a:srgbClr val="800000"/>
                </a:solidFill>
                <a:latin typeface="Times New Roman" pitchFamily="18" charset="0"/>
                <a:cs typeface="Times New Roman" pitchFamily="18" charset="0"/>
              </a:rPr>
              <a:t>township </a:t>
            </a:r>
            <a:r>
              <a:rPr lang="en-US" b="1" dirty="0" smtClean="0">
                <a:solidFill>
                  <a:srgbClr val="800000"/>
                </a:solidFill>
                <a:latin typeface="Times New Roman" pitchFamily="18" charset="0"/>
                <a:cs typeface="Times New Roman" pitchFamily="18" charset="0"/>
              </a:rPr>
              <a:t>contains 36 </a:t>
            </a:r>
            <a:r>
              <a:rPr lang="en-US" b="1" i="1" dirty="0">
                <a:solidFill>
                  <a:srgbClr val="800000"/>
                </a:solidFill>
                <a:latin typeface="Times New Roman" pitchFamily="18" charset="0"/>
                <a:cs typeface="Times New Roman" pitchFamily="18" charset="0"/>
              </a:rPr>
              <a:t>sections</a:t>
            </a:r>
            <a:r>
              <a:rPr lang="en-US" b="1" dirty="0">
                <a:solidFill>
                  <a:srgbClr val="800000"/>
                </a:solidFill>
                <a:latin typeface="Times New Roman" pitchFamily="18" charset="0"/>
                <a:cs typeface="Times New Roman" pitchFamily="18" charset="0"/>
              </a:rPr>
              <a:t>, each one mile square. Each section </a:t>
            </a:r>
            <a:r>
              <a:rPr lang="en-US" b="1" dirty="0" smtClean="0">
                <a:solidFill>
                  <a:srgbClr val="800000"/>
                </a:solidFill>
                <a:latin typeface="Times New Roman" pitchFamily="18" charset="0"/>
                <a:cs typeface="Times New Roman" pitchFamily="18" charset="0"/>
              </a:rPr>
              <a:t>is 640 </a:t>
            </a:r>
            <a:r>
              <a:rPr lang="en-US" b="1" dirty="0">
                <a:solidFill>
                  <a:srgbClr val="800000"/>
                </a:solidFill>
                <a:latin typeface="Times New Roman" pitchFamily="18" charset="0"/>
                <a:cs typeface="Times New Roman" pitchFamily="18" charset="0"/>
              </a:rPr>
              <a:t>acres. The sections are numbered from 1 to 36 in the following </a:t>
            </a:r>
            <a:r>
              <a:rPr lang="en-US" b="1" dirty="0" smtClean="0">
                <a:solidFill>
                  <a:srgbClr val="800000"/>
                </a:solidFill>
                <a:latin typeface="Times New Roman" pitchFamily="18" charset="0"/>
                <a:cs typeface="Times New Roman" pitchFamily="18" charset="0"/>
              </a:rPr>
              <a:t>order (yellow township). </a:t>
            </a:r>
            <a:endParaRPr lang="en-US" b="1" dirty="0">
              <a:solidFill>
                <a:srgbClr val="800000"/>
              </a:solidFill>
              <a:latin typeface="Times New Roman" pitchFamily="18" charset="0"/>
              <a:cs typeface="Times New Roman" pitchFamily="18" charset="0"/>
            </a:endParaRPr>
          </a:p>
        </p:txBody>
      </p:sp>
      <p:pic>
        <p:nvPicPr>
          <p:cNvPr id="55304" name="Picture 8"/>
          <p:cNvPicPr>
            <a:picLocks noChangeAspect="1" noChangeArrowheads="1"/>
          </p:cNvPicPr>
          <p:nvPr/>
        </p:nvPicPr>
        <p:blipFill>
          <a:blip r:embed="rId5" cstate="print"/>
          <a:srcRect/>
          <a:stretch>
            <a:fillRect/>
          </a:stretch>
        </p:blipFill>
        <p:spPr bwMode="auto">
          <a:xfrm>
            <a:off x="4953000" y="2286000"/>
            <a:ext cx="2590800" cy="2590800"/>
          </a:xfrm>
          <a:prstGeom prst="rect">
            <a:avLst/>
          </a:prstGeom>
          <a:noFill/>
          <a:ln w="9525">
            <a:noFill/>
            <a:miter lim="800000"/>
            <a:headEnd/>
            <a:tailEnd/>
          </a:ln>
          <a:effectLst/>
        </p:spPr>
      </p:pic>
      <p:sp>
        <p:nvSpPr>
          <p:cNvPr id="55305" name="Rectangle 9"/>
          <p:cNvSpPr>
            <a:spLocks noChangeArrowheads="1"/>
          </p:cNvSpPr>
          <p:nvPr/>
        </p:nvSpPr>
        <p:spPr bwMode="auto">
          <a:xfrm>
            <a:off x="4724400" y="5029200"/>
            <a:ext cx="4191000" cy="1754326"/>
          </a:xfrm>
          <a:prstGeom prst="rect">
            <a:avLst/>
          </a:prstGeom>
          <a:noFill/>
          <a:ln w="9525">
            <a:noFill/>
            <a:miter lim="800000"/>
            <a:headEnd/>
            <a:tailEnd/>
          </a:ln>
          <a:effectLst/>
        </p:spPr>
        <p:txBody>
          <a:bodyPr anchor="ctr">
            <a:spAutoFit/>
          </a:bodyPr>
          <a:lstStyle/>
          <a:p>
            <a:r>
              <a:rPr lang="en-US" b="1" dirty="0">
                <a:solidFill>
                  <a:srgbClr val="800000"/>
                </a:solidFill>
                <a:latin typeface="Times New Roman" pitchFamily="18" charset="0"/>
                <a:cs typeface="Times New Roman" pitchFamily="18" charset="0"/>
              </a:rPr>
              <a:t>Within each section, the land is referred to as half and quarter sections. A one-sixteenth division is called a quarter of a quarter, as in the </a:t>
            </a:r>
            <a:r>
              <a:rPr lang="en-US" b="1" dirty="0" smtClean="0">
                <a:solidFill>
                  <a:srgbClr val="800000"/>
                </a:solidFill>
                <a:latin typeface="Times New Roman" pitchFamily="18" charset="0"/>
                <a:cs typeface="Times New Roman" pitchFamily="18" charset="0"/>
              </a:rPr>
              <a:t>NW 1/4 </a:t>
            </a:r>
            <a:r>
              <a:rPr lang="en-US" b="1" dirty="0">
                <a:solidFill>
                  <a:srgbClr val="800000"/>
                </a:solidFill>
                <a:latin typeface="Times New Roman" pitchFamily="18" charset="0"/>
                <a:cs typeface="Times New Roman" pitchFamily="18" charset="0"/>
              </a:rPr>
              <a:t>of the </a:t>
            </a:r>
            <a:r>
              <a:rPr lang="en-US" b="1" dirty="0" smtClean="0">
                <a:solidFill>
                  <a:srgbClr val="800000"/>
                </a:solidFill>
                <a:latin typeface="Times New Roman" pitchFamily="18" charset="0"/>
                <a:cs typeface="Times New Roman" pitchFamily="18" charset="0"/>
              </a:rPr>
              <a:t>NW 1/4.   Read the descriptions from </a:t>
            </a:r>
            <a:r>
              <a:rPr lang="en-US" b="1" dirty="0">
                <a:solidFill>
                  <a:srgbClr val="800000"/>
                </a:solidFill>
                <a:latin typeface="Times New Roman" pitchFamily="18" charset="0"/>
                <a:cs typeface="Times New Roman" pitchFamily="18" charset="0"/>
              </a:rPr>
              <a:t>the smallest division to the largest. </a:t>
            </a:r>
          </a:p>
        </p:txBody>
      </p:sp>
      <p:sp>
        <p:nvSpPr>
          <p:cNvPr id="55306" name="Rectangle 10"/>
          <p:cNvSpPr>
            <a:spLocks noChangeArrowheads="1"/>
          </p:cNvSpPr>
          <p:nvPr/>
        </p:nvSpPr>
        <p:spPr bwMode="auto">
          <a:xfrm>
            <a:off x="3200400" y="0"/>
            <a:ext cx="5634876" cy="923330"/>
          </a:xfrm>
          <a:prstGeom prst="rect">
            <a:avLst/>
          </a:prstGeom>
          <a:noFill/>
          <a:ln w="9525">
            <a:noFill/>
            <a:miter lim="800000"/>
            <a:headEnd/>
            <a:tailEnd/>
          </a:ln>
          <a:effectLst/>
        </p:spPr>
        <p:txBody>
          <a:bodyPr wrap="none" anchor="ctr">
            <a:spAutoFit/>
          </a:bodyPr>
          <a:lstStyle/>
          <a:p>
            <a:r>
              <a:rPr lang="en-US" sz="3600" b="1" dirty="0">
                <a:solidFill>
                  <a:srgbClr val="800000"/>
                </a:solidFill>
                <a:latin typeface="Times New Roman" pitchFamily="18" charset="0"/>
                <a:cs typeface="Times New Roman" pitchFamily="18" charset="0"/>
              </a:rPr>
              <a:t>Public Land Survey System</a:t>
            </a:r>
          </a:p>
          <a:p>
            <a:pPr eaLnBrk="0" hangingPunct="0"/>
            <a:endParaRPr lang="en-US" dirty="0">
              <a:solidFill>
                <a:srgbClr val="800000"/>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3" name="Picture 5"/>
          <p:cNvPicPr>
            <a:picLocks noChangeAspect="1" noChangeArrowheads="1"/>
          </p:cNvPicPr>
          <p:nvPr/>
        </p:nvPicPr>
        <p:blipFill>
          <a:blip r:embed="rId3" cstate="print"/>
          <a:srcRect l="1250" t="3125" r="23125" b="31250"/>
          <a:stretch>
            <a:fillRect/>
          </a:stretch>
        </p:blipFill>
        <p:spPr bwMode="auto">
          <a:xfrm>
            <a:off x="-76200" y="228600"/>
            <a:ext cx="9220200" cy="6400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elevation</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47048742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3187" name="Rectangle 3"/>
          <p:cNvSpPr>
            <a:spLocks noGrp="1" noChangeArrowheads="1"/>
          </p:cNvSpPr>
          <p:nvPr>
            <p:ph type="title"/>
          </p:nvPr>
        </p:nvSpPr>
        <p:spPr>
          <a:xfrm>
            <a:off x="1143000" y="304800"/>
            <a:ext cx="8001000" cy="685800"/>
          </a:xfrm>
        </p:spPr>
        <p:txBody>
          <a:bodyPr>
            <a:normAutofit fontScale="90000"/>
          </a:bodyPr>
          <a:lstStyle/>
          <a:p>
            <a:r>
              <a:rPr lang="en-US" sz="4000" b="1">
                <a:solidFill>
                  <a:srgbClr val="800000"/>
                </a:solidFill>
                <a:latin typeface="Times New Roman" pitchFamily="18" charset="0"/>
              </a:rPr>
              <a:t>Elevation on Topo Maps</a:t>
            </a:r>
          </a:p>
        </p:txBody>
      </p:sp>
      <p:sp>
        <p:nvSpPr>
          <p:cNvPr id="733188" name="Rectangle 4"/>
          <p:cNvSpPr>
            <a:spLocks noGrp="1" noChangeArrowheads="1"/>
          </p:cNvSpPr>
          <p:nvPr>
            <p:ph type="body" idx="1"/>
          </p:nvPr>
        </p:nvSpPr>
        <p:spPr>
          <a:xfrm>
            <a:off x="406400" y="1438275"/>
            <a:ext cx="8745538" cy="5305425"/>
          </a:xfrm>
        </p:spPr>
        <p:txBody>
          <a:bodyPr/>
          <a:lstStyle/>
          <a:p>
            <a:r>
              <a:rPr lang="en-US" sz="2400" b="1">
                <a:solidFill>
                  <a:srgbClr val="800000"/>
                </a:solidFill>
                <a:latin typeface="Times New Roman" pitchFamily="18" charset="0"/>
                <a:cs typeface="Times New Roman" pitchFamily="18" charset="0"/>
              </a:rPr>
              <a:t>Isoline: </a:t>
            </a:r>
            <a:r>
              <a:rPr lang="en-US" sz="2400">
                <a:solidFill>
                  <a:srgbClr val="800000"/>
                </a:solidFill>
                <a:latin typeface="Times New Roman" pitchFamily="18" charset="0"/>
                <a:cs typeface="Times New Roman" pitchFamily="18" charset="0"/>
              </a:rPr>
              <a:t>Any line that joins points of equal value of something</a:t>
            </a:r>
          </a:p>
          <a:p>
            <a:r>
              <a:rPr lang="en-US" sz="2400" b="1">
                <a:solidFill>
                  <a:srgbClr val="800000"/>
                </a:solidFill>
                <a:latin typeface="Times New Roman" pitchFamily="18" charset="0"/>
                <a:cs typeface="Times New Roman" pitchFamily="18" charset="0"/>
              </a:rPr>
              <a:t>Contour line: </a:t>
            </a:r>
            <a:r>
              <a:rPr lang="en-US" sz="2400">
                <a:solidFill>
                  <a:srgbClr val="800000"/>
                </a:solidFill>
                <a:latin typeface="Times New Roman" pitchFamily="18" charset="0"/>
                <a:cs typeface="Times New Roman" pitchFamily="18" charset="0"/>
              </a:rPr>
              <a:t>Line that joins points of equal elevation</a:t>
            </a:r>
          </a:p>
          <a:p>
            <a:r>
              <a:rPr lang="en-US" sz="2400" b="1">
                <a:solidFill>
                  <a:srgbClr val="800000"/>
                </a:solidFill>
                <a:latin typeface="Times New Roman" pitchFamily="18" charset="0"/>
                <a:cs typeface="Times New Roman" pitchFamily="18" charset="0"/>
              </a:rPr>
              <a:t>Contour interval: </a:t>
            </a:r>
            <a:r>
              <a:rPr lang="en-US" sz="2400">
                <a:solidFill>
                  <a:srgbClr val="800000"/>
                </a:solidFill>
                <a:latin typeface="Times New Roman" pitchFamily="18" charset="0"/>
                <a:cs typeface="Times New Roman" pitchFamily="18" charset="0"/>
              </a:rPr>
              <a:t>Elevation difference b/w  adjacent contour lines</a:t>
            </a:r>
          </a:p>
        </p:txBody>
      </p:sp>
      <p:sp>
        <p:nvSpPr>
          <p:cNvPr id="733189"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a:p>
        </p:txBody>
      </p:sp>
      <p:sp>
        <p:nvSpPr>
          <p:cNvPr id="733190"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a:p>
        </p:txBody>
      </p:sp>
      <p:pic>
        <p:nvPicPr>
          <p:cNvPr id="733199" name="Picture 15" descr="Elevation-2"/>
          <p:cNvPicPr>
            <a:picLocks noChangeAspect="1" noChangeArrowheads="1"/>
          </p:cNvPicPr>
          <p:nvPr/>
        </p:nvPicPr>
        <p:blipFill>
          <a:blip r:embed="rId3" cstate="print">
            <a:lum contrast="10000"/>
          </a:blip>
          <a:srcRect/>
          <a:stretch>
            <a:fillRect/>
          </a:stretch>
        </p:blipFill>
        <p:spPr bwMode="auto">
          <a:xfrm>
            <a:off x="5076825" y="2895600"/>
            <a:ext cx="3733800" cy="3759200"/>
          </a:xfrm>
          <a:prstGeom prst="rect">
            <a:avLst/>
          </a:prstGeom>
          <a:noFill/>
          <a:ln w="19050">
            <a:solidFill>
              <a:srgbClr val="800000"/>
            </a:solidFill>
            <a:miter lim="800000"/>
            <a:headEnd/>
            <a:tailEnd/>
          </a:ln>
        </p:spPr>
      </p:pic>
      <p:pic>
        <p:nvPicPr>
          <p:cNvPr id="733200" name="Picture 16" descr="Elevation-1"/>
          <p:cNvPicPr>
            <a:picLocks noChangeAspect="1" noChangeArrowheads="1"/>
          </p:cNvPicPr>
          <p:nvPr/>
        </p:nvPicPr>
        <p:blipFill>
          <a:blip r:embed="rId4" cstate="print">
            <a:lum contrast="10000"/>
          </a:blip>
          <a:srcRect/>
          <a:stretch>
            <a:fillRect/>
          </a:stretch>
        </p:blipFill>
        <p:spPr bwMode="auto">
          <a:xfrm>
            <a:off x="846138" y="3319463"/>
            <a:ext cx="3973512" cy="2287587"/>
          </a:xfrm>
          <a:prstGeom prst="rect">
            <a:avLst/>
          </a:prstGeom>
          <a:noFill/>
          <a:ln w="19050">
            <a:solidFill>
              <a:srgbClr val="8000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33188">
                                            <p:txEl>
                                              <p:pRg st="0" end="0"/>
                                            </p:txEl>
                                          </p:spTgt>
                                        </p:tgtEl>
                                        <p:attrNameLst>
                                          <p:attrName>style.visibility</p:attrName>
                                        </p:attrNameLst>
                                      </p:cBhvr>
                                      <p:to>
                                        <p:strVal val="visible"/>
                                      </p:to>
                                    </p:set>
                                    <p:animEffect transition="in" filter="blinds(horizontal)">
                                      <p:cBhvr>
                                        <p:cTn id="7" dur="500"/>
                                        <p:tgtEl>
                                          <p:spTgt spid="73318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33188">
                                            <p:txEl>
                                              <p:pRg st="1" end="1"/>
                                            </p:txEl>
                                          </p:spTgt>
                                        </p:tgtEl>
                                        <p:attrNameLst>
                                          <p:attrName>style.visibility</p:attrName>
                                        </p:attrNameLst>
                                      </p:cBhvr>
                                      <p:to>
                                        <p:strVal val="visible"/>
                                      </p:to>
                                    </p:set>
                                    <p:animEffect transition="in" filter="blinds(horizontal)">
                                      <p:cBhvr>
                                        <p:cTn id="12" dur="500"/>
                                        <p:tgtEl>
                                          <p:spTgt spid="73318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33188">
                                            <p:txEl>
                                              <p:pRg st="2" end="2"/>
                                            </p:txEl>
                                          </p:spTgt>
                                        </p:tgtEl>
                                        <p:attrNameLst>
                                          <p:attrName>style.visibility</p:attrName>
                                        </p:attrNameLst>
                                      </p:cBhvr>
                                      <p:to>
                                        <p:strVal val="visible"/>
                                      </p:to>
                                    </p:set>
                                    <p:animEffect transition="in" filter="blinds(horizontal)">
                                      <p:cBhvr>
                                        <p:cTn id="17" dur="500"/>
                                        <p:tgtEl>
                                          <p:spTgt spid="73318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3188"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636" y="1612900"/>
            <a:ext cx="8445944" cy="40259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0547" name="Rectangle 3"/>
          <p:cNvSpPr>
            <a:spLocks noGrp="1" noChangeArrowheads="1"/>
          </p:cNvSpPr>
          <p:nvPr>
            <p:ph type="title"/>
          </p:nvPr>
        </p:nvSpPr>
        <p:spPr>
          <a:xfrm>
            <a:off x="1143000" y="304800"/>
            <a:ext cx="8001000" cy="685800"/>
          </a:xfrm>
        </p:spPr>
        <p:txBody>
          <a:bodyPr>
            <a:normAutofit fontScale="90000"/>
          </a:bodyPr>
          <a:lstStyle/>
          <a:p>
            <a:r>
              <a:rPr lang="en-US" sz="4000" b="1" dirty="0">
                <a:solidFill>
                  <a:srgbClr val="800000"/>
                </a:solidFill>
                <a:latin typeface="Times New Roman" pitchFamily="18" charset="0"/>
              </a:rPr>
              <a:t>Cartography</a:t>
            </a:r>
          </a:p>
        </p:txBody>
      </p:sp>
      <p:sp>
        <p:nvSpPr>
          <p:cNvPr id="620548" name="Rectangle 4"/>
          <p:cNvSpPr>
            <a:spLocks noGrp="1" noChangeArrowheads="1"/>
          </p:cNvSpPr>
          <p:nvPr>
            <p:ph type="body" idx="1"/>
          </p:nvPr>
        </p:nvSpPr>
        <p:spPr>
          <a:xfrm>
            <a:off x="406400" y="1438275"/>
            <a:ext cx="5232400" cy="5305425"/>
          </a:xfrm>
        </p:spPr>
        <p:txBody>
          <a:bodyPr/>
          <a:lstStyle/>
          <a:p>
            <a:r>
              <a:rPr lang="en-US" sz="2800" b="1" dirty="0">
                <a:solidFill>
                  <a:srgbClr val="800000"/>
                </a:solidFill>
                <a:latin typeface="Times New Roman" pitchFamily="18" charset="0"/>
                <a:cs typeface="Times New Roman" pitchFamily="18" charset="0"/>
              </a:rPr>
              <a:t>Cartography</a:t>
            </a:r>
          </a:p>
          <a:p>
            <a:pPr lvl="1"/>
            <a:r>
              <a:rPr lang="en-US" sz="2400" dirty="0">
                <a:solidFill>
                  <a:srgbClr val="800000"/>
                </a:solidFill>
                <a:latin typeface="Times New Roman" pitchFamily="18" charset="0"/>
                <a:cs typeface="Times New Roman" pitchFamily="18" charset="0"/>
              </a:rPr>
              <a:t>Making of maps and charts</a:t>
            </a:r>
          </a:p>
          <a:p>
            <a:pPr lvl="1"/>
            <a:r>
              <a:rPr lang="en-US" sz="2400" dirty="0">
                <a:solidFill>
                  <a:srgbClr val="800000"/>
                </a:solidFill>
                <a:latin typeface="Times New Roman" pitchFamily="18" charset="0"/>
                <a:cs typeface="Times New Roman" pitchFamily="18" charset="0"/>
              </a:rPr>
              <a:t>Specialized </a:t>
            </a:r>
            <a:r>
              <a:rPr lang="en-US" sz="2400" b="1" dirty="0">
                <a:solidFill>
                  <a:srgbClr val="800000"/>
                </a:solidFill>
                <a:latin typeface="Times New Roman" pitchFamily="18" charset="0"/>
                <a:cs typeface="Times New Roman" pitchFamily="18" charset="0"/>
              </a:rPr>
              <a:t>science</a:t>
            </a:r>
            <a:r>
              <a:rPr lang="en-US" sz="2400" dirty="0">
                <a:solidFill>
                  <a:srgbClr val="800000"/>
                </a:solidFill>
                <a:latin typeface="Times New Roman" pitchFamily="18" charset="0"/>
                <a:cs typeface="Times New Roman" pitchFamily="18" charset="0"/>
              </a:rPr>
              <a:t> and </a:t>
            </a:r>
            <a:r>
              <a:rPr lang="en-US" sz="2400" b="1" dirty="0">
                <a:solidFill>
                  <a:srgbClr val="800000"/>
                </a:solidFill>
                <a:latin typeface="Times New Roman" pitchFamily="18" charset="0"/>
                <a:cs typeface="Times New Roman" pitchFamily="18" charset="0"/>
              </a:rPr>
              <a:t>art</a:t>
            </a:r>
            <a:r>
              <a:rPr lang="en-US" sz="2400" dirty="0">
                <a:solidFill>
                  <a:srgbClr val="800000"/>
                </a:solidFill>
                <a:latin typeface="Times New Roman" pitchFamily="18" charset="0"/>
                <a:cs typeface="Times New Roman" pitchFamily="18" charset="0"/>
              </a:rPr>
              <a:t> that blends aspects of geography, engineering, mathematics, graphics, computer science, and artistic specialties</a:t>
            </a:r>
          </a:p>
          <a:p>
            <a:pPr lvl="1"/>
            <a:endParaRPr lang="en-US" sz="2400" dirty="0">
              <a:solidFill>
                <a:srgbClr val="800000"/>
              </a:solidFill>
              <a:latin typeface="Times New Roman" pitchFamily="18" charset="0"/>
              <a:cs typeface="Times New Roman" pitchFamily="18" charset="0"/>
            </a:endParaRPr>
          </a:p>
          <a:p>
            <a:r>
              <a:rPr lang="en-US" sz="2800" b="1" dirty="0">
                <a:solidFill>
                  <a:srgbClr val="800000"/>
                </a:solidFill>
                <a:latin typeface="Times New Roman" pitchFamily="18" charset="0"/>
                <a:cs typeface="Times New Roman" pitchFamily="18" charset="0"/>
              </a:rPr>
              <a:t>Cartographer</a:t>
            </a:r>
          </a:p>
          <a:p>
            <a:pPr lvl="1"/>
            <a:r>
              <a:rPr lang="en-US" sz="2400" dirty="0">
                <a:solidFill>
                  <a:srgbClr val="800000"/>
                </a:solidFill>
                <a:latin typeface="Times New Roman" pitchFamily="18" charset="0"/>
                <a:cs typeface="Times New Roman" pitchFamily="18" charset="0"/>
              </a:rPr>
              <a:t>Person who does cartography</a:t>
            </a:r>
          </a:p>
          <a:p>
            <a:pPr lvl="1">
              <a:lnSpc>
                <a:spcPct val="110000"/>
              </a:lnSpc>
              <a:spcBef>
                <a:spcPct val="10000"/>
              </a:spcBef>
              <a:buFontTx/>
              <a:buChar char="•"/>
            </a:pPr>
            <a:endParaRPr lang="en-US" sz="2400" dirty="0">
              <a:solidFill>
                <a:srgbClr val="800000"/>
              </a:solidFill>
              <a:latin typeface="Times New Roman" pitchFamily="18" charset="0"/>
              <a:cs typeface="Times New Roman" pitchFamily="18" charset="0"/>
            </a:endParaRPr>
          </a:p>
        </p:txBody>
      </p:sp>
      <p:sp>
        <p:nvSpPr>
          <p:cNvPr id="620549"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dirty="0"/>
          </a:p>
        </p:txBody>
      </p:sp>
      <p:sp>
        <p:nvSpPr>
          <p:cNvPr id="620550"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dirty="0"/>
          </a:p>
        </p:txBody>
      </p:sp>
      <p:pic>
        <p:nvPicPr>
          <p:cNvPr id="620555" name="Picture 11" descr="Cartographer"/>
          <p:cNvPicPr>
            <a:picLocks noChangeAspect="1" noChangeArrowheads="1"/>
          </p:cNvPicPr>
          <p:nvPr/>
        </p:nvPicPr>
        <p:blipFill>
          <a:blip r:embed="rId3" cstate="print"/>
          <a:srcRect/>
          <a:stretch>
            <a:fillRect/>
          </a:stretch>
        </p:blipFill>
        <p:spPr bwMode="auto">
          <a:xfrm>
            <a:off x="5738813" y="2505075"/>
            <a:ext cx="2763837" cy="3870325"/>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20548">
                                            <p:txEl>
                                              <p:pRg st="1" end="1"/>
                                            </p:txEl>
                                          </p:spTgt>
                                        </p:tgtEl>
                                        <p:attrNameLst>
                                          <p:attrName>style.visibility</p:attrName>
                                        </p:attrNameLst>
                                      </p:cBhvr>
                                      <p:to>
                                        <p:strVal val="visible"/>
                                      </p:to>
                                    </p:set>
                                    <p:animEffect transition="in" filter="blinds(horizontal)">
                                      <p:cBhvr>
                                        <p:cTn id="7" dur="500"/>
                                        <p:tgtEl>
                                          <p:spTgt spid="620548">
                                            <p:txEl>
                                              <p:pRg st="1" end="1"/>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20548">
                                            <p:txEl>
                                              <p:pRg st="0" end="0"/>
                                            </p:txEl>
                                          </p:spTgt>
                                        </p:tgtEl>
                                        <p:attrNameLst>
                                          <p:attrName>style.visibility</p:attrName>
                                        </p:attrNameLst>
                                      </p:cBhvr>
                                      <p:to>
                                        <p:strVal val="visible"/>
                                      </p:to>
                                    </p:set>
                                    <p:animEffect transition="in" filter="blinds(horizontal)">
                                      <p:cBhvr>
                                        <p:cTn id="10" dur="500"/>
                                        <p:tgtEl>
                                          <p:spTgt spid="620548">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20548">
                                            <p:txEl>
                                              <p:pRg st="2" end="2"/>
                                            </p:txEl>
                                          </p:spTgt>
                                        </p:tgtEl>
                                        <p:attrNameLst>
                                          <p:attrName>style.visibility</p:attrName>
                                        </p:attrNameLst>
                                      </p:cBhvr>
                                      <p:to>
                                        <p:strVal val="visible"/>
                                      </p:to>
                                    </p:set>
                                    <p:animEffect transition="in" filter="blinds(horizontal)">
                                      <p:cBhvr>
                                        <p:cTn id="13" dur="500"/>
                                        <p:tgtEl>
                                          <p:spTgt spid="620548">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20548">
                                            <p:txEl>
                                              <p:pRg st="4" end="4"/>
                                            </p:txEl>
                                          </p:spTgt>
                                        </p:tgtEl>
                                        <p:attrNameLst>
                                          <p:attrName>style.visibility</p:attrName>
                                        </p:attrNameLst>
                                      </p:cBhvr>
                                      <p:to>
                                        <p:strVal val="visible"/>
                                      </p:to>
                                    </p:set>
                                    <p:animEffect transition="in" filter="blinds(horizontal)">
                                      <p:cBhvr>
                                        <p:cTn id="18" dur="500"/>
                                        <p:tgtEl>
                                          <p:spTgt spid="620548">
                                            <p:txEl>
                                              <p:pRg st="4" end="4"/>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620548">
                                            <p:txEl>
                                              <p:pRg st="5" end="5"/>
                                            </p:txEl>
                                          </p:spTgt>
                                        </p:tgtEl>
                                        <p:attrNameLst>
                                          <p:attrName>style.visibility</p:attrName>
                                        </p:attrNameLst>
                                      </p:cBhvr>
                                      <p:to>
                                        <p:strVal val="visible"/>
                                      </p:to>
                                    </p:set>
                                    <p:animEffect transition="in" filter="blinds(horizontal)">
                                      <p:cBhvr>
                                        <p:cTn id="21" dur="500"/>
                                        <p:tgtEl>
                                          <p:spTgt spid="620548">
                                            <p:txEl>
                                              <p:pRg st="5" end="5"/>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620555"/>
                                        </p:tgtEl>
                                        <p:attrNameLst>
                                          <p:attrName>style.visibility</p:attrName>
                                        </p:attrNameLst>
                                      </p:cBhvr>
                                      <p:to>
                                        <p:strVal val="visible"/>
                                      </p:to>
                                    </p:set>
                                    <p:animEffect transition="in" filter="blinds(horizontal)">
                                      <p:cBhvr>
                                        <p:cTn id="24" dur="500"/>
                                        <p:tgtEl>
                                          <p:spTgt spid="620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0548"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5235" name="Rectangle 3"/>
          <p:cNvSpPr>
            <a:spLocks noGrp="1" noChangeArrowheads="1"/>
          </p:cNvSpPr>
          <p:nvPr>
            <p:ph type="title"/>
          </p:nvPr>
        </p:nvSpPr>
        <p:spPr>
          <a:xfrm>
            <a:off x="1143000" y="304800"/>
            <a:ext cx="8001000" cy="685800"/>
          </a:xfrm>
        </p:spPr>
        <p:txBody>
          <a:bodyPr>
            <a:normAutofit fontScale="90000"/>
          </a:bodyPr>
          <a:lstStyle/>
          <a:p>
            <a:r>
              <a:rPr lang="en-US" sz="4000" b="1">
                <a:solidFill>
                  <a:srgbClr val="800000"/>
                </a:solidFill>
                <a:latin typeface="Times New Roman" pitchFamily="18" charset="0"/>
              </a:rPr>
              <a:t>Example from your lab ...</a:t>
            </a:r>
          </a:p>
        </p:txBody>
      </p:sp>
      <p:sp>
        <p:nvSpPr>
          <p:cNvPr id="735236" name="Rectangle 4"/>
          <p:cNvSpPr>
            <a:spLocks noGrp="1" noChangeArrowheads="1"/>
          </p:cNvSpPr>
          <p:nvPr>
            <p:ph type="body" idx="1"/>
          </p:nvPr>
        </p:nvSpPr>
        <p:spPr>
          <a:xfrm>
            <a:off x="406400" y="1438275"/>
            <a:ext cx="8745538" cy="5305425"/>
          </a:xfrm>
        </p:spPr>
        <p:txBody>
          <a:bodyPr/>
          <a:lstStyle/>
          <a:p>
            <a:r>
              <a:rPr lang="en-US" sz="2400">
                <a:solidFill>
                  <a:srgbClr val="800000"/>
                </a:solidFill>
                <a:latin typeface="Times New Roman" pitchFamily="18" charset="0"/>
              </a:rPr>
              <a:t>Interpolate the contour lines (100 ft) relative to known elevations and existing contour lines. Be sure to label your contour lines!</a:t>
            </a:r>
            <a:endParaRPr lang="en-US" sz="2400">
              <a:solidFill>
                <a:srgbClr val="800000"/>
              </a:solidFill>
              <a:latin typeface="Times New Roman" pitchFamily="18" charset="0"/>
              <a:cs typeface="Times New Roman" pitchFamily="18" charset="0"/>
            </a:endParaRPr>
          </a:p>
        </p:txBody>
      </p:sp>
      <p:sp>
        <p:nvSpPr>
          <p:cNvPr id="735237"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a:p>
        </p:txBody>
      </p:sp>
      <p:sp>
        <p:nvSpPr>
          <p:cNvPr id="735238"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a:p>
        </p:txBody>
      </p:sp>
      <p:pic>
        <p:nvPicPr>
          <p:cNvPr id="735246" name="Picture 14" descr="Contour_Map"/>
          <p:cNvPicPr>
            <a:picLocks noChangeAspect="1" noChangeArrowheads="1"/>
          </p:cNvPicPr>
          <p:nvPr/>
        </p:nvPicPr>
        <p:blipFill>
          <a:blip r:embed="rId3" cstate="print"/>
          <a:srcRect/>
          <a:stretch>
            <a:fillRect/>
          </a:stretch>
        </p:blipFill>
        <p:spPr bwMode="auto">
          <a:xfrm>
            <a:off x="712788" y="2343150"/>
            <a:ext cx="6961187" cy="44862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35236">
                                            <p:txEl>
                                              <p:pRg st="0" end="0"/>
                                            </p:txEl>
                                          </p:spTgt>
                                        </p:tgtEl>
                                        <p:attrNameLst>
                                          <p:attrName>style.visibility</p:attrName>
                                        </p:attrNameLst>
                                      </p:cBhvr>
                                      <p:to>
                                        <p:strVal val="visible"/>
                                      </p:to>
                                    </p:set>
                                    <p:animEffect transition="in" filter="blinds(horizontal)">
                                      <p:cBhvr>
                                        <p:cTn id="7" dur="500"/>
                                        <p:tgtEl>
                                          <p:spTgt spid="7352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5236"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a:blip r:embed="rId3"/>
          <a:srcRect/>
          <a:stretch>
            <a:fillRect/>
          </a:stretch>
        </p:blipFill>
        <p:spPr bwMode="auto">
          <a:xfrm>
            <a:off x="533400" y="1828800"/>
            <a:ext cx="8086842" cy="212963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355" name="Rectangle 3"/>
          <p:cNvSpPr>
            <a:spLocks noGrp="1" noChangeArrowheads="1"/>
          </p:cNvSpPr>
          <p:nvPr>
            <p:ph type="title"/>
          </p:nvPr>
        </p:nvSpPr>
        <p:spPr>
          <a:xfrm>
            <a:off x="1143000" y="304800"/>
            <a:ext cx="8001000" cy="685800"/>
          </a:xfrm>
        </p:spPr>
        <p:txBody>
          <a:bodyPr>
            <a:normAutofit fontScale="90000"/>
          </a:bodyPr>
          <a:lstStyle/>
          <a:p>
            <a:r>
              <a:rPr lang="en-US" sz="4000" b="1">
                <a:solidFill>
                  <a:srgbClr val="800000"/>
                </a:solidFill>
                <a:latin typeface="Times New Roman" pitchFamily="18" charset="0"/>
              </a:rPr>
              <a:t>Topographic Profile / Cross-Section</a:t>
            </a:r>
          </a:p>
        </p:txBody>
      </p:sp>
      <p:sp>
        <p:nvSpPr>
          <p:cNvPr id="740356" name="Rectangle 4"/>
          <p:cNvSpPr>
            <a:spLocks noGrp="1" noChangeArrowheads="1"/>
          </p:cNvSpPr>
          <p:nvPr>
            <p:ph type="body" idx="1"/>
          </p:nvPr>
        </p:nvSpPr>
        <p:spPr>
          <a:xfrm>
            <a:off x="406400" y="1438275"/>
            <a:ext cx="3432175" cy="5335588"/>
          </a:xfrm>
        </p:spPr>
        <p:txBody>
          <a:bodyPr/>
          <a:lstStyle/>
          <a:p>
            <a:r>
              <a:rPr lang="en-US" sz="2400">
                <a:solidFill>
                  <a:srgbClr val="800000"/>
                </a:solidFill>
                <a:latin typeface="Times New Roman" pitchFamily="18" charset="0"/>
                <a:cs typeface="Times New Roman" pitchFamily="18" charset="0"/>
              </a:rPr>
              <a:t>Graphic representation of elevations along a line segment (</a:t>
            </a:r>
            <a:r>
              <a:rPr lang="en-US" sz="2400" b="1">
                <a:solidFill>
                  <a:srgbClr val="FF0000"/>
                </a:solidFill>
                <a:latin typeface="Times New Roman" pitchFamily="18" charset="0"/>
                <a:cs typeface="Times New Roman" pitchFamily="18" charset="0"/>
              </a:rPr>
              <a:t>transect</a:t>
            </a:r>
            <a:r>
              <a:rPr lang="en-US" sz="2400">
                <a:solidFill>
                  <a:srgbClr val="800000"/>
                </a:solidFill>
                <a:latin typeface="Times New Roman" pitchFamily="18" charset="0"/>
                <a:cs typeface="Times New Roman" pitchFamily="18" charset="0"/>
              </a:rPr>
              <a:t>) drawn on a map</a:t>
            </a:r>
          </a:p>
          <a:p>
            <a:endParaRPr lang="en-US" sz="2400">
              <a:solidFill>
                <a:srgbClr val="800000"/>
              </a:solidFill>
              <a:latin typeface="Times New Roman" pitchFamily="18" charset="0"/>
              <a:cs typeface="Times New Roman" pitchFamily="18" charset="0"/>
            </a:endParaRPr>
          </a:p>
          <a:p>
            <a:r>
              <a:rPr lang="en-US" sz="2400">
                <a:solidFill>
                  <a:srgbClr val="800000"/>
                </a:solidFill>
                <a:latin typeface="Times New Roman" pitchFamily="18" charset="0"/>
                <a:cs typeface="Times New Roman" pitchFamily="18" charset="0"/>
              </a:rPr>
              <a:t>Profile view</a:t>
            </a:r>
          </a:p>
          <a:p>
            <a:pPr lvl="1"/>
            <a:r>
              <a:rPr lang="en-US" sz="2400">
                <a:solidFill>
                  <a:srgbClr val="800000"/>
                </a:solidFill>
                <a:latin typeface="Times New Roman" pitchFamily="18" charset="0"/>
                <a:cs typeface="Times New Roman" pitchFamily="18" charset="0"/>
              </a:rPr>
              <a:t>Shape of the land along a specific transect</a:t>
            </a:r>
          </a:p>
          <a:p>
            <a:endParaRPr lang="en-US" sz="2400">
              <a:solidFill>
                <a:srgbClr val="800000"/>
              </a:solidFill>
              <a:latin typeface="Times New Roman" pitchFamily="18" charset="0"/>
              <a:cs typeface="Times New Roman" pitchFamily="18" charset="0"/>
            </a:endParaRPr>
          </a:p>
          <a:p>
            <a:r>
              <a:rPr lang="en-US" sz="2400">
                <a:solidFill>
                  <a:srgbClr val="800000"/>
                </a:solidFill>
                <a:latin typeface="Times New Roman" pitchFamily="18" charset="0"/>
                <a:cs typeface="Times New Roman" pitchFamily="18" charset="0"/>
              </a:rPr>
              <a:t>Usually vertically exaggerated</a:t>
            </a:r>
          </a:p>
        </p:txBody>
      </p:sp>
      <p:sp>
        <p:nvSpPr>
          <p:cNvPr id="740357"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a:p>
        </p:txBody>
      </p:sp>
      <p:sp>
        <p:nvSpPr>
          <p:cNvPr id="740358"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a:p>
        </p:txBody>
      </p:sp>
      <p:pic>
        <p:nvPicPr>
          <p:cNvPr id="740369" name="Picture 17" descr="Contour_Map_TopographicProfile"/>
          <p:cNvPicPr>
            <a:picLocks noChangeAspect="1" noChangeArrowheads="1"/>
          </p:cNvPicPr>
          <p:nvPr/>
        </p:nvPicPr>
        <p:blipFill>
          <a:blip r:embed="rId3" cstate="print"/>
          <a:srcRect/>
          <a:stretch>
            <a:fillRect/>
          </a:stretch>
        </p:blipFill>
        <p:spPr bwMode="auto">
          <a:xfrm>
            <a:off x="4476750" y="1481138"/>
            <a:ext cx="4273550" cy="3019425"/>
          </a:xfrm>
          <a:prstGeom prst="rect">
            <a:avLst/>
          </a:prstGeom>
          <a:noFill/>
        </p:spPr>
      </p:pic>
      <p:sp>
        <p:nvSpPr>
          <p:cNvPr id="740371" name="Line 19"/>
          <p:cNvSpPr>
            <a:spLocks noChangeShapeType="1"/>
          </p:cNvSpPr>
          <p:nvPr/>
        </p:nvSpPr>
        <p:spPr bwMode="auto">
          <a:xfrm>
            <a:off x="4049713" y="3035300"/>
            <a:ext cx="5022850" cy="0"/>
          </a:xfrm>
          <a:prstGeom prst="line">
            <a:avLst/>
          </a:prstGeom>
          <a:noFill/>
          <a:ln w="38100">
            <a:solidFill>
              <a:srgbClr val="FF0000"/>
            </a:solidFill>
            <a:round/>
            <a:headEnd/>
            <a:tailEnd/>
          </a:ln>
          <a:effectLst/>
        </p:spPr>
        <p:txBody>
          <a:bodyPr/>
          <a:lstStyle/>
          <a:p>
            <a:endParaRPr lang="en-US"/>
          </a:p>
        </p:txBody>
      </p:sp>
      <p:sp>
        <p:nvSpPr>
          <p:cNvPr id="740372" name="Text Box 20"/>
          <p:cNvSpPr txBox="1">
            <a:spLocks noChangeArrowheads="1"/>
          </p:cNvSpPr>
          <p:nvPr/>
        </p:nvSpPr>
        <p:spPr bwMode="auto">
          <a:xfrm>
            <a:off x="4130675" y="2633663"/>
            <a:ext cx="404813" cy="457200"/>
          </a:xfrm>
          <a:prstGeom prst="rect">
            <a:avLst/>
          </a:prstGeom>
          <a:noFill/>
          <a:ln w="9525">
            <a:noFill/>
            <a:miter lim="800000"/>
            <a:headEnd/>
            <a:tailEnd/>
          </a:ln>
          <a:effectLst/>
        </p:spPr>
        <p:txBody>
          <a:bodyPr wrap="none">
            <a:spAutoFit/>
          </a:bodyPr>
          <a:lstStyle/>
          <a:p>
            <a:r>
              <a:rPr lang="en-US" sz="2400" b="1">
                <a:solidFill>
                  <a:srgbClr val="FF0000"/>
                </a:solidFill>
                <a:latin typeface="Times New Roman" pitchFamily="18" charset="0"/>
              </a:rPr>
              <a:t>A</a:t>
            </a:r>
          </a:p>
        </p:txBody>
      </p:sp>
      <p:sp>
        <p:nvSpPr>
          <p:cNvPr id="740373" name="Text Box 21"/>
          <p:cNvSpPr txBox="1">
            <a:spLocks noChangeArrowheads="1"/>
          </p:cNvSpPr>
          <p:nvPr/>
        </p:nvSpPr>
        <p:spPr bwMode="auto">
          <a:xfrm>
            <a:off x="8653463" y="2641600"/>
            <a:ext cx="387350" cy="457200"/>
          </a:xfrm>
          <a:prstGeom prst="rect">
            <a:avLst/>
          </a:prstGeom>
          <a:noFill/>
          <a:ln w="9525">
            <a:noFill/>
            <a:miter lim="800000"/>
            <a:headEnd/>
            <a:tailEnd/>
          </a:ln>
          <a:effectLst/>
        </p:spPr>
        <p:txBody>
          <a:bodyPr wrap="none">
            <a:spAutoFit/>
          </a:bodyPr>
          <a:lstStyle/>
          <a:p>
            <a:r>
              <a:rPr lang="en-US" sz="2400" b="1">
                <a:solidFill>
                  <a:srgbClr val="FF0000"/>
                </a:solidFill>
                <a:latin typeface="Times New Roman" pitchFamily="18" charset="0"/>
              </a:rPr>
              <a:t>B</a:t>
            </a:r>
          </a:p>
        </p:txBody>
      </p:sp>
      <p:grpSp>
        <p:nvGrpSpPr>
          <p:cNvPr id="2" name="Group 39"/>
          <p:cNvGrpSpPr>
            <a:grpSpLocks/>
          </p:cNvGrpSpPr>
          <p:nvPr/>
        </p:nvGrpSpPr>
        <p:grpSpPr bwMode="auto">
          <a:xfrm>
            <a:off x="4514850" y="4821238"/>
            <a:ext cx="4149725" cy="1665287"/>
            <a:chOff x="2844" y="3037"/>
            <a:chExt cx="2614" cy="1049"/>
          </a:xfrm>
        </p:grpSpPr>
        <p:sp>
          <p:nvSpPr>
            <p:cNvPr id="740374" name="Line 22"/>
            <p:cNvSpPr>
              <a:spLocks noChangeShapeType="1"/>
            </p:cNvSpPr>
            <p:nvPr/>
          </p:nvSpPr>
          <p:spPr bwMode="auto">
            <a:xfrm>
              <a:off x="2862" y="3294"/>
              <a:ext cx="2596" cy="0"/>
            </a:xfrm>
            <a:prstGeom prst="line">
              <a:avLst/>
            </a:prstGeom>
            <a:noFill/>
            <a:ln w="9525">
              <a:solidFill>
                <a:schemeClr val="tx1"/>
              </a:solidFill>
              <a:round/>
              <a:headEnd/>
              <a:tailEnd/>
            </a:ln>
            <a:effectLst/>
          </p:spPr>
          <p:txBody>
            <a:bodyPr/>
            <a:lstStyle/>
            <a:p>
              <a:endParaRPr lang="en-US"/>
            </a:p>
          </p:txBody>
        </p:sp>
        <p:sp>
          <p:nvSpPr>
            <p:cNvPr id="740375" name="Line 23"/>
            <p:cNvSpPr>
              <a:spLocks noChangeShapeType="1"/>
            </p:cNvSpPr>
            <p:nvPr/>
          </p:nvSpPr>
          <p:spPr bwMode="auto">
            <a:xfrm>
              <a:off x="2859" y="3453"/>
              <a:ext cx="2596" cy="0"/>
            </a:xfrm>
            <a:prstGeom prst="line">
              <a:avLst/>
            </a:prstGeom>
            <a:noFill/>
            <a:ln w="9525">
              <a:solidFill>
                <a:schemeClr val="tx1"/>
              </a:solidFill>
              <a:round/>
              <a:headEnd/>
              <a:tailEnd/>
            </a:ln>
            <a:effectLst/>
          </p:spPr>
          <p:txBody>
            <a:bodyPr/>
            <a:lstStyle/>
            <a:p>
              <a:endParaRPr lang="en-US"/>
            </a:p>
          </p:txBody>
        </p:sp>
        <p:sp>
          <p:nvSpPr>
            <p:cNvPr id="740376" name="Line 24"/>
            <p:cNvSpPr>
              <a:spLocks noChangeShapeType="1"/>
            </p:cNvSpPr>
            <p:nvPr/>
          </p:nvSpPr>
          <p:spPr bwMode="auto">
            <a:xfrm>
              <a:off x="2850" y="3606"/>
              <a:ext cx="2596" cy="0"/>
            </a:xfrm>
            <a:prstGeom prst="line">
              <a:avLst/>
            </a:prstGeom>
            <a:noFill/>
            <a:ln w="9525">
              <a:solidFill>
                <a:schemeClr val="tx1"/>
              </a:solidFill>
              <a:round/>
              <a:headEnd/>
              <a:tailEnd/>
            </a:ln>
            <a:effectLst/>
          </p:spPr>
          <p:txBody>
            <a:bodyPr/>
            <a:lstStyle/>
            <a:p>
              <a:endParaRPr lang="en-US"/>
            </a:p>
          </p:txBody>
        </p:sp>
        <p:sp>
          <p:nvSpPr>
            <p:cNvPr id="740377" name="Line 25"/>
            <p:cNvSpPr>
              <a:spLocks noChangeShapeType="1"/>
            </p:cNvSpPr>
            <p:nvPr/>
          </p:nvSpPr>
          <p:spPr bwMode="auto">
            <a:xfrm>
              <a:off x="2847" y="3765"/>
              <a:ext cx="2596" cy="0"/>
            </a:xfrm>
            <a:prstGeom prst="line">
              <a:avLst/>
            </a:prstGeom>
            <a:noFill/>
            <a:ln w="9525">
              <a:solidFill>
                <a:schemeClr val="tx1"/>
              </a:solidFill>
              <a:round/>
              <a:headEnd/>
              <a:tailEnd/>
            </a:ln>
            <a:effectLst/>
          </p:spPr>
          <p:txBody>
            <a:bodyPr/>
            <a:lstStyle/>
            <a:p>
              <a:endParaRPr lang="en-US"/>
            </a:p>
          </p:txBody>
        </p:sp>
        <p:sp>
          <p:nvSpPr>
            <p:cNvPr id="740378" name="Line 26"/>
            <p:cNvSpPr>
              <a:spLocks noChangeShapeType="1"/>
            </p:cNvSpPr>
            <p:nvPr/>
          </p:nvSpPr>
          <p:spPr bwMode="auto">
            <a:xfrm>
              <a:off x="2856" y="3927"/>
              <a:ext cx="2596" cy="0"/>
            </a:xfrm>
            <a:prstGeom prst="line">
              <a:avLst/>
            </a:prstGeom>
            <a:noFill/>
            <a:ln w="9525">
              <a:solidFill>
                <a:schemeClr val="tx1"/>
              </a:solidFill>
              <a:round/>
              <a:headEnd/>
              <a:tailEnd/>
            </a:ln>
            <a:effectLst/>
          </p:spPr>
          <p:txBody>
            <a:bodyPr/>
            <a:lstStyle/>
            <a:p>
              <a:endParaRPr lang="en-US"/>
            </a:p>
          </p:txBody>
        </p:sp>
        <p:sp>
          <p:nvSpPr>
            <p:cNvPr id="740379" name="Line 27"/>
            <p:cNvSpPr>
              <a:spLocks noChangeShapeType="1"/>
            </p:cNvSpPr>
            <p:nvPr/>
          </p:nvSpPr>
          <p:spPr bwMode="auto">
            <a:xfrm>
              <a:off x="2853" y="4086"/>
              <a:ext cx="2596" cy="0"/>
            </a:xfrm>
            <a:prstGeom prst="line">
              <a:avLst/>
            </a:prstGeom>
            <a:noFill/>
            <a:ln w="9525">
              <a:solidFill>
                <a:schemeClr val="tx1"/>
              </a:solidFill>
              <a:round/>
              <a:headEnd/>
              <a:tailEnd type="stealth" w="lg" len="lg"/>
            </a:ln>
            <a:effectLst/>
          </p:spPr>
          <p:txBody>
            <a:bodyPr/>
            <a:lstStyle/>
            <a:p>
              <a:endParaRPr lang="en-US"/>
            </a:p>
          </p:txBody>
        </p:sp>
        <p:sp>
          <p:nvSpPr>
            <p:cNvPr id="740380" name="Line 28"/>
            <p:cNvSpPr>
              <a:spLocks noChangeShapeType="1"/>
            </p:cNvSpPr>
            <p:nvPr/>
          </p:nvSpPr>
          <p:spPr bwMode="auto">
            <a:xfrm>
              <a:off x="2844" y="3037"/>
              <a:ext cx="0" cy="1042"/>
            </a:xfrm>
            <a:prstGeom prst="line">
              <a:avLst/>
            </a:prstGeom>
            <a:noFill/>
            <a:ln w="9525">
              <a:solidFill>
                <a:schemeClr val="tx1"/>
              </a:solidFill>
              <a:round/>
              <a:headEnd type="stealth" w="lg" len="lg"/>
              <a:tailEnd/>
            </a:ln>
            <a:effectLst/>
          </p:spPr>
          <p:txBody>
            <a:bodyPr/>
            <a:lstStyle/>
            <a:p>
              <a:endParaRPr lang="en-US"/>
            </a:p>
          </p:txBody>
        </p:sp>
      </p:grpSp>
      <p:grpSp>
        <p:nvGrpSpPr>
          <p:cNvPr id="3" name="Group 40"/>
          <p:cNvGrpSpPr>
            <a:grpSpLocks/>
          </p:cNvGrpSpPr>
          <p:nvPr/>
        </p:nvGrpSpPr>
        <p:grpSpPr bwMode="auto">
          <a:xfrm>
            <a:off x="3816350" y="4899025"/>
            <a:ext cx="706438" cy="1757363"/>
            <a:chOff x="2404" y="3086"/>
            <a:chExt cx="445" cy="1107"/>
          </a:xfrm>
        </p:grpSpPr>
        <p:sp>
          <p:nvSpPr>
            <p:cNvPr id="740381" name="Text Box 29"/>
            <p:cNvSpPr txBox="1">
              <a:spLocks noChangeArrowheads="1"/>
            </p:cNvSpPr>
            <p:nvPr/>
          </p:nvSpPr>
          <p:spPr bwMode="auto">
            <a:xfrm>
              <a:off x="2656" y="3981"/>
              <a:ext cx="180" cy="212"/>
            </a:xfrm>
            <a:prstGeom prst="rect">
              <a:avLst/>
            </a:prstGeom>
            <a:noFill/>
            <a:ln w="9525">
              <a:noFill/>
              <a:miter lim="800000"/>
              <a:headEnd/>
              <a:tailEnd/>
            </a:ln>
            <a:effectLst/>
          </p:spPr>
          <p:txBody>
            <a:bodyPr wrap="none">
              <a:spAutoFit/>
            </a:bodyPr>
            <a:lstStyle/>
            <a:p>
              <a:r>
                <a:rPr lang="en-US" sz="1600">
                  <a:latin typeface="Times New Roman" pitchFamily="18" charset="0"/>
                </a:rPr>
                <a:t>0</a:t>
              </a:r>
            </a:p>
          </p:txBody>
        </p:sp>
        <p:sp>
          <p:nvSpPr>
            <p:cNvPr id="740382" name="Text Box 30"/>
            <p:cNvSpPr txBox="1">
              <a:spLocks noChangeArrowheads="1"/>
            </p:cNvSpPr>
            <p:nvPr/>
          </p:nvSpPr>
          <p:spPr bwMode="auto">
            <a:xfrm>
              <a:off x="2599" y="3825"/>
              <a:ext cx="244" cy="212"/>
            </a:xfrm>
            <a:prstGeom prst="rect">
              <a:avLst/>
            </a:prstGeom>
            <a:noFill/>
            <a:ln w="9525">
              <a:noFill/>
              <a:miter lim="800000"/>
              <a:headEnd/>
              <a:tailEnd/>
            </a:ln>
            <a:effectLst/>
          </p:spPr>
          <p:txBody>
            <a:bodyPr wrap="none">
              <a:spAutoFit/>
            </a:bodyPr>
            <a:lstStyle/>
            <a:p>
              <a:r>
                <a:rPr lang="en-US" sz="1600">
                  <a:latin typeface="Times New Roman" pitchFamily="18" charset="0"/>
                </a:rPr>
                <a:t>10</a:t>
              </a:r>
            </a:p>
          </p:txBody>
        </p:sp>
        <p:sp>
          <p:nvSpPr>
            <p:cNvPr id="740383" name="Text Box 31"/>
            <p:cNvSpPr txBox="1">
              <a:spLocks noChangeArrowheads="1"/>
            </p:cNvSpPr>
            <p:nvPr/>
          </p:nvSpPr>
          <p:spPr bwMode="auto">
            <a:xfrm>
              <a:off x="2605" y="3660"/>
              <a:ext cx="244" cy="212"/>
            </a:xfrm>
            <a:prstGeom prst="rect">
              <a:avLst/>
            </a:prstGeom>
            <a:noFill/>
            <a:ln w="9525">
              <a:noFill/>
              <a:miter lim="800000"/>
              <a:headEnd/>
              <a:tailEnd/>
            </a:ln>
            <a:effectLst/>
          </p:spPr>
          <p:txBody>
            <a:bodyPr wrap="none">
              <a:spAutoFit/>
            </a:bodyPr>
            <a:lstStyle/>
            <a:p>
              <a:r>
                <a:rPr lang="en-US" sz="1600">
                  <a:latin typeface="Times New Roman" pitchFamily="18" charset="0"/>
                </a:rPr>
                <a:t>20</a:t>
              </a:r>
            </a:p>
          </p:txBody>
        </p:sp>
        <p:sp>
          <p:nvSpPr>
            <p:cNvPr id="740384" name="Text Box 32"/>
            <p:cNvSpPr txBox="1">
              <a:spLocks noChangeArrowheads="1"/>
            </p:cNvSpPr>
            <p:nvPr/>
          </p:nvSpPr>
          <p:spPr bwMode="auto">
            <a:xfrm>
              <a:off x="2602" y="3495"/>
              <a:ext cx="244" cy="212"/>
            </a:xfrm>
            <a:prstGeom prst="rect">
              <a:avLst/>
            </a:prstGeom>
            <a:noFill/>
            <a:ln w="9525">
              <a:noFill/>
              <a:miter lim="800000"/>
              <a:headEnd/>
              <a:tailEnd/>
            </a:ln>
            <a:effectLst/>
          </p:spPr>
          <p:txBody>
            <a:bodyPr wrap="none">
              <a:spAutoFit/>
            </a:bodyPr>
            <a:lstStyle/>
            <a:p>
              <a:r>
                <a:rPr lang="en-US" sz="1600">
                  <a:latin typeface="Times New Roman" pitchFamily="18" charset="0"/>
                </a:rPr>
                <a:t>30</a:t>
              </a:r>
            </a:p>
          </p:txBody>
        </p:sp>
        <p:sp>
          <p:nvSpPr>
            <p:cNvPr id="740385" name="Text Box 33"/>
            <p:cNvSpPr txBox="1">
              <a:spLocks noChangeArrowheads="1"/>
            </p:cNvSpPr>
            <p:nvPr/>
          </p:nvSpPr>
          <p:spPr bwMode="auto">
            <a:xfrm>
              <a:off x="2599" y="3339"/>
              <a:ext cx="244" cy="212"/>
            </a:xfrm>
            <a:prstGeom prst="rect">
              <a:avLst/>
            </a:prstGeom>
            <a:noFill/>
            <a:ln w="9525">
              <a:noFill/>
              <a:miter lim="800000"/>
              <a:headEnd/>
              <a:tailEnd/>
            </a:ln>
            <a:effectLst/>
          </p:spPr>
          <p:txBody>
            <a:bodyPr wrap="none">
              <a:spAutoFit/>
            </a:bodyPr>
            <a:lstStyle/>
            <a:p>
              <a:r>
                <a:rPr lang="en-US" sz="1600">
                  <a:latin typeface="Times New Roman" pitchFamily="18" charset="0"/>
                </a:rPr>
                <a:t>40</a:t>
              </a:r>
            </a:p>
          </p:txBody>
        </p:sp>
        <p:sp>
          <p:nvSpPr>
            <p:cNvPr id="740386" name="Text Box 34"/>
            <p:cNvSpPr txBox="1">
              <a:spLocks noChangeArrowheads="1"/>
            </p:cNvSpPr>
            <p:nvPr/>
          </p:nvSpPr>
          <p:spPr bwMode="auto">
            <a:xfrm>
              <a:off x="2605" y="3183"/>
              <a:ext cx="244" cy="212"/>
            </a:xfrm>
            <a:prstGeom prst="rect">
              <a:avLst/>
            </a:prstGeom>
            <a:noFill/>
            <a:ln w="9525">
              <a:noFill/>
              <a:miter lim="800000"/>
              <a:headEnd/>
              <a:tailEnd/>
            </a:ln>
            <a:effectLst/>
          </p:spPr>
          <p:txBody>
            <a:bodyPr wrap="none">
              <a:spAutoFit/>
            </a:bodyPr>
            <a:lstStyle/>
            <a:p>
              <a:r>
                <a:rPr lang="en-US" sz="1600">
                  <a:latin typeface="Times New Roman" pitchFamily="18" charset="0"/>
                </a:rPr>
                <a:t>50</a:t>
              </a:r>
            </a:p>
          </p:txBody>
        </p:sp>
        <p:sp>
          <p:nvSpPr>
            <p:cNvPr id="740387" name="Text Box 35"/>
            <p:cNvSpPr txBox="1">
              <a:spLocks noChangeArrowheads="1"/>
            </p:cNvSpPr>
            <p:nvPr/>
          </p:nvSpPr>
          <p:spPr bwMode="auto">
            <a:xfrm rot="16200000">
              <a:off x="1982" y="3508"/>
              <a:ext cx="1056" cy="212"/>
            </a:xfrm>
            <a:prstGeom prst="rect">
              <a:avLst/>
            </a:prstGeom>
            <a:noFill/>
            <a:ln w="9525">
              <a:noFill/>
              <a:miter lim="800000"/>
              <a:headEnd/>
              <a:tailEnd/>
            </a:ln>
            <a:effectLst/>
          </p:spPr>
          <p:txBody>
            <a:bodyPr>
              <a:spAutoFit/>
            </a:bodyPr>
            <a:lstStyle/>
            <a:p>
              <a:pPr algn="ctr"/>
              <a:r>
                <a:rPr lang="en-US" sz="1600" b="1">
                  <a:latin typeface="Times New Roman" pitchFamily="18" charset="0"/>
                </a:rPr>
                <a:t>Elevation (ft)</a:t>
              </a:r>
            </a:p>
          </p:txBody>
        </p:sp>
      </p:grpSp>
      <p:sp>
        <p:nvSpPr>
          <p:cNvPr id="740388" name="Text Box 36"/>
          <p:cNvSpPr txBox="1">
            <a:spLocks noChangeArrowheads="1"/>
          </p:cNvSpPr>
          <p:nvPr/>
        </p:nvSpPr>
        <p:spPr bwMode="auto">
          <a:xfrm>
            <a:off x="5256213" y="6464300"/>
            <a:ext cx="2632075" cy="336550"/>
          </a:xfrm>
          <a:prstGeom prst="rect">
            <a:avLst/>
          </a:prstGeom>
          <a:noFill/>
          <a:ln w="9525">
            <a:noFill/>
            <a:miter lim="800000"/>
            <a:headEnd/>
            <a:tailEnd/>
          </a:ln>
          <a:effectLst/>
        </p:spPr>
        <p:txBody>
          <a:bodyPr>
            <a:spAutoFit/>
          </a:bodyPr>
          <a:lstStyle/>
          <a:p>
            <a:pPr algn="ctr"/>
            <a:r>
              <a:rPr lang="en-US" sz="1600" b="1">
                <a:latin typeface="Times New Roman" pitchFamily="18" charset="0"/>
              </a:rPr>
              <a:t>Horizontal distance (ft)</a:t>
            </a:r>
          </a:p>
        </p:txBody>
      </p:sp>
      <p:sp>
        <p:nvSpPr>
          <p:cNvPr id="740389" name="Text Box 37"/>
          <p:cNvSpPr txBox="1">
            <a:spLocks noChangeArrowheads="1"/>
          </p:cNvSpPr>
          <p:nvPr/>
        </p:nvSpPr>
        <p:spPr bwMode="auto">
          <a:xfrm>
            <a:off x="4335463" y="6461125"/>
            <a:ext cx="368300" cy="396875"/>
          </a:xfrm>
          <a:prstGeom prst="rect">
            <a:avLst/>
          </a:prstGeom>
          <a:noFill/>
          <a:ln w="9525">
            <a:noFill/>
            <a:miter lim="800000"/>
            <a:headEnd/>
            <a:tailEnd/>
          </a:ln>
          <a:effectLst/>
        </p:spPr>
        <p:txBody>
          <a:bodyPr wrap="none">
            <a:spAutoFit/>
          </a:bodyPr>
          <a:lstStyle/>
          <a:p>
            <a:r>
              <a:rPr lang="en-US" sz="2000" b="1">
                <a:solidFill>
                  <a:srgbClr val="FF0000"/>
                </a:solidFill>
                <a:latin typeface="Times New Roman" pitchFamily="18" charset="0"/>
              </a:rPr>
              <a:t>A</a:t>
            </a:r>
          </a:p>
        </p:txBody>
      </p:sp>
      <p:sp>
        <p:nvSpPr>
          <p:cNvPr id="740390" name="Text Box 38"/>
          <p:cNvSpPr txBox="1">
            <a:spLocks noChangeArrowheads="1"/>
          </p:cNvSpPr>
          <p:nvPr/>
        </p:nvSpPr>
        <p:spPr bwMode="auto">
          <a:xfrm>
            <a:off x="8467725" y="6461125"/>
            <a:ext cx="354013" cy="396875"/>
          </a:xfrm>
          <a:prstGeom prst="rect">
            <a:avLst/>
          </a:prstGeom>
          <a:noFill/>
          <a:ln w="9525">
            <a:noFill/>
            <a:miter lim="800000"/>
            <a:headEnd/>
            <a:tailEnd/>
          </a:ln>
          <a:effectLst/>
        </p:spPr>
        <p:txBody>
          <a:bodyPr wrap="none">
            <a:spAutoFit/>
          </a:bodyPr>
          <a:lstStyle/>
          <a:p>
            <a:r>
              <a:rPr lang="en-US" sz="2000" b="1">
                <a:solidFill>
                  <a:srgbClr val="FF0000"/>
                </a:solidFill>
                <a:latin typeface="Times New Roman" pitchFamily="18" charset="0"/>
              </a:rPr>
              <a:t>B</a:t>
            </a:r>
          </a:p>
        </p:txBody>
      </p:sp>
      <p:sp>
        <p:nvSpPr>
          <p:cNvPr id="740393" name="Line 41"/>
          <p:cNvSpPr>
            <a:spLocks noChangeShapeType="1"/>
          </p:cNvSpPr>
          <p:nvPr/>
        </p:nvSpPr>
        <p:spPr bwMode="auto">
          <a:xfrm>
            <a:off x="5153025" y="3033713"/>
            <a:ext cx="0" cy="2917825"/>
          </a:xfrm>
          <a:prstGeom prst="line">
            <a:avLst/>
          </a:prstGeom>
          <a:noFill/>
          <a:ln w="25400">
            <a:solidFill>
              <a:srgbClr val="0000FF"/>
            </a:solidFill>
            <a:prstDash val="dash"/>
            <a:round/>
            <a:headEnd/>
            <a:tailEnd/>
          </a:ln>
          <a:effectLst/>
        </p:spPr>
        <p:txBody>
          <a:bodyPr/>
          <a:lstStyle/>
          <a:p>
            <a:endParaRPr lang="en-US"/>
          </a:p>
        </p:txBody>
      </p:sp>
      <p:sp>
        <p:nvSpPr>
          <p:cNvPr id="740394" name="Text Box 42"/>
          <p:cNvSpPr txBox="1">
            <a:spLocks noChangeArrowheads="1"/>
          </p:cNvSpPr>
          <p:nvPr/>
        </p:nvSpPr>
        <p:spPr bwMode="auto">
          <a:xfrm>
            <a:off x="4941888" y="5676900"/>
            <a:ext cx="398462" cy="549275"/>
          </a:xfrm>
          <a:prstGeom prst="rect">
            <a:avLst/>
          </a:prstGeom>
          <a:noFill/>
          <a:ln w="9525">
            <a:noFill/>
            <a:miter lim="800000"/>
            <a:headEnd/>
            <a:tailEnd/>
          </a:ln>
          <a:effectLst/>
        </p:spPr>
        <p:txBody>
          <a:bodyPr wrap="none">
            <a:spAutoFit/>
          </a:bodyPr>
          <a:lstStyle/>
          <a:p>
            <a:r>
              <a:rPr lang="en-US" sz="3000">
                <a:solidFill>
                  <a:srgbClr val="0000FF"/>
                </a:solidFill>
                <a:latin typeface="Times New Roman" pitchFamily="18" charset="0"/>
                <a:cs typeface="Arial" charset="0"/>
              </a:rPr>
              <a:t>×</a:t>
            </a:r>
          </a:p>
        </p:txBody>
      </p:sp>
      <p:sp>
        <p:nvSpPr>
          <p:cNvPr id="740395" name="Line 43"/>
          <p:cNvSpPr>
            <a:spLocks noChangeShapeType="1"/>
          </p:cNvSpPr>
          <p:nvPr/>
        </p:nvSpPr>
        <p:spPr bwMode="auto">
          <a:xfrm flipH="1">
            <a:off x="5480050" y="3040063"/>
            <a:ext cx="14288" cy="2670175"/>
          </a:xfrm>
          <a:prstGeom prst="line">
            <a:avLst/>
          </a:prstGeom>
          <a:noFill/>
          <a:ln w="25400">
            <a:solidFill>
              <a:srgbClr val="0000FF"/>
            </a:solidFill>
            <a:prstDash val="dash"/>
            <a:round/>
            <a:headEnd/>
            <a:tailEnd/>
          </a:ln>
          <a:effectLst/>
        </p:spPr>
        <p:txBody>
          <a:bodyPr/>
          <a:lstStyle/>
          <a:p>
            <a:endParaRPr lang="en-US"/>
          </a:p>
        </p:txBody>
      </p:sp>
      <p:sp>
        <p:nvSpPr>
          <p:cNvPr id="740396" name="Text Box 44"/>
          <p:cNvSpPr txBox="1">
            <a:spLocks noChangeArrowheads="1"/>
          </p:cNvSpPr>
          <p:nvPr/>
        </p:nvSpPr>
        <p:spPr bwMode="auto">
          <a:xfrm>
            <a:off x="5283200" y="5426075"/>
            <a:ext cx="398463" cy="549275"/>
          </a:xfrm>
          <a:prstGeom prst="rect">
            <a:avLst/>
          </a:prstGeom>
          <a:noFill/>
          <a:ln w="9525">
            <a:noFill/>
            <a:miter lim="800000"/>
            <a:headEnd/>
            <a:tailEnd/>
          </a:ln>
          <a:effectLst/>
        </p:spPr>
        <p:txBody>
          <a:bodyPr wrap="none">
            <a:spAutoFit/>
          </a:bodyPr>
          <a:lstStyle/>
          <a:p>
            <a:r>
              <a:rPr lang="en-US" sz="3000">
                <a:solidFill>
                  <a:srgbClr val="0000FF"/>
                </a:solidFill>
                <a:latin typeface="Times New Roman" pitchFamily="18" charset="0"/>
                <a:cs typeface="Arial" charset="0"/>
              </a:rPr>
              <a:t>×</a:t>
            </a:r>
          </a:p>
        </p:txBody>
      </p:sp>
      <p:sp>
        <p:nvSpPr>
          <p:cNvPr id="740397" name="Line 45"/>
          <p:cNvSpPr>
            <a:spLocks noChangeShapeType="1"/>
          </p:cNvSpPr>
          <p:nvPr/>
        </p:nvSpPr>
        <p:spPr bwMode="auto">
          <a:xfrm flipH="1">
            <a:off x="5894388" y="3048000"/>
            <a:ext cx="14287" cy="2409825"/>
          </a:xfrm>
          <a:prstGeom prst="line">
            <a:avLst/>
          </a:prstGeom>
          <a:noFill/>
          <a:ln w="25400">
            <a:solidFill>
              <a:srgbClr val="0000FF"/>
            </a:solidFill>
            <a:prstDash val="dash"/>
            <a:round/>
            <a:headEnd/>
            <a:tailEnd/>
          </a:ln>
          <a:effectLst/>
        </p:spPr>
        <p:txBody>
          <a:bodyPr/>
          <a:lstStyle/>
          <a:p>
            <a:endParaRPr lang="en-US"/>
          </a:p>
        </p:txBody>
      </p:sp>
      <p:sp>
        <p:nvSpPr>
          <p:cNvPr id="740398" name="Text Box 46"/>
          <p:cNvSpPr txBox="1">
            <a:spLocks noChangeArrowheads="1"/>
          </p:cNvSpPr>
          <p:nvPr/>
        </p:nvSpPr>
        <p:spPr bwMode="auto">
          <a:xfrm>
            <a:off x="5697538" y="5191125"/>
            <a:ext cx="398462" cy="549275"/>
          </a:xfrm>
          <a:prstGeom prst="rect">
            <a:avLst/>
          </a:prstGeom>
          <a:noFill/>
          <a:ln w="9525">
            <a:noFill/>
            <a:miter lim="800000"/>
            <a:headEnd/>
            <a:tailEnd/>
          </a:ln>
          <a:effectLst/>
        </p:spPr>
        <p:txBody>
          <a:bodyPr wrap="none">
            <a:spAutoFit/>
          </a:bodyPr>
          <a:lstStyle/>
          <a:p>
            <a:r>
              <a:rPr lang="en-US" sz="3000">
                <a:solidFill>
                  <a:srgbClr val="0000FF"/>
                </a:solidFill>
                <a:latin typeface="Times New Roman" pitchFamily="18" charset="0"/>
                <a:cs typeface="Arial" charset="0"/>
              </a:rPr>
              <a:t>×</a:t>
            </a:r>
          </a:p>
        </p:txBody>
      </p:sp>
      <p:sp>
        <p:nvSpPr>
          <p:cNvPr id="740399" name="Line 47"/>
          <p:cNvSpPr>
            <a:spLocks noChangeShapeType="1"/>
          </p:cNvSpPr>
          <p:nvPr/>
        </p:nvSpPr>
        <p:spPr bwMode="auto">
          <a:xfrm flipH="1">
            <a:off x="6075363" y="3043238"/>
            <a:ext cx="14287" cy="2409825"/>
          </a:xfrm>
          <a:prstGeom prst="line">
            <a:avLst/>
          </a:prstGeom>
          <a:noFill/>
          <a:ln w="25400">
            <a:solidFill>
              <a:srgbClr val="0000FF"/>
            </a:solidFill>
            <a:prstDash val="dash"/>
            <a:round/>
            <a:headEnd/>
            <a:tailEnd/>
          </a:ln>
          <a:effectLst/>
        </p:spPr>
        <p:txBody>
          <a:bodyPr/>
          <a:lstStyle/>
          <a:p>
            <a:endParaRPr lang="en-US"/>
          </a:p>
        </p:txBody>
      </p:sp>
      <p:sp>
        <p:nvSpPr>
          <p:cNvPr id="740400" name="Text Box 48"/>
          <p:cNvSpPr txBox="1">
            <a:spLocks noChangeArrowheads="1"/>
          </p:cNvSpPr>
          <p:nvPr/>
        </p:nvSpPr>
        <p:spPr bwMode="auto">
          <a:xfrm>
            <a:off x="5878513" y="5186363"/>
            <a:ext cx="398462" cy="549275"/>
          </a:xfrm>
          <a:prstGeom prst="rect">
            <a:avLst/>
          </a:prstGeom>
          <a:noFill/>
          <a:ln w="9525">
            <a:noFill/>
            <a:miter lim="800000"/>
            <a:headEnd/>
            <a:tailEnd/>
          </a:ln>
          <a:effectLst/>
        </p:spPr>
        <p:txBody>
          <a:bodyPr wrap="none">
            <a:spAutoFit/>
          </a:bodyPr>
          <a:lstStyle/>
          <a:p>
            <a:r>
              <a:rPr lang="en-US" sz="3000">
                <a:solidFill>
                  <a:srgbClr val="0000FF"/>
                </a:solidFill>
                <a:latin typeface="Times New Roman" pitchFamily="18" charset="0"/>
                <a:cs typeface="Arial" charset="0"/>
              </a:rPr>
              <a:t>×</a:t>
            </a:r>
          </a:p>
        </p:txBody>
      </p:sp>
      <p:sp>
        <p:nvSpPr>
          <p:cNvPr id="740401" name="Line 49"/>
          <p:cNvSpPr>
            <a:spLocks noChangeShapeType="1"/>
          </p:cNvSpPr>
          <p:nvPr/>
        </p:nvSpPr>
        <p:spPr bwMode="auto">
          <a:xfrm flipH="1">
            <a:off x="6499225" y="3038475"/>
            <a:ext cx="14288" cy="2655888"/>
          </a:xfrm>
          <a:prstGeom prst="line">
            <a:avLst/>
          </a:prstGeom>
          <a:noFill/>
          <a:ln w="25400">
            <a:solidFill>
              <a:srgbClr val="0000FF"/>
            </a:solidFill>
            <a:prstDash val="dash"/>
            <a:round/>
            <a:headEnd/>
            <a:tailEnd/>
          </a:ln>
          <a:effectLst/>
        </p:spPr>
        <p:txBody>
          <a:bodyPr/>
          <a:lstStyle/>
          <a:p>
            <a:endParaRPr lang="en-US"/>
          </a:p>
        </p:txBody>
      </p:sp>
      <p:sp>
        <p:nvSpPr>
          <p:cNvPr id="740402" name="Text Box 50"/>
          <p:cNvSpPr txBox="1">
            <a:spLocks noChangeArrowheads="1"/>
          </p:cNvSpPr>
          <p:nvPr/>
        </p:nvSpPr>
        <p:spPr bwMode="auto">
          <a:xfrm>
            <a:off x="6302375" y="5438775"/>
            <a:ext cx="398463" cy="549275"/>
          </a:xfrm>
          <a:prstGeom prst="rect">
            <a:avLst/>
          </a:prstGeom>
          <a:noFill/>
          <a:ln w="9525">
            <a:noFill/>
            <a:miter lim="800000"/>
            <a:headEnd/>
            <a:tailEnd/>
          </a:ln>
          <a:effectLst/>
        </p:spPr>
        <p:txBody>
          <a:bodyPr wrap="none">
            <a:spAutoFit/>
          </a:bodyPr>
          <a:lstStyle/>
          <a:p>
            <a:r>
              <a:rPr lang="en-US" sz="3000">
                <a:solidFill>
                  <a:srgbClr val="0000FF"/>
                </a:solidFill>
                <a:latin typeface="Times New Roman" pitchFamily="18" charset="0"/>
                <a:cs typeface="Arial" charset="0"/>
              </a:rPr>
              <a:t>×</a:t>
            </a:r>
          </a:p>
        </p:txBody>
      </p:sp>
      <p:sp>
        <p:nvSpPr>
          <p:cNvPr id="740403" name="Line 51"/>
          <p:cNvSpPr>
            <a:spLocks noChangeShapeType="1"/>
          </p:cNvSpPr>
          <p:nvPr/>
        </p:nvSpPr>
        <p:spPr bwMode="auto">
          <a:xfrm flipH="1">
            <a:off x="6880225" y="3033713"/>
            <a:ext cx="14288" cy="2655887"/>
          </a:xfrm>
          <a:prstGeom prst="line">
            <a:avLst/>
          </a:prstGeom>
          <a:noFill/>
          <a:ln w="25400">
            <a:solidFill>
              <a:srgbClr val="0000FF"/>
            </a:solidFill>
            <a:prstDash val="dash"/>
            <a:round/>
            <a:headEnd/>
            <a:tailEnd/>
          </a:ln>
          <a:effectLst/>
        </p:spPr>
        <p:txBody>
          <a:bodyPr/>
          <a:lstStyle/>
          <a:p>
            <a:endParaRPr lang="en-US"/>
          </a:p>
        </p:txBody>
      </p:sp>
      <p:sp>
        <p:nvSpPr>
          <p:cNvPr id="740404" name="Text Box 52"/>
          <p:cNvSpPr txBox="1">
            <a:spLocks noChangeArrowheads="1"/>
          </p:cNvSpPr>
          <p:nvPr/>
        </p:nvSpPr>
        <p:spPr bwMode="auto">
          <a:xfrm>
            <a:off x="6683375" y="5434013"/>
            <a:ext cx="398463" cy="549275"/>
          </a:xfrm>
          <a:prstGeom prst="rect">
            <a:avLst/>
          </a:prstGeom>
          <a:noFill/>
          <a:ln w="9525">
            <a:noFill/>
            <a:miter lim="800000"/>
            <a:headEnd/>
            <a:tailEnd/>
          </a:ln>
          <a:effectLst/>
        </p:spPr>
        <p:txBody>
          <a:bodyPr wrap="none">
            <a:spAutoFit/>
          </a:bodyPr>
          <a:lstStyle/>
          <a:p>
            <a:r>
              <a:rPr lang="en-US" sz="3000">
                <a:solidFill>
                  <a:srgbClr val="0000FF"/>
                </a:solidFill>
                <a:latin typeface="Times New Roman" pitchFamily="18" charset="0"/>
                <a:cs typeface="Arial" charset="0"/>
              </a:rPr>
              <a:t>×</a:t>
            </a:r>
          </a:p>
        </p:txBody>
      </p:sp>
      <p:sp>
        <p:nvSpPr>
          <p:cNvPr id="740405" name="Line 53"/>
          <p:cNvSpPr>
            <a:spLocks noChangeShapeType="1"/>
          </p:cNvSpPr>
          <p:nvPr/>
        </p:nvSpPr>
        <p:spPr bwMode="auto">
          <a:xfrm flipH="1">
            <a:off x="7089775" y="3028950"/>
            <a:ext cx="14288" cy="2438400"/>
          </a:xfrm>
          <a:prstGeom prst="line">
            <a:avLst/>
          </a:prstGeom>
          <a:noFill/>
          <a:ln w="25400">
            <a:solidFill>
              <a:srgbClr val="0000FF"/>
            </a:solidFill>
            <a:prstDash val="dash"/>
            <a:round/>
            <a:headEnd/>
            <a:tailEnd/>
          </a:ln>
          <a:effectLst/>
        </p:spPr>
        <p:txBody>
          <a:bodyPr/>
          <a:lstStyle/>
          <a:p>
            <a:endParaRPr lang="en-US"/>
          </a:p>
        </p:txBody>
      </p:sp>
      <p:sp>
        <p:nvSpPr>
          <p:cNvPr id="740406" name="Text Box 54"/>
          <p:cNvSpPr txBox="1">
            <a:spLocks noChangeArrowheads="1"/>
          </p:cNvSpPr>
          <p:nvPr/>
        </p:nvSpPr>
        <p:spPr bwMode="auto">
          <a:xfrm>
            <a:off x="6892925" y="5186363"/>
            <a:ext cx="398463" cy="549275"/>
          </a:xfrm>
          <a:prstGeom prst="rect">
            <a:avLst/>
          </a:prstGeom>
          <a:noFill/>
          <a:ln w="9525">
            <a:noFill/>
            <a:miter lim="800000"/>
            <a:headEnd/>
            <a:tailEnd/>
          </a:ln>
          <a:effectLst/>
        </p:spPr>
        <p:txBody>
          <a:bodyPr wrap="none">
            <a:spAutoFit/>
          </a:bodyPr>
          <a:lstStyle/>
          <a:p>
            <a:r>
              <a:rPr lang="en-US" sz="3000">
                <a:solidFill>
                  <a:srgbClr val="0000FF"/>
                </a:solidFill>
                <a:latin typeface="Times New Roman" pitchFamily="18" charset="0"/>
                <a:cs typeface="Arial" charset="0"/>
              </a:rPr>
              <a:t>×</a:t>
            </a:r>
          </a:p>
        </p:txBody>
      </p:sp>
      <p:sp>
        <p:nvSpPr>
          <p:cNvPr id="740407" name="Line 55"/>
          <p:cNvSpPr>
            <a:spLocks noChangeShapeType="1"/>
          </p:cNvSpPr>
          <p:nvPr/>
        </p:nvSpPr>
        <p:spPr bwMode="auto">
          <a:xfrm flipH="1">
            <a:off x="7299325" y="3038475"/>
            <a:ext cx="14288" cy="2176463"/>
          </a:xfrm>
          <a:prstGeom prst="line">
            <a:avLst/>
          </a:prstGeom>
          <a:noFill/>
          <a:ln w="25400">
            <a:solidFill>
              <a:srgbClr val="0000FF"/>
            </a:solidFill>
            <a:prstDash val="dash"/>
            <a:round/>
            <a:headEnd/>
            <a:tailEnd/>
          </a:ln>
          <a:effectLst/>
        </p:spPr>
        <p:txBody>
          <a:bodyPr/>
          <a:lstStyle/>
          <a:p>
            <a:endParaRPr lang="en-US"/>
          </a:p>
        </p:txBody>
      </p:sp>
      <p:sp>
        <p:nvSpPr>
          <p:cNvPr id="740408" name="Text Box 56"/>
          <p:cNvSpPr txBox="1">
            <a:spLocks noChangeArrowheads="1"/>
          </p:cNvSpPr>
          <p:nvPr/>
        </p:nvSpPr>
        <p:spPr bwMode="auto">
          <a:xfrm>
            <a:off x="7102475" y="4938713"/>
            <a:ext cx="398463" cy="549275"/>
          </a:xfrm>
          <a:prstGeom prst="rect">
            <a:avLst/>
          </a:prstGeom>
          <a:noFill/>
          <a:ln w="9525">
            <a:noFill/>
            <a:miter lim="800000"/>
            <a:headEnd/>
            <a:tailEnd/>
          </a:ln>
          <a:effectLst/>
        </p:spPr>
        <p:txBody>
          <a:bodyPr wrap="none">
            <a:spAutoFit/>
          </a:bodyPr>
          <a:lstStyle/>
          <a:p>
            <a:r>
              <a:rPr lang="en-US" sz="3000">
                <a:solidFill>
                  <a:srgbClr val="0000FF"/>
                </a:solidFill>
                <a:latin typeface="Times New Roman" pitchFamily="18" charset="0"/>
                <a:cs typeface="Arial" charset="0"/>
              </a:rPr>
              <a:t>×</a:t>
            </a:r>
          </a:p>
        </p:txBody>
      </p:sp>
      <p:sp>
        <p:nvSpPr>
          <p:cNvPr id="740409" name="Line 57"/>
          <p:cNvSpPr>
            <a:spLocks noChangeShapeType="1"/>
          </p:cNvSpPr>
          <p:nvPr/>
        </p:nvSpPr>
        <p:spPr bwMode="auto">
          <a:xfrm flipH="1">
            <a:off x="7694613" y="3048000"/>
            <a:ext cx="14287" cy="2176463"/>
          </a:xfrm>
          <a:prstGeom prst="line">
            <a:avLst/>
          </a:prstGeom>
          <a:noFill/>
          <a:ln w="25400">
            <a:solidFill>
              <a:srgbClr val="0000FF"/>
            </a:solidFill>
            <a:prstDash val="dash"/>
            <a:round/>
            <a:headEnd/>
            <a:tailEnd/>
          </a:ln>
          <a:effectLst/>
        </p:spPr>
        <p:txBody>
          <a:bodyPr/>
          <a:lstStyle/>
          <a:p>
            <a:endParaRPr lang="en-US"/>
          </a:p>
        </p:txBody>
      </p:sp>
      <p:sp>
        <p:nvSpPr>
          <p:cNvPr id="740410" name="Text Box 58"/>
          <p:cNvSpPr txBox="1">
            <a:spLocks noChangeArrowheads="1"/>
          </p:cNvSpPr>
          <p:nvPr/>
        </p:nvSpPr>
        <p:spPr bwMode="auto">
          <a:xfrm>
            <a:off x="7497763" y="4948238"/>
            <a:ext cx="398462" cy="549275"/>
          </a:xfrm>
          <a:prstGeom prst="rect">
            <a:avLst/>
          </a:prstGeom>
          <a:noFill/>
          <a:ln w="9525">
            <a:noFill/>
            <a:miter lim="800000"/>
            <a:headEnd/>
            <a:tailEnd/>
          </a:ln>
          <a:effectLst/>
        </p:spPr>
        <p:txBody>
          <a:bodyPr wrap="none">
            <a:spAutoFit/>
          </a:bodyPr>
          <a:lstStyle/>
          <a:p>
            <a:r>
              <a:rPr lang="en-US" sz="3000">
                <a:solidFill>
                  <a:srgbClr val="0000FF"/>
                </a:solidFill>
                <a:latin typeface="Times New Roman" pitchFamily="18" charset="0"/>
                <a:cs typeface="Arial" charset="0"/>
              </a:rPr>
              <a:t>×</a:t>
            </a:r>
          </a:p>
        </p:txBody>
      </p:sp>
      <p:sp>
        <p:nvSpPr>
          <p:cNvPr id="740411" name="Line 59"/>
          <p:cNvSpPr>
            <a:spLocks noChangeShapeType="1"/>
          </p:cNvSpPr>
          <p:nvPr/>
        </p:nvSpPr>
        <p:spPr bwMode="auto">
          <a:xfrm flipH="1">
            <a:off x="7804150" y="3028950"/>
            <a:ext cx="14288" cy="2452688"/>
          </a:xfrm>
          <a:prstGeom prst="line">
            <a:avLst/>
          </a:prstGeom>
          <a:noFill/>
          <a:ln w="25400">
            <a:solidFill>
              <a:srgbClr val="0000FF"/>
            </a:solidFill>
            <a:prstDash val="dash"/>
            <a:round/>
            <a:headEnd/>
            <a:tailEnd/>
          </a:ln>
          <a:effectLst/>
        </p:spPr>
        <p:txBody>
          <a:bodyPr/>
          <a:lstStyle/>
          <a:p>
            <a:endParaRPr lang="en-US"/>
          </a:p>
        </p:txBody>
      </p:sp>
      <p:sp>
        <p:nvSpPr>
          <p:cNvPr id="740412" name="Text Box 60"/>
          <p:cNvSpPr txBox="1">
            <a:spLocks noChangeArrowheads="1"/>
          </p:cNvSpPr>
          <p:nvPr/>
        </p:nvSpPr>
        <p:spPr bwMode="auto">
          <a:xfrm>
            <a:off x="7607300" y="5186363"/>
            <a:ext cx="398463" cy="549275"/>
          </a:xfrm>
          <a:prstGeom prst="rect">
            <a:avLst/>
          </a:prstGeom>
          <a:noFill/>
          <a:ln w="9525">
            <a:noFill/>
            <a:miter lim="800000"/>
            <a:headEnd/>
            <a:tailEnd/>
          </a:ln>
          <a:effectLst/>
        </p:spPr>
        <p:txBody>
          <a:bodyPr wrap="none">
            <a:spAutoFit/>
          </a:bodyPr>
          <a:lstStyle/>
          <a:p>
            <a:r>
              <a:rPr lang="en-US" sz="3000">
                <a:solidFill>
                  <a:srgbClr val="0000FF"/>
                </a:solidFill>
                <a:latin typeface="Times New Roman" pitchFamily="18" charset="0"/>
                <a:cs typeface="Arial" charset="0"/>
              </a:rPr>
              <a:t>×</a:t>
            </a:r>
          </a:p>
        </p:txBody>
      </p:sp>
      <p:sp>
        <p:nvSpPr>
          <p:cNvPr id="740413" name="Line 61"/>
          <p:cNvSpPr>
            <a:spLocks noChangeShapeType="1"/>
          </p:cNvSpPr>
          <p:nvPr/>
        </p:nvSpPr>
        <p:spPr bwMode="auto">
          <a:xfrm flipH="1">
            <a:off x="8013700" y="3038475"/>
            <a:ext cx="14288" cy="2654300"/>
          </a:xfrm>
          <a:prstGeom prst="line">
            <a:avLst/>
          </a:prstGeom>
          <a:noFill/>
          <a:ln w="25400">
            <a:solidFill>
              <a:srgbClr val="0000FF"/>
            </a:solidFill>
            <a:prstDash val="dash"/>
            <a:round/>
            <a:headEnd/>
            <a:tailEnd/>
          </a:ln>
          <a:effectLst/>
        </p:spPr>
        <p:txBody>
          <a:bodyPr/>
          <a:lstStyle/>
          <a:p>
            <a:endParaRPr lang="en-US"/>
          </a:p>
        </p:txBody>
      </p:sp>
      <p:sp>
        <p:nvSpPr>
          <p:cNvPr id="740414" name="Text Box 62"/>
          <p:cNvSpPr txBox="1">
            <a:spLocks noChangeArrowheads="1"/>
          </p:cNvSpPr>
          <p:nvPr/>
        </p:nvSpPr>
        <p:spPr bwMode="auto">
          <a:xfrm>
            <a:off x="7816850" y="5438775"/>
            <a:ext cx="398463" cy="549275"/>
          </a:xfrm>
          <a:prstGeom prst="rect">
            <a:avLst/>
          </a:prstGeom>
          <a:noFill/>
          <a:ln w="9525">
            <a:noFill/>
            <a:miter lim="800000"/>
            <a:headEnd/>
            <a:tailEnd/>
          </a:ln>
          <a:effectLst/>
        </p:spPr>
        <p:txBody>
          <a:bodyPr wrap="none">
            <a:spAutoFit/>
          </a:bodyPr>
          <a:lstStyle/>
          <a:p>
            <a:r>
              <a:rPr lang="en-US" sz="3000">
                <a:solidFill>
                  <a:srgbClr val="0000FF"/>
                </a:solidFill>
                <a:latin typeface="Times New Roman" pitchFamily="18" charset="0"/>
                <a:cs typeface="Arial" charset="0"/>
              </a:rPr>
              <a:t>×</a:t>
            </a:r>
          </a:p>
        </p:txBody>
      </p:sp>
      <p:sp>
        <p:nvSpPr>
          <p:cNvPr id="740415" name="Line 63"/>
          <p:cNvSpPr>
            <a:spLocks noChangeShapeType="1"/>
          </p:cNvSpPr>
          <p:nvPr/>
        </p:nvSpPr>
        <p:spPr bwMode="auto">
          <a:xfrm flipH="1">
            <a:off x="8208963" y="3033713"/>
            <a:ext cx="14287" cy="2930525"/>
          </a:xfrm>
          <a:prstGeom prst="line">
            <a:avLst/>
          </a:prstGeom>
          <a:noFill/>
          <a:ln w="25400">
            <a:solidFill>
              <a:srgbClr val="0000FF"/>
            </a:solidFill>
            <a:prstDash val="dash"/>
            <a:round/>
            <a:headEnd/>
            <a:tailEnd/>
          </a:ln>
          <a:effectLst/>
        </p:spPr>
        <p:txBody>
          <a:bodyPr/>
          <a:lstStyle/>
          <a:p>
            <a:endParaRPr lang="en-US"/>
          </a:p>
        </p:txBody>
      </p:sp>
      <p:sp>
        <p:nvSpPr>
          <p:cNvPr id="740416" name="Text Box 64"/>
          <p:cNvSpPr txBox="1">
            <a:spLocks noChangeArrowheads="1"/>
          </p:cNvSpPr>
          <p:nvPr/>
        </p:nvSpPr>
        <p:spPr bwMode="auto">
          <a:xfrm>
            <a:off x="8012113" y="5676900"/>
            <a:ext cx="398462" cy="549275"/>
          </a:xfrm>
          <a:prstGeom prst="rect">
            <a:avLst/>
          </a:prstGeom>
          <a:noFill/>
          <a:ln w="9525">
            <a:noFill/>
            <a:miter lim="800000"/>
            <a:headEnd/>
            <a:tailEnd/>
          </a:ln>
          <a:effectLst/>
        </p:spPr>
        <p:txBody>
          <a:bodyPr wrap="none">
            <a:spAutoFit/>
          </a:bodyPr>
          <a:lstStyle/>
          <a:p>
            <a:r>
              <a:rPr lang="en-US" sz="3000">
                <a:solidFill>
                  <a:srgbClr val="0000FF"/>
                </a:solidFill>
                <a:latin typeface="Times New Roman" pitchFamily="18" charset="0"/>
                <a:cs typeface="Arial" charset="0"/>
              </a:rPr>
              <a:t>×</a:t>
            </a:r>
          </a:p>
        </p:txBody>
      </p:sp>
      <p:sp>
        <p:nvSpPr>
          <p:cNvPr id="740417" name="Line 65"/>
          <p:cNvSpPr>
            <a:spLocks noChangeShapeType="1"/>
          </p:cNvSpPr>
          <p:nvPr/>
        </p:nvSpPr>
        <p:spPr bwMode="auto">
          <a:xfrm flipH="1">
            <a:off x="8489950" y="3028950"/>
            <a:ext cx="0" cy="3190875"/>
          </a:xfrm>
          <a:prstGeom prst="line">
            <a:avLst/>
          </a:prstGeom>
          <a:noFill/>
          <a:ln w="25400">
            <a:solidFill>
              <a:srgbClr val="0000FF"/>
            </a:solidFill>
            <a:prstDash val="dash"/>
            <a:round/>
            <a:headEnd/>
            <a:tailEnd/>
          </a:ln>
          <a:effectLst/>
        </p:spPr>
        <p:txBody>
          <a:bodyPr/>
          <a:lstStyle/>
          <a:p>
            <a:endParaRPr lang="en-US"/>
          </a:p>
        </p:txBody>
      </p:sp>
      <p:sp>
        <p:nvSpPr>
          <p:cNvPr id="740418" name="Text Box 66"/>
          <p:cNvSpPr txBox="1">
            <a:spLocks noChangeArrowheads="1"/>
          </p:cNvSpPr>
          <p:nvPr/>
        </p:nvSpPr>
        <p:spPr bwMode="auto">
          <a:xfrm>
            <a:off x="8278813" y="5943600"/>
            <a:ext cx="398462" cy="549275"/>
          </a:xfrm>
          <a:prstGeom prst="rect">
            <a:avLst/>
          </a:prstGeom>
          <a:noFill/>
          <a:ln w="9525">
            <a:noFill/>
            <a:miter lim="800000"/>
            <a:headEnd/>
            <a:tailEnd/>
          </a:ln>
          <a:effectLst/>
        </p:spPr>
        <p:txBody>
          <a:bodyPr wrap="none">
            <a:spAutoFit/>
          </a:bodyPr>
          <a:lstStyle/>
          <a:p>
            <a:r>
              <a:rPr lang="en-US" sz="3000">
                <a:solidFill>
                  <a:srgbClr val="0000FF"/>
                </a:solidFill>
                <a:latin typeface="Times New Roman" pitchFamily="18" charset="0"/>
                <a:cs typeface="Arial" charset="0"/>
              </a:rPr>
              <a:t>×</a:t>
            </a:r>
          </a:p>
        </p:txBody>
      </p:sp>
      <p:sp>
        <p:nvSpPr>
          <p:cNvPr id="740419" name="Freeform 67"/>
          <p:cNvSpPr>
            <a:spLocks/>
          </p:cNvSpPr>
          <p:nvPr/>
        </p:nvSpPr>
        <p:spPr bwMode="auto">
          <a:xfrm>
            <a:off x="4513263" y="5135563"/>
            <a:ext cx="4021137" cy="1135062"/>
          </a:xfrm>
          <a:custGeom>
            <a:avLst/>
            <a:gdLst/>
            <a:ahLst/>
            <a:cxnLst>
              <a:cxn ang="0">
                <a:pos x="0" y="678"/>
              </a:cxn>
              <a:cxn ang="0">
                <a:pos x="92" y="632"/>
              </a:cxn>
              <a:cxn ang="0">
                <a:pos x="220" y="596"/>
              </a:cxn>
              <a:cxn ang="0">
                <a:pos x="375" y="541"/>
              </a:cxn>
              <a:cxn ang="0">
                <a:pos x="485" y="431"/>
              </a:cxn>
              <a:cxn ang="0">
                <a:pos x="668" y="331"/>
              </a:cxn>
              <a:cxn ang="0">
                <a:pos x="778" y="248"/>
              </a:cxn>
              <a:cxn ang="0">
                <a:pos x="860" y="184"/>
              </a:cxn>
              <a:cxn ang="0">
                <a:pos x="924" y="157"/>
              </a:cxn>
              <a:cxn ang="0">
                <a:pos x="979" y="184"/>
              </a:cxn>
              <a:cxn ang="0">
                <a:pos x="1079" y="258"/>
              </a:cxn>
              <a:cxn ang="0">
                <a:pos x="1171" y="340"/>
              </a:cxn>
              <a:cxn ang="0">
                <a:pos x="1271" y="386"/>
              </a:cxn>
              <a:cxn ang="0">
                <a:pos x="1381" y="413"/>
              </a:cxn>
              <a:cxn ang="0">
                <a:pos x="1509" y="367"/>
              </a:cxn>
              <a:cxn ang="0">
                <a:pos x="1591" y="267"/>
              </a:cxn>
              <a:cxn ang="0">
                <a:pos x="1628" y="194"/>
              </a:cxn>
              <a:cxn ang="0">
                <a:pos x="1692" y="84"/>
              </a:cxn>
              <a:cxn ang="0">
                <a:pos x="1829" y="11"/>
              </a:cxn>
              <a:cxn ang="0">
                <a:pos x="1920" y="20"/>
              </a:cxn>
              <a:cxn ang="0">
                <a:pos x="2003" y="56"/>
              </a:cxn>
              <a:cxn ang="0">
                <a:pos x="2048" y="175"/>
              </a:cxn>
              <a:cxn ang="0">
                <a:pos x="2094" y="248"/>
              </a:cxn>
              <a:cxn ang="0">
                <a:pos x="2186" y="358"/>
              </a:cxn>
              <a:cxn ang="0">
                <a:pos x="2259" y="431"/>
              </a:cxn>
              <a:cxn ang="0">
                <a:pos x="2332" y="541"/>
              </a:cxn>
              <a:cxn ang="0">
                <a:pos x="2414" y="623"/>
              </a:cxn>
              <a:cxn ang="0">
                <a:pos x="2533" y="715"/>
              </a:cxn>
            </a:cxnLst>
            <a:rect l="0" t="0" r="r" b="b"/>
            <a:pathLst>
              <a:path w="2533" h="715">
                <a:moveTo>
                  <a:pt x="0" y="678"/>
                </a:moveTo>
                <a:cubicBezTo>
                  <a:pt x="27" y="662"/>
                  <a:pt x="55" y="646"/>
                  <a:pt x="92" y="632"/>
                </a:cubicBezTo>
                <a:cubicBezTo>
                  <a:pt x="129" y="618"/>
                  <a:pt x="173" y="611"/>
                  <a:pt x="220" y="596"/>
                </a:cubicBezTo>
                <a:cubicBezTo>
                  <a:pt x="267" y="581"/>
                  <a:pt x="331" y="568"/>
                  <a:pt x="375" y="541"/>
                </a:cubicBezTo>
                <a:cubicBezTo>
                  <a:pt x="419" y="514"/>
                  <a:pt x="436" y="466"/>
                  <a:pt x="485" y="431"/>
                </a:cubicBezTo>
                <a:cubicBezTo>
                  <a:pt x="534" y="396"/>
                  <a:pt x="619" y="361"/>
                  <a:pt x="668" y="331"/>
                </a:cubicBezTo>
                <a:cubicBezTo>
                  <a:pt x="717" y="301"/>
                  <a:pt x="746" y="272"/>
                  <a:pt x="778" y="248"/>
                </a:cubicBezTo>
                <a:cubicBezTo>
                  <a:pt x="810" y="224"/>
                  <a:pt x="836" y="199"/>
                  <a:pt x="860" y="184"/>
                </a:cubicBezTo>
                <a:cubicBezTo>
                  <a:pt x="884" y="169"/>
                  <a:pt x="904" y="157"/>
                  <a:pt x="924" y="157"/>
                </a:cubicBezTo>
                <a:cubicBezTo>
                  <a:pt x="944" y="157"/>
                  <a:pt x="953" y="167"/>
                  <a:pt x="979" y="184"/>
                </a:cubicBezTo>
                <a:cubicBezTo>
                  <a:pt x="1005" y="201"/>
                  <a:pt x="1047" y="232"/>
                  <a:pt x="1079" y="258"/>
                </a:cubicBezTo>
                <a:cubicBezTo>
                  <a:pt x="1111" y="284"/>
                  <a:pt x="1139" y="319"/>
                  <a:pt x="1171" y="340"/>
                </a:cubicBezTo>
                <a:cubicBezTo>
                  <a:pt x="1203" y="361"/>
                  <a:pt x="1236" y="374"/>
                  <a:pt x="1271" y="386"/>
                </a:cubicBezTo>
                <a:cubicBezTo>
                  <a:pt x="1306" y="398"/>
                  <a:pt x="1341" y="416"/>
                  <a:pt x="1381" y="413"/>
                </a:cubicBezTo>
                <a:cubicBezTo>
                  <a:pt x="1421" y="410"/>
                  <a:pt x="1474" y="391"/>
                  <a:pt x="1509" y="367"/>
                </a:cubicBezTo>
                <a:cubicBezTo>
                  <a:pt x="1544" y="343"/>
                  <a:pt x="1571" y="296"/>
                  <a:pt x="1591" y="267"/>
                </a:cubicBezTo>
                <a:cubicBezTo>
                  <a:pt x="1611" y="238"/>
                  <a:pt x="1611" y="224"/>
                  <a:pt x="1628" y="194"/>
                </a:cubicBezTo>
                <a:cubicBezTo>
                  <a:pt x="1645" y="164"/>
                  <a:pt x="1659" y="114"/>
                  <a:pt x="1692" y="84"/>
                </a:cubicBezTo>
                <a:cubicBezTo>
                  <a:pt x="1725" y="54"/>
                  <a:pt x="1791" y="22"/>
                  <a:pt x="1829" y="11"/>
                </a:cubicBezTo>
                <a:cubicBezTo>
                  <a:pt x="1867" y="0"/>
                  <a:pt x="1891" y="13"/>
                  <a:pt x="1920" y="20"/>
                </a:cubicBezTo>
                <a:cubicBezTo>
                  <a:pt x="1949" y="27"/>
                  <a:pt x="1982" y="30"/>
                  <a:pt x="2003" y="56"/>
                </a:cubicBezTo>
                <a:cubicBezTo>
                  <a:pt x="2024" y="82"/>
                  <a:pt x="2033" y="143"/>
                  <a:pt x="2048" y="175"/>
                </a:cubicBezTo>
                <a:cubicBezTo>
                  <a:pt x="2063" y="207"/>
                  <a:pt x="2071" y="218"/>
                  <a:pt x="2094" y="248"/>
                </a:cubicBezTo>
                <a:cubicBezTo>
                  <a:pt x="2117" y="278"/>
                  <a:pt x="2159" y="327"/>
                  <a:pt x="2186" y="358"/>
                </a:cubicBezTo>
                <a:cubicBezTo>
                  <a:pt x="2213" y="389"/>
                  <a:pt x="2235" y="401"/>
                  <a:pt x="2259" y="431"/>
                </a:cubicBezTo>
                <a:cubicBezTo>
                  <a:pt x="2283" y="461"/>
                  <a:pt x="2306" y="509"/>
                  <a:pt x="2332" y="541"/>
                </a:cubicBezTo>
                <a:cubicBezTo>
                  <a:pt x="2358" y="573"/>
                  <a:pt x="2381" y="594"/>
                  <a:pt x="2414" y="623"/>
                </a:cubicBezTo>
                <a:cubicBezTo>
                  <a:pt x="2447" y="652"/>
                  <a:pt x="2490" y="683"/>
                  <a:pt x="2533" y="715"/>
                </a:cubicBezTo>
              </a:path>
            </a:pathLst>
          </a:custGeom>
          <a:noFill/>
          <a:ln w="38100">
            <a:solidFill>
              <a:srgbClr val="0000FF"/>
            </a:solidFill>
            <a:round/>
            <a:headEnd/>
            <a:tailEnd/>
          </a:ln>
          <a:effec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40369"/>
                                        </p:tgtEl>
                                        <p:attrNameLst>
                                          <p:attrName>style.visibility</p:attrName>
                                        </p:attrNameLst>
                                      </p:cBhvr>
                                      <p:to>
                                        <p:strVal val="visible"/>
                                      </p:to>
                                    </p:set>
                                    <p:animEffect transition="in" filter="blinds(horizontal)">
                                      <p:cBhvr>
                                        <p:cTn id="7" dur="500"/>
                                        <p:tgtEl>
                                          <p:spTgt spid="7403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40372"/>
                                        </p:tgtEl>
                                        <p:attrNameLst>
                                          <p:attrName>style.visibility</p:attrName>
                                        </p:attrNameLst>
                                      </p:cBhvr>
                                      <p:to>
                                        <p:strVal val="visible"/>
                                      </p:to>
                                    </p:set>
                                    <p:animEffect transition="in" filter="blinds(horizontal)">
                                      <p:cBhvr>
                                        <p:cTn id="12" dur="500"/>
                                        <p:tgtEl>
                                          <p:spTgt spid="74037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740373"/>
                                        </p:tgtEl>
                                        <p:attrNameLst>
                                          <p:attrName>style.visibility</p:attrName>
                                        </p:attrNameLst>
                                      </p:cBhvr>
                                      <p:to>
                                        <p:strVal val="visible"/>
                                      </p:to>
                                    </p:set>
                                    <p:animEffect transition="in" filter="blinds(horizontal)">
                                      <p:cBhvr>
                                        <p:cTn id="15" dur="500"/>
                                        <p:tgtEl>
                                          <p:spTgt spid="74037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40371"/>
                                        </p:tgtEl>
                                        <p:attrNameLst>
                                          <p:attrName>style.visibility</p:attrName>
                                        </p:attrNameLst>
                                      </p:cBhvr>
                                      <p:to>
                                        <p:strVal val="visible"/>
                                      </p:to>
                                    </p:set>
                                    <p:animEffect transition="in" filter="blinds(horizontal)">
                                      <p:cBhvr>
                                        <p:cTn id="18" dur="500"/>
                                        <p:tgtEl>
                                          <p:spTgt spid="740371"/>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740356">
                                            <p:txEl>
                                              <p:pRg st="0" end="0"/>
                                            </p:txEl>
                                          </p:spTgt>
                                        </p:tgtEl>
                                        <p:attrNameLst>
                                          <p:attrName>style.visibility</p:attrName>
                                        </p:attrNameLst>
                                      </p:cBhvr>
                                      <p:to>
                                        <p:strVal val="visible"/>
                                      </p:to>
                                    </p:set>
                                    <p:animEffect transition="in" filter="blinds(horizontal)">
                                      <p:cBhvr>
                                        <p:cTn id="21" dur="500"/>
                                        <p:tgtEl>
                                          <p:spTgt spid="740356">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linds(horizontal)">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740388"/>
                                        </p:tgtEl>
                                        <p:attrNameLst>
                                          <p:attrName>style.visibility</p:attrName>
                                        </p:attrNameLst>
                                      </p:cBhvr>
                                      <p:to>
                                        <p:strVal val="visible"/>
                                      </p:to>
                                    </p:set>
                                    <p:animEffect transition="in" filter="blinds(horizontal)">
                                      <p:cBhvr>
                                        <p:cTn id="31" dur="500"/>
                                        <p:tgtEl>
                                          <p:spTgt spid="740388"/>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740389"/>
                                        </p:tgtEl>
                                        <p:attrNameLst>
                                          <p:attrName>style.visibility</p:attrName>
                                        </p:attrNameLst>
                                      </p:cBhvr>
                                      <p:to>
                                        <p:strVal val="visible"/>
                                      </p:to>
                                    </p:set>
                                    <p:animEffect transition="in" filter="blinds(horizontal)">
                                      <p:cBhvr>
                                        <p:cTn id="34" dur="500"/>
                                        <p:tgtEl>
                                          <p:spTgt spid="740389"/>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740390"/>
                                        </p:tgtEl>
                                        <p:attrNameLst>
                                          <p:attrName>style.visibility</p:attrName>
                                        </p:attrNameLst>
                                      </p:cBhvr>
                                      <p:to>
                                        <p:strVal val="visible"/>
                                      </p:to>
                                    </p:set>
                                    <p:animEffect transition="in" filter="blinds(horizontal)">
                                      <p:cBhvr>
                                        <p:cTn id="37" dur="500"/>
                                        <p:tgtEl>
                                          <p:spTgt spid="74039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740393"/>
                                        </p:tgtEl>
                                        <p:attrNameLst>
                                          <p:attrName>style.visibility</p:attrName>
                                        </p:attrNameLst>
                                      </p:cBhvr>
                                      <p:to>
                                        <p:strVal val="visible"/>
                                      </p:to>
                                    </p:set>
                                    <p:animEffect transition="in" filter="blinds(horizontal)">
                                      <p:cBhvr>
                                        <p:cTn id="47" dur="500"/>
                                        <p:tgtEl>
                                          <p:spTgt spid="740393"/>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740394"/>
                                        </p:tgtEl>
                                        <p:attrNameLst>
                                          <p:attrName>style.visibility</p:attrName>
                                        </p:attrNameLst>
                                      </p:cBhvr>
                                      <p:to>
                                        <p:strVal val="visible"/>
                                      </p:to>
                                    </p:set>
                                    <p:animEffect transition="in" filter="blinds(horizontal)">
                                      <p:cBhvr>
                                        <p:cTn id="50" dur="500"/>
                                        <p:tgtEl>
                                          <p:spTgt spid="740394"/>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740395"/>
                                        </p:tgtEl>
                                        <p:attrNameLst>
                                          <p:attrName>style.visibility</p:attrName>
                                        </p:attrNameLst>
                                      </p:cBhvr>
                                      <p:to>
                                        <p:strVal val="visible"/>
                                      </p:to>
                                    </p:set>
                                    <p:animEffect transition="in" filter="blinds(horizontal)">
                                      <p:cBhvr>
                                        <p:cTn id="55" dur="500"/>
                                        <p:tgtEl>
                                          <p:spTgt spid="740395"/>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740396"/>
                                        </p:tgtEl>
                                        <p:attrNameLst>
                                          <p:attrName>style.visibility</p:attrName>
                                        </p:attrNameLst>
                                      </p:cBhvr>
                                      <p:to>
                                        <p:strVal val="visible"/>
                                      </p:to>
                                    </p:set>
                                    <p:animEffect transition="in" filter="blinds(horizontal)">
                                      <p:cBhvr>
                                        <p:cTn id="58" dur="500"/>
                                        <p:tgtEl>
                                          <p:spTgt spid="740396"/>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740397"/>
                                        </p:tgtEl>
                                        <p:attrNameLst>
                                          <p:attrName>style.visibility</p:attrName>
                                        </p:attrNameLst>
                                      </p:cBhvr>
                                      <p:to>
                                        <p:strVal val="visible"/>
                                      </p:to>
                                    </p:set>
                                    <p:animEffect transition="in" filter="blinds(horizontal)">
                                      <p:cBhvr>
                                        <p:cTn id="63" dur="500"/>
                                        <p:tgtEl>
                                          <p:spTgt spid="740397"/>
                                        </p:tgtEl>
                                      </p:cBhvr>
                                    </p:animEffect>
                                  </p:childTnLst>
                                </p:cTn>
                              </p:par>
                              <p:par>
                                <p:cTn id="64" presetID="3" presetClass="entr" presetSubtype="10" fill="hold" grpId="0" nodeType="withEffect">
                                  <p:stCondLst>
                                    <p:cond delay="0"/>
                                  </p:stCondLst>
                                  <p:childTnLst>
                                    <p:set>
                                      <p:cBhvr>
                                        <p:cTn id="65" dur="1" fill="hold">
                                          <p:stCondLst>
                                            <p:cond delay="0"/>
                                          </p:stCondLst>
                                        </p:cTn>
                                        <p:tgtEl>
                                          <p:spTgt spid="740398"/>
                                        </p:tgtEl>
                                        <p:attrNameLst>
                                          <p:attrName>style.visibility</p:attrName>
                                        </p:attrNameLst>
                                      </p:cBhvr>
                                      <p:to>
                                        <p:strVal val="visible"/>
                                      </p:to>
                                    </p:set>
                                    <p:animEffect transition="in" filter="blinds(horizontal)">
                                      <p:cBhvr>
                                        <p:cTn id="66" dur="500"/>
                                        <p:tgtEl>
                                          <p:spTgt spid="740398"/>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740399"/>
                                        </p:tgtEl>
                                        <p:attrNameLst>
                                          <p:attrName>style.visibility</p:attrName>
                                        </p:attrNameLst>
                                      </p:cBhvr>
                                      <p:to>
                                        <p:strVal val="visible"/>
                                      </p:to>
                                    </p:set>
                                    <p:animEffect transition="in" filter="blinds(horizontal)">
                                      <p:cBhvr>
                                        <p:cTn id="71" dur="500"/>
                                        <p:tgtEl>
                                          <p:spTgt spid="740399"/>
                                        </p:tgtEl>
                                      </p:cBhvr>
                                    </p:animEffect>
                                  </p:childTnLst>
                                </p:cTn>
                              </p:par>
                              <p:par>
                                <p:cTn id="72" presetID="3" presetClass="entr" presetSubtype="10" fill="hold" grpId="0" nodeType="withEffect">
                                  <p:stCondLst>
                                    <p:cond delay="0"/>
                                  </p:stCondLst>
                                  <p:childTnLst>
                                    <p:set>
                                      <p:cBhvr>
                                        <p:cTn id="73" dur="1" fill="hold">
                                          <p:stCondLst>
                                            <p:cond delay="0"/>
                                          </p:stCondLst>
                                        </p:cTn>
                                        <p:tgtEl>
                                          <p:spTgt spid="740400"/>
                                        </p:tgtEl>
                                        <p:attrNameLst>
                                          <p:attrName>style.visibility</p:attrName>
                                        </p:attrNameLst>
                                      </p:cBhvr>
                                      <p:to>
                                        <p:strVal val="visible"/>
                                      </p:to>
                                    </p:set>
                                    <p:animEffect transition="in" filter="blinds(horizontal)">
                                      <p:cBhvr>
                                        <p:cTn id="74" dur="500"/>
                                        <p:tgtEl>
                                          <p:spTgt spid="740400"/>
                                        </p:tgtEl>
                                      </p:cBhvr>
                                    </p:animEffect>
                                  </p:childTnLst>
                                </p:cTn>
                              </p:par>
                            </p:childTnLst>
                          </p:cTn>
                        </p:par>
                      </p:childTnLst>
                    </p:cTn>
                  </p:par>
                  <p:par>
                    <p:cTn id="75" fill="hold">
                      <p:stCondLst>
                        <p:cond delay="indefinite"/>
                      </p:stCondLst>
                      <p:childTnLst>
                        <p:par>
                          <p:cTn id="76" fill="hold">
                            <p:stCondLst>
                              <p:cond delay="0"/>
                            </p:stCondLst>
                            <p:childTnLst>
                              <p:par>
                                <p:cTn id="77" presetID="3" presetClass="entr" presetSubtype="10" fill="hold" grpId="0" nodeType="clickEffect">
                                  <p:stCondLst>
                                    <p:cond delay="0"/>
                                  </p:stCondLst>
                                  <p:childTnLst>
                                    <p:set>
                                      <p:cBhvr>
                                        <p:cTn id="78" dur="1" fill="hold">
                                          <p:stCondLst>
                                            <p:cond delay="0"/>
                                          </p:stCondLst>
                                        </p:cTn>
                                        <p:tgtEl>
                                          <p:spTgt spid="740401"/>
                                        </p:tgtEl>
                                        <p:attrNameLst>
                                          <p:attrName>style.visibility</p:attrName>
                                        </p:attrNameLst>
                                      </p:cBhvr>
                                      <p:to>
                                        <p:strVal val="visible"/>
                                      </p:to>
                                    </p:set>
                                    <p:animEffect transition="in" filter="blinds(horizontal)">
                                      <p:cBhvr>
                                        <p:cTn id="79" dur="500"/>
                                        <p:tgtEl>
                                          <p:spTgt spid="740401"/>
                                        </p:tgtEl>
                                      </p:cBhvr>
                                    </p:animEffect>
                                  </p:childTnLst>
                                </p:cTn>
                              </p:par>
                              <p:par>
                                <p:cTn id="80" presetID="3" presetClass="entr" presetSubtype="10" fill="hold" grpId="0" nodeType="withEffect">
                                  <p:stCondLst>
                                    <p:cond delay="0"/>
                                  </p:stCondLst>
                                  <p:childTnLst>
                                    <p:set>
                                      <p:cBhvr>
                                        <p:cTn id="81" dur="1" fill="hold">
                                          <p:stCondLst>
                                            <p:cond delay="0"/>
                                          </p:stCondLst>
                                        </p:cTn>
                                        <p:tgtEl>
                                          <p:spTgt spid="740402"/>
                                        </p:tgtEl>
                                        <p:attrNameLst>
                                          <p:attrName>style.visibility</p:attrName>
                                        </p:attrNameLst>
                                      </p:cBhvr>
                                      <p:to>
                                        <p:strVal val="visible"/>
                                      </p:to>
                                    </p:set>
                                    <p:animEffect transition="in" filter="blinds(horizontal)">
                                      <p:cBhvr>
                                        <p:cTn id="82" dur="500"/>
                                        <p:tgtEl>
                                          <p:spTgt spid="740402"/>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740403"/>
                                        </p:tgtEl>
                                        <p:attrNameLst>
                                          <p:attrName>style.visibility</p:attrName>
                                        </p:attrNameLst>
                                      </p:cBhvr>
                                      <p:to>
                                        <p:strVal val="visible"/>
                                      </p:to>
                                    </p:set>
                                    <p:animEffect transition="in" filter="blinds(horizontal)">
                                      <p:cBhvr>
                                        <p:cTn id="87" dur="500"/>
                                        <p:tgtEl>
                                          <p:spTgt spid="740403"/>
                                        </p:tgtEl>
                                      </p:cBhvr>
                                    </p:animEffect>
                                  </p:childTnLst>
                                </p:cTn>
                              </p:par>
                              <p:par>
                                <p:cTn id="88" presetID="3" presetClass="entr" presetSubtype="10" fill="hold" grpId="0" nodeType="withEffect">
                                  <p:stCondLst>
                                    <p:cond delay="0"/>
                                  </p:stCondLst>
                                  <p:childTnLst>
                                    <p:set>
                                      <p:cBhvr>
                                        <p:cTn id="89" dur="1" fill="hold">
                                          <p:stCondLst>
                                            <p:cond delay="0"/>
                                          </p:stCondLst>
                                        </p:cTn>
                                        <p:tgtEl>
                                          <p:spTgt spid="740404"/>
                                        </p:tgtEl>
                                        <p:attrNameLst>
                                          <p:attrName>style.visibility</p:attrName>
                                        </p:attrNameLst>
                                      </p:cBhvr>
                                      <p:to>
                                        <p:strVal val="visible"/>
                                      </p:to>
                                    </p:set>
                                    <p:animEffect transition="in" filter="blinds(horizontal)">
                                      <p:cBhvr>
                                        <p:cTn id="90" dur="500"/>
                                        <p:tgtEl>
                                          <p:spTgt spid="740404"/>
                                        </p:tgtEl>
                                      </p:cBhvr>
                                    </p:animEffect>
                                  </p:childTnLst>
                                </p:cTn>
                              </p:par>
                            </p:childTnLst>
                          </p:cTn>
                        </p:par>
                      </p:childTnLst>
                    </p:cTn>
                  </p:par>
                  <p:par>
                    <p:cTn id="91" fill="hold">
                      <p:stCondLst>
                        <p:cond delay="indefinite"/>
                      </p:stCondLst>
                      <p:childTnLst>
                        <p:par>
                          <p:cTn id="92" fill="hold">
                            <p:stCondLst>
                              <p:cond delay="0"/>
                            </p:stCondLst>
                            <p:childTnLst>
                              <p:par>
                                <p:cTn id="93" presetID="3" presetClass="entr" presetSubtype="10" fill="hold" grpId="0" nodeType="clickEffect">
                                  <p:stCondLst>
                                    <p:cond delay="0"/>
                                  </p:stCondLst>
                                  <p:childTnLst>
                                    <p:set>
                                      <p:cBhvr>
                                        <p:cTn id="94" dur="1" fill="hold">
                                          <p:stCondLst>
                                            <p:cond delay="0"/>
                                          </p:stCondLst>
                                        </p:cTn>
                                        <p:tgtEl>
                                          <p:spTgt spid="740405"/>
                                        </p:tgtEl>
                                        <p:attrNameLst>
                                          <p:attrName>style.visibility</p:attrName>
                                        </p:attrNameLst>
                                      </p:cBhvr>
                                      <p:to>
                                        <p:strVal val="visible"/>
                                      </p:to>
                                    </p:set>
                                    <p:animEffect transition="in" filter="blinds(horizontal)">
                                      <p:cBhvr>
                                        <p:cTn id="95" dur="500"/>
                                        <p:tgtEl>
                                          <p:spTgt spid="740405"/>
                                        </p:tgtEl>
                                      </p:cBhvr>
                                    </p:animEffect>
                                  </p:childTnLst>
                                </p:cTn>
                              </p:par>
                              <p:par>
                                <p:cTn id="96" presetID="3" presetClass="entr" presetSubtype="10" fill="hold" grpId="0" nodeType="withEffect">
                                  <p:stCondLst>
                                    <p:cond delay="0"/>
                                  </p:stCondLst>
                                  <p:childTnLst>
                                    <p:set>
                                      <p:cBhvr>
                                        <p:cTn id="97" dur="1" fill="hold">
                                          <p:stCondLst>
                                            <p:cond delay="0"/>
                                          </p:stCondLst>
                                        </p:cTn>
                                        <p:tgtEl>
                                          <p:spTgt spid="740406"/>
                                        </p:tgtEl>
                                        <p:attrNameLst>
                                          <p:attrName>style.visibility</p:attrName>
                                        </p:attrNameLst>
                                      </p:cBhvr>
                                      <p:to>
                                        <p:strVal val="visible"/>
                                      </p:to>
                                    </p:set>
                                    <p:animEffect transition="in" filter="blinds(horizontal)">
                                      <p:cBhvr>
                                        <p:cTn id="98" dur="500"/>
                                        <p:tgtEl>
                                          <p:spTgt spid="740406"/>
                                        </p:tgtEl>
                                      </p:cBhvr>
                                    </p:animEffect>
                                  </p:childTnLst>
                                </p:cTn>
                              </p:par>
                            </p:childTnLst>
                          </p:cTn>
                        </p:par>
                      </p:childTnLst>
                    </p:cTn>
                  </p:par>
                  <p:par>
                    <p:cTn id="99" fill="hold">
                      <p:stCondLst>
                        <p:cond delay="indefinite"/>
                      </p:stCondLst>
                      <p:childTnLst>
                        <p:par>
                          <p:cTn id="100" fill="hold">
                            <p:stCondLst>
                              <p:cond delay="0"/>
                            </p:stCondLst>
                            <p:childTnLst>
                              <p:par>
                                <p:cTn id="101" presetID="3" presetClass="entr" presetSubtype="10" fill="hold" grpId="0" nodeType="clickEffect">
                                  <p:stCondLst>
                                    <p:cond delay="0"/>
                                  </p:stCondLst>
                                  <p:childTnLst>
                                    <p:set>
                                      <p:cBhvr>
                                        <p:cTn id="102" dur="1" fill="hold">
                                          <p:stCondLst>
                                            <p:cond delay="0"/>
                                          </p:stCondLst>
                                        </p:cTn>
                                        <p:tgtEl>
                                          <p:spTgt spid="740407"/>
                                        </p:tgtEl>
                                        <p:attrNameLst>
                                          <p:attrName>style.visibility</p:attrName>
                                        </p:attrNameLst>
                                      </p:cBhvr>
                                      <p:to>
                                        <p:strVal val="visible"/>
                                      </p:to>
                                    </p:set>
                                    <p:animEffect transition="in" filter="blinds(horizontal)">
                                      <p:cBhvr>
                                        <p:cTn id="103" dur="500"/>
                                        <p:tgtEl>
                                          <p:spTgt spid="740407"/>
                                        </p:tgtEl>
                                      </p:cBhvr>
                                    </p:animEffect>
                                  </p:childTnLst>
                                </p:cTn>
                              </p:par>
                              <p:par>
                                <p:cTn id="104" presetID="3" presetClass="entr" presetSubtype="10" fill="hold" grpId="0" nodeType="withEffect">
                                  <p:stCondLst>
                                    <p:cond delay="0"/>
                                  </p:stCondLst>
                                  <p:childTnLst>
                                    <p:set>
                                      <p:cBhvr>
                                        <p:cTn id="105" dur="1" fill="hold">
                                          <p:stCondLst>
                                            <p:cond delay="0"/>
                                          </p:stCondLst>
                                        </p:cTn>
                                        <p:tgtEl>
                                          <p:spTgt spid="740408"/>
                                        </p:tgtEl>
                                        <p:attrNameLst>
                                          <p:attrName>style.visibility</p:attrName>
                                        </p:attrNameLst>
                                      </p:cBhvr>
                                      <p:to>
                                        <p:strVal val="visible"/>
                                      </p:to>
                                    </p:set>
                                    <p:animEffect transition="in" filter="blinds(horizontal)">
                                      <p:cBhvr>
                                        <p:cTn id="106" dur="500"/>
                                        <p:tgtEl>
                                          <p:spTgt spid="740408"/>
                                        </p:tgtEl>
                                      </p:cBhvr>
                                    </p:animEffect>
                                  </p:childTnLst>
                                </p:cTn>
                              </p:par>
                            </p:childTnLst>
                          </p:cTn>
                        </p:par>
                      </p:childTnLst>
                    </p:cTn>
                  </p:par>
                  <p:par>
                    <p:cTn id="107" fill="hold">
                      <p:stCondLst>
                        <p:cond delay="indefinite"/>
                      </p:stCondLst>
                      <p:childTnLst>
                        <p:par>
                          <p:cTn id="108" fill="hold">
                            <p:stCondLst>
                              <p:cond delay="0"/>
                            </p:stCondLst>
                            <p:childTnLst>
                              <p:par>
                                <p:cTn id="109" presetID="3" presetClass="entr" presetSubtype="10" fill="hold" grpId="0" nodeType="clickEffect">
                                  <p:stCondLst>
                                    <p:cond delay="0"/>
                                  </p:stCondLst>
                                  <p:childTnLst>
                                    <p:set>
                                      <p:cBhvr>
                                        <p:cTn id="110" dur="1" fill="hold">
                                          <p:stCondLst>
                                            <p:cond delay="0"/>
                                          </p:stCondLst>
                                        </p:cTn>
                                        <p:tgtEl>
                                          <p:spTgt spid="740409"/>
                                        </p:tgtEl>
                                        <p:attrNameLst>
                                          <p:attrName>style.visibility</p:attrName>
                                        </p:attrNameLst>
                                      </p:cBhvr>
                                      <p:to>
                                        <p:strVal val="visible"/>
                                      </p:to>
                                    </p:set>
                                    <p:animEffect transition="in" filter="blinds(horizontal)">
                                      <p:cBhvr>
                                        <p:cTn id="111" dur="500"/>
                                        <p:tgtEl>
                                          <p:spTgt spid="740409"/>
                                        </p:tgtEl>
                                      </p:cBhvr>
                                    </p:animEffect>
                                  </p:childTnLst>
                                </p:cTn>
                              </p:par>
                              <p:par>
                                <p:cTn id="112" presetID="3" presetClass="entr" presetSubtype="10" fill="hold" grpId="0" nodeType="withEffect">
                                  <p:stCondLst>
                                    <p:cond delay="0"/>
                                  </p:stCondLst>
                                  <p:childTnLst>
                                    <p:set>
                                      <p:cBhvr>
                                        <p:cTn id="113" dur="1" fill="hold">
                                          <p:stCondLst>
                                            <p:cond delay="0"/>
                                          </p:stCondLst>
                                        </p:cTn>
                                        <p:tgtEl>
                                          <p:spTgt spid="740410"/>
                                        </p:tgtEl>
                                        <p:attrNameLst>
                                          <p:attrName>style.visibility</p:attrName>
                                        </p:attrNameLst>
                                      </p:cBhvr>
                                      <p:to>
                                        <p:strVal val="visible"/>
                                      </p:to>
                                    </p:set>
                                    <p:animEffect transition="in" filter="blinds(horizontal)">
                                      <p:cBhvr>
                                        <p:cTn id="114" dur="500"/>
                                        <p:tgtEl>
                                          <p:spTgt spid="740410"/>
                                        </p:tgtEl>
                                      </p:cBhvr>
                                    </p:animEffect>
                                  </p:childTnLst>
                                </p:cTn>
                              </p:par>
                            </p:childTnLst>
                          </p:cTn>
                        </p:par>
                      </p:childTnLst>
                    </p:cTn>
                  </p:par>
                  <p:par>
                    <p:cTn id="115" fill="hold">
                      <p:stCondLst>
                        <p:cond delay="indefinite"/>
                      </p:stCondLst>
                      <p:childTnLst>
                        <p:par>
                          <p:cTn id="116" fill="hold">
                            <p:stCondLst>
                              <p:cond delay="0"/>
                            </p:stCondLst>
                            <p:childTnLst>
                              <p:par>
                                <p:cTn id="117" presetID="3" presetClass="entr" presetSubtype="10" fill="hold" grpId="0" nodeType="clickEffect">
                                  <p:stCondLst>
                                    <p:cond delay="0"/>
                                  </p:stCondLst>
                                  <p:childTnLst>
                                    <p:set>
                                      <p:cBhvr>
                                        <p:cTn id="118" dur="1" fill="hold">
                                          <p:stCondLst>
                                            <p:cond delay="0"/>
                                          </p:stCondLst>
                                        </p:cTn>
                                        <p:tgtEl>
                                          <p:spTgt spid="740411"/>
                                        </p:tgtEl>
                                        <p:attrNameLst>
                                          <p:attrName>style.visibility</p:attrName>
                                        </p:attrNameLst>
                                      </p:cBhvr>
                                      <p:to>
                                        <p:strVal val="visible"/>
                                      </p:to>
                                    </p:set>
                                    <p:animEffect transition="in" filter="blinds(horizontal)">
                                      <p:cBhvr>
                                        <p:cTn id="119" dur="500"/>
                                        <p:tgtEl>
                                          <p:spTgt spid="740411"/>
                                        </p:tgtEl>
                                      </p:cBhvr>
                                    </p:animEffect>
                                  </p:childTnLst>
                                </p:cTn>
                              </p:par>
                              <p:par>
                                <p:cTn id="120" presetID="3" presetClass="entr" presetSubtype="10" fill="hold" grpId="0" nodeType="withEffect">
                                  <p:stCondLst>
                                    <p:cond delay="0"/>
                                  </p:stCondLst>
                                  <p:childTnLst>
                                    <p:set>
                                      <p:cBhvr>
                                        <p:cTn id="121" dur="1" fill="hold">
                                          <p:stCondLst>
                                            <p:cond delay="0"/>
                                          </p:stCondLst>
                                        </p:cTn>
                                        <p:tgtEl>
                                          <p:spTgt spid="740412"/>
                                        </p:tgtEl>
                                        <p:attrNameLst>
                                          <p:attrName>style.visibility</p:attrName>
                                        </p:attrNameLst>
                                      </p:cBhvr>
                                      <p:to>
                                        <p:strVal val="visible"/>
                                      </p:to>
                                    </p:set>
                                    <p:animEffect transition="in" filter="blinds(horizontal)">
                                      <p:cBhvr>
                                        <p:cTn id="122" dur="500"/>
                                        <p:tgtEl>
                                          <p:spTgt spid="740412"/>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grpId="0" nodeType="clickEffect">
                                  <p:stCondLst>
                                    <p:cond delay="0"/>
                                  </p:stCondLst>
                                  <p:childTnLst>
                                    <p:set>
                                      <p:cBhvr>
                                        <p:cTn id="126" dur="1" fill="hold">
                                          <p:stCondLst>
                                            <p:cond delay="0"/>
                                          </p:stCondLst>
                                        </p:cTn>
                                        <p:tgtEl>
                                          <p:spTgt spid="740413"/>
                                        </p:tgtEl>
                                        <p:attrNameLst>
                                          <p:attrName>style.visibility</p:attrName>
                                        </p:attrNameLst>
                                      </p:cBhvr>
                                      <p:to>
                                        <p:strVal val="visible"/>
                                      </p:to>
                                    </p:set>
                                    <p:animEffect transition="in" filter="blinds(horizontal)">
                                      <p:cBhvr>
                                        <p:cTn id="127" dur="500"/>
                                        <p:tgtEl>
                                          <p:spTgt spid="740413"/>
                                        </p:tgtEl>
                                      </p:cBhvr>
                                    </p:animEffect>
                                  </p:childTnLst>
                                </p:cTn>
                              </p:par>
                              <p:par>
                                <p:cTn id="128" presetID="3" presetClass="entr" presetSubtype="10" fill="hold" grpId="0" nodeType="withEffect">
                                  <p:stCondLst>
                                    <p:cond delay="0"/>
                                  </p:stCondLst>
                                  <p:childTnLst>
                                    <p:set>
                                      <p:cBhvr>
                                        <p:cTn id="129" dur="1" fill="hold">
                                          <p:stCondLst>
                                            <p:cond delay="0"/>
                                          </p:stCondLst>
                                        </p:cTn>
                                        <p:tgtEl>
                                          <p:spTgt spid="740414"/>
                                        </p:tgtEl>
                                        <p:attrNameLst>
                                          <p:attrName>style.visibility</p:attrName>
                                        </p:attrNameLst>
                                      </p:cBhvr>
                                      <p:to>
                                        <p:strVal val="visible"/>
                                      </p:to>
                                    </p:set>
                                    <p:animEffect transition="in" filter="blinds(horizontal)">
                                      <p:cBhvr>
                                        <p:cTn id="130" dur="500"/>
                                        <p:tgtEl>
                                          <p:spTgt spid="740414"/>
                                        </p:tgtEl>
                                      </p:cBhvr>
                                    </p:animEffect>
                                  </p:childTnLst>
                                </p:cTn>
                              </p:par>
                            </p:childTnLst>
                          </p:cTn>
                        </p:par>
                      </p:childTnLst>
                    </p:cTn>
                  </p:par>
                  <p:par>
                    <p:cTn id="131" fill="hold">
                      <p:stCondLst>
                        <p:cond delay="indefinite"/>
                      </p:stCondLst>
                      <p:childTnLst>
                        <p:par>
                          <p:cTn id="132" fill="hold">
                            <p:stCondLst>
                              <p:cond delay="0"/>
                            </p:stCondLst>
                            <p:childTnLst>
                              <p:par>
                                <p:cTn id="133" presetID="3" presetClass="entr" presetSubtype="10" fill="hold" grpId="0" nodeType="clickEffect">
                                  <p:stCondLst>
                                    <p:cond delay="0"/>
                                  </p:stCondLst>
                                  <p:childTnLst>
                                    <p:set>
                                      <p:cBhvr>
                                        <p:cTn id="134" dur="1" fill="hold">
                                          <p:stCondLst>
                                            <p:cond delay="0"/>
                                          </p:stCondLst>
                                        </p:cTn>
                                        <p:tgtEl>
                                          <p:spTgt spid="740415"/>
                                        </p:tgtEl>
                                        <p:attrNameLst>
                                          <p:attrName>style.visibility</p:attrName>
                                        </p:attrNameLst>
                                      </p:cBhvr>
                                      <p:to>
                                        <p:strVal val="visible"/>
                                      </p:to>
                                    </p:set>
                                    <p:animEffect transition="in" filter="blinds(horizontal)">
                                      <p:cBhvr>
                                        <p:cTn id="135" dur="500"/>
                                        <p:tgtEl>
                                          <p:spTgt spid="740415"/>
                                        </p:tgtEl>
                                      </p:cBhvr>
                                    </p:animEffect>
                                  </p:childTnLst>
                                </p:cTn>
                              </p:par>
                              <p:par>
                                <p:cTn id="136" presetID="3" presetClass="entr" presetSubtype="10" fill="hold" grpId="0" nodeType="withEffect">
                                  <p:stCondLst>
                                    <p:cond delay="0"/>
                                  </p:stCondLst>
                                  <p:childTnLst>
                                    <p:set>
                                      <p:cBhvr>
                                        <p:cTn id="137" dur="1" fill="hold">
                                          <p:stCondLst>
                                            <p:cond delay="0"/>
                                          </p:stCondLst>
                                        </p:cTn>
                                        <p:tgtEl>
                                          <p:spTgt spid="740416"/>
                                        </p:tgtEl>
                                        <p:attrNameLst>
                                          <p:attrName>style.visibility</p:attrName>
                                        </p:attrNameLst>
                                      </p:cBhvr>
                                      <p:to>
                                        <p:strVal val="visible"/>
                                      </p:to>
                                    </p:set>
                                    <p:animEffect transition="in" filter="blinds(horizontal)">
                                      <p:cBhvr>
                                        <p:cTn id="138" dur="500"/>
                                        <p:tgtEl>
                                          <p:spTgt spid="740416"/>
                                        </p:tgtEl>
                                      </p:cBhvr>
                                    </p:animEffect>
                                  </p:childTnLst>
                                </p:cTn>
                              </p:par>
                            </p:childTnLst>
                          </p:cTn>
                        </p:par>
                      </p:childTnLst>
                    </p:cTn>
                  </p:par>
                  <p:par>
                    <p:cTn id="139" fill="hold">
                      <p:stCondLst>
                        <p:cond delay="indefinite"/>
                      </p:stCondLst>
                      <p:childTnLst>
                        <p:par>
                          <p:cTn id="140" fill="hold">
                            <p:stCondLst>
                              <p:cond delay="0"/>
                            </p:stCondLst>
                            <p:childTnLst>
                              <p:par>
                                <p:cTn id="141" presetID="3" presetClass="entr" presetSubtype="10" fill="hold" grpId="0" nodeType="clickEffect">
                                  <p:stCondLst>
                                    <p:cond delay="0"/>
                                  </p:stCondLst>
                                  <p:childTnLst>
                                    <p:set>
                                      <p:cBhvr>
                                        <p:cTn id="142" dur="1" fill="hold">
                                          <p:stCondLst>
                                            <p:cond delay="0"/>
                                          </p:stCondLst>
                                        </p:cTn>
                                        <p:tgtEl>
                                          <p:spTgt spid="740417"/>
                                        </p:tgtEl>
                                        <p:attrNameLst>
                                          <p:attrName>style.visibility</p:attrName>
                                        </p:attrNameLst>
                                      </p:cBhvr>
                                      <p:to>
                                        <p:strVal val="visible"/>
                                      </p:to>
                                    </p:set>
                                    <p:animEffect transition="in" filter="blinds(horizontal)">
                                      <p:cBhvr>
                                        <p:cTn id="143" dur="500"/>
                                        <p:tgtEl>
                                          <p:spTgt spid="740417"/>
                                        </p:tgtEl>
                                      </p:cBhvr>
                                    </p:animEffect>
                                  </p:childTnLst>
                                </p:cTn>
                              </p:par>
                              <p:par>
                                <p:cTn id="144" presetID="3" presetClass="entr" presetSubtype="10" fill="hold" grpId="0" nodeType="withEffect">
                                  <p:stCondLst>
                                    <p:cond delay="0"/>
                                  </p:stCondLst>
                                  <p:childTnLst>
                                    <p:set>
                                      <p:cBhvr>
                                        <p:cTn id="145" dur="1" fill="hold">
                                          <p:stCondLst>
                                            <p:cond delay="0"/>
                                          </p:stCondLst>
                                        </p:cTn>
                                        <p:tgtEl>
                                          <p:spTgt spid="740418"/>
                                        </p:tgtEl>
                                        <p:attrNameLst>
                                          <p:attrName>style.visibility</p:attrName>
                                        </p:attrNameLst>
                                      </p:cBhvr>
                                      <p:to>
                                        <p:strVal val="visible"/>
                                      </p:to>
                                    </p:set>
                                    <p:animEffect transition="in" filter="blinds(horizontal)">
                                      <p:cBhvr>
                                        <p:cTn id="146" dur="500"/>
                                        <p:tgtEl>
                                          <p:spTgt spid="740418"/>
                                        </p:tgtEl>
                                      </p:cBhvr>
                                    </p:animEffect>
                                  </p:childTnLst>
                                </p:cTn>
                              </p:par>
                            </p:childTnLst>
                          </p:cTn>
                        </p:par>
                      </p:childTnLst>
                    </p:cTn>
                  </p:par>
                  <p:par>
                    <p:cTn id="147" fill="hold">
                      <p:stCondLst>
                        <p:cond delay="indefinite"/>
                      </p:stCondLst>
                      <p:childTnLst>
                        <p:par>
                          <p:cTn id="148" fill="hold">
                            <p:stCondLst>
                              <p:cond delay="0"/>
                            </p:stCondLst>
                            <p:childTnLst>
                              <p:par>
                                <p:cTn id="149" presetID="3" presetClass="entr" presetSubtype="10" fill="hold" grpId="0" nodeType="clickEffect">
                                  <p:stCondLst>
                                    <p:cond delay="0"/>
                                  </p:stCondLst>
                                  <p:childTnLst>
                                    <p:set>
                                      <p:cBhvr>
                                        <p:cTn id="150" dur="1" fill="hold">
                                          <p:stCondLst>
                                            <p:cond delay="0"/>
                                          </p:stCondLst>
                                        </p:cTn>
                                        <p:tgtEl>
                                          <p:spTgt spid="740419"/>
                                        </p:tgtEl>
                                        <p:attrNameLst>
                                          <p:attrName>style.visibility</p:attrName>
                                        </p:attrNameLst>
                                      </p:cBhvr>
                                      <p:to>
                                        <p:strVal val="visible"/>
                                      </p:to>
                                    </p:set>
                                    <p:animEffect transition="in" filter="blinds(horizontal)">
                                      <p:cBhvr>
                                        <p:cTn id="151" dur="500"/>
                                        <p:tgtEl>
                                          <p:spTgt spid="740419"/>
                                        </p:tgtEl>
                                      </p:cBhvr>
                                    </p:animEffect>
                                  </p:childTnLst>
                                </p:cTn>
                              </p:par>
                            </p:childTnLst>
                          </p:cTn>
                        </p:par>
                      </p:childTnLst>
                    </p:cTn>
                  </p:par>
                  <p:par>
                    <p:cTn id="152" fill="hold">
                      <p:stCondLst>
                        <p:cond delay="indefinite"/>
                      </p:stCondLst>
                      <p:childTnLst>
                        <p:par>
                          <p:cTn id="153" fill="hold">
                            <p:stCondLst>
                              <p:cond delay="0"/>
                            </p:stCondLst>
                            <p:childTnLst>
                              <p:par>
                                <p:cTn id="154" presetID="3" presetClass="entr" presetSubtype="10" fill="hold" grpId="0" nodeType="clickEffect">
                                  <p:stCondLst>
                                    <p:cond delay="0"/>
                                  </p:stCondLst>
                                  <p:childTnLst>
                                    <p:set>
                                      <p:cBhvr>
                                        <p:cTn id="155" dur="1" fill="hold">
                                          <p:stCondLst>
                                            <p:cond delay="0"/>
                                          </p:stCondLst>
                                        </p:cTn>
                                        <p:tgtEl>
                                          <p:spTgt spid="740356">
                                            <p:txEl>
                                              <p:pRg st="2" end="2"/>
                                            </p:txEl>
                                          </p:spTgt>
                                        </p:tgtEl>
                                        <p:attrNameLst>
                                          <p:attrName>style.visibility</p:attrName>
                                        </p:attrNameLst>
                                      </p:cBhvr>
                                      <p:to>
                                        <p:strVal val="visible"/>
                                      </p:to>
                                    </p:set>
                                    <p:animEffect transition="in" filter="blinds(horizontal)">
                                      <p:cBhvr>
                                        <p:cTn id="156" dur="500"/>
                                        <p:tgtEl>
                                          <p:spTgt spid="740356">
                                            <p:txEl>
                                              <p:pRg st="2" end="2"/>
                                            </p:txEl>
                                          </p:spTgt>
                                        </p:tgtEl>
                                      </p:cBhvr>
                                    </p:animEffect>
                                  </p:childTnLst>
                                </p:cTn>
                              </p:par>
                              <p:par>
                                <p:cTn id="157" presetID="3" presetClass="entr" presetSubtype="10" fill="hold" grpId="0" nodeType="withEffect">
                                  <p:stCondLst>
                                    <p:cond delay="0"/>
                                  </p:stCondLst>
                                  <p:childTnLst>
                                    <p:set>
                                      <p:cBhvr>
                                        <p:cTn id="158" dur="1" fill="hold">
                                          <p:stCondLst>
                                            <p:cond delay="0"/>
                                          </p:stCondLst>
                                        </p:cTn>
                                        <p:tgtEl>
                                          <p:spTgt spid="740356">
                                            <p:txEl>
                                              <p:pRg st="3" end="3"/>
                                            </p:txEl>
                                          </p:spTgt>
                                        </p:tgtEl>
                                        <p:attrNameLst>
                                          <p:attrName>style.visibility</p:attrName>
                                        </p:attrNameLst>
                                      </p:cBhvr>
                                      <p:to>
                                        <p:strVal val="visible"/>
                                      </p:to>
                                    </p:set>
                                    <p:animEffect transition="in" filter="blinds(horizontal)">
                                      <p:cBhvr>
                                        <p:cTn id="159" dur="500"/>
                                        <p:tgtEl>
                                          <p:spTgt spid="740356">
                                            <p:txEl>
                                              <p:pRg st="3" end="3"/>
                                            </p:txEl>
                                          </p:spTgt>
                                        </p:tgtEl>
                                      </p:cBhvr>
                                    </p:animEffect>
                                  </p:childTnLst>
                                </p:cTn>
                              </p:par>
                            </p:childTnLst>
                          </p:cTn>
                        </p:par>
                      </p:childTnLst>
                    </p:cTn>
                  </p:par>
                  <p:par>
                    <p:cTn id="160" fill="hold">
                      <p:stCondLst>
                        <p:cond delay="indefinite"/>
                      </p:stCondLst>
                      <p:childTnLst>
                        <p:par>
                          <p:cTn id="161" fill="hold">
                            <p:stCondLst>
                              <p:cond delay="0"/>
                            </p:stCondLst>
                            <p:childTnLst>
                              <p:par>
                                <p:cTn id="162" presetID="3" presetClass="entr" presetSubtype="10" fill="hold" grpId="0" nodeType="clickEffect">
                                  <p:stCondLst>
                                    <p:cond delay="0"/>
                                  </p:stCondLst>
                                  <p:childTnLst>
                                    <p:set>
                                      <p:cBhvr>
                                        <p:cTn id="163" dur="1" fill="hold">
                                          <p:stCondLst>
                                            <p:cond delay="0"/>
                                          </p:stCondLst>
                                        </p:cTn>
                                        <p:tgtEl>
                                          <p:spTgt spid="740356">
                                            <p:txEl>
                                              <p:pRg st="5" end="5"/>
                                            </p:txEl>
                                          </p:spTgt>
                                        </p:tgtEl>
                                        <p:attrNameLst>
                                          <p:attrName>style.visibility</p:attrName>
                                        </p:attrNameLst>
                                      </p:cBhvr>
                                      <p:to>
                                        <p:strVal val="visible"/>
                                      </p:to>
                                    </p:set>
                                    <p:animEffect transition="in" filter="blinds(horizontal)">
                                      <p:cBhvr>
                                        <p:cTn id="164" dur="500"/>
                                        <p:tgtEl>
                                          <p:spTgt spid="74035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0356" grpId="0" build="p"/>
      <p:bldP spid="740371" grpId="0" animBg="1"/>
      <p:bldP spid="740372" grpId="0"/>
      <p:bldP spid="740373" grpId="0"/>
      <p:bldP spid="740388" grpId="0"/>
      <p:bldP spid="740389" grpId="0"/>
      <p:bldP spid="740390" grpId="0"/>
      <p:bldP spid="740393" grpId="0" animBg="1"/>
      <p:bldP spid="740394" grpId="0"/>
      <p:bldP spid="740395" grpId="0" animBg="1"/>
      <p:bldP spid="740396" grpId="0"/>
      <p:bldP spid="740397" grpId="0" animBg="1"/>
      <p:bldP spid="740398" grpId="0"/>
      <p:bldP spid="740399" grpId="0" animBg="1"/>
      <p:bldP spid="740400" grpId="0"/>
      <p:bldP spid="740401" grpId="0" animBg="1"/>
      <p:bldP spid="740402" grpId="0"/>
      <p:bldP spid="740403" grpId="0" animBg="1"/>
      <p:bldP spid="740404" grpId="0"/>
      <p:bldP spid="740405" grpId="0" animBg="1"/>
      <p:bldP spid="740406" grpId="0"/>
      <p:bldP spid="740407" grpId="0" animBg="1"/>
      <p:bldP spid="740408" grpId="0"/>
      <p:bldP spid="740409" grpId="0" animBg="1"/>
      <p:bldP spid="740410" grpId="0"/>
      <p:bldP spid="740411" grpId="0" animBg="1"/>
      <p:bldP spid="740412" grpId="0"/>
      <p:bldP spid="740413" grpId="0" animBg="1"/>
      <p:bldP spid="740414" grpId="0"/>
      <p:bldP spid="740415" grpId="0" animBg="1"/>
      <p:bldP spid="740416" grpId="0"/>
      <p:bldP spid="740417" grpId="0" animBg="1"/>
      <p:bldP spid="740418" grpId="0"/>
      <p:bldP spid="740419"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61507" name="Rectangle 3"/>
          <p:cNvSpPr>
            <a:spLocks noGrp="1" noChangeArrowheads="1"/>
          </p:cNvSpPr>
          <p:nvPr>
            <p:ph type="title"/>
          </p:nvPr>
        </p:nvSpPr>
        <p:spPr>
          <a:xfrm>
            <a:off x="1143000" y="304800"/>
            <a:ext cx="8001000" cy="685800"/>
          </a:xfrm>
        </p:spPr>
        <p:txBody>
          <a:bodyPr>
            <a:normAutofit fontScale="90000"/>
          </a:bodyPr>
          <a:lstStyle/>
          <a:p>
            <a:r>
              <a:rPr lang="en-US" sz="4000" b="1" dirty="0">
                <a:solidFill>
                  <a:srgbClr val="800000"/>
                </a:solidFill>
                <a:latin typeface="Times New Roman" pitchFamily="18" charset="0"/>
              </a:rPr>
              <a:t>Map Projections</a:t>
            </a:r>
          </a:p>
        </p:txBody>
      </p:sp>
      <p:sp>
        <p:nvSpPr>
          <p:cNvPr id="661508" name="Rectangle 4"/>
          <p:cNvSpPr>
            <a:spLocks noGrp="1" noChangeArrowheads="1"/>
          </p:cNvSpPr>
          <p:nvPr>
            <p:ph type="body" idx="1"/>
          </p:nvPr>
        </p:nvSpPr>
        <p:spPr>
          <a:xfrm>
            <a:off x="406400" y="1295400"/>
            <a:ext cx="8686800" cy="5305425"/>
          </a:xfrm>
        </p:spPr>
        <p:txBody>
          <a:bodyPr/>
          <a:lstStyle/>
          <a:p>
            <a:r>
              <a:rPr lang="en-GB" sz="2800" b="1" dirty="0" smtClean="0">
                <a:solidFill>
                  <a:srgbClr val="800000"/>
                </a:solidFill>
                <a:latin typeface="Times New Roman" pitchFamily="18" charset="0"/>
                <a:cs typeface="Times New Roman" pitchFamily="18" charset="0"/>
              </a:rPr>
              <a:t>Problem of Distortion:</a:t>
            </a:r>
            <a:endParaRPr lang="en-US" sz="2800" b="1" dirty="0">
              <a:solidFill>
                <a:srgbClr val="800000"/>
              </a:solidFill>
              <a:latin typeface="Times New Roman" pitchFamily="18" charset="0"/>
              <a:cs typeface="Times New Roman" pitchFamily="18" charset="0"/>
            </a:endParaRPr>
          </a:p>
          <a:p>
            <a:pPr lvl="1"/>
            <a:r>
              <a:rPr lang="en-US" sz="2400" dirty="0" smtClean="0">
                <a:solidFill>
                  <a:srgbClr val="800000"/>
                </a:solidFill>
                <a:latin typeface="Times New Roman" pitchFamily="18" charset="0"/>
                <a:cs typeface="Times New Roman" pitchFamily="18" charset="0"/>
              </a:rPr>
              <a:t>Distance</a:t>
            </a:r>
            <a:endParaRPr lang="en-US" sz="2400" dirty="0">
              <a:solidFill>
                <a:srgbClr val="800000"/>
              </a:solidFill>
              <a:latin typeface="Times New Roman" pitchFamily="18" charset="0"/>
              <a:cs typeface="Times New Roman" pitchFamily="18" charset="0"/>
            </a:endParaRPr>
          </a:p>
          <a:p>
            <a:pPr lvl="1"/>
            <a:r>
              <a:rPr lang="en-US" sz="2400" dirty="0" smtClean="0">
                <a:solidFill>
                  <a:srgbClr val="800000"/>
                </a:solidFill>
                <a:latin typeface="Times New Roman" pitchFamily="18" charset="0"/>
                <a:cs typeface="Times New Roman" pitchFamily="18" charset="0"/>
              </a:rPr>
              <a:t>Direction</a:t>
            </a:r>
            <a:r>
              <a:rPr lang="en-US" sz="2400" dirty="0">
                <a:solidFill>
                  <a:srgbClr val="800000"/>
                </a:solidFill>
                <a:latin typeface="Times New Roman" pitchFamily="18" charset="0"/>
                <a:cs typeface="Times New Roman" pitchFamily="18" charset="0"/>
              </a:rPr>
              <a:t>,</a:t>
            </a:r>
          </a:p>
          <a:p>
            <a:pPr lvl="1"/>
            <a:r>
              <a:rPr lang="en-US" sz="2400" dirty="0" smtClean="0">
                <a:solidFill>
                  <a:srgbClr val="800000"/>
                </a:solidFill>
                <a:latin typeface="Times New Roman" pitchFamily="18" charset="0"/>
                <a:cs typeface="Times New Roman" pitchFamily="18" charset="0"/>
              </a:rPr>
              <a:t>Area</a:t>
            </a:r>
            <a:endParaRPr lang="en-US" sz="2400" dirty="0">
              <a:solidFill>
                <a:srgbClr val="800000"/>
              </a:solidFill>
              <a:latin typeface="Times New Roman" pitchFamily="18" charset="0"/>
              <a:cs typeface="Times New Roman" pitchFamily="18" charset="0"/>
            </a:endParaRPr>
          </a:p>
          <a:p>
            <a:pPr lvl="1"/>
            <a:r>
              <a:rPr lang="en-US" sz="2400" dirty="0" smtClean="0">
                <a:solidFill>
                  <a:srgbClr val="800000"/>
                </a:solidFill>
                <a:latin typeface="Times New Roman" pitchFamily="18" charset="0"/>
                <a:cs typeface="Times New Roman" pitchFamily="18" charset="0"/>
              </a:rPr>
              <a:t>Shape </a:t>
            </a:r>
            <a:endParaRPr lang="en-US" sz="2400" dirty="0">
              <a:solidFill>
                <a:srgbClr val="800000"/>
              </a:solidFill>
              <a:latin typeface="Times New Roman" pitchFamily="18" charset="0"/>
              <a:cs typeface="Times New Roman" pitchFamily="18" charset="0"/>
            </a:endParaRPr>
          </a:p>
          <a:p>
            <a:pPr lvl="1"/>
            <a:endParaRPr lang="en-US" sz="2000" dirty="0">
              <a:solidFill>
                <a:srgbClr val="800000"/>
              </a:solidFill>
              <a:latin typeface="Times New Roman" pitchFamily="18" charset="0"/>
              <a:cs typeface="Times New Roman" pitchFamily="18" charset="0"/>
            </a:endParaRPr>
          </a:p>
          <a:p>
            <a:r>
              <a:rPr lang="en-US" sz="2800" b="1" dirty="0">
                <a:solidFill>
                  <a:srgbClr val="800000"/>
                </a:solidFill>
                <a:latin typeface="Times New Roman" pitchFamily="18" charset="0"/>
                <a:cs typeface="Times New Roman" pitchFamily="18" charset="0"/>
              </a:rPr>
              <a:t>Challenges:</a:t>
            </a:r>
          </a:p>
          <a:p>
            <a:pPr lvl="1"/>
            <a:r>
              <a:rPr lang="en-GB" sz="2400" dirty="0">
                <a:solidFill>
                  <a:srgbClr val="800000"/>
                </a:solidFill>
                <a:latin typeface="Times New Roman" pitchFamily="18" charset="0"/>
                <a:cs typeface="Times New Roman" pitchFamily="18" charset="0"/>
              </a:rPr>
              <a:t>Minimize distortion</a:t>
            </a:r>
          </a:p>
          <a:p>
            <a:pPr lvl="1"/>
            <a:r>
              <a:rPr lang="en-GB" sz="2400" dirty="0">
                <a:solidFill>
                  <a:srgbClr val="800000"/>
                </a:solidFill>
                <a:latin typeface="Times New Roman" pitchFamily="18" charset="0"/>
                <a:cs typeface="Times New Roman" pitchFamily="18" charset="0"/>
              </a:rPr>
              <a:t>P</a:t>
            </a:r>
            <a:r>
              <a:rPr lang="en-GB" sz="2400" dirty="0">
                <a:solidFill>
                  <a:srgbClr val="800000"/>
                </a:solidFill>
                <a:latin typeface="Times New Roman" pitchFamily="18" charset="0"/>
                <a:cs typeface="Times New Roman" pitchFamily="18" charset="0"/>
                <a:sym typeface="Wingdings" pitchFamily="2" charset="2"/>
              </a:rPr>
              <a:t>reserve those properties that are most important to meet map objectives</a:t>
            </a:r>
          </a:p>
          <a:p>
            <a:pPr lvl="1"/>
            <a:endParaRPr lang="en-GB" sz="2000" dirty="0">
              <a:solidFill>
                <a:srgbClr val="800000"/>
              </a:solidFill>
              <a:latin typeface="Times New Roman" pitchFamily="18" charset="0"/>
              <a:cs typeface="Times New Roman" pitchFamily="18" charset="0"/>
              <a:sym typeface="Wingdings" pitchFamily="2" charset="2"/>
            </a:endParaRPr>
          </a:p>
          <a:p>
            <a:r>
              <a:rPr lang="en-US" sz="2800" b="1" i="1" dirty="0">
                <a:solidFill>
                  <a:srgbClr val="800000"/>
                </a:solidFill>
                <a:latin typeface="Times New Roman" pitchFamily="18" charset="0"/>
                <a:cs typeface="Times New Roman" pitchFamily="18" charset="0"/>
                <a:sym typeface="Wingdings" pitchFamily="2" charset="2"/>
              </a:rPr>
              <a:t>Best projection is </a:t>
            </a:r>
            <a:r>
              <a:rPr lang="en-US" sz="2800" b="1" i="1" dirty="0" smtClean="0">
                <a:solidFill>
                  <a:srgbClr val="800000"/>
                </a:solidFill>
                <a:latin typeface="Times New Roman" pitchFamily="18" charset="0"/>
                <a:cs typeface="Times New Roman" pitchFamily="18" charset="0"/>
                <a:sym typeface="Wingdings" pitchFamily="2" charset="2"/>
              </a:rPr>
              <a:t>determined </a:t>
            </a:r>
            <a:r>
              <a:rPr lang="en-US" sz="2800" b="1" i="1" dirty="0">
                <a:solidFill>
                  <a:srgbClr val="800000"/>
                </a:solidFill>
                <a:latin typeface="Times New Roman" pitchFamily="18" charset="0"/>
                <a:cs typeface="Times New Roman" pitchFamily="18" charset="0"/>
                <a:sym typeface="Wingdings" pitchFamily="2" charset="2"/>
              </a:rPr>
              <a:t>by its intended use</a:t>
            </a:r>
            <a:endParaRPr lang="en-US" sz="2400" b="1" dirty="0">
              <a:solidFill>
                <a:srgbClr val="800000"/>
              </a:solidFill>
              <a:latin typeface="Times New Roman" pitchFamily="18" charset="0"/>
            </a:endParaRPr>
          </a:p>
        </p:txBody>
      </p:sp>
      <p:sp>
        <p:nvSpPr>
          <p:cNvPr id="661509"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dirty="0"/>
          </a:p>
        </p:txBody>
      </p:sp>
      <p:sp>
        <p:nvSpPr>
          <p:cNvPr id="661510"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dirty="0"/>
          </a:p>
        </p:txBody>
      </p:sp>
      <p:pic>
        <p:nvPicPr>
          <p:cNvPr id="6" name="Picture 9" descr="Projection"/>
          <p:cNvPicPr>
            <a:picLocks noChangeAspect="1" noChangeArrowheads="1"/>
          </p:cNvPicPr>
          <p:nvPr/>
        </p:nvPicPr>
        <p:blipFill>
          <a:blip r:embed="rId3" cstate="print"/>
          <a:srcRect/>
          <a:stretch>
            <a:fillRect/>
          </a:stretch>
        </p:blipFill>
        <p:spPr bwMode="auto">
          <a:xfrm>
            <a:off x="5410200" y="1083197"/>
            <a:ext cx="3422650" cy="2695575"/>
          </a:xfrm>
          <a:prstGeom prst="rect">
            <a:avLst/>
          </a:prstGeom>
          <a:noFill/>
        </p:spPr>
      </p:pic>
      <p:sp>
        <p:nvSpPr>
          <p:cNvPr id="2" name="Rectangle 1"/>
          <p:cNvSpPr/>
          <p:nvPr/>
        </p:nvSpPr>
        <p:spPr>
          <a:xfrm>
            <a:off x="4443714" y="3778772"/>
            <a:ext cx="4572000" cy="830997"/>
          </a:xfrm>
          <a:prstGeom prst="rect">
            <a:avLst/>
          </a:prstGeom>
        </p:spPr>
        <p:txBody>
          <a:bodyPr>
            <a:spAutoFit/>
          </a:bodyPr>
          <a:lstStyle/>
          <a:p>
            <a:pPr lvl="1"/>
            <a:r>
              <a:rPr lang="en-US" sz="2400" dirty="0" smtClean="0">
                <a:solidFill>
                  <a:srgbClr val="800000"/>
                </a:solidFill>
                <a:latin typeface="Times New Roman" pitchFamily="18" charset="0"/>
              </a:rPr>
              <a:t>Portray </a:t>
            </a:r>
            <a:r>
              <a:rPr lang="en-US" sz="2400" dirty="0">
                <a:solidFill>
                  <a:srgbClr val="800000"/>
                </a:solidFill>
                <a:latin typeface="Times New Roman" pitchFamily="18" charset="0"/>
              </a:rPr>
              <a:t>the 3-D surface of the earth </a:t>
            </a:r>
            <a:r>
              <a:rPr lang="en-US" sz="2400" dirty="0" smtClean="0">
                <a:solidFill>
                  <a:srgbClr val="800000"/>
                </a:solidFill>
                <a:latin typeface="Times New Roman" pitchFamily="18" charset="0"/>
              </a:rPr>
              <a:t>on </a:t>
            </a:r>
            <a:r>
              <a:rPr lang="en-US" sz="2400" dirty="0">
                <a:solidFill>
                  <a:srgbClr val="800000"/>
                </a:solidFill>
                <a:latin typeface="Times New Roman" pitchFamily="18" charset="0"/>
              </a:rPr>
              <a:t>a 2-D surface</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61508">
                                            <p:txEl>
                                              <p:pRg st="0" end="0"/>
                                            </p:txEl>
                                          </p:spTgt>
                                        </p:tgtEl>
                                        <p:attrNameLst>
                                          <p:attrName>style.visibility</p:attrName>
                                        </p:attrNameLst>
                                      </p:cBhvr>
                                      <p:to>
                                        <p:strVal val="visible"/>
                                      </p:to>
                                    </p:set>
                                    <p:animEffect transition="in" filter="blinds(horizontal)">
                                      <p:cBhvr>
                                        <p:cTn id="7" dur="500"/>
                                        <p:tgtEl>
                                          <p:spTgt spid="66150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61508">
                                            <p:txEl>
                                              <p:pRg st="1" end="1"/>
                                            </p:txEl>
                                          </p:spTgt>
                                        </p:tgtEl>
                                        <p:attrNameLst>
                                          <p:attrName>style.visibility</p:attrName>
                                        </p:attrNameLst>
                                      </p:cBhvr>
                                      <p:to>
                                        <p:strVal val="visible"/>
                                      </p:to>
                                    </p:set>
                                    <p:animEffect transition="in" filter="blinds(horizontal)">
                                      <p:cBhvr>
                                        <p:cTn id="12" dur="500"/>
                                        <p:tgtEl>
                                          <p:spTgt spid="661508">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61508">
                                            <p:txEl>
                                              <p:pRg st="2" end="2"/>
                                            </p:txEl>
                                          </p:spTgt>
                                        </p:tgtEl>
                                        <p:attrNameLst>
                                          <p:attrName>style.visibility</p:attrName>
                                        </p:attrNameLst>
                                      </p:cBhvr>
                                      <p:to>
                                        <p:strVal val="visible"/>
                                      </p:to>
                                    </p:set>
                                    <p:animEffect transition="in" filter="blinds(horizontal)">
                                      <p:cBhvr>
                                        <p:cTn id="15" dur="500"/>
                                        <p:tgtEl>
                                          <p:spTgt spid="661508">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61508">
                                            <p:txEl>
                                              <p:pRg st="3" end="3"/>
                                            </p:txEl>
                                          </p:spTgt>
                                        </p:tgtEl>
                                        <p:attrNameLst>
                                          <p:attrName>style.visibility</p:attrName>
                                        </p:attrNameLst>
                                      </p:cBhvr>
                                      <p:to>
                                        <p:strVal val="visible"/>
                                      </p:to>
                                    </p:set>
                                    <p:animEffect transition="in" filter="blinds(horizontal)">
                                      <p:cBhvr>
                                        <p:cTn id="18" dur="500"/>
                                        <p:tgtEl>
                                          <p:spTgt spid="661508">
                                            <p:txEl>
                                              <p:pRg st="3" end="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661508">
                                            <p:txEl>
                                              <p:pRg st="4" end="4"/>
                                            </p:txEl>
                                          </p:spTgt>
                                        </p:tgtEl>
                                        <p:attrNameLst>
                                          <p:attrName>style.visibility</p:attrName>
                                        </p:attrNameLst>
                                      </p:cBhvr>
                                      <p:to>
                                        <p:strVal val="visible"/>
                                      </p:to>
                                    </p:set>
                                    <p:animEffect transition="in" filter="blinds(horizontal)">
                                      <p:cBhvr>
                                        <p:cTn id="21" dur="500"/>
                                        <p:tgtEl>
                                          <p:spTgt spid="661508">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661508">
                                            <p:txEl>
                                              <p:pRg st="6" end="6"/>
                                            </p:txEl>
                                          </p:spTgt>
                                        </p:tgtEl>
                                        <p:attrNameLst>
                                          <p:attrName>style.visibility</p:attrName>
                                        </p:attrNameLst>
                                      </p:cBhvr>
                                      <p:to>
                                        <p:strVal val="visible"/>
                                      </p:to>
                                    </p:set>
                                    <p:animEffect transition="in" filter="blinds(horizontal)">
                                      <p:cBhvr>
                                        <p:cTn id="26" dur="500"/>
                                        <p:tgtEl>
                                          <p:spTgt spid="661508">
                                            <p:txEl>
                                              <p:pRg st="6" end="6"/>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661508">
                                            <p:txEl>
                                              <p:pRg st="7" end="7"/>
                                            </p:txEl>
                                          </p:spTgt>
                                        </p:tgtEl>
                                        <p:attrNameLst>
                                          <p:attrName>style.visibility</p:attrName>
                                        </p:attrNameLst>
                                      </p:cBhvr>
                                      <p:to>
                                        <p:strVal val="visible"/>
                                      </p:to>
                                    </p:set>
                                    <p:animEffect transition="in" filter="blinds(horizontal)">
                                      <p:cBhvr>
                                        <p:cTn id="29" dur="500"/>
                                        <p:tgtEl>
                                          <p:spTgt spid="661508">
                                            <p:txEl>
                                              <p:pRg st="7" end="7"/>
                                            </p:txEl>
                                          </p:spTgt>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661508">
                                            <p:txEl>
                                              <p:pRg st="8" end="8"/>
                                            </p:txEl>
                                          </p:spTgt>
                                        </p:tgtEl>
                                        <p:attrNameLst>
                                          <p:attrName>style.visibility</p:attrName>
                                        </p:attrNameLst>
                                      </p:cBhvr>
                                      <p:to>
                                        <p:strVal val="visible"/>
                                      </p:to>
                                    </p:set>
                                    <p:animEffect transition="in" filter="blinds(horizontal)">
                                      <p:cBhvr>
                                        <p:cTn id="32" dur="500"/>
                                        <p:tgtEl>
                                          <p:spTgt spid="661508">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61508">
                                            <p:txEl>
                                              <p:pRg st="10" end="10"/>
                                            </p:txEl>
                                          </p:spTgt>
                                        </p:tgtEl>
                                        <p:attrNameLst>
                                          <p:attrName>style.visibility</p:attrName>
                                        </p:attrNameLst>
                                      </p:cBhvr>
                                      <p:to>
                                        <p:strVal val="visible"/>
                                      </p:to>
                                    </p:set>
                                    <p:animEffect transition="in" filter="blinds(horizontal)">
                                      <p:cBhvr>
                                        <p:cTn id="37" dur="500"/>
                                        <p:tgtEl>
                                          <p:spTgt spid="661508">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1508"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3" name="Rectangle 3"/>
          <p:cNvSpPr>
            <a:spLocks noGrp="1" noChangeArrowheads="1"/>
          </p:cNvSpPr>
          <p:nvPr>
            <p:ph type="title"/>
          </p:nvPr>
        </p:nvSpPr>
        <p:spPr>
          <a:xfrm>
            <a:off x="1143000" y="304800"/>
            <a:ext cx="8001000" cy="685800"/>
          </a:xfrm>
        </p:spPr>
        <p:txBody>
          <a:bodyPr>
            <a:normAutofit fontScale="90000"/>
          </a:bodyPr>
          <a:lstStyle/>
          <a:p>
            <a:r>
              <a:rPr lang="en-US" sz="4000" b="1" dirty="0">
                <a:solidFill>
                  <a:srgbClr val="800000"/>
                </a:solidFill>
                <a:latin typeface="Times New Roman" pitchFamily="18" charset="0"/>
              </a:rPr>
              <a:t>Flattening an Orange Peel ...</a:t>
            </a:r>
          </a:p>
        </p:txBody>
      </p:sp>
      <p:sp>
        <p:nvSpPr>
          <p:cNvPr id="609285"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dirty="0"/>
          </a:p>
        </p:txBody>
      </p:sp>
      <p:sp>
        <p:nvSpPr>
          <p:cNvPr id="609286"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dirty="0"/>
          </a:p>
        </p:txBody>
      </p:sp>
      <p:pic>
        <p:nvPicPr>
          <p:cNvPr id="609290" name="Picture 10" descr="Flattening-1"/>
          <p:cNvPicPr>
            <a:picLocks noChangeAspect="1" noChangeArrowheads="1"/>
          </p:cNvPicPr>
          <p:nvPr/>
        </p:nvPicPr>
        <p:blipFill>
          <a:blip r:embed="rId3" cstate="print"/>
          <a:srcRect/>
          <a:stretch>
            <a:fillRect/>
          </a:stretch>
        </p:blipFill>
        <p:spPr bwMode="auto">
          <a:xfrm>
            <a:off x="369888" y="3084513"/>
            <a:ext cx="2495550" cy="2495550"/>
          </a:xfrm>
          <a:prstGeom prst="rect">
            <a:avLst/>
          </a:prstGeom>
          <a:noFill/>
        </p:spPr>
      </p:pic>
      <p:pic>
        <p:nvPicPr>
          <p:cNvPr id="609291" name="Picture 11" descr="Flattening-2"/>
          <p:cNvPicPr>
            <a:picLocks noChangeAspect="1" noChangeArrowheads="1"/>
          </p:cNvPicPr>
          <p:nvPr/>
        </p:nvPicPr>
        <p:blipFill>
          <a:blip r:embed="rId4" cstate="print"/>
          <a:srcRect/>
          <a:stretch>
            <a:fillRect/>
          </a:stretch>
        </p:blipFill>
        <p:spPr bwMode="auto">
          <a:xfrm>
            <a:off x="2408238" y="1538288"/>
            <a:ext cx="1485900" cy="1333500"/>
          </a:xfrm>
          <a:prstGeom prst="rect">
            <a:avLst/>
          </a:prstGeom>
          <a:noFill/>
        </p:spPr>
      </p:pic>
      <p:pic>
        <p:nvPicPr>
          <p:cNvPr id="609292" name="Picture 12" descr="Flattening-3"/>
          <p:cNvPicPr>
            <a:picLocks noChangeAspect="1" noChangeArrowheads="1"/>
          </p:cNvPicPr>
          <p:nvPr/>
        </p:nvPicPr>
        <p:blipFill>
          <a:blip r:embed="rId5" cstate="print"/>
          <a:srcRect/>
          <a:stretch>
            <a:fillRect/>
          </a:stretch>
        </p:blipFill>
        <p:spPr bwMode="auto">
          <a:xfrm>
            <a:off x="4911725" y="2028825"/>
            <a:ext cx="3913188" cy="1866900"/>
          </a:xfrm>
          <a:prstGeom prst="rect">
            <a:avLst/>
          </a:prstGeom>
          <a:noFill/>
        </p:spPr>
      </p:pic>
      <p:pic>
        <p:nvPicPr>
          <p:cNvPr id="609293" name="Picture 13" descr="Flattening-4"/>
          <p:cNvPicPr>
            <a:picLocks noChangeAspect="1" noChangeArrowheads="1"/>
          </p:cNvPicPr>
          <p:nvPr/>
        </p:nvPicPr>
        <p:blipFill>
          <a:blip r:embed="rId6" cstate="print"/>
          <a:srcRect/>
          <a:stretch>
            <a:fillRect/>
          </a:stretch>
        </p:blipFill>
        <p:spPr bwMode="auto">
          <a:xfrm>
            <a:off x="3514725" y="4270375"/>
            <a:ext cx="3089275" cy="2255838"/>
          </a:xfrm>
          <a:prstGeom prst="rect">
            <a:avLst/>
          </a:prstGeom>
          <a:noFill/>
        </p:spPr>
      </p:pic>
      <p:sp>
        <p:nvSpPr>
          <p:cNvPr id="609294" name="Freeform 14"/>
          <p:cNvSpPr>
            <a:spLocks/>
          </p:cNvSpPr>
          <p:nvPr/>
        </p:nvSpPr>
        <p:spPr bwMode="auto">
          <a:xfrm rot="-618824">
            <a:off x="1136650" y="2306638"/>
            <a:ext cx="1130300" cy="633412"/>
          </a:xfrm>
          <a:custGeom>
            <a:avLst/>
            <a:gdLst/>
            <a:ahLst/>
            <a:cxnLst>
              <a:cxn ang="0">
                <a:pos x="109" y="539"/>
              </a:cxn>
              <a:cxn ang="0">
                <a:pos x="100" y="137"/>
              </a:cxn>
              <a:cxn ang="0">
                <a:pos x="712" y="0"/>
              </a:cxn>
            </a:cxnLst>
            <a:rect l="0" t="0" r="r" b="b"/>
            <a:pathLst>
              <a:path w="712" h="539">
                <a:moveTo>
                  <a:pt x="109" y="539"/>
                </a:moveTo>
                <a:cubicBezTo>
                  <a:pt x="54" y="383"/>
                  <a:pt x="0" y="227"/>
                  <a:pt x="100" y="137"/>
                </a:cubicBezTo>
                <a:cubicBezTo>
                  <a:pt x="200" y="47"/>
                  <a:pt x="456" y="23"/>
                  <a:pt x="712" y="0"/>
                </a:cubicBezTo>
              </a:path>
            </a:pathLst>
          </a:custGeom>
          <a:noFill/>
          <a:ln w="38100">
            <a:solidFill>
              <a:srgbClr val="800000"/>
            </a:solidFill>
            <a:round/>
            <a:headEnd/>
            <a:tailEnd type="stealth" w="lg" len="lg"/>
          </a:ln>
          <a:effectLst/>
        </p:spPr>
        <p:txBody>
          <a:bodyPr/>
          <a:lstStyle/>
          <a:p>
            <a:endParaRPr lang="en-US" dirty="0"/>
          </a:p>
        </p:txBody>
      </p:sp>
      <p:sp>
        <p:nvSpPr>
          <p:cNvPr id="609297" name="Freeform 17"/>
          <p:cNvSpPr>
            <a:spLocks/>
          </p:cNvSpPr>
          <p:nvPr/>
        </p:nvSpPr>
        <p:spPr bwMode="auto">
          <a:xfrm>
            <a:off x="3908425" y="1296988"/>
            <a:ext cx="2687638" cy="606425"/>
          </a:xfrm>
          <a:custGeom>
            <a:avLst/>
            <a:gdLst/>
            <a:ahLst/>
            <a:cxnLst>
              <a:cxn ang="0">
                <a:pos x="0" y="341"/>
              </a:cxn>
              <a:cxn ang="0">
                <a:pos x="1125" y="21"/>
              </a:cxn>
              <a:cxn ang="0">
                <a:pos x="1747" y="469"/>
              </a:cxn>
            </a:cxnLst>
            <a:rect l="0" t="0" r="r" b="b"/>
            <a:pathLst>
              <a:path w="1747" h="469">
                <a:moveTo>
                  <a:pt x="0" y="341"/>
                </a:moveTo>
                <a:cubicBezTo>
                  <a:pt x="417" y="170"/>
                  <a:pt x="834" y="0"/>
                  <a:pt x="1125" y="21"/>
                </a:cubicBezTo>
                <a:cubicBezTo>
                  <a:pt x="1416" y="42"/>
                  <a:pt x="1581" y="255"/>
                  <a:pt x="1747" y="469"/>
                </a:cubicBezTo>
              </a:path>
            </a:pathLst>
          </a:custGeom>
          <a:noFill/>
          <a:ln w="38100">
            <a:solidFill>
              <a:srgbClr val="800000"/>
            </a:solidFill>
            <a:round/>
            <a:headEnd/>
            <a:tailEnd type="stealth" w="lg" len="lg"/>
          </a:ln>
          <a:effectLst/>
        </p:spPr>
        <p:txBody>
          <a:bodyPr/>
          <a:lstStyle/>
          <a:p>
            <a:endParaRPr lang="en-US" dirty="0"/>
          </a:p>
        </p:txBody>
      </p:sp>
      <p:sp>
        <p:nvSpPr>
          <p:cNvPr id="609298" name="Freeform 18"/>
          <p:cNvSpPr>
            <a:spLocks/>
          </p:cNvSpPr>
          <p:nvPr/>
        </p:nvSpPr>
        <p:spPr bwMode="auto">
          <a:xfrm rot="431258">
            <a:off x="6778625" y="4394200"/>
            <a:ext cx="2051050" cy="1800225"/>
          </a:xfrm>
          <a:custGeom>
            <a:avLst/>
            <a:gdLst/>
            <a:ahLst/>
            <a:cxnLst>
              <a:cxn ang="0">
                <a:pos x="841" y="0"/>
              </a:cxn>
              <a:cxn ang="0">
                <a:pos x="1152" y="658"/>
              </a:cxn>
              <a:cxn ang="0">
                <a:pos x="0" y="1134"/>
              </a:cxn>
            </a:cxnLst>
            <a:rect l="0" t="0" r="r" b="b"/>
            <a:pathLst>
              <a:path w="1292" h="1134">
                <a:moveTo>
                  <a:pt x="841" y="0"/>
                </a:moveTo>
                <a:cubicBezTo>
                  <a:pt x="1066" y="234"/>
                  <a:pt x="1292" y="469"/>
                  <a:pt x="1152" y="658"/>
                </a:cubicBezTo>
                <a:cubicBezTo>
                  <a:pt x="1012" y="847"/>
                  <a:pt x="506" y="990"/>
                  <a:pt x="0" y="1134"/>
                </a:cubicBezTo>
              </a:path>
            </a:pathLst>
          </a:custGeom>
          <a:noFill/>
          <a:ln w="38100">
            <a:solidFill>
              <a:srgbClr val="800000"/>
            </a:solidFill>
            <a:round/>
            <a:headEnd/>
            <a:tailEnd type="stealth" w="lg" len="lg"/>
          </a:ln>
          <a:effectLst/>
        </p:spPr>
        <p:txBody>
          <a:bodyPr/>
          <a:lstStyle/>
          <a:p>
            <a:endParaRPr lang="en-US" dirty="0"/>
          </a:p>
        </p:txBody>
      </p:sp>
      <p:sp>
        <p:nvSpPr>
          <p:cNvPr id="609299" name="Text Box 19"/>
          <p:cNvSpPr txBox="1">
            <a:spLocks noChangeArrowheads="1"/>
          </p:cNvSpPr>
          <p:nvPr/>
        </p:nvSpPr>
        <p:spPr bwMode="auto">
          <a:xfrm>
            <a:off x="1330325" y="2438400"/>
            <a:ext cx="989013" cy="396875"/>
          </a:xfrm>
          <a:prstGeom prst="rect">
            <a:avLst/>
          </a:prstGeom>
          <a:noFill/>
          <a:ln w="9525">
            <a:noFill/>
            <a:miter lim="800000"/>
            <a:headEnd/>
            <a:tailEnd/>
          </a:ln>
          <a:effectLst/>
        </p:spPr>
        <p:txBody>
          <a:bodyPr wrap="none">
            <a:spAutoFit/>
          </a:bodyPr>
          <a:lstStyle/>
          <a:p>
            <a:r>
              <a:rPr lang="en-US" sz="2000" b="1" dirty="0">
                <a:solidFill>
                  <a:srgbClr val="800000"/>
                </a:solidFill>
                <a:latin typeface="Times New Roman" pitchFamily="18" charset="0"/>
              </a:rPr>
              <a:t>Reduce</a:t>
            </a:r>
          </a:p>
        </p:txBody>
      </p:sp>
      <p:sp>
        <p:nvSpPr>
          <p:cNvPr id="609300" name="Text Box 20"/>
          <p:cNvSpPr txBox="1">
            <a:spLocks noChangeArrowheads="1"/>
          </p:cNvSpPr>
          <p:nvPr/>
        </p:nvSpPr>
        <p:spPr bwMode="auto">
          <a:xfrm>
            <a:off x="5049838" y="1371600"/>
            <a:ext cx="960437" cy="396875"/>
          </a:xfrm>
          <a:prstGeom prst="rect">
            <a:avLst/>
          </a:prstGeom>
          <a:noFill/>
          <a:ln w="9525">
            <a:noFill/>
            <a:miter lim="800000"/>
            <a:headEnd/>
            <a:tailEnd/>
          </a:ln>
          <a:effectLst/>
        </p:spPr>
        <p:txBody>
          <a:bodyPr wrap="none">
            <a:spAutoFit/>
          </a:bodyPr>
          <a:lstStyle/>
          <a:p>
            <a:r>
              <a:rPr lang="en-US" sz="2000" b="1" dirty="0">
                <a:solidFill>
                  <a:srgbClr val="800000"/>
                </a:solidFill>
                <a:latin typeface="Times New Roman" pitchFamily="18" charset="0"/>
              </a:rPr>
              <a:t>Flatten</a:t>
            </a:r>
          </a:p>
        </p:txBody>
      </p:sp>
      <p:sp>
        <p:nvSpPr>
          <p:cNvPr id="609301" name="Text Box 21"/>
          <p:cNvSpPr txBox="1">
            <a:spLocks noChangeArrowheads="1"/>
          </p:cNvSpPr>
          <p:nvPr/>
        </p:nvSpPr>
        <p:spPr bwMode="auto">
          <a:xfrm>
            <a:off x="6623050" y="4978400"/>
            <a:ext cx="1981200" cy="549275"/>
          </a:xfrm>
          <a:prstGeom prst="rect">
            <a:avLst/>
          </a:prstGeom>
          <a:noFill/>
          <a:ln w="9525">
            <a:noFill/>
            <a:miter lim="800000"/>
            <a:headEnd/>
            <a:tailEnd/>
          </a:ln>
          <a:effectLst/>
        </p:spPr>
        <p:txBody>
          <a:bodyPr>
            <a:spAutoFit/>
          </a:bodyPr>
          <a:lstStyle/>
          <a:p>
            <a:pPr algn="r">
              <a:lnSpc>
                <a:spcPct val="75000"/>
              </a:lnSpc>
            </a:pPr>
            <a:r>
              <a:rPr lang="en-US" sz="2000" b="1" dirty="0">
                <a:solidFill>
                  <a:srgbClr val="800000"/>
                </a:solidFill>
                <a:latin typeface="Times New Roman" pitchFamily="18" charset="0"/>
              </a:rPr>
              <a:t>Fill in spaces (adds distortion</a:t>
            </a:r>
          </a:p>
        </p:txBody>
      </p:sp>
      <p:sp>
        <p:nvSpPr>
          <p:cNvPr id="609302" name="Text Box 22"/>
          <p:cNvSpPr txBox="1">
            <a:spLocks noChangeArrowheads="1"/>
          </p:cNvSpPr>
          <p:nvPr/>
        </p:nvSpPr>
        <p:spPr bwMode="auto">
          <a:xfrm>
            <a:off x="1808163" y="5357813"/>
            <a:ext cx="790575" cy="396875"/>
          </a:xfrm>
          <a:prstGeom prst="rect">
            <a:avLst/>
          </a:prstGeom>
          <a:noFill/>
          <a:ln w="9525">
            <a:noFill/>
            <a:miter lim="800000"/>
            <a:headEnd/>
            <a:tailEnd/>
          </a:ln>
          <a:effectLst/>
        </p:spPr>
        <p:txBody>
          <a:bodyPr wrap="none">
            <a:spAutoFit/>
          </a:bodyPr>
          <a:lstStyle/>
          <a:p>
            <a:r>
              <a:rPr lang="en-US" sz="2000" b="1" i="1" dirty="0">
                <a:solidFill>
                  <a:srgbClr val="800000"/>
                </a:solidFill>
                <a:latin typeface="Times New Roman" pitchFamily="18" charset="0"/>
              </a:rPr>
              <a:t>Earth</a:t>
            </a:r>
          </a:p>
        </p:txBody>
      </p:sp>
      <p:sp>
        <p:nvSpPr>
          <p:cNvPr id="609303" name="Text Box 23"/>
          <p:cNvSpPr txBox="1">
            <a:spLocks noChangeArrowheads="1"/>
          </p:cNvSpPr>
          <p:nvPr/>
        </p:nvSpPr>
        <p:spPr bwMode="auto">
          <a:xfrm>
            <a:off x="3254375" y="2709863"/>
            <a:ext cx="804863" cy="396875"/>
          </a:xfrm>
          <a:prstGeom prst="rect">
            <a:avLst/>
          </a:prstGeom>
          <a:noFill/>
          <a:ln w="9525">
            <a:noFill/>
            <a:miter lim="800000"/>
            <a:headEnd/>
            <a:tailEnd/>
          </a:ln>
          <a:effectLst/>
        </p:spPr>
        <p:txBody>
          <a:bodyPr wrap="none">
            <a:spAutoFit/>
          </a:bodyPr>
          <a:lstStyle/>
          <a:p>
            <a:r>
              <a:rPr lang="en-US" sz="2000" b="1" i="1" dirty="0">
                <a:solidFill>
                  <a:srgbClr val="800000"/>
                </a:solidFill>
                <a:latin typeface="Times New Roman" pitchFamily="18" charset="0"/>
              </a:rPr>
              <a:t>Globe</a:t>
            </a:r>
          </a:p>
        </p:txBody>
      </p:sp>
      <p:sp>
        <p:nvSpPr>
          <p:cNvPr id="609304" name="Text Box 24"/>
          <p:cNvSpPr txBox="1">
            <a:spLocks noChangeArrowheads="1"/>
          </p:cNvSpPr>
          <p:nvPr/>
        </p:nvSpPr>
        <p:spPr bwMode="auto">
          <a:xfrm>
            <a:off x="7054850" y="3825875"/>
            <a:ext cx="1814513" cy="396875"/>
          </a:xfrm>
          <a:prstGeom prst="rect">
            <a:avLst/>
          </a:prstGeom>
          <a:noFill/>
          <a:ln w="9525">
            <a:noFill/>
            <a:miter lim="800000"/>
            <a:headEnd/>
            <a:tailEnd/>
          </a:ln>
          <a:effectLst/>
        </p:spPr>
        <p:txBody>
          <a:bodyPr wrap="none">
            <a:spAutoFit/>
          </a:bodyPr>
          <a:lstStyle/>
          <a:p>
            <a:r>
              <a:rPr lang="en-US" sz="2000" b="1" i="1" dirty="0">
                <a:solidFill>
                  <a:srgbClr val="800000"/>
                </a:solidFill>
                <a:latin typeface="Times New Roman" pitchFamily="18" charset="0"/>
              </a:rPr>
              <a:t>Flattened globe</a:t>
            </a:r>
          </a:p>
        </p:txBody>
      </p:sp>
      <p:sp>
        <p:nvSpPr>
          <p:cNvPr id="609305" name="Text Box 25"/>
          <p:cNvSpPr txBox="1">
            <a:spLocks noChangeArrowheads="1"/>
          </p:cNvSpPr>
          <p:nvPr/>
        </p:nvSpPr>
        <p:spPr bwMode="auto">
          <a:xfrm>
            <a:off x="5851525" y="6383338"/>
            <a:ext cx="663575" cy="396875"/>
          </a:xfrm>
          <a:prstGeom prst="rect">
            <a:avLst/>
          </a:prstGeom>
          <a:noFill/>
          <a:ln w="9525">
            <a:noFill/>
            <a:miter lim="800000"/>
            <a:headEnd/>
            <a:tailEnd/>
          </a:ln>
          <a:effectLst/>
        </p:spPr>
        <p:txBody>
          <a:bodyPr wrap="none">
            <a:spAutoFit/>
          </a:bodyPr>
          <a:lstStyle/>
          <a:p>
            <a:r>
              <a:rPr lang="en-US" sz="2000" b="1" i="1" dirty="0">
                <a:solidFill>
                  <a:srgbClr val="800000"/>
                </a:solidFill>
                <a:latin typeface="Times New Roman" pitchFamily="18" charset="0"/>
              </a:rPr>
              <a:t>Map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09290"/>
                                        </p:tgtEl>
                                        <p:attrNameLst>
                                          <p:attrName>style.visibility</p:attrName>
                                        </p:attrNameLst>
                                      </p:cBhvr>
                                      <p:to>
                                        <p:strVal val="visible"/>
                                      </p:to>
                                    </p:set>
                                    <p:animEffect transition="in" filter="blinds(horizontal)">
                                      <p:cBhvr>
                                        <p:cTn id="7" dur="500"/>
                                        <p:tgtEl>
                                          <p:spTgt spid="60929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09302"/>
                                        </p:tgtEl>
                                        <p:attrNameLst>
                                          <p:attrName>style.visibility</p:attrName>
                                        </p:attrNameLst>
                                      </p:cBhvr>
                                      <p:to>
                                        <p:strVal val="visible"/>
                                      </p:to>
                                    </p:set>
                                    <p:animEffect transition="in" filter="blinds(horizontal)">
                                      <p:cBhvr>
                                        <p:cTn id="10" dur="500"/>
                                        <p:tgtEl>
                                          <p:spTgt spid="60930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09299"/>
                                        </p:tgtEl>
                                        <p:attrNameLst>
                                          <p:attrName>style.visibility</p:attrName>
                                        </p:attrNameLst>
                                      </p:cBhvr>
                                      <p:to>
                                        <p:strVal val="visible"/>
                                      </p:to>
                                    </p:set>
                                    <p:animEffect transition="in" filter="blinds(horizontal)">
                                      <p:cBhvr>
                                        <p:cTn id="15" dur="500"/>
                                        <p:tgtEl>
                                          <p:spTgt spid="60929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09294"/>
                                        </p:tgtEl>
                                        <p:attrNameLst>
                                          <p:attrName>style.visibility</p:attrName>
                                        </p:attrNameLst>
                                      </p:cBhvr>
                                      <p:to>
                                        <p:strVal val="visible"/>
                                      </p:to>
                                    </p:set>
                                    <p:animEffect transition="in" filter="blinds(horizontal)">
                                      <p:cBhvr>
                                        <p:cTn id="18" dur="500"/>
                                        <p:tgtEl>
                                          <p:spTgt spid="609294"/>
                                        </p:tgtEl>
                                      </p:cBhvr>
                                    </p:animEffect>
                                  </p:childTnLst>
                                </p:cTn>
                              </p:par>
                              <p:par>
                                <p:cTn id="19" presetID="3" presetClass="entr" presetSubtype="10" fill="hold" nodeType="withEffect">
                                  <p:stCondLst>
                                    <p:cond delay="0"/>
                                  </p:stCondLst>
                                  <p:childTnLst>
                                    <p:set>
                                      <p:cBhvr>
                                        <p:cTn id="20" dur="1" fill="hold">
                                          <p:stCondLst>
                                            <p:cond delay="0"/>
                                          </p:stCondLst>
                                        </p:cTn>
                                        <p:tgtEl>
                                          <p:spTgt spid="609291"/>
                                        </p:tgtEl>
                                        <p:attrNameLst>
                                          <p:attrName>style.visibility</p:attrName>
                                        </p:attrNameLst>
                                      </p:cBhvr>
                                      <p:to>
                                        <p:strVal val="visible"/>
                                      </p:to>
                                    </p:set>
                                    <p:animEffect transition="in" filter="blinds(horizontal)">
                                      <p:cBhvr>
                                        <p:cTn id="21" dur="500"/>
                                        <p:tgtEl>
                                          <p:spTgt spid="609291"/>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609303"/>
                                        </p:tgtEl>
                                        <p:attrNameLst>
                                          <p:attrName>style.visibility</p:attrName>
                                        </p:attrNameLst>
                                      </p:cBhvr>
                                      <p:to>
                                        <p:strVal val="visible"/>
                                      </p:to>
                                    </p:set>
                                    <p:animEffect transition="in" filter="blinds(horizontal)">
                                      <p:cBhvr>
                                        <p:cTn id="24" dur="500"/>
                                        <p:tgtEl>
                                          <p:spTgt spid="609303"/>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609297"/>
                                        </p:tgtEl>
                                        <p:attrNameLst>
                                          <p:attrName>style.visibility</p:attrName>
                                        </p:attrNameLst>
                                      </p:cBhvr>
                                      <p:to>
                                        <p:strVal val="visible"/>
                                      </p:to>
                                    </p:set>
                                    <p:animEffect transition="in" filter="blinds(horizontal)">
                                      <p:cBhvr>
                                        <p:cTn id="29" dur="500"/>
                                        <p:tgtEl>
                                          <p:spTgt spid="609297"/>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609300"/>
                                        </p:tgtEl>
                                        <p:attrNameLst>
                                          <p:attrName>style.visibility</p:attrName>
                                        </p:attrNameLst>
                                      </p:cBhvr>
                                      <p:to>
                                        <p:strVal val="visible"/>
                                      </p:to>
                                    </p:set>
                                    <p:animEffect transition="in" filter="blinds(horizontal)">
                                      <p:cBhvr>
                                        <p:cTn id="32" dur="500"/>
                                        <p:tgtEl>
                                          <p:spTgt spid="609300"/>
                                        </p:tgtEl>
                                      </p:cBhvr>
                                    </p:animEffect>
                                  </p:childTnLst>
                                </p:cTn>
                              </p:par>
                              <p:par>
                                <p:cTn id="33" presetID="3" presetClass="entr" presetSubtype="10" fill="hold" nodeType="withEffect">
                                  <p:stCondLst>
                                    <p:cond delay="0"/>
                                  </p:stCondLst>
                                  <p:childTnLst>
                                    <p:set>
                                      <p:cBhvr>
                                        <p:cTn id="34" dur="1" fill="hold">
                                          <p:stCondLst>
                                            <p:cond delay="0"/>
                                          </p:stCondLst>
                                        </p:cTn>
                                        <p:tgtEl>
                                          <p:spTgt spid="609292"/>
                                        </p:tgtEl>
                                        <p:attrNameLst>
                                          <p:attrName>style.visibility</p:attrName>
                                        </p:attrNameLst>
                                      </p:cBhvr>
                                      <p:to>
                                        <p:strVal val="visible"/>
                                      </p:to>
                                    </p:set>
                                    <p:animEffect transition="in" filter="blinds(horizontal)">
                                      <p:cBhvr>
                                        <p:cTn id="35" dur="500"/>
                                        <p:tgtEl>
                                          <p:spTgt spid="609292"/>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609304"/>
                                        </p:tgtEl>
                                        <p:attrNameLst>
                                          <p:attrName>style.visibility</p:attrName>
                                        </p:attrNameLst>
                                      </p:cBhvr>
                                      <p:to>
                                        <p:strVal val="visible"/>
                                      </p:to>
                                    </p:set>
                                    <p:animEffect transition="in" filter="blinds(horizontal)">
                                      <p:cBhvr>
                                        <p:cTn id="38" dur="500"/>
                                        <p:tgtEl>
                                          <p:spTgt spid="609304"/>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609301"/>
                                        </p:tgtEl>
                                        <p:attrNameLst>
                                          <p:attrName>style.visibility</p:attrName>
                                        </p:attrNameLst>
                                      </p:cBhvr>
                                      <p:to>
                                        <p:strVal val="visible"/>
                                      </p:to>
                                    </p:set>
                                    <p:animEffect transition="in" filter="blinds(horizontal)">
                                      <p:cBhvr>
                                        <p:cTn id="43" dur="500"/>
                                        <p:tgtEl>
                                          <p:spTgt spid="609301"/>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609298"/>
                                        </p:tgtEl>
                                        <p:attrNameLst>
                                          <p:attrName>style.visibility</p:attrName>
                                        </p:attrNameLst>
                                      </p:cBhvr>
                                      <p:to>
                                        <p:strVal val="visible"/>
                                      </p:to>
                                    </p:set>
                                    <p:animEffect transition="in" filter="blinds(horizontal)">
                                      <p:cBhvr>
                                        <p:cTn id="46" dur="500"/>
                                        <p:tgtEl>
                                          <p:spTgt spid="609298"/>
                                        </p:tgtEl>
                                      </p:cBhvr>
                                    </p:animEffect>
                                  </p:childTnLst>
                                </p:cTn>
                              </p:par>
                              <p:par>
                                <p:cTn id="47" presetID="3" presetClass="entr" presetSubtype="10" fill="hold" nodeType="withEffect">
                                  <p:stCondLst>
                                    <p:cond delay="0"/>
                                  </p:stCondLst>
                                  <p:childTnLst>
                                    <p:set>
                                      <p:cBhvr>
                                        <p:cTn id="48" dur="1" fill="hold">
                                          <p:stCondLst>
                                            <p:cond delay="0"/>
                                          </p:stCondLst>
                                        </p:cTn>
                                        <p:tgtEl>
                                          <p:spTgt spid="609293"/>
                                        </p:tgtEl>
                                        <p:attrNameLst>
                                          <p:attrName>style.visibility</p:attrName>
                                        </p:attrNameLst>
                                      </p:cBhvr>
                                      <p:to>
                                        <p:strVal val="visible"/>
                                      </p:to>
                                    </p:set>
                                    <p:animEffect transition="in" filter="blinds(horizontal)">
                                      <p:cBhvr>
                                        <p:cTn id="49" dur="500"/>
                                        <p:tgtEl>
                                          <p:spTgt spid="609293"/>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609305"/>
                                        </p:tgtEl>
                                        <p:attrNameLst>
                                          <p:attrName>style.visibility</p:attrName>
                                        </p:attrNameLst>
                                      </p:cBhvr>
                                      <p:to>
                                        <p:strVal val="visible"/>
                                      </p:to>
                                    </p:set>
                                    <p:animEffect transition="in" filter="blinds(horizontal)">
                                      <p:cBhvr>
                                        <p:cTn id="52" dur="500"/>
                                        <p:tgtEl>
                                          <p:spTgt spid="609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9294" grpId="0" animBg="1"/>
      <p:bldP spid="609297" grpId="0" animBg="1"/>
      <p:bldP spid="609298" grpId="0" animBg="1"/>
      <p:bldP spid="609299" grpId="0"/>
      <p:bldP spid="609300" grpId="0"/>
      <p:bldP spid="609301" grpId="0"/>
      <p:bldP spid="609302" grpId="0"/>
      <p:bldP spid="609303" grpId="0"/>
      <p:bldP spid="609304" grpId="0"/>
      <p:bldP spid="6093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555" name="Rectangle 3"/>
          <p:cNvSpPr>
            <a:spLocks noGrp="1" noChangeArrowheads="1"/>
          </p:cNvSpPr>
          <p:nvPr>
            <p:ph type="title"/>
          </p:nvPr>
        </p:nvSpPr>
        <p:spPr>
          <a:xfrm>
            <a:off x="1143000" y="304800"/>
            <a:ext cx="8001000" cy="685800"/>
          </a:xfrm>
        </p:spPr>
        <p:txBody>
          <a:bodyPr>
            <a:normAutofit fontScale="90000"/>
          </a:bodyPr>
          <a:lstStyle/>
          <a:p>
            <a:r>
              <a:rPr lang="en-US" sz="4000" b="1" dirty="0">
                <a:solidFill>
                  <a:srgbClr val="800000"/>
                </a:solidFill>
                <a:latin typeface="Times New Roman" pitchFamily="18" charset="0"/>
              </a:rPr>
              <a:t>Map Projection </a:t>
            </a:r>
            <a:r>
              <a:rPr lang="en-US" sz="4000" b="1" i="1" dirty="0">
                <a:solidFill>
                  <a:srgbClr val="800000"/>
                </a:solidFill>
                <a:latin typeface="Times New Roman" pitchFamily="18" charset="0"/>
              </a:rPr>
              <a:t>Types</a:t>
            </a:r>
          </a:p>
        </p:txBody>
      </p:sp>
      <p:sp>
        <p:nvSpPr>
          <p:cNvPr id="663556" name="Rectangle 4"/>
          <p:cNvSpPr>
            <a:spLocks noGrp="1" noChangeArrowheads="1"/>
          </p:cNvSpPr>
          <p:nvPr>
            <p:ph type="body" idx="1"/>
          </p:nvPr>
        </p:nvSpPr>
        <p:spPr>
          <a:xfrm>
            <a:off x="406400" y="1438275"/>
            <a:ext cx="8686800" cy="5305425"/>
          </a:xfrm>
        </p:spPr>
        <p:txBody>
          <a:bodyPr/>
          <a:lstStyle/>
          <a:p>
            <a:r>
              <a:rPr lang="en-GB" sz="2800" b="1" dirty="0">
                <a:solidFill>
                  <a:srgbClr val="800000"/>
                </a:solidFill>
                <a:latin typeface="Times New Roman" pitchFamily="18" charset="0"/>
                <a:cs typeface="Times New Roman" pitchFamily="18" charset="0"/>
              </a:rPr>
              <a:t>Cylindrical</a:t>
            </a:r>
            <a:endParaRPr lang="en-US" sz="2800" b="1" dirty="0">
              <a:solidFill>
                <a:srgbClr val="800000"/>
              </a:solidFill>
              <a:latin typeface="Times New Roman" pitchFamily="18" charset="0"/>
              <a:cs typeface="Times New Roman" pitchFamily="18" charset="0"/>
            </a:endParaRPr>
          </a:p>
          <a:p>
            <a:pPr lvl="1"/>
            <a:r>
              <a:rPr lang="en-US" sz="2400" dirty="0" smtClean="0">
                <a:solidFill>
                  <a:srgbClr val="800000"/>
                </a:solidFill>
                <a:latin typeface="Times New Roman" pitchFamily="18" charset="0"/>
              </a:rPr>
              <a:t>Project</a:t>
            </a:r>
            <a:r>
              <a:rPr lang="en-US" sz="2400" dirty="0">
                <a:solidFill>
                  <a:srgbClr val="800000"/>
                </a:solidFill>
                <a:latin typeface="Times New Roman" pitchFamily="18" charset="0"/>
              </a:rPr>
              <a:t> </a:t>
            </a:r>
            <a:r>
              <a:rPr lang="en-US" sz="2400" dirty="0" smtClean="0">
                <a:solidFill>
                  <a:srgbClr val="800000"/>
                </a:solidFill>
                <a:latin typeface="Times New Roman" pitchFamily="18" charset="0"/>
              </a:rPr>
              <a:t>onto </a:t>
            </a:r>
            <a:r>
              <a:rPr lang="en-US" sz="2400" dirty="0">
                <a:solidFill>
                  <a:srgbClr val="800000"/>
                </a:solidFill>
                <a:latin typeface="Times New Roman" pitchFamily="18" charset="0"/>
              </a:rPr>
              <a:t>a cylinder</a:t>
            </a:r>
          </a:p>
        </p:txBody>
      </p:sp>
      <p:sp>
        <p:nvSpPr>
          <p:cNvPr id="663557"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dirty="0"/>
          </a:p>
        </p:txBody>
      </p:sp>
      <p:sp>
        <p:nvSpPr>
          <p:cNvPr id="663558"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dirty="0"/>
          </a:p>
        </p:txBody>
      </p:sp>
      <p:pic>
        <p:nvPicPr>
          <p:cNvPr id="663561" name="Picture 9" descr="ProjectionType_Cylindrical"/>
          <p:cNvPicPr>
            <a:picLocks noChangeAspect="1" noChangeArrowheads="1"/>
          </p:cNvPicPr>
          <p:nvPr/>
        </p:nvPicPr>
        <p:blipFill>
          <a:blip r:embed="rId3" cstate="print"/>
          <a:srcRect/>
          <a:stretch>
            <a:fillRect/>
          </a:stretch>
        </p:blipFill>
        <p:spPr bwMode="auto">
          <a:xfrm>
            <a:off x="4132263" y="1460500"/>
            <a:ext cx="4711700" cy="5297488"/>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07" name="Picture 7" descr="ProjectionType_Azimuthal"/>
          <p:cNvPicPr>
            <a:picLocks noChangeAspect="1" noChangeArrowheads="1"/>
          </p:cNvPicPr>
          <p:nvPr/>
        </p:nvPicPr>
        <p:blipFill>
          <a:blip r:embed="rId3" cstate="print"/>
          <a:srcRect/>
          <a:stretch>
            <a:fillRect/>
          </a:stretch>
        </p:blipFill>
        <p:spPr bwMode="auto">
          <a:xfrm>
            <a:off x="3352800" y="1270081"/>
            <a:ext cx="5707063" cy="5324394"/>
          </a:xfrm>
          <a:prstGeom prst="rect">
            <a:avLst/>
          </a:prstGeom>
          <a:noFill/>
        </p:spPr>
      </p:pic>
      <p:sp>
        <p:nvSpPr>
          <p:cNvPr id="665603" name="Rectangle 3"/>
          <p:cNvSpPr>
            <a:spLocks noGrp="1" noChangeArrowheads="1"/>
          </p:cNvSpPr>
          <p:nvPr>
            <p:ph type="title"/>
          </p:nvPr>
        </p:nvSpPr>
        <p:spPr>
          <a:xfrm>
            <a:off x="1143000" y="304800"/>
            <a:ext cx="8001000" cy="685800"/>
          </a:xfrm>
        </p:spPr>
        <p:txBody>
          <a:bodyPr>
            <a:normAutofit fontScale="90000"/>
          </a:bodyPr>
          <a:lstStyle/>
          <a:p>
            <a:r>
              <a:rPr lang="en-US" sz="4000" b="1" dirty="0">
                <a:solidFill>
                  <a:srgbClr val="800000"/>
                </a:solidFill>
                <a:latin typeface="Times New Roman" pitchFamily="18" charset="0"/>
              </a:rPr>
              <a:t>Map Projection </a:t>
            </a:r>
            <a:r>
              <a:rPr lang="en-US" sz="4000" b="1" i="1" dirty="0">
                <a:solidFill>
                  <a:srgbClr val="800000"/>
                </a:solidFill>
                <a:latin typeface="Times New Roman" pitchFamily="18" charset="0"/>
              </a:rPr>
              <a:t>Types</a:t>
            </a:r>
          </a:p>
        </p:txBody>
      </p:sp>
      <p:sp>
        <p:nvSpPr>
          <p:cNvPr id="665604" name="Rectangle 4"/>
          <p:cNvSpPr>
            <a:spLocks noGrp="1" noChangeArrowheads="1"/>
          </p:cNvSpPr>
          <p:nvPr>
            <p:ph type="body" idx="1"/>
          </p:nvPr>
        </p:nvSpPr>
        <p:spPr>
          <a:xfrm>
            <a:off x="406400" y="1895475"/>
            <a:ext cx="8686800" cy="3438525"/>
          </a:xfrm>
        </p:spPr>
        <p:txBody>
          <a:bodyPr/>
          <a:lstStyle/>
          <a:p>
            <a:r>
              <a:rPr lang="en-GB" sz="2800" b="1" dirty="0">
                <a:solidFill>
                  <a:srgbClr val="800000"/>
                </a:solidFill>
                <a:latin typeface="Times New Roman" pitchFamily="18" charset="0"/>
                <a:cs typeface="Times New Roman" pitchFamily="18" charset="0"/>
              </a:rPr>
              <a:t>Azimuthal /  Planar</a:t>
            </a:r>
            <a:endParaRPr lang="en-US" sz="2800" b="1" dirty="0">
              <a:solidFill>
                <a:srgbClr val="800000"/>
              </a:solidFill>
              <a:latin typeface="Times New Roman" pitchFamily="18" charset="0"/>
              <a:cs typeface="Times New Roman" pitchFamily="18" charset="0"/>
            </a:endParaRPr>
          </a:p>
          <a:p>
            <a:pPr lvl="1"/>
            <a:r>
              <a:rPr lang="en-US" sz="2400" dirty="0" smtClean="0">
                <a:solidFill>
                  <a:srgbClr val="800000"/>
                </a:solidFill>
                <a:latin typeface="Times New Roman" pitchFamily="18" charset="0"/>
              </a:rPr>
              <a:t>Project onto </a:t>
            </a:r>
            <a:r>
              <a:rPr lang="en-US" sz="2400" dirty="0">
                <a:solidFill>
                  <a:srgbClr val="800000"/>
                </a:solidFill>
                <a:latin typeface="Times New Roman" pitchFamily="18" charset="0"/>
              </a:rPr>
              <a:t>a plane</a:t>
            </a:r>
          </a:p>
        </p:txBody>
      </p:sp>
      <p:sp>
        <p:nvSpPr>
          <p:cNvPr id="665605"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dirty="0"/>
          </a:p>
        </p:txBody>
      </p:sp>
      <p:sp>
        <p:nvSpPr>
          <p:cNvPr id="665606"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651" name="Rectangle 3"/>
          <p:cNvSpPr>
            <a:spLocks noGrp="1" noChangeArrowheads="1"/>
          </p:cNvSpPr>
          <p:nvPr>
            <p:ph type="title"/>
          </p:nvPr>
        </p:nvSpPr>
        <p:spPr>
          <a:xfrm>
            <a:off x="1143000" y="304800"/>
            <a:ext cx="8001000" cy="685800"/>
          </a:xfrm>
        </p:spPr>
        <p:txBody>
          <a:bodyPr>
            <a:normAutofit fontScale="90000"/>
          </a:bodyPr>
          <a:lstStyle/>
          <a:p>
            <a:r>
              <a:rPr lang="en-US" sz="4000" b="1" dirty="0">
                <a:solidFill>
                  <a:srgbClr val="800000"/>
                </a:solidFill>
                <a:latin typeface="Times New Roman" pitchFamily="18" charset="0"/>
              </a:rPr>
              <a:t>Map Projection </a:t>
            </a:r>
            <a:r>
              <a:rPr lang="en-US" sz="4000" b="1" i="1" dirty="0">
                <a:solidFill>
                  <a:srgbClr val="800000"/>
                </a:solidFill>
                <a:latin typeface="Times New Roman" pitchFamily="18" charset="0"/>
              </a:rPr>
              <a:t>Types</a:t>
            </a:r>
          </a:p>
        </p:txBody>
      </p:sp>
      <p:sp>
        <p:nvSpPr>
          <p:cNvPr id="667652" name="Rectangle 4"/>
          <p:cNvSpPr>
            <a:spLocks noGrp="1" noChangeArrowheads="1"/>
          </p:cNvSpPr>
          <p:nvPr>
            <p:ph type="body" idx="1"/>
          </p:nvPr>
        </p:nvSpPr>
        <p:spPr>
          <a:xfrm>
            <a:off x="406400" y="1438275"/>
            <a:ext cx="8686800" cy="5305425"/>
          </a:xfrm>
        </p:spPr>
        <p:txBody>
          <a:bodyPr/>
          <a:lstStyle/>
          <a:p>
            <a:r>
              <a:rPr lang="en-GB" sz="2800" b="1" dirty="0">
                <a:solidFill>
                  <a:srgbClr val="800000"/>
                </a:solidFill>
                <a:latin typeface="Times New Roman" pitchFamily="18" charset="0"/>
                <a:cs typeface="Times New Roman" pitchFamily="18" charset="0"/>
              </a:rPr>
              <a:t>Conic</a:t>
            </a:r>
            <a:endParaRPr lang="en-US" sz="2800" b="1" dirty="0">
              <a:solidFill>
                <a:srgbClr val="800000"/>
              </a:solidFill>
              <a:latin typeface="Times New Roman" pitchFamily="18" charset="0"/>
              <a:cs typeface="Times New Roman" pitchFamily="18" charset="0"/>
            </a:endParaRPr>
          </a:p>
          <a:p>
            <a:pPr lvl="1"/>
            <a:r>
              <a:rPr lang="en-US" sz="2400" dirty="0" smtClean="0">
                <a:solidFill>
                  <a:srgbClr val="800000"/>
                </a:solidFill>
                <a:latin typeface="Times New Roman" pitchFamily="18" charset="0"/>
              </a:rPr>
              <a:t>Project onto </a:t>
            </a:r>
            <a:r>
              <a:rPr lang="en-US" sz="2400" dirty="0">
                <a:solidFill>
                  <a:srgbClr val="800000"/>
                </a:solidFill>
                <a:latin typeface="Times New Roman" pitchFamily="18" charset="0"/>
              </a:rPr>
              <a:t>a cone</a:t>
            </a:r>
          </a:p>
        </p:txBody>
      </p:sp>
      <p:sp>
        <p:nvSpPr>
          <p:cNvPr id="667653" name="Line 5"/>
          <p:cNvSpPr>
            <a:spLocks noChangeShapeType="1"/>
          </p:cNvSpPr>
          <p:nvPr/>
        </p:nvSpPr>
        <p:spPr bwMode="auto">
          <a:xfrm>
            <a:off x="1219200" y="1066800"/>
            <a:ext cx="7772400" cy="0"/>
          </a:xfrm>
          <a:prstGeom prst="line">
            <a:avLst/>
          </a:prstGeom>
          <a:noFill/>
          <a:ln w="25400">
            <a:solidFill>
              <a:srgbClr val="800000"/>
            </a:solidFill>
            <a:round/>
            <a:headEnd/>
            <a:tailEnd/>
          </a:ln>
          <a:effectLst/>
        </p:spPr>
        <p:txBody>
          <a:bodyPr/>
          <a:lstStyle/>
          <a:p>
            <a:endParaRPr lang="en-US" dirty="0"/>
          </a:p>
        </p:txBody>
      </p:sp>
      <p:sp>
        <p:nvSpPr>
          <p:cNvPr id="667654" name="Line 6"/>
          <p:cNvSpPr>
            <a:spLocks noChangeShapeType="1"/>
          </p:cNvSpPr>
          <p:nvPr/>
        </p:nvSpPr>
        <p:spPr bwMode="auto">
          <a:xfrm flipH="1">
            <a:off x="304800" y="1066800"/>
            <a:ext cx="0" cy="5715000"/>
          </a:xfrm>
          <a:prstGeom prst="line">
            <a:avLst/>
          </a:prstGeom>
          <a:noFill/>
          <a:ln w="25400">
            <a:solidFill>
              <a:srgbClr val="800000"/>
            </a:solidFill>
            <a:round/>
            <a:headEnd/>
            <a:tailEnd/>
          </a:ln>
          <a:effectLst/>
        </p:spPr>
        <p:txBody>
          <a:bodyPr/>
          <a:lstStyle/>
          <a:p>
            <a:endParaRPr lang="en-US" dirty="0"/>
          </a:p>
        </p:txBody>
      </p:sp>
      <p:pic>
        <p:nvPicPr>
          <p:cNvPr id="667655" name="Picture 7" descr="ProjectionType_Conic"/>
          <p:cNvPicPr>
            <a:picLocks noChangeAspect="1" noChangeArrowheads="1"/>
          </p:cNvPicPr>
          <p:nvPr/>
        </p:nvPicPr>
        <p:blipFill>
          <a:blip r:embed="rId3" cstate="print"/>
          <a:srcRect/>
          <a:stretch>
            <a:fillRect/>
          </a:stretch>
        </p:blipFill>
        <p:spPr bwMode="auto">
          <a:xfrm>
            <a:off x="839788" y="2362201"/>
            <a:ext cx="6742182" cy="4370388"/>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759</TotalTime>
  <Words>1033</Words>
  <Application>Microsoft Office PowerPoint</Application>
  <PresentationFormat>On-screen Show (4:3)</PresentationFormat>
  <Paragraphs>245</Paragraphs>
  <Slides>42</Slides>
  <Notes>42</Notes>
  <HiddenSlides>3</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Announcements</vt:lpstr>
      <vt:lpstr>PowerPoint Presentation</vt:lpstr>
      <vt:lpstr>Models of the Earth</vt:lpstr>
      <vt:lpstr>Cartography</vt:lpstr>
      <vt:lpstr>Map Projections</vt:lpstr>
      <vt:lpstr>Flattening an Orange Peel ...</vt:lpstr>
      <vt:lpstr>Map Projection Types</vt:lpstr>
      <vt:lpstr>Map Projection Types</vt:lpstr>
      <vt:lpstr>Map Projection Types</vt:lpstr>
      <vt:lpstr>Map Projection Properties</vt:lpstr>
      <vt:lpstr>Different Projections Cannot be Combined</vt:lpstr>
      <vt:lpstr>Map Types</vt:lpstr>
      <vt:lpstr>Topographic Map – Example </vt:lpstr>
      <vt:lpstr>Thematic Map – Example </vt:lpstr>
      <vt:lpstr>Map Scale</vt:lpstr>
      <vt:lpstr>Scale matters ...</vt:lpstr>
      <vt:lpstr>Map Scale</vt:lpstr>
      <vt:lpstr>Map Scale</vt:lpstr>
      <vt:lpstr>Essentials &amp; Symbolization</vt:lpstr>
      <vt:lpstr>Map Essentials</vt:lpstr>
      <vt:lpstr>Map Essentials</vt:lpstr>
      <vt:lpstr>Map Symbolization</vt:lpstr>
      <vt:lpstr>Features of topography maps</vt:lpstr>
      <vt:lpstr>Topographic Maps- important features</vt:lpstr>
      <vt:lpstr>Topographic Maps- important features</vt:lpstr>
      <vt:lpstr>PowerPoint Presentation</vt:lpstr>
      <vt:lpstr>PowerPoint Presentation</vt:lpstr>
      <vt:lpstr>Slope Percent</vt:lpstr>
      <vt:lpstr>PowerPoint Presentation</vt:lpstr>
      <vt:lpstr>PowerPoint Presentation</vt:lpstr>
      <vt:lpstr>Location &amp; coordination</vt:lpstr>
      <vt:lpstr>PowerPoint Presentation</vt:lpstr>
      <vt:lpstr>Township and Range</vt:lpstr>
      <vt:lpstr>Township and Range</vt:lpstr>
      <vt:lpstr>PowerPoint Presentation</vt:lpstr>
      <vt:lpstr>PowerPoint Presentation</vt:lpstr>
      <vt:lpstr>elevation</vt:lpstr>
      <vt:lpstr>Elevation on Topo Maps</vt:lpstr>
      <vt:lpstr>PowerPoint Presentation</vt:lpstr>
      <vt:lpstr>Example from your lab ...</vt:lpstr>
      <vt:lpstr>PowerPoint Presentation</vt:lpstr>
      <vt:lpstr>Topographic Profile / Cross-Section</vt:lpstr>
    </vt:vector>
  </TitlesOfParts>
  <Company>The University of Arizona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jminor</dc:creator>
  <cp:lastModifiedBy>Chris Guiterman</cp:lastModifiedBy>
  <cp:revision>52</cp:revision>
  <dcterms:created xsi:type="dcterms:W3CDTF">2010-01-26T20:29:59Z</dcterms:created>
  <dcterms:modified xsi:type="dcterms:W3CDTF">2014-01-27T16:59:33Z</dcterms:modified>
</cp:coreProperties>
</file>