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54" r:id="rId2"/>
    <p:sldId id="348" r:id="rId3"/>
    <p:sldId id="300" r:id="rId4"/>
    <p:sldId id="304" r:id="rId5"/>
    <p:sldId id="279" r:id="rId6"/>
    <p:sldId id="280" r:id="rId7"/>
    <p:sldId id="281" r:id="rId8"/>
    <p:sldId id="367" r:id="rId9"/>
    <p:sldId id="282" r:id="rId10"/>
    <p:sldId id="283" r:id="rId11"/>
    <p:sldId id="284" r:id="rId12"/>
    <p:sldId id="361" r:id="rId13"/>
    <p:sldId id="287" r:id="rId14"/>
    <p:sldId id="288" r:id="rId15"/>
    <p:sldId id="296" r:id="rId16"/>
    <p:sldId id="366" r:id="rId17"/>
    <p:sldId id="355" r:id="rId18"/>
    <p:sldId id="356" r:id="rId19"/>
    <p:sldId id="362" r:id="rId20"/>
    <p:sldId id="358" r:id="rId21"/>
    <p:sldId id="363" r:id="rId22"/>
    <p:sldId id="357" r:id="rId23"/>
    <p:sldId id="365" r:id="rId24"/>
    <p:sldId id="359" r:id="rId25"/>
    <p:sldId id="360" r:id="rId26"/>
    <p:sldId id="364" r:id="rId27"/>
    <p:sldId id="349" r:id="rId2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171" autoAdjust="0"/>
  </p:normalViewPr>
  <p:slideViewPr>
    <p:cSldViewPr>
      <p:cViewPr>
        <p:scale>
          <a:sx n="60" d="100"/>
          <a:sy n="60" d="100"/>
        </p:scale>
        <p:origin x="-3000" y="-7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C2C7197-6F42-420A-9B1F-1445E23F5C60}" type="datetimeFigureOut">
              <a:rPr lang="en-US" smtClean="0"/>
              <a:pPr/>
              <a:t>2/10/2014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7DB9F76C-3758-4D79-BB34-F4825F94F006}" type="slidenum">
              <a:rPr lang="en-US" smtClean="0"/>
              <a:pPr/>
              <a:t>‹#›</a:t>
            </a:fld>
            <a:endParaRPr lang="en-US"/>
          </a:p>
        </p:txBody>
      </p:sp>
    </p:spTree>
    <p:extLst>
      <p:ext uri="{BB962C8B-B14F-4D97-AF65-F5344CB8AC3E}">
        <p14:creationId xmlns:p14="http://schemas.microsoft.com/office/powerpoint/2010/main" val="2578306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Travel_time"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en.wikipedia.org/wiki/Speed_of_light"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1</a:t>
            </a:fld>
            <a:endParaRPr lang="en-US"/>
          </a:p>
        </p:txBody>
      </p:sp>
    </p:spTree>
    <p:extLst>
      <p:ext uri="{BB962C8B-B14F-4D97-AF65-F5344CB8AC3E}">
        <p14:creationId xmlns:p14="http://schemas.microsoft.com/office/powerpoint/2010/main" val="2425094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DE29EA-79A8-45D1-B7D0-4E9555A4393F}" type="slidenum">
              <a:rPr lang="en-US"/>
              <a:pPr/>
              <a:t>10</a:t>
            </a:fld>
            <a:endParaRPr lang="en-US"/>
          </a:p>
        </p:txBody>
      </p:sp>
      <p:sp>
        <p:nvSpPr>
          <p:cNvPr id="946178" name="Rectangle 2"/>
          <p:cNvSpPr>
            <a:spLocks noGrp="1" noRot="1" noChangeAspect="1" noChangeArrowheads="1" noTextEdit="1"/>
          </p:cNvSpPr>
          <p:nvPr>
            <p:ph type="sldImg"/>
          </p:nvPr>
        </p:nvSpPr>
        <p:spPr>
          <a:ln/>
        </p:spPr>
      </p:sp>
      <p:sp>
        <p:nvSpPr>
          <p:cNvPr id="946179" name="Rectangle 3"/>
          <p:cNvSpPr>
            <a:spLocks noGrp="1" noChangeArrowheads="1"/>
          </p:cNvSpPr>
          <p:nvPr>
            <p:ph type="body" idx="1"/>
          </p:nvPr>
        </p:nvSpPr>
        <p:spPr/>
        <p:txBody>
          <a:bodyPr/>
          <a:lstStyle/>
          <a:p>
            <a:pPr algn="l"/>
            <a:r>
              <a:rPr lang="en-US" b="0" i="0" dirty="0" smtClean="0">
                <a:solidFill>
                  <a:srgbClr val="000000"/>
                </a:solidFill>
                <a:effectLst/>
                <a:latin typeface="Arial"/>
              </a:rPr>
              <a:t>To provide an introductory description of how a GPS receiver works, errors will be ignored in this section. Using messages received from a minimum of four visible satellites, a GPS receiver is able to determine the times sent and then the satellite positions corresponding to these times sent. The x, y, and z components of position, and the time sent, are designated as  where the subscript </a:t>
            </a:r>
            <a:r>
              <a:rPr lang="en-US" b="0" i="1" dirty="0" smtClean="0">
                <a:solidFill>
                  <a:srgbClr val="000000"/>
                </a:solidFill>
                <a:effectLst/>
                <a:latin typeface="Arial"/>
              </a:rPr>
              <a:t>i</a:t>
            </a:r>
            <a:r>
              <a:rPr lang="en-US" b="0" i="0" dirty="0" smtClean="0">
                <a:solidFill>
                  <a:srgbClr val="000000"/>
                </a:solidFill>
                <a:effectLst/>
                <a:latin typeface="Arial"/>
              </a:rPr>
              <a:t> is the satellite number and has the value 1, 2, 3, or 4. Knowing the indicated time the message was received , the GPS receiver can compute the transit time of the message as . Assuming the message </a:t>
            </a:r>
            <a:r>
              <a:rPr lang="en-US" b="0" i="0" u="none" strike="noStrike" dirty="0" smtClean="0">
                <a:solidFill>
                  <a:srgbClr val="0645AD"/>
                </a:solidFill>
                <a:effectLst/>
                <a:latin typeface="Arial"/>
                <a:hlinkClick r:id="rId3" tooltip="Travel time"/>
              </a:rPr>
              <a:t>traveled</a:t>
            </a:r>
            <a:r>
              <a:rPr lang="en-US" b="0" i="0" dirty="0" smtClean="0">
                <a:solidFill>
                  <a:srgbClr val="000000"/>
                </a:solidFill>
                <a:effectLst/>
                <a:latin typeface="Arial"/>
              </a:rPr>
              <a:t> at the speed of light, </a:t>
            </a:r>
            <a:r>
              <a:rPr lang="en-US" b="0" i="0" u="none" strike="noStrike" dirty="0" smtClean="0">
                <a:solidFill>
                  <a:srgbClr val="0645AD"/>
                </a:solidFill>
                <a:effectLst/>
                <a:latin typeface="Arial"/>
                <a:hlinkClick r:id="rId4" tooltip="Speed of light"/>
              </a:rPr>
              <a:t>c</a:t>
            </a:r>
            <a:r>
              <a:rPr lang="en-US" b="0" i="0" dirty="0" smtClean="0">
                <a:solidFill>
                  <a:srgbClr val="000000"/>
                </a:solidFill>
                <a:effectLst/>
                <a:latin typeface="Arial"/>
              </a:rPr>
              <a:t>, the distance traveled or </a:t>
            </a:r>
            <a:r>
              <a:rPr lang="en-US" b="0" i="0" dirty="0" err="1" smtClean="0">
                <a:solidFill>
                  <a:srgbClr val="000000"/>
                </a:solidFill>
                <a:effectLst/>
                <a:latin typeface="Arial"/>
              </a:rPr>
              <a:t>pseudorange</a:t>
            </a:r>
            <a:r>
              <a:rPr lang="en-US" b="0" i="0" dirty="0" smtClean="0">
                <a:solidFill>
                  <a:srgbClr val="000000"/>
                </a:solidFill>
                <a:effectLst/>
                <a:latin typeface="Arial"/>
              </a:rPr>
              <a:t>,  can be computed as .</a:t>
            </a:r>
          </a:p>
          <a:p>
            <a:pPr algn="l"/>
            <a:r>
              <a:rPr lang="en-US" b="0" i="0" dirty="0" smtClean="0">
                <a:solidFill>
                  <a:srgbClr val="000000"/>
                </a:solidFill>
                <a:effectLst/>
                <a:latin typeface="Arial"/>
              </a:rPr>
              <a:t>A satellite's position and </a:t>
            </a:r>
            <a:r>
              <a:rPr lang="en-US" b="0" i="0" dirty="0" err="1" smtClean="0">
                <a:solidFill>
                  <a:srgbClr val="000000"/>
                </a:solidFill>
                <a:effectLst/>
                <a:latin typeface="Arial"/>
              </a:rPr>
              <a:t>pseudorange</a:t>
            </a:r>
            <a:r>
              <a:rPr lang="en-US" b="0" i="0" dirty="0" smtClean="0">
                <a:solidFill>
                  <a:srgbClr val="000000"/>
                </a:solidFill>
                <a:effectLst/>
                <a:latin typeface="Arial"/>
              </a:rPr>
              <a:t> define a sphere, centered on the satellite with radius equal to the </a:t>
            </a:r>
            <a:r>
              <a:rPr lang="en-US" b="0" i="0" dirty="0" err="1" smtClean="0">
                <a:solidFill>
                  <a:srgbClr val="000000"/>
                </a:solidFill>
                <a:effectLst/>
                <a:latin typeface="Arial"/>
              </a:rPr>
              <a:t>pseudorange</a:t>
            </a:r>
            <a:r>
              <a:rPr lang="en-US" b="0" i="0" dirty="0" smtClean="0">
                <a:solidFill>
                  <a:srgbClr val="000000"/>
                </a:solidFill>
                <a:effectLst/>
                <a:latin typeface="Arial"/>
              </a:rPr>
              <a:t>. The position of the receiver is somewhere on the surface of this sphere. Thus with four satellites, the indicated position of the GPS receiver is at or near the intersection of the surfaces of four spheres. In the ideal case of no errors, the GPS receiver would be at a precise intersection of the four surfaces.</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D7E727-0467-40B8-90F2-EB26BBDC0AC9}" type="slidenum">
              <a:rPr lang="en-US"/>
              <a:pPr/>
              <a:t>11</a:t>
            </a:fld>
            <a:endParaRPr lang="en-US"/>
          </a:p>
        </p:txBody>
      </p:sp>
      <p:sp>
        <p:nvSpPr>
          <p:cNvPr id="949250" name="Rectangle 2"/>
          <p:cNvSpPr>
            <a:spLocks noGrp="1" noRot="1" noChangeAspect="1"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n-US" dirty="0" smtClean="0"/>
          </a:p>
          <a:p>
            <a:r>
              <a:rPr lang="en-US" dirty="0" smtClean="0"/>
              <a:t>To locate itself, a GPS receiver must find the distance to three satellites of known position. If the receiver finds that it is x miles from one satellite, it knows that it must be somewhere on an imaginary sphere, with the satellites as the center an a radius of x. If the receiver can generate these sphere for two satellites, it knows it can only be located where the surfaces of the two spheres intersect. The two spheres overlap in a ring of possible receiver positions.</a:t>
            </a:r>
          </a:p>
          <a:p>
            <a:endParaRPr lang="en-US" dirty="0" smtClean="0"/>
          </a:p>
          <a:p>
            <a:r>
              <a:rPr lang="en-US" dirty="0" smtClean="0"/>
              <a:t>By generating a sphere for a third satellite, the receiver narrows its possible position down to two points. The receiver dismisses the point located in space leaving only one possible position.</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12</a:t>
            </a:fld>
            <a:endParaRPr lang="en-US"/>
          </a:p>
        </p:txBody>
      </p:sp>
    </p:spTree>
    <p:extLst>
      <p:ext uri="{BB962C8B-B14F-4D97-AF65-F5344CB8AC3E}">
        <p14:creationId xmlns:p14="http://schemas.microsoft.com/office/powerpoint/2010/main" val="3566863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638783-6405-48AB-822F-35C4B6CEFBD7}" type="slidenum">
              <a:rPr lang="en-US"/>
              <a:pPr/>
              <a:t>13</a:t>
            </a:fld>
            <a:endParaRPr lang="en-US"/>
          </a:p>
        </p:txBody>
      </p:sp>
      <p:sp>
        <p:nvSpPr>
          <p:cNvPr id="889858" name="Rectangle 2"/>
          <p:cNvSpPr>
            <a:spLocks noGrp="1" noRot="1" noChangeAspect="1" noChangeArrowheads="1" noTextEdit="1"/>
          </p:cNvSpPr>
          <p:nvPr>
            <p:ph type="sldImg"/>
          </p:nvPr>
        </p:nvSpPr>
        <p:spPr>
          <a:ln/>
        </p:spPr>
      </p:sp>
      <p:sp>
        <p:nvSpPr>
          <p:cNvPr id="889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97D763-5385-4F0E-B2EE-55AB30B0E26C}" type="slidenum">
              <a:rPr lang="en-US"/>
              <a:pPr/>
              <a:t>14</a:t>
            </a:fld>
            <a:endParaRPr lang="en-US"/>
          </a:p>
        </p:txBody>
      </p:sp>
      <p:sp>
        <p:nvSpPr>
          <p:cNvPr id="885762" name="Rectangle 2"/>
          <p:cNvSpPr>
            <a:spLocks noGrp="1" noRot="1" noChangeAspect="1" noChangeArrowheads="1" noTextEdit="1"/>
          </p:cNvSpPr>
          <p:nvPr>
            <p:ph type="sldImg"/>
          </p:nvPr>
        </p:nvSpPr>
        <p:spPr>
          <a:ln/>
        </p:spPr>
      </p:sp>
      <p:sp>
        <p:nvSpPr>
          <p:cNvPr id="885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CE0AA4-78EE-468A-B228-1D3AE9D148B3}" type="slidenum">
              <a:rPr lang="en-US"/>
              <a:pPr/>
              <a:t>15</a:t>
            </a:fld>
            <a:endParaRPr lang="en-US"/>
          </a:p>
        </p:txBody>
      </p:sp>
      <p:sp>
        <p:nvSpPr>
          <p:cNvPr id="809986" name="Rectangle 2"/>
          <p:cNvSpPr>
            <a:spLocks noGrp="1" noRot="1" noChangeAspect="1" noChangeArrowheads="1" noTextEdit="1"/>
          </p:cNvSpPr>
          <p:nvPr>
            <p:ph type="sldImg"/>
          </p:nvPr>
        </p:nvSpPr>
        <p:spPr>
          <a:ln/>
        </p:spPr>
      </p:sp>
      <p:sp>
        <p:nvSpPr>
          <p:cNvPr id="809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16</a:t>
            </a:fld>
            <a:endParaRPr lang="en-US"/>
          </a:p>
        </p:txBody>
      </p:sp>
    </p:spTree>
    <p:extLst>
      <p:ext uri="{BB962C8B-B14F-4D97-AF65-F5344CB8AC3E}">
        <p14:creationId xmlns:p14="http://schemas.microsoft.com/office/powerpoint/2010/main" val="34937650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17</a:t>
            </a:fld>
            <a:endParaRPr lang="en-US"/>
          </a:p>
        </p:txBody>
      </p:sp>
    </p:spTree>
    <p:extLst>
      <p:ext uri="{BB962C8B-B14F-4D97-AF65-F5344CB8AC3E}">
        <p14:creationId xmlns:p14="http://schemas.microsoft.com/office/powerpoint/2010/main" val="13248408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18</a:t>
            </a:fld>
            <a:endParaRPr lang="en-US"/>
          </a:p>
        </p:txBody>
      </p:sp>
    </p:spTree>
    <p:extLst>
      <p:ext uri="{BB962C8B-B14F-4D97-AF65-F5344CB8AC3E}">
        <p14:creationId xmlns:p14="http://schemas.microsoft.com/office/powerpoint/2010/main" val="17405257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19</a:t>
            </a:fld>
            <a:endParaRPr lang="en-US"/>
          </a:p>
        </p:txBody>
      </p:sp>
    </p:spTree>
    <p:extLst>
      <p:ext uri="{BB962C8B-B14F-4D97-AF65-F5344CB8AC3E}">
        <p14:creationId xmlns:p14="http://schemas.microsoft.com/office/powerpoint/2010/main" val="3133785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Who’s used a GPS before?</a:t>
            </a:r>
          </a:p>
          <a:p>
            <a:r>
              <a:rPr lang="en-US" dirty="0" smtClean="0"/>
              <a:t>Why use it?</a:t>
            </a:r>
          </a:p>
          <a:p>
            <a:r>
              <a:rPr lang="en-US" dirty="0" smtClean="0"/>
              <a:t>Confidence</a:t>
            </a:r>
          </a:p>
          <a:p>
            <a:r>
              <a:rPr lang="en-US" dirty="0" smtClean="0"/>
              <a:t>Independent</a:t>
            </a:r>
            <a:r>
              <a:rPr lang="en-US" baseline="0" dirty="0" smtClean="0"/>
              <a:t> verification of location</a:t>
            </a:r>
          </a:p>
          <a:p>
            <a:r>
              <a:rPr lang="en-US" baseline="0" dirty="0" smtClean="0"/>
              <a:t>Not as effective without traditional map and compass skills</a:t>
            </a:r>
            <a:endParaRPr lang="en-US" dirty="0"/>
          </a:p>
        </p:txBody>
      </p:sp>
      <p:sp>
        <p:nvSpPr>
          <p:cNvPr id="4" name="Slide Number Placeholder 3"/>
          <p:cNvSpPr>
            <a:spLocks noGrp="1"/>
          </p:cNvSpPr>
          <p:nvPr>
            <p:ph type="sldNum" sz="quarter" idx="10"/>
          </p:nvPr>
        </p:nvSpPr>
        <p:spPr/>
        <p:txBody>
          <a:bodyPr/>
          <a:lstStyle/>
          <a:p>
            <a:fld id="{7DB9F76C-3758-4D79-BB34-F4825F94F006}" type="slidenum">
              <a:rPr lang="en-US" smtClean="0"/>
              <a:pPr/>
              <a:t>2</a:t>
            </a:fld>
            <a:endParaRPr lang="en-US"/>
          </a:p>
        </p:txBody>
      </p:sp>
    </p:spTree>
    <p:extLst>
      <p:ext uri="{BB962C8B-B14F-4D97-AF65-F5344CB8AC3E}">
        <p14:creationId xmlns:p14="http://schemas.microsoft.com/office/powerpoint/2010/main" val="3601366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20</a:t>
            </a:fld>
            <a:endParaRPr lang="en-US"/>
          </a:p>
        </p:txBody>
      </p:sp>
    </p:spTree>
    <p:extLst>
      <p:ext uri="{BB962C8B-B14F-4D97-AF65-F5344CB8AC3E}">
        <p14:creationId xmlns:p14="http://schemas.microsoft.com/office/powerpoint/2010/main" val="3972194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21</a:t>
            </a:fld>
            <a:endParaRPr lang="en-US"/>
          </a:p>
        </p:txBody>
      </p:sp>
    </p:spTree>
    <p:extLst>
      <p:ext uri="{BB962C8B-B14F-4D97-AF65-F5344CB8AC3E}">
        <p14:creationId xmlns:p14="http://schemas.microsoft.com/office/powerpoint/2010/main" val="3972194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22</a:t>
            </a:fld>
            <a:endParaRPr lang="en-US"/>
          </a:p>
        </p:txBody>
      </p:sp>
    </p:spTree>
    <p:extLst>
      <p:ext uri="{BB962C8B-B14F-4D97-AF65-F5344CB8AC3E}">
        <p14:creationId xmlns:p14="http://schemas.microsoft.com/office/powerpoint/2010/main" val="21223526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23</a:t>
            </a:fld>
            <a:endParaRPr lang="en-US"/>
          </a:p>
        </p:txBody>
      </p:sp>
    </p:spTree>
    <p:extLst>
      <p:ext uri="{BB962C8B-B14F-4D97-AF65-F5344CB8AC3E}">
        <p14:creationId xmlns:p14="http://schemas.microsoft.com/office/powerpoint/2010/main" val="32881963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24</a:t>
            </a:fld>
            <a:endParaRPr lang="en-US"/>
          </a:p>
        </p:txBody>
      </p:sp>
    </p:spTree>
    <p:extLst>
      <p:ext uri="{BB962C8B-B14F-4D97-AF65-F5344CB8AC3E}">
        <p14:creationId xmlns:p14="http://schemas.microsoft.com/office/powerpoint/2010/main" val="292389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25</a:t>
            </a:fld>
            <a:endParaRPr lang="en-US"/>
          </a:p>
        </p:txBody>
      </p:sp>
    </p:spTree>
    <p:extLst>
      <p:ext uri="{BB962C8B-B14F-4D97-AF65-F5344CB8AC3E}">
        <p14:creationId xmlns:p14="http://schemas.microsoft.com/office/powerpoint/2010/main" val="25002635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26</a:t>
            </a:fld>
            <a:endParaRPr lang="en-US"/>
          </a:p>
        </p:txBody>
      </p:sp>
    </p:spTree>
    <p:extLst>
      <p:ext uri="{BB962C8B-B14F-4D97-AF65-F5344CB8AC3E}">
        <p14:creationId xmlns:p14="http://schemas.microsoft.com/office/powerpoint/2010/main" val="2972201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27</a:t>
            </a:fld>
            <a:endParaRPr lang="en-US"/>
          </a:p>
        </p:txBody>
      </p:sp>
    </p:spTree>
    <p:extLst>
      <p:ext uri="{BB962C8B-B14F-4D97-AF65-F5344CB8AC3E}">
        <p14:creationId xmlns:p14="http://schemas.microsoft.com/office/powerpoint/2010/main" val="4260113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B826A5-8CC4-477F-99EA-A0AA1231FA4B}" type="slidenum">
              <a:rPr lang="en-US"/>
              <a:pPr/>
              <a:t>3</a:t>
            </a:fld>
            <a:endParaRPr lang="en-US"/>
          </a:p>
        </p:txBody>
      </p:sp>
      <p:sp>
        <p:nvSpPr>
          <p:cNvPr id="726018" name="Rectangle 2"/>
          <p:cNvSpPr>
            <a:spLocks noGrp="1" noRot="1" noChangeAspect="1" noChangeArrowheads="1" noTextEdit="1"/>
          </p:cNvSpPr>
          <p:nvPr>
            <p:ph type="sldImg"/>
          </p:nvPr>
        </p:nvSpPr>
        <p:spPr>
          <a:xfrm>
            <a:off x="1260475" y="720725"/>
            <a:ext cx="4800600" cy="3600450"/>
          </a:xfrm>
          <a:ln/>
        </p:spPr>
      </p:sp>
      <p:sp>
        <p:nvSpPr>
          <p:cNvPr id="726019" name="Rectangle 3"/>
          <p:cNvSpPr>
            <a:spLocks noGrp="1" noChangeArrowheads="1"/>
          </p:cNvSpPr>
          <p:nvPr>
            <p:ph type="body" idx="1"/>
          </p:nvPr>
        </p:nvSpPr>
        <p:spPr/>
        <p:txBody>
          <a:bodyPr/>
          <a:lstStyle/>
          <a:p>
            <a:r>
              <a:rPr lang="en-US" sz="1400" b="1" dirty="0"/>
              <a:t>Hand mapping has more limited accuracy, can be more time consuming, and is hard to transfer to the computer.</a:t>
            </a:r>
            <a:br>
              <a:rPr lang="en-US" sz="1400" b="1" dirty="0"/>
            </a:br>
            <a:endParaRPr lang="en-US" sz="1400" b="1" dirty="0"/>
          </a:p>
          <a:p>
            <a:r>
              <a:rPr lang="en-US" sz="1400" b="1" dirty="0"/>
              <a:t>GPS coordinates can transfer directly to computerized mapping, known as Geographic Information Systems (GIS), permitting overlay analysis and modeling.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pPr/>
              <a:t>4</a:t>
            </a:fld>
            <a:endParaRPr lang="en-US"/>
          </a:p>
        </p:txBody>
      </p:sp>
    </p:spTree>
    <p:extLst>
      <p:ext uri="{BB962C8B-B14F-4D97-AF65-F5344CB8AC3E}">
        <p14:creationId xmlns:p14="http://schemas.microsoft.com/office/powerpoint/2010/main" val="3726768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DBFA4B-AA17-466B-8C27-E321B026215D}" type="slidenum">
              <a:rPr lang="en-US"/>
              <a:pPr/>
              <a:t>5</a:t>
            </a:fld>
            <a:endParaRPr lang="en-US"/>
          </a:p>
        </p:txBody>
      </p:sp>
      <p:sp>
        <p:nvSpPr>
          <p:cNvPr id="935938" name="Rectangle 2"/>
          <p:cNvSpPr>
            <a:spLocks noGrp="1" noRot="1" noChangeAspect="1" noChangeArrowheads="1" noTextEdit="1"/>
          </p:cNvSpPr>
          <p:nvPr>
            <p:ph type="sldImg"/>
          </p:nvPr>
        </p:nvSpPr>
        <p:spPr>
          <a:ln/>
        </p:spPr>
      </p:sp>
      <p:sp>
        <p:nvSpPr>
          <p:cNvPr id="935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62FBDB-945A-4D73-809B-75B858F44F14}" type="slidenum">
              <a:rPr lang="en-US"/>
              <a:pPr/>
              <a:t>6</a:t>
            </a:fld>
            <a:endParaRPr lang="en-US"/>
          </a:p>
        </p:txBody>
      </p:sp>
      <p:sp>
        <p:nvSpPr>
          <p:cNvPr id="937986" name="Rectangle 2"/>
          <p:cNvSpPr>
            <a:spLocks noGrp="1" noRot="1" noChangeAspect="1" noChangeArrowheads="1" noTextEdit="1"/>
          </p:cNvSpPr>
          <p:nvPr>
            <p:ph type="sldImg"/>
          </p:nvPr>
        </p:nvSpPr>
        <p:spPr>
          <a:ln/>
        </p:spPr>
      </p:sp>
      <p:sp>
        <p:nvSpPr>
          <p:cNvPr id="937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7E4EA6-877B-4042-AA16-A0CE3FA823A5}" type="slidenum">
              <a:rPr lang="en-US"/>
              <a:pPr/>
              <a:t>7</a:t>
            </a:fld>
            <a:endParaRPr lang="en-US"/>
          </a:p>
        </p:txBody>
      </p:sp>
      <p:sp>
        <p:nvSpPr>
          <p:cNvPr id="940034" name="Rectangle 2"/>
          <p:cNvSpPr>
            <a:spLocks noGrp="1" noRot="1" noChangeAspect="1" noChangeArrowheads="1" noTextEdit="1"/>
          </p:cNvSpPr>
          <p:nvPr>
            <p:ph type="sldImg"/>
          </p:nvPr>
        </p:nvSpPr>
        <p:spPr>
          <a:ln/>
        </p:spPr>
      </p:sp>
      <p:sp>
        <p:nvSpPr>
          <p:cNvPr id="940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9F76C-3758-4D79-BB34-F4825F94F006}"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566863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2383FA-1423-4B55-9D21-B061457806C5}" type="slidenum">
              <a:rPr lang="en-US"/>
              <a:pPr/>
              <a:t>9</a:t>
            </a:fld>
            <a:endParaRPr lang="en-US"/>
          </a:p>
        </p:txBody>
      </p:sp>
      <p:sp>
        <p:nvSpPr>
          <p:cNvPr id="942082" name="Rectangle 2"/>
          <p:cNvSpPr>
            <a:spLocks noGrp="1" noRot="1" noChangeAspect="1" noChangeArrowheads="1" noTextEdit="1"/>
          </p:cNvSpPr>
          <p:nvPr>
            <p:ph type="sldImg"/>
          </p:nvPr>
        </p:nvSpPr>
        <p:spPr>
          <a:ln/>
        </p:spPr>
      </p:sp>
      <p:sp>
        <p:nvSpPr>
          <p:cNvPr id="94208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802827-2975-4E5A-8589-84CB1B8C4979}" type="datetimeFigureOut">
              <a:rPr lang="en-US" smtClean="0"/>
              <a:pPr/>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802827-2975-4E5A-8589-84CB1B8C4979}" type="datetimeFigureOut">
              <a:rPr lang="en-US" smtClean="0"/>
              <a:pPr/>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802827-2975-4E5A-8589-84CB1B8C4979}" type="datetimeFigureOut">
              <a:rPr lang="en-US" smtClean="0"/>
              <a:pPr/>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802827-2975-4E5A-8589-84CB1B8C4979}" type="datetimeFigureOut">
              <a:rPr lang="en-US" smtClean="0"/>
              <a:pPr/>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802827-2975-4E5A-8589-84CB1B8C4979}" type="datetimeFigureOut">
              <a:rPr lang="en-US" smtClean="0"/>
              <a:pPr/>
              <a:t>2/10/2014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802827-2975-4E5A-8589-84CB1B8C4979}" type="datetimeFigureOut">
              <a:rPr lang="en-US" smtClean="0"/>
              <a:pPr/>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802827-2975-4E5A-8589-84CB1B8C4979}" type="datetimeFigureOut">
              <a:rPr lang="en-US" smtClean="0"/>
              <a:pPr/>
              <a:t>2/10/2014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802827-2975-4E5A-8589-84CB1B8C4979}" type="datetimeFigureOut">
              <a:rPr lang="en-US" smtClean="0"/>
              <a:pPr/>
              <a:t>2/10/2014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802827-2975-4E5A-8589-84CB1B8C4979}" type="datetimeFigureOut">
              <a:rPr lang="en-US" smtClean="0"/>
              <a:pPr/>
              <a:t>2/10/2014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802827-2975-4E5A-8589-84CB1B8C4979}" type="datetimeFigureOut">
              <a:rPr lang="en-US" smtClean="0"/>
              <a:pPr/>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802827-2975-4E5A-8589-84CB1B8C4979}" type="datetimeFigureOut">
              <a:rPr lang="en-US" smtClean="0"/>
              <a:pPr/>
              <a:t>2/10/2014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16CA34-BDE5-4EFC-B41E-66007F0EE9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802827-2975-4E5A-8589-84CB1B8C4979}" type="datetimeFigureOut">
              <a:rPr lang="en-US" smtClean="0"/>
              <a:pPr/>
              <a:t>2/10/2014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16CA34-BDE5-4EFC-B41E-66007F0EE9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0.e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1.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This is the </a:t>
            </a:r>
            <a:r>
              <a:rPr lang="en-US" u="sng" dirty="0" smtClean="0"/>
              <a:t>l</a:t>
            </a:r>
            <a:r>
              <a:rPr lang="en-US" u="sng" dirty="0" smtClean="0"/>
              <a:t>ast </a:t>
            </a:r>
            <a:r>
              <a:rPr lang="en-US" u="sng" dirty="0" smtClean="0"/>
              <a:t>week to </a:t>
            </a:r>
            <a:r>
              <a:rPr lang="en-US" u="sng" dirty="0" smtClean="0"/>
              <a:t>decide</a:t>
            </a:r>
            <a:r>
              <a:rPr lang="en-US" dirty="0" smtClean="0"/>
              <a:t> your Research </a:t>
            </a:r>
            <a:r>
              <a:rPr lang="en-US" dirty="0" smtClean="0"/>
              <a:t>Report </a:t>
            </a:r>
            <a:r>
              <a:rPr lang="en-US" dirty="0" smtClean="0"/>
              <a:t>project</a:t>
            </a:r>
            <a:endParaRPr lang="en-US" dirty="0" smtClean="0"/>
          </a:p>
          <a:p>
            <a:pPr lvl="1"/>
            <a:r>
              <a:rPr lang="en-US" dirty="0" smtClean="0"/>
              <a:t>Sign up on D2L</a:t>
            </a:r>
          </a:p>
          <a:p>
            <a:endParaRPr lang="en-US" dirty="0"/>
          </a:p>
          <a:p>
            <a:r>
              <a:rPr lang="en-US" dirty="0" smtClean="0"/>
              <a:t>Today:</a:t>
            </a:r>
          </a:p>
          <a:p>
            <a:pPr lvl="1"/>
            <a:r>
              <a:rPr lang="en-US" dirty="0" smtClean="0"/>
              <a:t>Lecture on GPS mapping and use</a:t>
            </a:r>
          </a:p>
          <a:p>
            <a:pPr lvl="1"/>
            <a:r>
              <a:rPr lang="en-US" dirty="0" smtClean="0"/>
              <a:t>Lab using GPS devices</a:t>
            </a:r>
            <a:endParaRPr lang="en-US" dirty="0"/>
          </a:p>
        </p:txBody>
      </p:sp>
    </p:spTree>
    <p:extLst>
      <p:ext uri="{BB962C8B-B14F-4D97-AF65-F5344CB8AC3E}">
        <p14:creationId xmlns:p14="http://schemas.microsoft.com/office/powerpoint/2010/main" val="2207513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5" name="Rectangle 3"/>
          <p:cNvSpPr>
            <a:spLocks noGrp="1" noChangeArrowheads="1"/>
          </p:cNvSpPr>
          <p:nvPr>
            <p:ph type="title"/>
          </p:nvPr>
        </p:nvSpPr>
        <p:spPr>
          <a:xfrm>
            <a:off x="1143000" y="304800"/>
            <a:ext cx="8001000" cy="685800"/>
          </a:xfrm>
        </p:spPr>
        <p:txBody>
          <a:bodyPr>
            <a:normAutofit fontScale="90000"/>
          </a:bodyPr>
          <a:lstStyle/>
          <a:p>
            <a:r>
              <a:rPr lang="en-US" sz="4000" b="1" dirty="0" smtClean="0">
                <a:solidFill>
                  <a:srgbClr val="800000"/>
                </a:solidFill>
                <a:latin typeface="Times New Roman" pitchFamily="96" charset="0"/>
              </a:rPr>
              <a:t>Determining a Location</a:t>
            </a:r>
            <a:endParaRPr lang="en-US" sz="4000" b="1" dirty="0">
              <a:solidFill>
                <a:srgbClr val="800000"/>
              </a:solidFill>
              <a:latin typeface="Times New Roman" pitchFamily="96" charset="0"/>
            </a:endParaRPr>
          </a:p>
        </p:txBody>
      </p:sp>
      <p:sp>
        <p:nvSpPr>
          <p:cNvPr id="945156" name="Rectangle 4"/>
          <p:cNvSpPr>
            <a:spLocks noGrp="1" noChangeArrowheads="1"/>
          </p:cNvSpPr>
          <p:nvPr>
            <p:ph type="body" idx="1"/>
          </p:nvPr>
        </p:nvSpPr>
        <p:spPr>
          <a:xfrm>
            <a:off x="406400" y="1438275"/>
            <a:ext cx="8737600" cy="5305425"/>
          </a:xfrm>
        </p:spPr>
        <p:txBody>
          <a:bodyPr/>
          <a:lstStyle/>
          <a:p>
            <a:r>
              <a:rPr lang="en-US" sz="2600" dirty="0">
                <a:solidFill>
                  <a:srgbClr val="800000"/>
                </a:solidFill>
                <a:latin typeface="Times New Roman" pitchFamily="96" charset="0"/>
              </a:rPr>
              <a:t>Determining </a:t>
            </a:r>
            <a:r>
              <a:rPr lang="en-US" sz="2600" b="1" dirty="0">
                <a:solidFill>
                  <a:srgbClr val="800000"/>
                </a:solidFill>
                <a:latin typeface="Times New Roman" pitchFamily="96" charset="0"/>
              </a:rPr>
              <a:t>horizontal position</a:t>
            </a:r>
            <a:r>
              <a:rPr lang="en-US" sz="2600" dirty="0">
                <a:solidFill>
                  <a:srgbClr val="800000"/>
                </a:solidFill>
                <a:latin typeface="Times New Roman" pitchFamily="96" charset="0"/>
              </a:rPr>
              <a:t> requires </a:t>
            </a:r>
            <a:r>
              <a:rPr lang="en-US" sz="2600" b="1" dirty="0" smtClean="0">
                <a:solidFill>
                  <a:srgbClr val="800000"/>
                </a:solidFill>
                <a:latin typeface="Times New Roman" pitchFamily="96" charset="0"/>
              </a:rPr>
              <a:t>triangulation (</a:t>
            </a:r>
            <a:r>
              <a:rPr lang="en-US" sz="2400" dirty="0" smtClean="0">
                <a:solidFill>
                  <a:srgbClr val="800000"/>
                </a:solidFill>
                <a:latin typeface="Times New Roman" pitchFamily="96" charset="0"/>
              </a:rPr>
              <a:t>technically</a:t>
            </a:r>
            <a:r>
              <a:rPr lang="en-US" sz="2400" b="1" dirty="0" smtClean="0">
                <a:solidFill>
                  <a:srgbClr val="800000"/>
                </a:solidFill>
                <a:latin typeface="Times New Roman" pitchFamily="96" charset="0"/>
              </a:rPr>
              <a:t> </a:t>
            </a:r>
            <a:r>
              <a:rPr lang="en-US" sz="2400" b="1" i="1" dirty="0" err="1" smtClean="0">
                <a:solidFill>
                  <a:srgbClr val="800000"/>
                </a:solidFill>
                <a:latin typeface="Times New Roman" pitchFamily="96" charset="0"/>
              </a:rPr>
              <a:t>trilateration</a:t>
            </a:r>
            <a:r>
              <a:rPr lang="en-US" sz="2600" b="1" dirty="0" smtClean="0">
                <a:solidFill>
                  <a:srgbClr val="800000"/>
                </a:solidFill>
                <a:latin typeface="Times New Roman" pitchFamily="96" charset="0"/>
              </a:rPr>
              <a:t>)</a:t>
            </a:r>
            <a:r>
              <a:rPr lang="en-US" sz="2600" dirty="0" smtClean="0">
                <a:solidFill>
                  <a:srgbClr val="800000"/>
                </a:solidFill>
                <a:latin typeface="Times New Roman" pitchFamily="96" charset="0"/>
              </a:rPr>
              <a:t>:</a:t>
            </a:r>
            <a:endParaRPr lang="en-US" sz="2600" dirty="0">
              <a:solidFill>
                <a:srgbClr val="800000"/>
              </a:solidFill>
              <a:latin typeface="Times New Roman" pitchFamily="96" charset="0"/>
            </a:endParaRPr>
          </a:p>
          <a:p>
            <a:pPr lvl="1"/>
            <a:r>
              <a:rPr lang="en-US" sz="2400" dirty="0" smtClean="0">
                <a:solidFill>
                  <a:srgbClr val="800000"/>
                </a:solidFill>
                <a:latin typeface="Times New Roman" pitchFamily="96" charset="0"/>
              </a:rPr>
              <a:t>Need to </a:t>
            </a:r>
            <a:r>
              <a:rPr lang="en-US" sz="2400" dirty="0">
                <a:solidFill>
                  <a:srgbClr val="800000"/>
                </a:solidFill>
                <a:latin typeface="Times New Roman" pitchFamily="96" charset="0"/>
              </a:rPr>
              <a:t>know distance to at least </a:t>
            </a:r>
            <a:r>
              <a:rPr lang="en-US" sz="2400" b="1" dirty="0">
                <a:solidFill>
                  <a:srgbClr val="800000"/>
                </a:solidFill>
                <a:latin typeface="Times New Roman" pitchFamily="96" charset="0"/>
              </a:rPr>
              <a:t>3 fixed objects</a:t>
            </a:r>
            <a:r>
              <a:rPr lang="en-US" sz="2400" dirty="0">
                <a:solidFill>
                  <a:srgbClr val="800000"/>
                </a:solidFill>
                <a:latin typeface="Times New Roman" pitchFamily="96" charset="0"/>
              </a:rPr>
              <a:t> (e.g., satellites, which orbit but have known locations at all times)</a:t>
            </a:r>
          </a:p>
          <a:p>
            <a:r>
              <a:rPr lang="en-US" sz="2600" dirty="0">
                <a:solidFill>
                  <a:srgbClr val="800000"/>
                </a:solidFill>
                <a:latin typeface="Times New Roman" pitchFamily="96" charset="0"/>
              </a:rPr>
              <a:t>Determining </a:t>
            </a:r>
            <a:r>
              <a:rPr lang="en-US" sz="2600" b="1" dirty="0">
                <a:solidFill>
                  <a:srgbClr val="800000"/>
                </a:solidFill>
                <a:latin typeface="Times New Roman" pitchFamily="96" charset="0"/>
              </a:rPr>
              <a:t>vertical position</a:t>
            </a:r>
            <a:r>
              <a:rPr lang="en-US" sz="2600" dirty="0">
                <a:solidFill>
                  <a:srgbClr val="800000"/>
                </a:solidFill>
                <a:latin typeface="Times New Roman" pitchFamily="96" charset="0"/>
              </a:rPr>
              <a:t> (i.e., elevation) requires knowledge about position of a </a:t>
            </a:r>
            <a:r>
              <a:rPr lang="en-US" sz="2600" b="1" dirty="0">
                <a:solidFill>
                  <a:srgbClr val="800000"/>
                </a:solidFill>
                <a:latin typeface="Times New Roman" pitchFamily="96" charset="0"/>
              </a:rPr>
              <a:t>4</a:t>
            </a:r>
            <a:r>
              <a:rPr lang="en-US" sz="2600" b="1" baseline="30000" dirty="0">
                <a:solidFill>
                  <a:srgbClr val="800000"/>
                </a:solidFill>
                <a:latin typeface="Times New Roman" pitchFamily="96" charset="0"/>
              </a:rPr>
              <a:t>th</a:t>
            </a:r>
            <a:r>
              <a:rPr lang="en-US" sz="2600" b="1" dirty="0">
                <a:solidFill>
                  <a:srgbClr val="800000"/>
                </a:solidFill>
                <a:latin typeface="Times New Roman" pitchFamily="96" charset="0"/>
              </a:rPr>
              <a:t> fixed object</a:t>
            </a:r>
            <a:endParaRPr lang="en-US" sz="2600" dirty="0">
              <a:solidFill>
                <a:srgbClr val="800000"/>
              </a:solidFill>
              <a:latin typeface="Times New Roman" pitchFamily="96" charset="0"/>
            </a:endParaRPr>
          </a:p>
        </p:txBody>
      </p:sp>
      <p:sp>
        <p:nvSpPr>
          <p:cNvPr id="945157"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945158"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grpSp>
        <p:nvGrpSpPr>
          <p:cNvPr id="2" name="Group 51"/>
          <p:cNvGrpSpPr>
            <a:grpSpLocks/>
          </p:cNvGrpSpPr>
          <p:nvPr/>
        </p:nvGrpSpPr>
        <p:grpSpPr bwMode="auto">
          <a:xfrm>
            <a:off x="2171700" y="3962400"/>
            <a:ext cx="4046538" cy="2530475"/>
            <a:chOff x="1432" y="2478"/>
            <a:chExt cx="2549" cy="1594"/>
          </a:xfrm>
        </p:grpSpPr>
        <p:graphicFrame>
          <p:nvGraphicFramePr>
            <p:cNvPr id="945162" name="Object 10"/>
            <p:cNvGraphicFramePr>
              <a:graphicFrameLocks noChangeAspect="1"/>
            </p:cNvGraphicFramePr>
            <p:nvPr/>
          </p:nvGraphicFramePr>
          <p:xfrm>
            <a:off x="2509" y="3726"/>
            <a:ext cx="161" cy="346"/>
          </p:xfrm>
          <a:graphic>
            <a:graphicData uri="http://schemas.openxmlformats.org/presentationml/2006/ole">
              <mc:AlternateContent xmlns:mc="http://schemas.openxmlformats.org/markup-compatibility/2006">
                <mc:Choice xmlns:v="urn:schemas-microsoft-com:vml" Requires="v">
                  <p:oleObj spid="_x0000_s1067" name="Clip" r:id="rId4" imgW="14849640" imgH="31961160" progId="">
                    <p:embed/>
                  </p:oleObj>
                </mc:Choice>
                <mc:Fallback>
                  <p:oleObj name="Clip" r:id="rId4" imgW="14849640" imgH="31961160" progId="">
                    <p:embed/>
                    <p:pic>
                      <p:nvPicPr>
                        <p:cNvPr id="0" name="Picture 6"/>
                        <p:cNvPicPr>
                          <a:picLocks noChangeAspect="1" noChangeArrowheads="1"/>
                        </p:cNvPicPr>
                        <p:nvPr/>
                      </p:nvPicPr>
                      <p:blipFill>
                        <a:blip r:embed="rId5">
                          <a:lum contrast="4000"/>
                          <a:extLst>
                            <a:ext uri="{28A0092B-C50C-407E-A947-70E740481C1C}">
                              <a14:useLocalDpi xmlns:a14="http://schemas.microsoft.com/office/drawing/2010/main" val="0"/>
                            </a:ext>
                          </a:extLst>
                        </a:blip>
                        <a:srcRect/>
                        <a:stretch>
                          <a:fillRect/>
                        </a:stretch>
                      </p:blipFill>
                      <p:spPr bwMode="auto">
                        <a:xfrm>
                          <a:off x="2509" y="3726"/>
                          <a:ext cx="161" cy="34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45163" name="Line 11"/>
            <p:cNvSpPr>
              <a:spLocks noChangeShapeType="1"/>
            </p:cNvSpPr>
            <p:nvPr/>
          </p:nvSpPr>
          <p:spPr bwMode="auto">
            <a:xfrm>
              <a:off x="1450" y="4062"/>
              <a:ext cx="2450" cy="1"/>
            </a:xfrm>
            <a:prstGeom prst="line">
              <a:avLst/>
            </a:prstGeom>
            <a:noFill/>
            <a:ln w="38100">
              <a:solidFill>
                <a:srgbClr val="800000"/>
              </a:solidFill>
              <a:round/>
              <a:headEnd/>
              <a:tailEnd/>
            </a:ln>
            <a:effectLst/>
          </p:spPr>
          <p:txBody>
            <a:bodyPr wrap="none" anchor="ctr"/>
            <a:lstStyle/>
            <a:p>
              <a:endParaRPr lang="en-US"/>
            </a:p>
          </p:txBody>
        </p:sp>
        <p:sp>
          <p:nvSpPr>
            <p:cNvPr id="945164" name="Line 12"/>
            <p:cNvSpPr>
              <a:spLocks noChangeShapeType="1"/>
            </p:cNvSpPr>
            <p:nvPr/>
          </p:nvSpPr>
          <p:spPr bwMode="auto">
            <a:xfrm>
              <a:off x="1549" y="3006"/>
              <a:ext cx="960" cy="768"/>
            </a:xfrm>
            <a:prstGeom prst="line">
              <a:avLst/>
            </a:prstGeom>
            <a:noFill/>
            <a:ln w="25400">
              <a:solidFill>
                <a:srgbClr val="800000"/>
              </a:solidFill>
              <a:prstDash val="dash"/>
              <a:round/>
              <a:headEnd/>
              <a:tailEnd type="triangle" w="med" len="med"/>
            </a:ln>
            <a:effectLst/>
          </p:spPr>
          <p:txBody>
            <a:bodyPr wrap="none" anchor="ctr"/>
            <a:lstStyle/>
            <a:p>
              <a:endParaRPr lang="en-US"/>
            </a:p>
          </p:txBody>
        </p:sp>
        <p:sp>
          <p:nvSpPr>
            <p:cNvPr id="945165" name="Line 13"/>
            <p:cNvSpPr>
              <a:spLocks noChangeShapeType="1"/>
            </p:cNvSpPr>
            <p:nvPr/>
          </p:nvSpPr>
          <p:spPr bwMode="auto">
            <a:xfrm>
              <a:off x="2201" y="2583"/>
              <a:ext cx="356" cy="1095"/>
            </a:xfrm>
            <a:prstGeom prst="line">
              <a:avLst/>
            </a:prstGeom>
            <a:noFill/>
            <a:ln w="25400">
              <a:solidFill>
                <a:srgbClr val="800000"/>
              </a:solidFill>
              <a:prstDash val="dash"/>
              <a:round/>
              <a:headEnd/>
              <a:tailEnd type="triangle" w="med" len="med"/>
            </a:ln>
            <a:effectLst/>
          </p:spPr>
          <p:txBody>
            <a:bodyPr wrap="none" anchor="ctr"/>
            <a:lstStyle/>
            <a:p>
              <a:endParaRPr lang="en-US"/>
            </a:p>
          </p:txBody>
        </p:sp>
        <p:sp>
          <p:nvSpPr>
            <p:cNvPr id="945166" name="Line 14"/>
            <p:cNvSpPr>
              <a:spLocks noChangeShapeType="1"/>
            </p:cNvSpPr>
            <p:nvPr/>
          </p:nvSpPr>
          <p:spPr bwMode="auto">
            <a:xfrm flipH="1">
              <a:off x="2605" y="2622"/>
              <a:ext cx="576" cy="1104"/>
            </a:xfrm>
            <a:prstGeom prst="line">
              <a:avLst/>
            </a:prstGeom>
            <a:noFill/>
            <a:ln w="25400">
              <a:solidFill>
                <a:srgbClr val="800000"/>
              </a:solidFill>
              <a:prstDash val="dash"/>
              <a:round/>
              <a:headEnd/>
              <a:tailEnd type="triangle" w="med" len="med"/>
            </a:ln>
            <a:effectLst/>
          </p:spPr>
          <p:txBody>
            <a:bodyPr wrap="none" anchor="ctr"/>
            <a:lstStyle/>
            <a:p>
              <a:endParaRPr lang="en-US"/>
            </a:p>
          </p:txBody>
        </p:sp>
        <p:sp>
          <p:nvSpPr>
            <p:cNvPr id="945167" name="Line 15"/>
            <p:cNvSpPr>
              <a:spLocks noChangeShapeType="1"/>
            </p:cNvSpPr>
            <p:nvPr/>
          </p:nvSpPr>
          <p:spPr bwMode="auto">
            <a:xfrm flipH="1">
              <a:off x="2653" y="3006"/>
              <a:ext cx="1200" cy="768"/>
            </a:xfrm>
            <a:prstGeom prst="line">
              <a:avLst/>
            </a:prstGeom>
            <a:noFill/>
            <a:ln w="25400">
              <a:solidFill>
                <a:srgbClr val="800000"/>
              </a:solidFill>
              <a:prstDash val="dash"/>
              <a:round/>
              <a:headEnd/>
              <a:tailEnd type="triangle" w="med" len="med"/>
            </a:ln>
            <a:effectLst/>
          </p:spPr>
          <p:txBody>
            <a:bodyPr wrap="none" anchor="ctr"/>
            <a:lstStyle/>
            <a:p>
              <a:endParaRPr lang="en-US"/>
            </a:p>
          </p:txBody>
        </p:sp>
        <p:grpSp>
          <p:nvGrpSpPr>
            <p:cNvPr id="3" name="Group 21"/>
            <p:cNvGrpSpPr>
              <a:grpSpLocks/>
            </p:cNvGrpSpPr>
            <p:nvPr/>
          </p:nvGrpSpPr>
          <p:grpSpPr bwMode="auto">
            <a:xfrm>
              <a:off x="2068" y="2478"/>
              <a:ext cx="240" cy="117"/>
              <a:chOff x="855" y="2400"/>
              <a:chExt cx="240" cy="117"/>
            </a:xfrm>
          </p:grpSpPr>
          <p:sp>
            <p:nvSpPr>
              <p:cNvPr id="945174" name="Line 22"/>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5175" name="Rectangle 23"/>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grpSp>
          <p:nvGrpSpPr>
            <p:cNvPr id="4" name="Group 24"/>
            <p:cNvGrpSpPr>
              <a:grpSpLocks/>
            </p:cNvGrpSpPr>
            <p:nvPr/>
          </p:nvGrpSpPr>
          <p:grpSpPr bwMode="auto">
            <a:xfrm>
              <a:off x="1432" y="2894"/>
              <a:ext cx="240" cy="117"/>
              <a:chOff x="855" y="2400"/>
              <a:chExt cx="240" cy="117"/>
            </a:xfrm>
          </p:grpSpPr>
          <p:sp>
            <p:nvSpPr>
              <p:cNvPr id="945177" name="Line 25"/>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5178" name="Rectangle 26"/>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grpSp>
          <p:nvGrpSpPr>
            <p:cNvPr id="5" name="Group 27"/>
            <p:cNvGrpSpPr>
              <a:grpSpLocks/>
            </p:cNvGrpSpPr>
            <p:nvPr/>
          </p:nvGrpSpPr>
          <p:grpSpPr bwMode="auto">
            <a:xfrm>
              <a:off x="3069" y="2510"/>
              <a:ext cx="240" cy="117"/>
              <a:chOff x="855" y="2400"/>
              <a:chExt cx="240" cy="117"/>
            </a:xfrm>
          </p:grpSpPr>
          <p:sp>
            <p:nvSpPr>
              <p:cNvPr id="945180" name="Line 28"/>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5181" name="Rectangle 29"/>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grpSp>
          <p:nvGrpSpPr>
            <p:cNvPr id="6" name="Group 30"/>
            <p:cNvGrpSpPr>
              <a:grpSpLocks/>
            </p:cNvGrpSpPr>
            <p:nvPr/>
          </p:nvGrpSpPr>
          <p:grpSpPr bwMode="auto">
            <a:xfrm>
              <a:off x="3741" y="2889"/>
              <a:ext cx="240" cy="117"/>
              <a:chOff x="855" y="2400"/>
              <a:chExt cx="240" cy="117"/>
            </a:xfrm>
          </p:grpSpPr>
          <p:sp>
            <p:nvSpPr>
              <p:cNvPr id="945183" name="Line 31"/>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5184" name="Rectangle 32"/>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sp>
          <p:nvSpPr>
            <p:cNvPr id="945199" name="Text Box 47"/>
            <p:cNvSpPr txBox="1">
              <a:spLocks noChangeArrowheads="1"/>
            </p:cNvSpPr>
            <p:nvPr/>
          </p:nvSpPr>
          <p:spPr bwMode="auto">
            <a:xfrm rot="2330690">
              <a:off x="1514" y="3281"/>
              <a:ext cx="732" cy="231"/>
            </a:xfrm>
            <a:prstGeom prst="rect">
              <a:avLst/>
            </a:prstGeom>
            <a:noFill/>
            <a:ln w="9525">
              <a:noFill/>
              <a:miter lim="800000"/>
              <a:headEnd/>
              <a:tailEnd/>
            </a:ln>
            <a:effectLst/>
          </p:spPr>
          <p:txBody>
            <a:bodyPr wrap="none">
              <a:spAutoFit/>
            </a:bodyPr>
            <a:lstStyle/>
            <a:p>
              <a:r>
                <a:rPr lang="en-US">
                  <a:solidFill>
                    <a:srgbClr val="800000"/>
                  </a:solidFill>
                  <a:latin typeface="Times New Roman" pitchFamily="96" charset="0"/>
                </a:rPr>
                <a:t>20,000 km</a:t>
              </a:r>
            </a:p>
          </p:txBody>
        </p:sp>
        <p:sp>
          <p:nvSpPr>
            <p:cNvPr id="945200" name="Text Box 48"/>
            <p:cNvSpPr txBox="1">
              <a:spLocks noChangeArrowheads="1"/>
            </p:cNvSpPr>
            <p:nvPr/>
          </p:nvSpPr>
          <p:spPr bwMode="auto">
            <a:xfrm rot="-1711560">
              <a:off x="2864" y="3176"/>
              <a:ext cx="732" cy="231"/>
            </a:xfrm>
            <a:prstGeom prst="rect">
              <a:avLst/>
            </a:prstGeom>
            <a:noFill/>
            <a:ln w="9525">
              <a:noFill/>
              <a:miter lim="800000"/>
              <a:headEnd/>
              <a:tailEnd/>
            </a:ln>
            <a:effectLst/>
          </p:spPr>
          <p:txBody>
            <a:bodyPr wrap="none">
              <a:spAutoFit/>
            </a:bodyPr>
            <a:lstStyle/>
            <a:p>
              <a:r>
                <a:rPr lang="en-US">
                  <a:solidFill>
                    <a:srgbClr val="800000"/>
                  </a:solidFill>
                  <a:latin typeface="Times New Roman" pitchFamily="96" charset="0"/>
                </a:rPr>
                <a:t>20,000 km</a:t>
              </a:r>
            </a:p>
          </p:txBody>
        </p:sp>
        <p:sp>
          <p:nvSpPr>
            <p:cNvPr id="945201" name="Text Box 49"/>
            <p:cNvSpPr txBox="1">
              <a:spLocks noChangeArrowheads="1"/>
            </p:cNvSpPr>
            <p:nvPr/>
          </p:nvSpPr>
          <p:spPr bwMode="auto">
            <a:xfrm rot="4249288">
              <a:off x="2085" y="2909"/>
              <a:ext cx="732" cy="231"/>
            </a:xfrm>
            <a:prstGeom prst="rect">
              <a:avLst/>
            </a:prstGeom>
            <a:noFill/>
            <a:ln w="9525">
              <a:noFill/>
              <a:miter lim="800000"/>
              <a:headEnd/>
              <a:tailEnd/>
            </a:ln>
            <a:effectLst/>
          </p:spPr>
          <p:txBody>
            <a:bodyPr wrap="none">
              <a:spAutoFit/>
            </a:bodyPr>
            <a:lstStyle/>
            <a:p>
              <a:r>
                <a:rPr lang="en-US">
                  <a:solidFill>
                    <a:srgbClr val="800000"/>
                  </a:solidFill>
                  <a:latin typeface="Times New Roman" pitchFamily="96" charset="0"/>
                </a:rPr>
                <a:t>20,000 km</a:t>
              </a:r>
            </a:p>
          </p:txBody>
        </p:sp>
        <p:sp>
          <p:nvSpPr>
            <p:cNvPr id="945202" name="Text Box 50"/>
            <p:cNvSpPr txBox="1">
              <a:spLocks noChangeArrowheads="1"/>
            </p:cNvSpPr>
            <p:nvPr/>
          </p:nvSpPr>
          <p:spPr bwMode="auto">
            <a:xfrm rot="-3647982">
              <a:off x="2474" y="2933"/>
              <a:ext cx="732" cy="231"/>
            </a:xfrm>
            <a:prstGeom prst="rect">
              <a:avLst/>
            </a:prstGeom>
            <a:noFill/>
            <a:ln w="9525">
              <a:noFill/>
              <a:miter lim="800000"/>
              <a:headEnd/>
              <a:tailEnd/>
            </a:ln>
            <a:effectLst/>
          </p:spPr>
          <p:txBody>
            <a:bodyPr wrap="none">
              <a:spAutoFit/>
            </a:bodyPr>
            <a:lstStyle/>
            <a:p>
              <a:r>
                <a:rPr lang="en-US">
                  <a:solidFill>
                    <a:srgbClr val="800000"/>
                  </a:solidFill>
                  <a:latin typeface="Times New Roman" pitchFamily="96" charset="0"/>
                </a:rPr>
                <a:t>20,000 km</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7" name="Rectangle 3"/>
          <p:cNvSpPr>
            <a:spLocks noGrp="1" noChangeArrowheads="1"/>
          </p:cNvSpPr>
          <p:nvPr>
            <p:ph type="title"/>
          </p:nvPr>
        </p:nvSpPr>
        <p:spPr>
          <a:xfrm>
            <a:off x="1143000" y="304800"/>
            <a:ext cx="8001000" cy="685800"/>
          </a:xfrm>
        </p:spPr>
        <p:txBody>
          <a:bodyPr>
            <a:normAutofit fontScale="90000"/>
          </a:bodyPr>
          <a:lstStyle/>
          <a:p>
            <a:r>
              <a:rPr lang="en-US" sz="4000" b="1" dirty="0" smtClean="0">
                <a:solidFill>
                  <a:srgbClr val="800000"/>
                </a:solidFill>
                <a:latin typeface="Times New Roman" pitchFamily="96" charset="0"/>
              </a:rPr>
              <a:t>Determining a Location</a:t>
            </a:r>
            <a:endParaRPr lang="en-US" sz="4000" b="1" dirty="0">
              <a:solidFill>
                <a:srgbClr val="800000"/>
              </a:solidFill>
              <a:latin typeface="Times New Roman" pitchFamily="96" charset="0"/>
            </a:endParaRPr>
          </a:p>
        </p:txBody>
      </p:sp>
      <p:sp>
        <p:nvSpPr>
          <p:cNvPr id="948228" name="Rectangle 4"/>
          <p:cNvSpPr>
            <a:spLocks noGrp="1" noChangeArrowheads="1"/>
          </p:cNvSpPr>
          <p:nvPr>
            <p:ph type="body" idx="1"/>
          </p:nvPr>
        </p:nvSpPr>
        <p:spPr>
          <a:xfrm>
            <a:off x="406400" y="1552575"/>
            <a:ext cx="8737600" cy="5305425"/>
          </a:xfrm>
        </p:spPr>
        <p:txBody>
          <a:bodyPr/>
          <a:lstStyle/>
          <a:p>
            <a:r>
              <a:rPr lang="en-US" sz="2600">
                <a:solidFill>
                  <a:srgbClr val="800000"/>
                </a:solidFill>
                <a:latin typeface="Times New Roman" pitchFamily="96" charset="0"/>
              </a:rPr>
              <a:t>2 satellites aren’t good enough …</a:t>
            </a:r>
          </a:p>
        </p:txBody>
      </p:sp>
      <p:sp>
        <p:nvSpPr>
          <p:cNvPr id="948229"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948230"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sp>
        <p:nvSpPr>
          <p:cNvPr id="948253" name="Freeform 29"/>
          <p:cNvSpPr>
            <a:spLocks/>
          </p:cNvSpPr>
          <p:nvPr/>
        </p:nvSpPr>
        <p:spPr bwMode="auto">
          <a:xfrm>
            <a:off x="812800" y="4368800"/>
            <a:ext cx="7543800" cy="1930400"/>
          </a:xfrm>
          <a:custGeom>
            <a:avLst/>
            <a:gdLst/>
            <a:ahLst/>
            <a:cxnLst>
              <a:cxn ang="0">
                <a:pos x="0" y="1200"/>
              </a:cxn>
              <a:cxn ang="0">
                <a:pos x="144" y="960"/>
              </a:cxn>
              <a:cxn ang="0">
                <a:pos x="288" y="624"/>
              </a:cxn>
              <a:cxn ang="0">
                <a:pos x="480" y="432"/>
              </a:cxn>
              <a:cxn ang="0">
                <a:pos x="672" y="240"/>
              </a:cxn>
              <a:cxn ang="0">
                <a:pos x="720" y="96"/>
              </a:cxn>
              <a:cxn ang="0">
                <a:pos x="912" y="0"/>
              </a:cxn>
              <a:cxn ang="0">
                <a:pos x="1152" y="96"/>
              </a:cxn>
              <a:cxn ang="0">
                <a:pos x="1344" y="384"/>
              </a:cxn>
              <a:cxn ang="0">
                <a:pos x="1488" y="720"/>
              </a:cxn>
              <a:cxn ang="0">
                <a:pos x="1728" y="1008"/>
              </a:cxn>
              <a:cxn ang="0">
                <a:pos x="1872" y="1152"/>
              </a:cxn>
              <a:cxn ang="0">
                <a:pos x="2064" y="1200"/>
              </a:cxn>
              <a:cxn ang="0">
                <a:pos x="2400" y="1200"/>
              </a:cxn>
              <a:cxn ang="0">
                <a:pos x="2784" y="1104"/>
              </a:cxn>
              <a:cxn ang="0">
                <a:pos x="2928" y="912"/>
              </a:cxn>
              <a:cxn ang="0">
                <a:pos x="3072" y="720"/>
              </a:cxn>
              <a:cxn ang="0">
                <a:pos x="3312" y="336"/>
              </a:cxn>
              <a:cxn ang="0">
                <a:pos x="3456" y="144"/>
              </a:cxn>
              <a:cxn ang="0">
                <a:pos x="3792" y="48"/>
              </a:cxn>
              <a:cxn ang="0">
                <a:pos x="4224" y="240"/>
              </a:cxn>
              <a:cxn ang="0">
                <a:pos x="4512" y="576"/>
              </a:cxn>
              <a:cxn ang="0">
                <a:pos x="4752" y="768"/>
              </a:cxn>
            </a:cxnLst>
            <a:rect l="0" t="0" r="r" b="b"/>
            <a:pathLst>
              <a:path w="4752" h="1216">
                <a:moveTo>
                  <a:pt x="0" y="1200"/>
                </a:moveTo>
                <a:cubicBezTo>
                  <a:pt x="48" y="1128"/>
                  <a:pt x="96" y="1056"/>
                  <a:pt x="144" y="960"/>
                </a:cubicBezTo>
                <a:cubicBezTo>
                  <a:pt x="192" y="864"/>
                  <a:pt x="232" y="712"/>
                  <a:pt x="288" y="624"/>
                </a:cubicBezTo>
                <a:cubicBezTo>
                  <a:pt x="344" y="536"/>
                  <a:pt x="416" y="496"/>
                  <a:pt x="480" y="432"/>
                </a:cubicBezTo>
                <a:cubicBezTo>
                  <a:pt x="544" y="368"/>
                  <a:pt x="632" y="296"/>
                  <a:pt x="672" y="240"/>
                </a:cubicBezTo>
                <a:cubicBezTo>
                  <a:pt x="712" y="184"/>
                  <a:pt x="680" y="136"/>
                  <a:pt x="720" y="96"/>
                </a:cubicBezTo>
                <a:cubicBezTo>
                  <a:pt x="760" y="56"/>
                  <a:pt x="840" y="0"/>
                  <a:pt x="912" y="0"/>
                </a:cubicBezTo>
                <a:cubicBezTo>
                  <a:pt x="984" y="0"/>
                  <a:pt x="1080" y="32"/>
                  <a:pt x="1152" y="96"/>
                </a:cubicBezTo>
                <a:cubicBezTo>
                  <a:pt x="1224" y="160"/>
                  <a:pt x="1288" y="280"/>
                  <a:pt x="1344" y="384"/>
                </a:cubicBezTo>
                <a:cubicBezTo>
                  <a:pt x="1400" y="488"/>
                  <a:pt x="1424" y="616"/>
                  <a:pt x="1488" y="720"/>
                </a:cubicBezTo>
                <a:cubicBezTo>
                  <a:pt x="1552" y="824"/>
                  <a:pt x="1664" y="936"/>
                  <a:pt x="1728" y="1008"/>
                </a:cubicBezTo>
                <a:cubicBezTo>
                  <a:pt x="1792" y="1080"/>
                  <a:pt x="1816" y="1120"/>
                  <a:pt x="1872" y="1152"/>
                </a:cubicBezTo>
                <a:cubicBezTo>
                  <a:pt x="1928" y="1184"/>
                  <a:pt x="1976" y="1192"/>
                  <a:pt x="2064" y="1200"/>
                </a:cubicBezTo>
                <a:cubicBezTo>
                  <a:pt x="2152" y="1208"/>
                  <a:pt x="2280" y="1216"/>
                  <a:pt x="2400" y="1200"/>
                </a:cubicBezTo>
                <a:cubicBezTo>
                  <a:pt x="2520" y="1184"/>
                  <a:pt x="2696" y="1152"/>
                  <a:pt x="2784" y="1104"/>
                </a:cubicBezTo>
                <a:cubicBezTo>
                  <a:pt x="2872" y="1056"/>
                  <a:pt x="2880" y="976"/>
                  <a:pt x="2928" y="912"/>
                </a:cubicBezTo>
                <a:cubicBezTo>
                  <a:pt x="2976" y="848"/>
                  <a:pt x="3008" y="816"/>
                  <a:pt x="3072" y="720"/>
                </a:cubicBezTo>
                <a:cubicBezTo>
                  <a:pt x="3136" y="624"/>
                  <a:pt x="3248" y="432"/>
                  <a:pt x="3312" y="336"/>
                </a:cubicBezTo>
                <a:cubicBezTo>
                  <a:pt x="3376" y="240"/>
                  <a:pt x="3376" y="192"/>
                  <a:pt x="3456" y="144"/>
                </a:cubicBezTo>
                <a:cubicBezTo>
                  <a:pt x="3536" y="96"/>
                  <a:pt x="3664" y="32"/>
                  <a:pt x="3792" y="48"/>
                </a:cubicBezTo>
                <a:cubicBezTo>
                  <a:pt x="3920" y="64"/>
                  <a:pt x="4104" y="152"/>
                  <a:pt x="4224" y="240"/>
                </a:cubicBezTo>
                <a:cubicBezTo>
                  <a:pt x="4344" y="328"/>
                  <a:pt x="4424" y="488"/>
                  <a:pt x="4512" y="576"/>
                </a:cubicBezTo>
                <a:cubicBezTo>
                  <a:pt x="4600" y="664"/>
                  <a:pt x="4676" y="716"/>
                  <a:pt x="4752" y="768"/>
                </a:cubicBezTo>
              </a:path>
            </a:pathLst>
          </a:custGeom>
          <a:noFill/>
          <a:ln w="38100">
            <a:solidFill>
              <a:srgbClr val="FF9900"/>
            </a:solidFill>
            <a:round/>
            <a:headEnd/>
            <a:tailEnd/>
          </a:ln>
          <a:effectLst/>
        </p:spPr>
        <p:txBody>
          <a:bodyPr wrap="none" anchor="ctr"/>
          <a:lstStyle/>
          <a:p>
            <a:endParaRPr lang="en-US"/>
          </a:p>
        </p:txBody>
      </p:sp>
      <p:graphicFrame>
        <p:nvGraphicFramePr>
          <p:cNvPr id="948254" name="Object 30"/>
          <p:cNvGraphicFramePr>
            <a:graphicFrameLocks noChangeAspect="1"/>
          </p:cNvGraphicFramePr>
          <p:nvPr/>
        </p:nvGraphicFramePr>
        <p:xfrm>
          <a:off x="4200525" y="5751513"/>
          <a:ext cx="255588" cy="549275"/>
        </p:xfrm>
        <a:graphic>
          <a:graphicData uri="http://schemas.openxmlformats.org/presentationml/2006/ole">
            <mc:AlternateContent xmlns:mc="http://schemas.openxmlformats.org/markup-compatibility/2006">
              <mc:Choice xmlns:v="urn:schemas-microsoft-com:vml" Requires="v">
                <p:oleObj spid="_x0000_s2090" name="Clip" r:id="rId4" imgW="2464200" imgH="5310000" progId="">
                  <p:embed/>
                </p:oleObj>
              </mc:Choice>
              <mc:Fallback>
                <p:oleObj name="Clip" r:id="rId4" imgW="2464200" imgH="5310000" progId="">
                  <p:embed/>
                  <p:pic>
                    <p:nvPicPr>
                      <p:cNvPr id="0" name="Picture 6"/>
                      <p:cNvPicPr>
                        <a:picLocks noChangeAspect="1" noChangeArrowheads="1"/>
                      </p:cNvPicPr>
                      <p:nvPr/>
                    </p:nvPicPr>
                    <p:blipFill>
                      <a:blip r:embed="rId5">
                        <a:lum contrast="4000"/>
                        <a:extLst>
                          <a:ext uri="{28A0092B-C50C-407E-A947-70E740481C1C}">
                            <a14:useLocalDpi xmlns:a14="http://schemas.microsoft.com/office/drawing/2010/main" val="0"/>
                          </a:ext>
                        </a:extLst>
                      </a:blip>
                      <a:srcRect/>
                      <a:stretch>
                        <a:fillRect/>
                      </a:stretch>
                    </p:blipFill>
                    <p:spPr bwMode="auto">
                      <a:xfrm>
                        <a:off x="4200525" y="5751513"/>
                        <a:ext cx="255588" cy="549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48255" name="Line 31"/>
          <p:cNvSpPr>
            <a:spLocks noChangeShapeType="1"/>
          </p:cNvSpPr>
          <p:nvPr/>
        </p:nvSpPr>
        <p:spPr bwMode="auto">
          <a:xfrm>
            <a:off x="600075" y="2982913"/>
            <a:ext cx="1582738" cy="1379537"/>
          </a:xfrm>
          <a:prstGeom prst="line">
            <a:avLst/>
          </a:prstGeom>
          <a:noFill/>
          <a:ln w="25400">
            <a:solidFill>
              <a:srgbClr val="800000"/>
            </a:solidFill>
            <a:prstDash val="dash"/>
            <a:round/>
            <a:headEnd/>
            <a:tailEnd type="triangle" w="med" len="med"/>
          </a:ln>
          <a:effectLst/>
        </p:spPr>
        <p:txBody>
          <a:bodyPr wrap="none" anchor="ctr"/>
          <a:lstStyle/>
          <a:p>
            <a:endParaRPr lang="en-US"/>
          </a:p>
        </p:txBody>
      </p:sp>
      <p:sp>
        <p:nvSpPr>
          <p:cNvPr id="948256" name="Line 32"/>
          <p:cNvSpPr>
            <a:spLocks noChangeShapeType="1"/>
          </p:cNvSpPr>
          <p:nvPr/>
        </p:nvSpPr>
        <p:spPr bwMode="auto">
          <a:xfrm>
            <a:off x="2608263" y="2573338"/>
            <a:ext cx="1668462" cy="3101975"/>
          </a:xfrm>
          <a:prstGeom prst="line">
            <a:avLst/>
          </a:prstGeom>
          <a:noFill/>
          <a:ln w="25400">
            <a:solidFill>
              <a:srgbClr val="800000"/>
            </a:solidFill>
            <a:prstDash val="dash"/>
            <a:round/>
            <a:headEnd/>
            <a:tailEnd type="triangle" w="med" len="med"/>
          </a:ln>
          <a:effectLst/>
        </p:spPr>
        <p:txBody>
          <a:bodyPr wrap="none" anchor="ctr"/>
          <a:lstStyle/>
          <a:p>
            <a:endParaRPr lang="en-US"/>
          </a:p>
        </p:txBody>
      </p:sp>
      <p:sp>
        <p:nvSpPr>
          <p:cNvPr id="948257" name="Line 33"/>
          <p:cNvSpPr>
            <a:spLocks noChangeShapeType="1"/>
          </p:cNvSpPr>
          <p:nvPr/>
        </p:nvSpPr>
        <p:spPr bwMode="auto">
          <a:xfrm flipH="1">
            <a:off x="4352925" y="2344738"/>
            <a:ext cx="1525588" cy="3406775"/>
          </a:xfrm>
          <a:prstGeom prst="line">
            <a:avLst/>
          </a:prstGeom>
          <a:noFill/>
          <a:ln w="25400">
            <a:solidFill>
              <a:srgbClr val="800000"/>
            </a:solidFill>
            <a:prstDash val="dash"/>
            <a:round/>
            <a:headEnd/>
            <a:tailEnd type="triangle" w="med" len="med"/>
          </a:ln>
          <a:effectLst/>
        </p:spPr>
        <p:txBody>
          <a:bodyPr wrap="none" anchor="ctr"/>
          <a:lstStyle/>
          <a:p>
            <a:endParaRPr lang="en-US"/>
          </a:p>
        </p:txBody>
      </p:sp>
      <p:sp>
        <p:nvSpPr>
          <p:cNvPr id="948258" name="Line 34"/>
          <p:cNvSpPr>
            <a:spLocks noChangeShapeType="1"/>
          </p:cNvSpPr>
          <p:nvPr/>
        </p:nvSpPr>
        <p:spPr bwMode="auto">
          <a:xfrm flipH="1">
            <a:off x="6985000" y="3143250"/>
            <a:ext cx="1627188" cy="1304925"/>
          </a:xfrm>
          <a:prstGeom prst="line">
            <a:avLst/>
          </a:prstGeom>
          <a:noFill/>
          <a:ln w="25400">
            <a:solidFill>
              <a:srgbClr val="800000"/>
            </a:solidFill>
            <a:prstDash val="dash"/>
            <a:round/>
            <a:headEnd/>
            <a:tailEnd type="triangle" w="med" len="med"/>
          </a:ln>
          <a:effectLst/>
        </p:spPr>
        <p:txBody>
          <a:bodyPr wrap="none" anchor="ctr"/>
          <a:lstStyle/>
          <a:p>
            <a:endParaRPr lang="en-US"/>
          </a:p>
        </p:txBody>
      </p:sp>
      <p:grpSp>
        <p:nvGrpSpPr>
          <p:cNvPr id="2" name="Group 35"/>
          <p:cNvGrpSpPr>
            <a:grpSpLocks/>
          </p:cNvGrpSpPr>
          <p:nvPr/>
        </p:nvGrpSpPr>
        <p:grpSpPr bwMode="auto">
          <a:xfrm>
            <a:off x="2413000" y="2463800"/>
            <a:ext cx="381000" cy="185738"/>
            <a:chOff x="855" y="2400"/>
            <a:chExt cx="240" cy="117"/>
          </a:xfrm>
        </p:grpSpPr>
        <p:sp>
          <p:nvSpPr>
            <p:cNvPr id="948260" name="Line 36"/>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8261" name="Rectangle 37"/>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grpSp>
        <p:nvGrpSpPr>
          <p:cNvPr id="3" name="Group 38"/>
          <p:cNvGrpSpPr>
            <a:grpSpLocks/>
          </p:cNvGrpSpPr>
          <p:nvPr/>
        </p:nvGrpSpPr>
        <p:grpSpPr bwMode="auto">
          <a:xfrm>
            <a:off x="428625" y="2906713"/>
            <a:ext cx="381000" cy="185737"/>
            <a:chOff x="855" y="2400"/>
            <a:chExt cx="240" cy="117"/>
          </a:xfrm>
        </p:grpSpPr>
        <p:sp>
          <p:nvSpPr>
            <p:cNvPr id="948263" name="Line 39"/>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8264" name="Rectangle 40"/>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grpSp>
        <p:nvGrpSpPr>
          <p:cNvPr id="4" name="Group 41"/>
          <p:cNvGrpSpPr>
            <a:grpSpLocks/>
          </p:cNvGrpSpPr>
          <p:nvPr/>
        </p:nvGrpSpPr>
        <p:grpSpPr bwMode="auto">
          <a:xfrm>
            <a:off x="5668963" y="2254250"/>
            <a:ext cx="381000" cy="185738"/>
            <a:chOff x="855" y="2400"/>
            <a:chExt cx="240" cy="117"/>
          </a:xfrm>
        </p:grpSpPr>
        <p:sp>
          <p:nvSpPr>
            <p:cNvPr id="948266" name="Line 42"/>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8267" name="Rectangle 43"/>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grpSp>
        <p:nvGrpSpPr>
          <p:cNvPr id="5" name="Group 44"/>
          <p:cNvGrpSpPr>
            <a:grpSpLocks/>
          </p:cNvGrpSpPr>
          <p:nvPr/>
        </p:nvGrpSpPr>
        <p:grpSpPr bwMode="auto">
          <a:xfrm>
            <a:off x="8450263" y="2986088"/>
            <a:ext cx="381000" cy="185737"/>
            <a:chOff x="855" y="2400"/>
            <a:chExt cx="240" cy="117"/>
          </a:xfrm>
        </p:grpSpPr>
        <p:sp>
          <p:nvSpPr>
            <p:cNvPr id="948269" name="Line 45"/>
            <p:cNvSpPr>
              <a:spLocks noChangeShapeType="1"/>
            </p:cNvSpPr>
            <p:nvPr/>
          </p:nvSpPr>
          <p:spPr bwMode="auto">
            <a:xfrm>
              <a:off x="855" y="2460"/>
              <a:ext cx="240" cy="0"/>
            </a:xfrm>
            <a:prstGeom prst="line">
              <a:avLst/>
            </a:prstGeom>
            <a:noFill/>
            <a:ln w="38100">
              <a:solidFill>
                <a:srgbClr val="800000"/>
              </a:solidFill>
              <a:round/>
              <a:headEnd/>
              <a:tailEnd/>
            </a:ln>
            <a:effectLst/>
          </p:spPr>
          <p:txBody>
            <a:bodyPr wrap="none" anchor="ctr"/>
            <a:lstStyle/>
            <a:p>
              <a:endParaRPr lang="en-US"/>
            </a:p>
          </p:txBody>
        </p:sp>
        <p:sp>
          <p:nvSpPr>
            <p:cNvPr id="948270" name="Rectangle 46"/>
            <p:cNvSpPr>
              <a:spLocks noChangeArrowheads="1"/>
            </p:cNvSpPr>
            <p:nvPr/>
          </p:nvSpPr>
          <p:spPr bwMode="auto">
            <a:xfrm>
              <a:off x="918" y="2400"/>
              <a:ext cx="117" cy="117"/>
            </a:xfrm>
            <a:prstGeom prst="rect">
              <a:avLst/>
            </a:prstGeom>
            <a:solidFill>
              <a:srgbClr val="FFFFCC"/>
            </a:solidFill>
            <a:ln w="12700">
              <a:solidFill>
                <a:srgbClr val="800000"/>
              </a:solidFill>
              <a:miter lim="800000"/>
              <a:headEnd/>
              <a:tailEn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rPr>
              <a:t>What it Looks Like</a:t>
            </a:r>
            <a:endParaRPr lang="en-US" b="1" dirty="0">
              <a:solidFill>
                <a:schemeClr val="accent2"/>
              </a:solidFill>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7868" t="4972" r="15495" b="5821"/>
          <a:stretch/>
        </p:blipFill>
        <p:spPr>
          <a:xfrm>
            <a:off x="2617076" y="1295400"/>
            <a:ext cx="3909848" cy="5234152"/>
          </a:xfrm>
        </p:spPr>
      </p:pic>
    </p:spTree>
    <p:extLst>
      <p:ext uri="{BB962C8B-B14F-4D97-AF65-F5344CB8AC3E}">
        <p14:creationId xmlns:p14="http://schemas.microsoft.com/office/powerpoint/2010/main" val="1076623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5" name="Rectangle 3"/>
          <p:cNvSpPr>
            <a:spLocks noGrp="1" noChangeArrowheads="1"/>
          </p:cNvSpPr>
          <p:nvPr>
            <p:ph type="title"/>
          </p:nvPr>
        </p:nvSpPr>
        <p:spPr>
          <a:xfrm>
            <a:off x="1143000" y="304800"/>
            <a:ext cx="8001000" cy="685800"/>
          </a:xfrm>
        </p:spPr>
        <p:txBody>
          <a:bodyPr>
            <a:normAutofit fontScale="90000"/>
          </a:bodyPr>
          <a:lstStyle/>
          <a:p>
            <a:r>
              <a:rPr lang="en-US" sz="4000" b="1" dirty="0" smtClean="0">
                <a:solidFill>
                  <a:srgbClr val="800000"/>
                </a:solidFill>
                <a:latin typeface="Times New Roman" pitchFamily="96" charset="0"/>
              </a:rPr>
              <a:t>Selective </a:t>
            </a:r>
            <a:r>
              <a:rPr lang="en-US" sz="4000" b="1" dirty="0">
                <a:solidFill>
                  <a:srgbClr val="800000"/>
                </a:solidFill>
                <a:latin typeface="Times New Roman" pitchFamily="96" charset="0"/>
              </a:rPr>
              <a:t>Availability</a:t>
            </a:r>
          </a:p>
        </p:txBody>
      </p:sp>
      <p:sp>
        <p:nvSpPr>
          <p:cNvPr id="888836" name="Rectangle 4"/>
          <p:cNvSpPr>
            <a:spLocks noGrp="1" noChangeArrowheads="1"/>
          </p:cNvSpPr>
          <p:nvPr>
            <p:ph type="body" idx="1"/>
          </p:nvPr>
        </p:nvSpPr>
        <p:spPr>
          <a:xfrm>
            <a:off x="406400" y="1438275"/>
            <a:ext cx="8737600" cy="5305425"/>
          </a:xfrm>
        </p:spPr>
        <p:txBody>
          <a:bodyPr/>
          <a:lstStyle/>
          <a:p>
            <a:r>
              <a:rPr lang="en-US" sz="2600">
                <a:solidFill>
                  <a:srgbClr val="800000"/>
                </a:solidFill>
                <a:latin typeface="Times New Roman" pitchFamily="96" charset="0"/>
              </a:rPr>
              <a:t>Intentional degradation of publicly available GPS signals by the U.S. Department of Defense</a:t>
            </a:r>
          </a:p>
          <a:p>
            <a:pPr lvl="1"/>
            <a:r>
              <a:rPr lang="en-US" sz="2400">
                <a:solidFill>
                  <a:srgbClr val="800000"/>
                </a:solidFill>
                <a:latin typeface="Times New Roman" pitchFamily="96" charset="0"/>
              </a:rPr>
              <a:t>Purpose: deny ‘enemies’ access to highly accurate GPS data</a:t>
            </a:r>
          </a:p>
          <a:p>
            <a:pPr lvl="1"/>
            <a:r>
              <a:rPr lang="en-US" sz="2400">
                <a:solidFill>
                  <a:srgbClr val="800000"/>
                </a:solidFill>
                <a:latin typeface="Times New Roman" pitchFamily="96" charset="0"/>
              </a:rPr>
              <a:t>Errors of up to 100 m horizontally and 160 m vertically</a:t>
            </a:r>
          </a:p>
          <a:p>
            <a:pPr lvl="1"/>
            <a:r>
              <a:rPr lang="en-US" sz="2400">
                <a:solidFill>
                  <a:srgbClr val="800000"/>
                </a:solidFill>
                <a:latin typeface="Times New Roman" pitchFamily="96" charset="0"/>
              </a:rPr>
              <a:t>Turned off in May 2000</a:t>
            </a:r>
            <a:endParaRPr lang="en-US" sz="2400" b="1">
              <a:solidFill>
                <a:srgbClr val="800000"/>
              </a:solidFill>
              <a:latin typeface="Times New Roman" pitchFamily="96" charset="0"/>
            </a:endParaRPr>
          </a:p>
        </p:txBody>
      </p:sp>
      <p:sp>
        <p:nvSpPr>
          <p:cNvPr id="888837"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888838"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pic>
        <p:nvPicPr>
          <p:cNvPr id="888839" name="Picture 7" descr="sa-off-timeline"/>
          <p:cNvPicPr>
            <a:picLocks noChangeAspect="1" noChangeArrowheads="1"/>
          </p:cNvPicPr>
          <p:nvPr/>
        </p:nvPicPr>
        <p:blipFill>
          <a:blip r:embed="rId3" cstate="print"/>
          <a:srcRect t="22325"/>
          <a:stretch>
            <a:fillRect/>
          </a:stretch>
        </p:blipFill>
        <p:spPr bwMode="auto">
          <a:xfrm>
            <a:off x="1889125" y="3656013"/>
            <a:ext cx="5510213" cy="3087687"/>
          </a:xfrm>
          <a:prstGeom prst="rect">
            <a:avLst/>
          </a:prstGeom>
          <a:noFill/>
          <a:ln w="19050">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9" name="Rectangle 3"/>
          <p:cNvSpPr>
            <a:spLocks noGrp="1" noChangeArrowheads="1"/>
          </p:cNvSpPr>
          <p:nvPr>
            <p:ph type="title"/>
          </p:nvPr>
        </p:nvSpPr>
        <p:spPr>
          <a:xfrm>
            <a:off x="1143000" y="304800"/>
            <a:ext cx="8001000" cy="685800"/>
          </a:xfrm>
        </p:spPr>
        <p:txBody>
          <a:bodyPr>
            <a:normAutofit fontScale="90000"/>
          </a:bodyPr>
          <a:lstStyle/>
          <a:p>
            <a:r>
              <a:rPr lang="en-US" sz="4000" b="1" dirty="0" smtClean="0">
                <a:solidFill>
                  <a:srgbClr val="800000"/>
                </a:solidFill>
                <a:latin typeface="Times New Roman" pitchFamily="96" charset="0"/>
              </a:rPr>
              <a:t>Selective </a:t>
            </a:r>
            <a:r>
              <a:rPr lang="en-US" sz="4000" b="1" dirty="0">
                <a:solidFill>
                  <a:srgbClr val="800000"/>
                </a:solidFill>
                <a:latin typeface="Times New Roman" pitchFamily="96" charset="0"/>
              </a:rPr>
              <a:t>Availability</a:t>
            </a:r>
          </a:p>
        </p:txBody>
      </p:sp>
      <p:sp>
        <p:nvSpPr>
          <p:cNvPr id="884741"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grpSp>
        <p:nvGrpSpPr>
          <p:cNvPr id="2" name="Group 29"/>
          <p:cNvGrpSpPr>
            <a:grpSpLocks/>
          </p:cNvGrpSpPr>
          <p:nvPr/>
        </p:nvGrpSpPr>
        <p:grpSpPr bwMode="auto">
          <a:xfrm>
            <a:off x="176213" y="1689100"/>
            <a:ext cx="4773612" cy="4986338"/>
            <a:chOff x="111" y="1064"/>
            <a:chExt cx="3007" cy="3141"/>
          </a:xfrm>
        </p:grpSpPr>
        <p:pic>
          <p:nvPicPr>
            <p:cNvPr id="884743" name="Picture 7" descr="before"/>
            <p:cNvPicPr>
              <a:picLocks noChangeAspect="1" noChangeArrowheads="1"/>
            </p:cNvPicPr>
            <p:nvPr/>
          </p:nvPicPr>
          <p:blipFill>
            <a:blip r:embed="rId3" cstate="print">
              <a:lum contrast="20000"/>
            </a:blip>
            <a:srcRect/>
            <a:stretch>
              <a:fillRect/>
            </a:stretch>
          </p:blipFill>
          <p:spPr bwMode="auto">
            <a:xfrm>
              <a:off x="111" y="1064"/>
              <a:ext cx="3007" cy="3141"/>
            </a:xfrm>
            <a:prstGeom prst="rect">
              <a:avLst/>
            </a:prstGeom>
            <a:noFill/>
            <a:ln w="9525">
              <a:noFill/>
              <a:miter lim="800000"/>
              <a:headEnd/>
              <a:tailEnd/>
            </a:ln>
          </p:spPr>
        </p:pic>
        <p:sp>
          <p:nvSpPr>
            <p:cNvPr id="884748" name="Text Box 12"/>
            <p:cNvSpPr txBox="1">
              <a:spLocks noChangeArrowheads="1"/>
            </p:cNvSpPr>
            <p:nvPr/>
          </p:nvSpPr>
          <p:spPr bwMode="auto">
            <a:xfrm>
              <a:off x="1216" y="3699"/>
              <a:ext cx="952" cy="231"/>
            </a:xfrm>
            <a:prstGeom prst="rect">
              <a:avLst/>
            </a:prstGeom>
            <a:solidFill>
              <a:schemeClr val="bg1"/>
            </a:solidFill>
            <a:ln w="9525">
              <a:noFill/>
              <a:miter lim="800000"/>
              <a:headEnd/>
              <a:tailEnd/>
            </a:ln>
            <a:effectLst/>
          </p:spPr>
          <p:txBody>
            <a:bodyPr wrap="none">
              <a:spAutoFit/>
            </a:bodyPr>
            <a:lstStyle/>
            <a:p>
              <a:r>
                <a:rPr lang="en-US">
                  <a:latin typeface="Times New Roman" pitchFamily="96" charset="0"/>
                </a:rPr>
                <a:t>Longitude (m)</a:t>
              </a:r>
            </a:p>
          </p:txBody>
        </p:sp>
        <p:sp>
          <p:nvSpPr>
            <p:cNvPr id="884750" name="Text Box 14"/>
            <p:cNvSpPr txBox="1">
              <a:spLocks noChangeArrowheads="1"/>
            </p:cNvSpPr>
            <p:nvPr/>
          </p:nvSpPr>
          <p:spPr bwMode="auto">
            <a:xfrm rot="16200000">
              <a:off x="-113" y="2307"/>
              <a:ext cx="840" cy="231"/>
            </a:xfrm>
            <a:prstGeom prst="rect">
              <a:avLst/>
            </a:prstGeom>
            <a:solidFill>
              <a:schemeClr val="bg1"/>
            </a:solidFill>
            <a:ln w="9525">
              <a:noFill/>
              <a:miter lim="800000"/>
              <a:headEnd/>
              <a:tailEnd/>
            </a:ln>
            <a:effectLst/>
          </p:spPr>
          <p:txBody>
            <a:bodyPr wrap="none">
              <a:spAutoFit/>
            </a:bodyPr>
            <a:lstStyle/>
            <a:p>
              <a:r>
                <a:rPr lang="en-US">
                  <a:latin typeface="Times New Roman" pitchFamily="96" charset="0"/>
                </a:rPr>
                <a:t>Latitude (m)</a:t>
              </a:r>
            </a:p>
          </p:txBody>
        </p:sp>
        <p:sp>
          <p:nvSpPr>
            <p:cNvPr id="884752" name="Text Box 16"/>
            <p:cNvSpPr txBox="1">
              <a:spLocks noChangeArrowheads="1"/>
            </p:cNvSpPr>
            <p:nvPr/>
          </p:nvSpPr>
          <p:spPr bwMode="auto">
            <a:xfrm>
              <a:off x="263" y="1287"/>
              <a:ext cx="260"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100</a:t>
              </a:r>
            </a:p>
          </p:txBody>
        </p:sp>
        <p:sp>
          <p:nvSpPr>
            <p:cNvPr id="884753" name="Text Box 17"/>
            <p:cNvSpPr txBox="1">
              <a:spLocks noChangeArrowheads="1"/>
            </p:cNvSpPr>
            <p:nvPr/>
          </p:nvSpPr>
          <p:spPr bwMode="auto">
            <a:xfrm>
              <a:off x="234" y="3422"/>
              <a:ext cx="316"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- 100</a:t>
              </a:r>
            </a:p>
          </p:txBody>
        </p:sp>
        <p:sp>
          <p:nvSpPr>
            <p:cNvPr id="884754" name="Text Box 18"/>
            <p:cNvSpPr txBox="1">
              <a:spLocks noChangeArrowheads="1"/>
            </p:cNvSpPr>
            <p:nvPr/>
          </p:nvSpPr>
          <p:spPr bwMode="auto">
            <a:xfrm>
              <a:off x="366" y="2348"/>
              <a:ext cx="164"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0</a:t>
              </a:r>
            </a:p>
          </p:txBody>
        </p:sp>
        <p:sp>
          <p:nvSpPr>
            <p:cNvPr id="884758" name="Text Box 22"/>
            <p:cNvSpPr txBox="1">
              <a:spLocks noChangeArrowheads="1"/>
            </p:cNvSpPr>
            <p:nvPr/>
          </p:nvSpPr>
          <p:spPr bwMode="auto">
            <a:xfrm>
              <a:off x="2690" y="3604"/>
              <a:ext cx="260"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100</a:t>
              </a:r>
            </a:p>
          </p:txBody>
        </p:sp>
        <p:sp>
          <p:nvSpPr>
            <p:cNvPr id="884759" name="Text Box 23"/>
            <p:cNvSpPr txBox="1">
              <a:spLocks noChangeArrowheads="1"/>
            </p:cNvSpPr>
            <p:nvPr/>
          </p:nvSpPr>
          <p:spPr bwMode="auto">
            <a:xfrm>
              <a:off x="404" y="3599"/>
              <a:ext cx="316"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- 100</a:t>
              </a:r>
            </a:p>
          </p:txBody>
        </p:sp>
        <p:sp>
          <p:nvSpPr>
            <p:cNvPr id="884760" name="Text Box 24"/>
            <p:cNvSpPr txBox="1">
              <a:spLocks noChangeArrowheads="1"/>
            </p:cNvSpPr>
            <p:nvPr/>
          </p:nvSpPr>
          <p:spPr bwMode="auto">
            <a:xfrm>
              <a:off x="1613" y="3559"/>
              <a:ext cx="164"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0</a:t>
              </a:r>
            </a:p>
          </p:txBody>
        </p:sp>
      </p:grpSp>
      <p:sp>
        <p:nvSpPr>
          <p:cNvPr id="884746" name="Text Box 10"/>
          <p:cNvSpPr txBox="1">
            <a:spLocks noChangeArrowheads="1"/>
          </p:cNvSpPr>
          <p:nvPr/>
        </p:nvSpPr>
        <p:spPr bwMode="auto">
          <a:xfrm>
            <a:off x="492125" y="1574800"/>
            <a:ext cx="3957638" cy="396875"/>
          </a:xfrm>
          <a:prstGeom prst="rect">
            <a:avLst/>
          </a:prstGeom>
          <a:solidFill>
            <a:schemeClr val="bg1"/>
          </a:solidFill>
          <a:ln w="9525">
            <a:noFill/>
            <a:miter lim="800000"/>
            <a:headEnd/>
            <a:tailEnd/>
          </a:ln>
          <a:effectLst/>
        </p:spPr>
        <p:txBody>
          <a:bodyPr wrap="none">
            <a:spAutoFit/>
          </a:bodyPr>
          <a:lstStyle/>
          <a:p>
            <a:r>
              <a:rPr lang="en-US" sz="2000">
                <a:solidFill>
                  <a:srgbClr val="800000"/>
                </a:solidFill>
                <a:latin typeface="Times New Roman" pitchFamily="96" charset="0"/>
              </a:rPr>
              <a:t>Selective Availability ON (05/01/00)</a:t>
            </a:r>
          </a:p>
        </p:txBody>
      </p:sp>
      <p:grpSp>
        <p:nvGrpSpPr>
          <p:cNvPr id="3" name="Group 28"/>
          <p:cNvGrpSpPr>
            <a:grpSpLocks/>
          </p:cNvGrpSpPr>
          <p:nvPr/>
        </p:nvGrpSpPr>
        <p:grpSpPr bwMode="auto">
          <a:xfrm>
            <a:off x="4678363" y="1668463"/>
            <a:ext cx="4278312" cy="4699000"/>
            <a:chOff x="2947" y="1051"/>
            <a:chExt cx="2695" cy="2960"/>
          </a:xfrm>
        </p:grpSpPr>
        <p:pic>
          <p:nvPicPr>
            <p:cNvPr id="884744" name="Picture 8" descr="after"/>
            <p:cNvPicPr>
              <a:picLocks noChangeAspect="1" noChangeArrowheads="1"/>
            </p:cNvPicPr>
            <p:nvPr/>
          </p:nvPicPr>
          <p:blipFill>
            <a:blip r:embed="rId4" cstate="print">
              <a:lum contrast="20000"/>
            </a:blip>
            <a:srcRect/>
            <a:stretch>
              <a:fillRect/>
            </a:stretch>
          </p:blipFill>
          <p:spPr bwMode="auto">
            <a:xfrm>
              <a:off x="2947" y="1051"/>
              <a:ext cx="2695" cy="2960"/>
            </a:xfrm>
            <a:prstGeom prst="rect">
              <a:avLst/>
            </a:prstGeom>
            <a:noFill/>
          </p:spPr>
        </p:pic>
        <p:sp>
          <p:nvSpPr>
            <p:cNvPr id="884749" name="Text Box 13"/>
            <p:cNvSpPr txBox="1">
              <a:spLocks noChangeArrowheads="1"/>
            </p:cNvSpPr>
            <p:nvPr/>
          </p:nvSpPr>
          <p:spPr bwMode="auto">
            <a:xfrm>
              <a:off x="3872" y="3733"/>
              <a:ext cx="952" cy="231"/>
            </a:xfrm>
            <a:prstGeom prst="rect">
              <a:avLst/>
            </a:prstGeom>
            <a:solidFill>
              <a:schemeClr val="bg1"/>
            </a:solidFill>
            <a:ln w="9525">
              <a:noFill/>
              <a:miter lim="800000"/>
              <a:headEnd/>
              <a:tailEnd/>
            </a:ln>
            <a:effectLst/>
          </p:spPr>
          <p:txBody>
            <a:bodyPr wrap="none">
              <a:spAutoFit/>
            </a:bodyPr>
            <a:lstStyle/>
            <a:p>
              <a:r>
                <a:rPr lang="en-US">
                  <a:latin typeface="Times New Roman" pitchFamily="96" charset="0"/>
                </a:rPr>
                <a:t>Longitude (m)</a:t>
              </a:r>
            </a:p>
          </p:txBody>
        </p:sp>
        <p:sp>
          <p:nvSpPr>
            <p:cNvPr id="884751" name="Text Box 15"/>
            <p:cNvSpPr txBox="1">
              <a:spLocks noChangeArrowheads="1"/>
            </p:cNvSpPr>
            <p:nvPr/>
          </p:nvSpPr>
          <p:spPr bwMode="auto">
            <a:xfrm rot="16200000">
              <a:off x="2649" y="2334"/>
              <a:ext cx="840" cy="231"/>
            </a:xfrm>
            <a:prstGeom prst="rect">
              <a:avLst/>
            </a:prstGeom>
            <a:solidFill>
              <a:schemeClr val="bg1"/>
            </a:solidFill>
            <a:ln w="9525">
              <a:noFill/>
              <a:miter lim="800000"/>
              <a:headEnd/>
              <a:tailEnd/>
            </a:ln>
            <a:effectLst/>
          </p:spPr>
          <p:txBody>
            <a:bodyPr wrap="none">
              <a:spAutoFit/>
            </a:bodyPr>
            <a:lstStyle/>
            <a:p>
              <a:r>
                <a:rPr lang="en-US">
                  <a:latin typeface="Times New Roman" pitchFamily="96" charset="0"/>
                </a:rPr>
                <a:t>Latitude (m)</a:t>
              </a:r>
            </a:p>
          </p:txBody>
        </p:sp>
        <p:sp>
          <p:nvSpPr>
            <p:cNvPr id="884755" name="Text Box 19"/>
            <p:cNvSpPr txBox="1">
              <a:spLocks noChangeArrowheads="1"/>
            </p:cNvSpPr>
            <p:nvPr/>
          </p:nvSpPr>
          <p:spPr bwMode="auto">
            <a:xfrm>
              <a:off x="3066" y="1310"/>
              <a:ext cx="260"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100</a:t>
              </a:r>
            </a:p>
          </p:txBody>
        </p:sp>
        <p:sp>
          <p:nvSpPr>
            <p:cNvPr id="884756" name="Text Box 20"/>
            <p:cNvSpPr txBox="1">
              <a:spLocks noChangeArrowheads="1"/>
            </p:cNvSpPr>
            <p:nvPr/>
          </p:nvSpPr>
          <p:spPr bwMode="auto">
            <a:xfrm>
              <a:off x="3037" y="3445"/>
              <a:ext cx="316"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- 100</a:t>
              </a:r>
            </a:p>
          </p:txBody>
        </p:sp>
        <p:sp>
          <p:nvSpPr>
            <p:cNvPr id="884757" name="Text Box 21"/>
            <p:cNvSpPr txBox="1">
              <a:spLocks noChangeArrowheads="1"/>
            </p:cNvSpPr>
            <p:nvPr/>
          </p:nvSpPr>
          <p:spPr bwMode="auto">
            <a:xfrm>
              <a:off x="3169" y="2371"/>
              <a:ext cx="164"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0</a:t>
              </a:r>
            </a:p>
          </p:txBody>
        </p:sp>
        <p:sp>
          <p:nvSpPr>
            <p:cNvPr id="884761" name="Text Box 25"/>
            <p:cNvSpPr txBox="1">
              <a:spLocks noChangeArrowheads="1"/>
            </p:cNvSpPr>
            <p:nvPr/>
          </p:nvSpPr>
          <p:spPr bwMode="auto">
            <a:xfrm>
              <a:off x="5236" y="3608"/>
              <a:ext cx="260"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100</a:t>
              </a:r>
            </a:p>
          </p:txBody>
        </p:sp>
        <p:sp>
          <p:nvSpPr>
            <p:cNvPr id="884762" name="Text Box 26"/>
            <p:cNvSpPr txBox="1">
              <a:spLocks noChangeArrowheads="1"/>
            </p:cNvSpPr>
            <p:nvPr/>
          </p:nvSpPr>
          <p:spPr bwMode="auto">
            <a:xfrm>
              <a:off x="3184" y="3603"/>
              <a:ext cx="316"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- 100</a:t>
              </a:r>
            </a:p>
          </p:txBody>
        </p:sp>
        <p:sp>
          <p:nvSpPr>
            <p:cNvPr id="884763" name="Text Box 27"/>
            <p:cNvSpPr txBox="1">
              <a:spLocks noChangeArrowheads="1"/>
            </p:cNvSpPr>
            <p:nvPr/>
          </p:nvSpPr>
          <p:spPr bwMode="auto">
            <a:xfrm>
              <a:off x="4285" y="3590"/>
              <a:ext cx="164" cy="173"/>
            </a:xfrm>
            <a:prstGeom prst="rect">
              <a:avLst/>
            </a:prstGeom>
            <a:solidFill>
              <a:schemeClr val="bg1"/>
            </a:solidFill>
            <a:ln w="9525">
              <a:noFill/>
              <a:miter lim="800000"/>
              <a:headEnd/>
              <a:tailEnd/>
            </a:ln>
            <a:effectLst/>
          </p:spPr>
          <p:txBody>
            <a:bodyPr wrap="none">
              <a:spAutoFit/>
            </a:bodyPr>
            <a:lstStyle/>
            <a:p>
              <a:r>
                <a:rPr lang="en-US" sz="1200">
                  <a:latin typeface="Times New Roman" pitchFamily="96" charset="0"/>
                </a:rPr>
                <a:t>0</a:t>
              </a:r>
            </a:p>
          </p:txBody>
        </p:sp>
      </p:grpSp>
      <p:sp>
        <p:nvSpPr>
          <p:cNvPr id="884747" name="Text Box 11"/>
          <p:cNvSpPr txBox="1">
            <a:spLocks noChangeArrowheads="1"/>
          </p:cNvSpPr>
          <p:nvPr/>
        </p:nvSpPr>
        <p:spPr bwMode="auto">
          <a:xfrm>
            <a:off x="4830763" y="1570038"/>
            <a:ext cx="4057650" cy="396875"/>
          </a:xfrm>
          <a:prstGeom prst="rect">
            <a:avLst/>
          </a:prstGeom>
          <a:solidFill>
            <a:schemeClr val="bg1"/>
          </a:solidFill>
          <a:ln w="9525">
            <a:noFill/>
            <a:miter lim="800000"/>
            <a:headEnd/>
            <a:tailEnd/>
          </a:ln>
          <a:effectLst/>
        </p:spPr>
        <p:txBody>
          <a:bodyPr wrap="none">
            <a:spAutoFit/>
          </a:bodyPr>
          <a:lstStyle/>
          <a:p>
            <a:r>
              <a:rPr lang="en-US" sz="2000">
                <a:solidFill>
                  <a:srgbClr val="800000"/>
                </a:solidFill>
                <a:latin typeface="Times New Roman" pitchFamily="96" charset="0"/>
              </a:rPr>
              <a:t>Selective Availability OFF (05/02/00)</a:t>
            </a:r>
          </a:p>
        </p:txBody>
      </p:sp>
      <p:sp>
        <p:nvSpPr>
          <p:cNvPr id="884742"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3" name="Rectangle 3"/>
          <p:cNvSpPr>
            <a:spLocks noGrp="1" noChangeArrowheads="1"/>
          </p:cNvSpPr>
          <p:nvPr>
            <p:ph type="title" idx="4294967295"/>
          </p:nvPr>
        </p:nvSpPr>
        <p:spPr>
          <a:xfrm>
            <a:off x="1143000" y="304800"/>
            <a:ext cx="8001000" cy="685800"/>
          </a:xfrm>
        </p:spPr>
        <p:txBody>
          <a:bodyPr>
            <a:normAutofit fontScale="90000"/>
          </a:bodyPr>
          <a:lstStyle/>
          <a:p>
            <a:r>
              <a:rPr lang="en-US" sz="4000" b="1" dirty="0" smtClean="0">
                <a:solidFill>
                  <a:srgbClr val="800000"/>
                </a:solidFill>
                <a:latin typeface="Times New Roman" pitchFamily="96" charset="0"/>
              </a:rPr>
              <a:t>Error </a:t>
            </a:r>
            <a:r>
              <a:rPr lang="en-US" sz="4000" b="1" dirty="0">
                <a:solidFill>
                  <a:srgbClr val="800000"/>
                </a:solidFill>
                <a:latin typeface="Times New Roman" pitchFamily="96" charset="0"/>
              </a:rPr>
              <a:t>Sources</a:t>
            </a:r>
          </a:p>
        </p:txBody>
      </p:sp>
      <p:sp>
        <p:nvSpPr>
          <p:cNvPr id="808965"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808966"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707" y="76200"/>
            <a:ext cx="8528587" cy="640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219200" y="6468015"/>
            <a:ext cx="6553200" cy="369332"/>
          </a:xfrm>
          <a:prstGeom prst="rect">
            <a:avLst/>
          </a:prstGeom>
        </p:spPr>
        <p:txBody>
          <a:bodyPr wrap="square">
            <a:spAutoFit/>
          </a:bodyPr>
          <a:lstStyle/>
          <a:p>
            <a:r>
              <a:rPr lang="en-US" dirty="0"/>
              <a:t>http://www.soi.wide.ad.jp/class/20050026/slides/01/61.html</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Local Base Stations to Correct Errors</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5" y="2144266"/>
            <a:ext cx="4826000" cy="3619500"/>
          </a:xfrm>
          <a:prstGeom prst="rect">
            <a:avLst/>
          </a:prstGeom>
        </p:spPr>
      </p:pic>
      <p:sp>
        <p:nvSpPr>
          <p:cNvPr id="4" name="Rectangle 3"/>
          <p:cNvSpPr/>
          <p:nvPr/>
        </p:nvSpPr>
        <p:spPr>
          <a:xfrm>
            <a:off x="761999" y="6172200"/>
            <a:ext cx="3263779" cy="369332"/>
          </a:xfrm>
          <a:prstGeom prst="rect">
            <a:avLst/>
          </a:prstGeom>
        </p:spPr>
        <p:txBody>
          <a:bodyPr wrap="none">
            <a:spAutoFit/>
          </a:bodyPr>
          <a:lstStyle/>
          <a:p>
            <a:r>
              <a:rPr lang="en-US" dirty="0"/>
              <a:t>http://ecrins2010.blogspot.com/</a:t>
            </a:r>
          </a:p>
        </p:txBody>
      </p:sp>
      <p:sp>
        <p:nvSpPr>
          <p:cNvPr id="5" name="TextBox 4"/>
          <p:cNvSpPr txBox="1"/>
          <p:nvPr/>
        </p:nvSpPr>
        <p:spPr>
          <a:xfrm>
            <a:off x="38540" y="1688068"/>
            <a:ext cx="4609660" cy="369332"/>
          </a:xfrm>
          <a:prstGeom prst="rect">
            <a:avLst/>
          </a:prstGeom>
          <a:noFill/>
        </p:spPr>
        <p:txBody>
          <a:bodyPr wrap="none" rtlCol="0">
            <a:spAutoFit/>
          </a:bodyPr>
          <a:lstStyle/>
          <a:p>
            <a:r>
              <a:rPr lang="en-US" dirty="0" smtClean="0"/>
              <a:t>When PRECISION and ACCURACY really matter!</a:t>
            </a: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4110" y="2819400"/>
            <a:ext cx="4069890" cy="2706477"/>
          </a:xfrm>
          <a:prstGeom prst="rect">
            <a:avLst/>
          </a:prstGeom>
        </p:spPr>
      </p:pic>
      <p:sp>
        <p:nvSpPr>
          <p:cNvPr id="7" name="TextBox 6"/>
          <p:cNvSpPr txBox="1"/>
          <p:nvPr/>
        </p:nvSpPr>
        <p:spPr>
          <a:xfrm>
            <a:off x="5562600" y="2450068"/>
            <a:ext cx="3391249" cy="369332"/>
          </a:xfrm>
          <a:prstGeom prst="rect">
            <a:avLst/>
          </a:prstGeom>
          <a:noFill/>
        </p:spPr>
        <p:txBody>
          <a:bodyPr wrap="none" rtlCol="0">
            <a:spAutoFit/>
          </a:bodyPr>
          <a:lstStyle/>
          <a:p>
            <a:r>
              <a:rPr lang="en-US" dirty="0" smtClean="0"/>
              <a:t>Fixed Station at ESRI headquarters</a:t>
            </a:r>
            <a:endParaRPr lang="en-US" dirty="0"/>
          </a:p>
        </p:txBody>
      </p:sp>
    </p:spTree>
    <p:extLst>
      <p:ext uri="{BB962C8B-B14F-4D97-AF65-F5344CB8AC3E}">
        <p14:creationId xmlns:p14="http://schemas.microsoft.com/office/powerpoint/2010/main" val="12607538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Activity</a:t>
            </a:r>
            <a:endParaRPr lang="en-US" u="sng" dirty="0"/>
          </a:p>
        </p:txBody>
      </p:sp>
      <p:sp>
        <p:nvSpPr>
          <p:cNvPr id="3" name="Content Placeholder 2"/>
          <p:cNvSpPr>
            <a:spLocks noGrp="1"/>
          </p:cNvSpPr>
          <p:nvPr>
            <p:ph idx="1"/>
          </p:nvPr>
        </p:nvSpPr>
        <p:spPr/>
        <p:txBody>
          <a:bodyPr>
            <a:normAutofit fontScale="92500" lnSpcReduction="20000"/>
          </a:bodyPr>
          <a:lstStyle/>
          <a:p>
            <a:r>
              <a:rPr lang="en-US" dirty="0" smtClean="0"/>
              <a:t>2 minutes: Think about and write down ideas on how you might use GPS </a:t>
            </a:r>
            <a:r>
              <a:rPr lang="en-US" dirty="0" smtClean="0"/>
              <a:t>devices </a:t>
            </a:r>
            <a:r>
              <a:rPr lang="en-US" dirty="0" smtClean="0"/>
              <a:t>in your Research </a:t>
            </a:r>
            <a:r>
              <a:rPr lang="en-US" dirty="0" smtClean="0"/>
              <a:t>Report projects</a:t>
            </a:r>
          </a:p>
          <a:p>
            <a:pPr lvl="1"/>
            <a:r>
              <a:rPr lang="en-US" dirty="0" smtClean="0"/>
              <a:t>What would you locate, measure, or assess?</a:t>
            </a:r>
          </a:p>
          <a:p>
            <a:pPr lvl="1"/>
            <a:r>
              <a:rPr lang="en-US" dirty="0" smtClean="0"/>
              <a:t>What problems might you encounter?</a:t>
            </a:r>
            <a:endParaRPr lang="en-US" dirty="0" smtClean="0"/>
          </a:p>
          <a:p>
            <a:endParaRPr lang="en-US" dirty="0"/>
          </a:p>
          <a:p>
            <a:r>
              <a:rPr lang="en-US" dirty="0" smtClean="0"/>
              <a:t>2 minutes: Share these ideas with your neighbor and brainstorm a few new ones</a:t>
            </a:r>
          </a:p>
          <a:p>
            <a:endParaRPr lang="en-US" dirty="0"/>
          </a:p>
          <a:p>
            <a:r>
              <a:rPr lang="en-US" dirty="0" smtClean="0"/>
              <a:t>Come together as a class to discuss ideas</a:t>
            </a:r>
            <a:endParaRPr lang="en-US" dirty="0"/>
          </a:p>
        </p:txBody>
      </p:sp>
    </p:spTree>
    <p:extLst>
      <p:ext uri="{BB962C8B-B14F-4D97-AF65-F5344CB8AC3E}">
        <p14:creationId xmlns:p14="http://schemas.microsoft.com/office/powerpoint/2010/main" val="8850296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UTMs with GPS</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Advantages:</a:t>
            </a:r>
          </a:p>
          <a:p>
            <a:pPr lvl="1"/>
            <a:r>
              <a:rPr lang="en-US" dirty="0" smtClean="0"/>
              <a:t>Constant distances across a map</a:t>
            </a:r>
          </a:p>
          <a:p>
            <a:pPr lvl="2"/>
            <a:r>
              <a:rPr lang="en-US" dirty="0" smtClean="0"/>
              <a:t>No distortion due to projection</a:t>
            </a:r>
          </a:p>
          <a:p>
            <a:pPr lvl="1"/>
            <a:r>
              <a:rPr lang="en-US" dirty="0" smtClean="0"/>
              <a:t>Values increase from zero in both X and Y</a:t>
            </a:r>
          </a:p>
          <a:p>
            <a:pPr lvl="2"/>
            <a:r>
              <a:rPr lang="en-US" dirty="0" smtClean="0"/>
              <a:t>No decimals or different ways of expressing values</a:t>
            </a:r>
          </a:p>
          <a:p>
            <a:pPr lvl="1"/>
            <a:r>
              <a:rPr lang="en-US" dirty="0" smtClean="0"/>
              <a:t>Values are in meters</a:t>
            </a:r>
          </a:p>
          <a:p>
            <a:pPr lvl="2"/>
            <a:r>
              <a:rPr lang="en-US" dirty="0" smtClean="0"/>
              <a:t>Metric system widely adopted</a:t>
            </a:r>
          </a:p>
          <a:p>
            <a:pPr lvl="1"/>
            <a:r>
              <a:rPr lang="en-US" dirty="0" smtClean="0"/>
              <a:t>Flat projection – no height considered</a:t>
            </a:r>
          </a:p>
          <a:p>
            <a:pPr lvl="2"/>
            <a:r>
              <a:rPr lang="en-US" dirty="0" smtClean="0"/>
              <a:t>Simple triangular calculations of distances</a:t>
            </a:r>
          </a:p>
          <a:p>
            <a:pPr marL="457200" lvl="1" indent="0">
              <a:buNone/>
            </a:pPr>
            <a:endParaRPr lang="en-US" dirty="0" smtClean="0"/>
          </a:p>
          <a:p>
            <a:pPr marL="457200" lvl="1" indent="0">
              <a:buNone/>
            </a:pPr>
            <a:r>
              <a:rPr lang="en-US" dirty="0" smtClean="0"/>
              <a:t>= EASY TO UNDERSTAND</a:t>
            </a:r>
            <a:endParaRPr lang="en-US" dirty="0"/>
          </a:p>
          <a:p>
            <a:pPr lvl="2"/>
            <a:endParaRPr lang="en-US" dirty="0" smtClean="0"/>
          </a:p>
          <a:p>
            <a:pPr lvl="1"/>
            <a:endParaRPr lang="en-US" dirty="0"/>
          </a:p>
        </p:txBody>
      </p:sp>
    </p:spTree>
    <p:extLst>
      <p:ext uri="{BB962C8B-B14F-4D97-AF65-F5344CB8AC3E}">
        <p14:creationId xmlns:p14="http://schemas.microsoft.com/office/powerpoint/2010/main" val="16733145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do you think?</a:t>
            </a:r>
            <a:endParaRPr lang="en-US" dirty="0"/>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813912" y="1295400"/>
            <a:ext cx="3224688" cy="5374482"/>
          </a:xfrm>
        </p:spPr>
      </p:pic>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004912" y="1295400"/>
            <a:ext cx="3224688" cy="5374482"/>
          </a:xfrm>
        </p:spPr>
      </p:pic>
    </p:spTree>
    <p:extLst>
      <p:ext uri="{BB962C8B-B14F-4D97-AF65-F5344CB8AC3E}">
        <p14:creationId xmlns:p14="http://schemas.microsoft.com/office/powerpoint/2010/main" val="13704669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800000"/>
                </a:solidFill>
                <a:latin typeface="Book Antiqua" pitchFamily="18" charset="0"/>
              </a:rPr>
              <a:t>GPS in the Field</a:t>
            </a:r>
            <a:endParaRPr lang="en-US" b="1" dirty="0">
              <a:solidFill>
                <a:srgbClr val="800000"/>
              </a:solidFill>
              <a:latin typeface="Book Antiqua" pitchFamily="18" charset="0"/>
            </a:endParaRPr>
          </a:p>
        </p:txBody>
      </p:sp>
      <p:sp>
        <p:nvSpPr>
          <p:cNvPr id="3" name="Content Placeholder 2"/>
          <p:cNvSpPr>
            <a:spLocks noGrp="1"/>
          </p:cNvSpPr>
          <p:nvPr>
            <p:ph sz="half" idx="1"/>
          </p:nvPr>
        </p:nvSpPr>
        <p:spPr>
          <a:xfrm>
            <a:off x="76200" y="1166018"/>
            <a:ext cx="3581400" cy="4525963"/>
          </a:xfrm>
        </p:spPr>
        <p:txBody>
          <a:bodyPr/>
          <a:lstStyle/>
          <a:p>
            <a:r>
              <a:rPr lang="en-US" dirty="0" smtClean="0"/>
              <a:t>Have you ever used a GPS device?</a:t>
            </a:r>
          </a:p>
          <a:p>
            <a:endParaRPr lang="en-US" dirty="0" smtClean="0"/>
          </a:p>
          <a:p>
            <a:endParaRPr lang="en-US" dirty="0"/>
          </a:p>
          <a:p>
            <a:r>
              <a:rPr lang="en-US" dirty="0" smtClean="0"/>
              <a:t>Why would you use one?</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1752600"/>
            <a:ext cx="5283200" cy="39624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UTM Grid</a:t>
            </a:r>
            <a:endParaRPr lang="en-US" dirty="0"/>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642" y="1152525"/>
            <a:ext cx="8048716" cy="547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638800" y="6553200"/>
            <a:ext cx="1572546" cy="369332"/>
          </a:xfrm>
          <a:prstGeom prst="rect">
            <a:avLst/>
          </a:prstGeom>
          <a:noFill/>
        </p:spPr>
        <p:txBody>
          <a:bodyPr wrap="none" rtlCol="0">
            <a:spAutoFit/>
          </a:bodyPr>
          <a:lstStyle/>
          <a:p>
            <a:r>
              <a:rPr lang="en-US" dirty="0" smtClean="0"/>
              <a:t>Wiki commons</a:t>
            </a:r>
            <a:endParaRPr lang="en-US" dirty="0"/>
          </a:p>
        </p:txBody>
      </p:sp>
    </p:spTree>
    <p:extLst>
      <p:ext uri="{BB962C8B-B14F-4D97-AF65-F5344CB8AC3E}">
        <p14:creationId xmlns:p14="http://schemas.microsoft.com/office/powerpoint/2010/main" val="10079288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UTM Grid</a:t>
            </a:r>
            <a:endParaRPr lang="en-US" dirty="0"/>
          </a:p>
        </p:txBody>
      </p:sp>
      <p:sp>
        <p:nvSpPr>
          <p:cNvPr id="4" name="TextBox 3"/>
          <p:cNvSpPr txBox="1"/>
          <p:nvPr/>
        </p:nvSpPr>
        <p:spPr>
          <a:xfrm>
            <a:off x="3325932" y="6488668"/>
            <a:ext cx="5818068" cy="369332"/>
          </a:xfrm>
          <a:prstGeom prst="rect">
            <a:avLst/>
          </a:prstGeom>
          <a:noFill/>
        </p:spPr>
        <p:txBody>
          <a:bodyPr wrap="none" rtlCol="0">
            <a:spAutoFit/>
          </a:bodyPr>
          <a:lstStyle/>
          <a:p>
            <a:r>
              <a:rPr lang="en-US" dirty="0"/>
              <a:t>https://geoinfo.nmt.edu/publications/maps/gps/home.html</a:t>
            </a:r>
            <a:endParaRPr lang="en-US" dirty="0"/>
          </a:p>
        </p:txBody>
      </p:sp>
      <p:sp>
        <p:nvSpPr>
          <p:cNvPr id="6" name="Content Placeholder 5"/>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95400"/>
            <a:ext cx="8063922" cy="4924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76671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UTM Grid</a:t>
            </a:r>
            <a:endParaRPr lang="en-US" dirty="0"/>
          </a:p>
        </p:txBody>
      </p:sp>
      <p:sp>
        <p:nvSpPr>
          <p:cNvPr id="3" name="Content Placeholder 2"/>
          <p:cNvSpPr>
            <a:spLocks noGrp="1"/>
          </p:cNvSpPr>
          <p:nvPr>
            <p:ph idx="1"/>
          </p:nvPr>
        </p:nvSpPr>
        <p:spPr/>
        <p:txBody>
          <a:bodyPr/>
          <a:lstStyle/>
          <a:p>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969" y="1452563"/>
            <a:ext cx="8644063" cy="47958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9741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8825" y="0"/>
            <a:ext cx="5086350" cy="6990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rot="16200000">
            <a:off x="-2857500" y="2307046"/>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mtClean="0"/>
              <a:t>The UTM Grid</a:t>
            </a:r>
            <a:endParaRPr lang="en-US" dirty="0"/>
          </a:p>
        </p:txBody>
      </p:sp>
    </p:spTree>
    <p:extLst>
      <p:ext uri="{BB962C8B-B14F-4D97-AF65-F5344CB8AC3E}">
        <p14:creationId xmlns:p14="http://schemas.microsoft.com/office/powerpoint/2010/main" val="26253057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Navigating </a:t>
            </a:r>
            <a:r>
              <a:rPr lang="en-US" dirty="0" smtClean="0"/>
              <a:t>the UTM Grid</a:t>
            </a:r>
            <a:endParaRPr lang="en-US" dirty="0"/>
          </a:p>
        </p:txBody>
      </p:sp>
      <p:sp>
        <p:nvSpPr>
          <p:cNvPr id="3" name="Content Placeholder 2"/>
          <p:cNvSpPr>
            <a:spLocks noGrp="1"/>
          </p:cNvSpPr>
          <p:nvPr>
            <p:ph idx="1"/>
          </p:nvPr>
        </p:nvSpPr>
        <p:spPr/>
        <p:txBody>
          <a:bodyPr>
            <a:normAutofit lnSpcReduction="10000"/>
          </a:bodyPr>
          <a:lstStyle/>
          <a:p>
            <a:r>
              <a:rPr lang="en-US" dirty="0" smtClean="0"/>
              <a:t>Your coordinates:</a:t>
            </a:r>
          </a:p>
          <a:p>
            <a:pPr lvl="1"/>
            <a:r>
              <a:rPr lang="en-US" dirty="0" smtClean="0"/>
              <a:t>Easting: 543080  Northing: 3564700  Zone: 12S</a:t>
            </a:r>
          </a:p>
          <a:p>
            <a:endParaRPr lang="en-US" dirty="0"/>
          </a:p>
          <a:p>
            <a:r>
              <a:rPr lang="en-US" dirty="0" smtClean="0"/>
              <a:t>You want to find:</a:t>
            </a:r>
          </a:p>
          <a:p>
            <a:pPr lvl="1"/>
            <a:r>
              <a:rPr lang="en-US" dirty="0" smtClean="0"/>
              <a:t>Easting: 519950  Northing: 3589360  Zone: 12S</a:t>
            </a:r>
          </a:p>
          <a:p>
            <a:pPr lvl="1"/>
            <a:endParaRPr lang="en-US" dirty="0"/>
          </a:p>
          <a:p>
            <a:r>
              <a:rPr lang="en-US" dirty="0" smtClean="0"/>
              <a:t>You need to go:</a:t>
            </a:r>
          </a:p>
          <a:p>
            <a:pPr lvl="1"/>
            <a:r>
              <a:rPr lang="en-US" dirty="0" smtClean="0"/>
              <a:t>West 23130 m, and North 24660 m </a:t>
            </a:r>
          </a:p>
          <a:p>
            <a:pPr lvl="1"/>
            <a:r>
              <a:rPr lang="en-US" dirty="0"/>
              <a:t> </a:t>
            </a:r>
            <a:r>
              <a:rPr lang="en-US" dirty="0" smtClean="0"/>
              <a:t>or (a</a:t>
            </a:r>
            <a:r>
              <a:rPr lang="en-US" baseline="30000" dirty="0" smtClean="0"/>
              <a:t>2</a:t>
            </a:r>
            <a:r>
              <a:rPr lang="en-US" dirty="0" smtClean="0"/>
              <a:t> + b</a:t>
            </a:r>
            <a:r>
              <a:rPr lang="en-US" baseline="30000" dirty="0" smtClean="0"/>
              <a:t>2</a:t>
            </a:r>
            <a:r>
              <a:rPr lang="en-US" dirty="0" smtClean="0"/>
              <a:t> = c</a:t>
            </a:r>
            <a:r>
              <a:rPr lang="en-US" baseline="30000" dirty="0" smtClean="0"/>
              <a:t>2</a:t>
            </a:r>
            <a:r>
              <a:rPr lang="en-US" dirty="0" smtClean="0"/>
              <a:t>) 33809 m NW</a:t>
            </a:r>
          </a:p>
          <a:p>
            <a:pPr lvl="1"/>
            <a:endParaRPr lang="en-US" dirty="0"/>
          </a:p>
          <a:p>
            <a:pPr lvl="1"/>
            <a:endParaRPr lang="en-US" dirty="0" smtClean="0"/>
          </a:p>
          <a:p>
            <a:pPr lvl="1"/>
            <a:endParaRPr lang="en-US" dirty="0"/>
          </a:p>
        </p:txBody>
      </p:sp>
    </p:spTree>
    <p:extLst>
      <p:ext uri="{BB962C8B-B14F-4D97-AF65-F5344CB8AC3E}">
        <p14:creationId xmlns:p14="http://schemas.microsoft.com/office/powerpoint/2010/main" val="1436017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8496" b="5064"/>
          <a:stretch/>
        </p:blipFill>
        <p:spPr bwMode="auto">
          <a:xfrm>
            <a:off x="1" y="-43355"/>
            <a:ext cx="9143999" cy="59881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46752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0"/>
            <a:ext cx="4114800" cy="6858000"/>
          </a:xfrm>
          <a:prstGeom prst="rect">
            <a:avLst/>
          </a:prstGeom>
        </p:spPr>
      </p:pic>
    </p:spTree>
    <p:extLst>
      <p:ext uri="{BB962C8B-B14F-4D97-AF65-F5344CB8AC3E}">
        <p14:creationId xmlns:p14="http://schemas.microsoft.com/office/powerpoint/2010/main" val="31359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800000"/>
                </a:solidFill>
                <a:latin typeface="Book Antiqua" pitchFamily="96" charset="0"/>
              </a:rPr>
              <a:t>Today’s Lab</a:t>
            </a:r>
            <a:endParaRPr lang="en-US" dirty="0"/>
          </a:p>
        </p:txBody>
      </p:sp>
      <p:sp>
        <p:nvSpPr>
          <p:cNvPr id="3" name="Content Placeholder 2"/>
          <p:cNvSpPr>
            <a:spLocks noGrp="1"/>
          </p:cNvSpPr>
          <p:nvPr>
            <p:ph sz="half" idx="1"/>
          </p:nvPr>
        </p:nvSpPr>
        <p:spPr/>
        <p:txBody>
          <a:bodyPr/>
          <a:lstStyle/>
          <a:p>
            <a:r>
              <a:rPr lang="en-US" b="1" dirty="0" smtClean="0">
                <a:solidFill>
                  <a:srgbClr val="800000"/>
                </a:solidFill>
                <a:latin typeface="Book Antiqua" pitchFamily="96" charset="0"/>
              </a:rPr>
              <a:t>Navigate to waypoints</a:t>
            </a:r>
          </a:p>
          <a:p>
            <a:endParaRPr lang="en-US" b="1" dirty="0" smtClean="0">
              <a:solidFill>
                <a:srgbClr val="800000"/>
              </a:solidFill>
              <a:latin typeface="Book Antiqua" pitchFamily="96" charset="0"/>
            </a:endParaRPr>
          </a:p>
          <a:p>
            <a:r>
              <a:rPr lang="en-US" b="1" dirty="0" smtClean="0">
                <a:solidFill>
                  <a:srgbClr val="800000"/>
                </a:solidFill>
                <a:latin typeface="Book Antiqua" pitchFamily="96" charset="0"/>
              </a:rPr>
              <a:t>Calculate area</a:t>
            </a:r>
          </a:p>
          <a:p>
            <a:endParaRPr lang="en-US" b="1" dirty="0" smtClean="0">
              <a:solidFill>
                <a:srgbClr val="800000"/>
              </a:solidFill>
              <a:latin typeface="Book Antiqua" pitchFamily="96" charset="0"/>
            </a:endParaRPr>
          </a:p>
          <a:p>
            <a:r>
              <a:rPr lang="en-US" b="1" dirty="0" smtClean="0">
                <a:solidFill>
                  <a:srgbClr val="800000"/>
                </a:solidFill>
                <a:latin typeface="Book Antiqua" pitchFamily="96" charset="0"/>
              </a:rPr>
              <a:t>Graph features onto UTM grid</a:t>
            </a:r>
            <a:endParaRPr lang="en-US" dirty="0"/>
          </a:p>
        </p:txBody>
      </p:sp>
      <p:pic>
        <p:nvPicPr>
          <p:cNvPr id="53251" name="Picture 3"/>
          <p:cNvPicPr>
            <a:picLocks noChangeAspect="1" noChangeArrowheads="1"/>
          </p:cNvPicPr>
          <p:nvPr/>
        </p:nvPicPr>
        <p:blipFill>
          <a:blip r:embed="rId3" cstate="print"/>
          <a:srcRect/>
          <a:stretch>
            <a:fillRect/>
          </a:stretch>
        </p:blipFill>
        <p:spPr bwMode="auto">
          <a:xfrm>
            <a:off x="5791200" y="2057400"/>
            <a:ext cx="1257300" cy="1676400"/>
          </a:xfrm>
          <a:prstGeom prst="rect">
            <a:avLst/>
          </a:prstGeom>
          <a:noFill/>
          <a:ln w="9525">
            <a:noFill/>
            <a:miter lim="800000"/>
            <a:headEnd/>
            <a:tailEnd/>
          </a:ln>
        </p:spPr>
      </p:pic>
      <p:pic>
        <p:nvPicPr>
          <p:cNvPr id="53252" name="Picture 4"/>
          <p:cNvPicPr>
            <a:picLocks noChangeAspect="1" noChangeArrowheads="1"/>
          </p:cNvPicPr>
          <p:nvPr/>
        </p:nvPicPr>
        <p:blipFill>
          <a:blip r:embed="rId4" cstate="print"/>
          <a:srcRect/>
          <a:stretch>
            <a:fillRect/>
          </a:stretch>
        </p:blipFill>
        <p:spPr bwMode="auto">
          <a:xfrm>
            <a:off x="7239000" y="4114800"/>
            <a:ext cx="1485900" cy="1485900"/>
          </a:xfrm>
          <a:prstGeom prst="rect">
            <a:avLst/>
          </a:prstGeom>
          <a:noFill/>
          <a:ln w="9525">
            <a:noFill/>
            <a:miter lim="800000"/>
            <a:headEnd/>
            <a:tailEnd/>
          </a:ln>
        </p:spPr>
      </p:pic>
      <p:sp>
        <p:nvSpPr>
          <p:cNvPr id="10" name="TextBox 9"/>
          <p:cNvSpPr txBox="1"/>
          <p:nvPr/>
        </p:nvSpPr>
        <p:spPr>
          <a:xfrm>
            <a:off x="152400" y="5257800"/>
            <a:ext cx="8763000" cy="1200329"/>
          </a:xfrm>
          <a:prstGeom prst="rect">
            <a:avLst/>
          </a:prstGeom>
          <a:noFill/>
        </p:spPr>
        <p:txBody>
          <a:bodyPr wrap="square" rtlCol="0">
            <a:spAutoFit/>
          </a:bodyPr>
          <a:lstStyle/>
          <a:p>
            <a:r>
              <a:rPr lang="en-US" sz="2400" b="1" dirty="0" smtClean="0">
                <a:solidFill>
                  <a:srgbClr val="800000"/>
                </a:solidFill>
                <a:latin typeface="Book Antiqua" pitchFamily="96" charset="0"/>
              </a:rPr>
              <a:t>Note:  Turn in 1 copy of lab per group.</a:t>
            </a:r>
          </a:p>
          <a:p>
            <a:r>
              <a:rPr lang="en-US" sz="2400" b="1" dirty="0" smtClean="0">
                <a:solidFill>
                  <a:srgbClr val="800000"/>
                </a:solidFill>
                <a:latin typeface="Book Antiqua" pitchFamily="96" charset="0"/>
              </a:rPr>
              <a:t>    </a:t>
            </a:r>
            <a:r>
              <a:rPr lang="en-US" sz="2400" b="1" i="1" dirty="0" smtClean="0">
                <a:solidFill>
                  <a:srgbClr val="800000"/>
                </a:solidFill>
                <a:latin typeface="Book Antiqua" pitchFamily="96" charset="0"/>
              </a:rPr>
              <a:t>Every student </a:t>
            </a:r>
            <a:r>
              <a:rPr lang="en-US" sz="2400" b="1" dirty="0" smtClean="0">
                <a:solidFill>
                  <a:srgbClr val="800000"/>
                </a:solidFill>
                <a:latin typeface="Book Antiqua" pitchFamily="96" charset="0"/>
              </a:rPr>
              <a:t>will turn in his/her own copy of Section 4 (map of restaurants)</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a:xfrm>
            <a:off x="0" y="0"/>
            <a:ext cx="9144000" cy="1600200"/>
          </a:xfrm>
        </p:spPr>
        <p:txBody>
          <a:bodyPr/>
          <a:lstStyle/>
          <a:p>
            <a:r>
              <a:rPr lang="en-US" sz="4000" b="1" dirty="0">
                <a:solidFill>
                  <a:srgbClr val="800000"/>
                </a:solidFill>
                <a:latin typeface="Times New Roman" pitchFamily="18" charset="0"/>
                <a:cs typeface="Times New Roman" pitchFamily="18" charset="0"/>
              </a:rPr>
              <a:t>Why Use Geospatial Technology </a:t>
            </a:r>
            <a:br>
              <a:rPr lang="en-US" sz="4000" b="1" dirty="0">
                <a:solidFill>
                  <a:srgbClr val="800000"/>
                </a:solidFill>
                <a:latin typeface="Times New Roman" pitchFamily="18" charset="0"/>
                <a:cs typeface="Times New Roman" pitchFamily="18" charset="0"/>
              </a:rPr>
            </a:br>
            <a:r>
              <a:rPr lang="en-US" sz="4000" b="1" dirty="0">
                <a:solidFill>
                  <a:srgbClr val="800000"/>
                </a:solidFill>
                <a:latin typeface="Times New Roman" pitchFamily="18" charset="0"/>
                <a:cs typeface="Times New Roman" pitchFamily="18" charset="0"/>
              </a:rPr>
              <a:t>for Mapping?</a:t>
            </a:r>
          </a:p>
        </p:txBody>
      </p:sp>
      <p:sp>
        <p:nvSpPr>
          <p:cNvPr id="724995" name="Rectangle 3"/>
          <p:cNvSpPr>
            <a:spLocks noGrp="1" noChangeArrowheads="1"/>
          </p:cNvSpPr>
          <p:nvPr>
            <p:ph type="body" idx="1"/>
          </p:nvPr>
        </p:nvSpPr>
        <p:spPr>
          <a:xfrm>
            <a:off x="5486400" y="2495550"/>
            <a:ext cx="3657600" cy="3524250"/>
          </a:xfrm>
        </p:spPr>
        <p:txBody>
          <a:bodyPr/>
          <a:lstStyle/>
          <a:p>
            <a:pPr>
              <a:lnSpc>
                <a:spcPct val="90000"/>
              </a:lnSpc>
            </a:pPr>
            <a:r>
              <a:rPr lang="en-US" sz="2800" b="1" dirty="0">
                <a:solidFill>
                  <a:srgbClr val="800000"/>
                </a:solidFill>
                <a:latin typeface="Times New Roman" pitchFamily="18" charset="0"/>
                <a:cs typeface="Times New Roman" pitchFamily="18" charset="0"/>
              </a:rPr>
              <a:t>Accuracy</a:t>
            </a:r>
          </a:p>
          <a:p>
            <a:pPr>
              <a:lnSpc>
                <a:spcPct val="90000"/>
              </a:lnSpc>
            </a:pPr>
            <a:r>
              <a:rPr lang="en-US" sz="2800" b="1" dirty="0">
                <a:solidFill>
                  <a:srgbClr val="800000"/>
                </a:solidFill>
                <a:latin typeface="Times New Roman" pitchFamily="18" charset="0"/>
                <a:cs typeface="Times New Roman" pitchFamily="18" charset="0"/>
              </a:rPr>
              <a:t>Time</a:t>
            </a:r>
          </a:p>
          <a:p>
            <a:pPr>
              <a:lnSpc>
                <a:spcPct val="90000"/>
              </a:lnSpc>
            </a:pPr>
            <a:r>
              <a:rPr lang="en-US" sz="2800" b="1" dirty="0">
                <a:solidFill>
                  <a:srgbClr val="800000"/>
                </a:solidFill>
                <a:latin typeface="Times New Roman" pitchFamily="18" charset="0"/>
                <a:cs typeface="Times New Roman" pitchFamily="18" charset="0"/>
              </a:rPr>
              <a:t>Overlays</a:t>
            </a:r>
          </a:p>
          <a:p>
            <a:pPr>
              <a:lnSpc>
                <a:spcPct val="90000"/>
              </a:lnSpc>
            </a:pPr>
            <a:r>
              <a:rPr lang="en-US" sz="2800" b="1" dirty="0">
                <a:solidFill>
                  <a:srgbClr val="800000"/>
                </a:solidFill>
                <a:latin typeface="Times New Roman" pitchFamily="18" charset="0"/>
                <a:cs typeface="Times New Roman" pitchFamily="18" charset="0"/>
              </a:rPr>
              <a:t>Spatial Analysis</a:t>
            </a:r>
          </a:p>
          <a:p>
            <a:pPr>
              <a:lnSpc>
                <a:spcPct val="90000"/>
              </a:lnSpc>
            </a:pPr>
            <a:r>
              <a:rPr lang="en-US" sz="2800" b="1" dirty="0">
                <a:solidFill>
                  <a:srgbClr val="800000"/>
                </a:solidFill>
                <a:latin typeface="Times New Roman" pitchFamily="18" charset="0"/>
                <a:cs typeface="Times New Roman" pitchFamily="18" charset="0"/>
              </a:rPr>
              <a:t>Modeling</a:t>
            </a:r>
          </a:p>
          <a:p>
            <a:pPr>
              <a:lnSpc>
                <a:spcPct val="90000"/>
              </a:lnSpc>
            </a:pPr>
            <a:r>
              <a:rPr lang="en-US" sz="2800" b="1" dirty="0">
                <a:solidFill>
                  <a:srgbClr val="800000"/>
                </a:solidFill>
                <a:latin typeface="Times New Roman" pitchFamily="18" charset="0"/>
                <a:cs typeface="Times New Roman" pitchFamily="18" charset="0"/>
              </a:rPr>
              <a:t>Flexibility</a:t>
            </a:r>
          </a:p>
          <a:p>
            <a:pPr>
              <a:lnSpc>
                <a:spcPct val="90000"/>
              </a:lnSpc>
            </a:pPr>
            <a:r>
              <a:rPr lang="en-US" sz="2800" b="1" dirty="0">
                <a:solidFill>
                  <a:srgbClr val="800000"/>
                </a:solidFill>
                <a:latin typeface="Times New Roman" pitchFamily="18" charset="0"/>
                <a:cs typeface="Times New Roman" pitchFamily="18" charset="0"/>
              </a:rPr>
              <a:t>Data Sharing</a:t>
            </a:r>
          </a:p>
        </p:txBody>
      </p:sp>
      <p:grpSp>
        <p:nvGrpSpPr>
          <p:cNvPr id="6" name="Group 5"/>
          <p:cNvGrpSpPr/>
          <p:nvPr/>
        </p:nvGrpSpPr>
        <p:grpSpPr>
          <a:xfrm>
            <a:off x="228600" y="1752600"/>
            <a:ext cx="4876800" cy="4724400"/>
            <a:chOff x="3810000" y="1752600"/>
            <a:chExt cx="4876800" cy="4724400"/>
          </a:xfrm>
        </p:grpSpPr>
        <p:sp>
          <p:nvSpPr>
            <p:cNvPr id="724996" name="Rectangle 4"/>
            <p:cNvSpPr>
              <a:spLocks noChangeArrowheads="1"/>
            </p:cNvSpPr>
            <p:nvPr/>
          </p:nvSpPr>
          <p:spPr bwMode="auto">
            <a:xfrm>
              <a:off x="3810000" y="1752600"/>
              <a:ext cx="4876800" cy="4724400"/>
            </a:xfrm>
            <a:prstGeom prst="rect">
              <a:avLst/>
            </a:prstGeom>
            <a:solidFill>
              <a:srgbClr val="336600"/>
            </a:solidFill>
            <a:ln w="9525">
              <a:solidFill>
                <a:schemeClr val="tx1"/>
              </a:solidFill>
              <a:miter lim="800000"/>
              <a:headEnd/>
              <a:tailEnd/>
            </a:ln>
            <a:effectLst/>
          </p:spPr>
          <p:txBody>
            <a:bodyPr wrap="none" anchor="ctr"/>
            <a:lstStyle/>
            <a:p>
              <a:endParaRPr lang="en-US">
                <a:solidFill>
                  <a:srgbClr val="800000"/>
                </a:solidFill>
                <a:latin typeface="Times New Roman" pitchFamily="18" charset="0"/>
                <a:cs typeface="Times New Roman" pitchFamily="18" charset="0"/>
              </a:endParaRPr>
            </a:p>
          </p:txBody>
        </p:sp>
        <p:pic>
          <p:nvPicPr>
            <p:cNvPr id="724997" name="Picture 5"/>
            <p:cNvPicPr>
              <a:picLocks noChangeAspect="1" noChangeArrowheads="1"/>
            </p:cNvPicPr>
            <p:nvPr/>
          </p:nvPicPr>
          <p:blipFill>
            <a:blip r:embed="rId3" cstate="print"/>
            <a:srcRect/>
            <a:stretch>
              <a:fillRect/>
            </a:stretch>
          </p:blipFill>
          <p:spPr bwMode="auto">
            <a:xfrm>
              <a:off x="3962400" y="1905000"/>
              <a:ext cx="4572000" cy="4475163"/>
            </a:xfrm>
            <a:prstGeom prst="rect">
              <a:avLst/>
            </a:prstGeom>
            <a:ln>
              <a:noFill/>
            </a:ln>
            <a:effectLst>
              <a:outerShdw blurRad="292100" dist="139700" dir="2700000" algn="tl" rotWithShape="0">
                <a:srgbClr val="333333">
                  <a:alpha val="65000"/>
                </a:srgbClr>
              </a:outerShdw>
            </a:effectLst>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9" name="Rectangle 3"/>
          <p:cNvSpPr>
            <a:spLocks noGrp="1" noChangeArrowheads="1"/>
          </p:cNvSpPr>
          <p:nvPr>
            <p:ph type="body" idx="1"/>
          </p:nvPr>
        </p:nvSpPr>
        <p:spPr>
          <a:xfrm>
            <a:off x="1" y="1219200"/>
            <a:ext cx="5257800" cy="5410200"/>
          </a:xfrm>
        </p:spPr>
        <p:txBody>
          <a:bodyPr>
            <a:normAutofit/>
          </a:bodyPr>
          <a:lstStyle/>
          <a:p>
            <a:pPr lvl="1">
              <a:lnSpc>
                <a:spcPct val="80000"/>
              </a:lnSpc>
            </a:pPr>
            <a:r>
              <a:rPr lang="en-US" sz="2900" dirty="0" err="1" smtClean="0">
                <a:solidFill>
                  <a:srgbClr val="800000"/>
                </a:solidFill>
                <a:latin typeface="Times New Roman" pitchFamily="18" charset="0"/>
                <a:cs typeface="Times New Roman" pitchFamily="18" charset="0"/>
              </a:rPr>
              <a:t>NavStar</a:t>
            </a:r>
            <a:r>
              <a:rPr lang="en-US" sz="2900" dirty="0" smtClean="0">
                <a:solidFill>
                  <a:srgbClr val="800000"/>
                </a:solidFill>
                <a:latin typeface="Times New Roman" pitchFamily="18" charset="0"/>
                <a:cs typeface="Times New Roman" pitchFamily="18" charset="0"/>
              </a:rPr>
              <a:t> (now called </a:t>
            </a:r>
            <a:r>
              <a:rPr lang="en-US" sz="2900" dirty="0">
                <a:solidFill>
                  <a:srgbClr val="800000"/>
                </a:solidFill>
                <a:latin typeface="Times New Roman" pitchFamily="18" charset="0"/>
                <a:cs typeface="Times New Roman" pitchFamily="18" charset="0"/>
              </a:rPr>
              <a:t>GPS)</a:t>
            </a:r>
          </a:p>
          <a:p>
            <a:pPr lvl="2">
              <a:lnSpc>
                <a:spcPct val="80000"/>
              </a:lnSpc>
            </a:pPr>
            <a:endParaRPr lang="en-US" dirty="0" smtClean="0">
              <a:solidFill>
                <a:srgbClr val="800000"/>
              </a:solidFill>
              <a:latin typeface="Times New Roman" pitchFamily="18" charset="0"/>
              <a:cs typeface="Times New Roman" pitchFamily="18" charset="0"/>
            </a:endParaRPr>
          </a:p>
          <a:p>
            <a:pPr lvl="2">
              <a:lnSpc>
                <a:spcPct val="80000"/>
              </a:lnSpc>
            </a:pPr>
            <a:r>
              <a:rPr lang="en-US" sz="2800" dirty="0" smtClean="0">
                <a:solidFill>
                  <a:srgbClr val="800000"/>
                </a:solidFill>
                <a:latin typeface="Times New Roman" pitchFamily="18" charset="0"/>
                <a:cs typeface="Times New Roman" pitchFamily="18" charset="0"/>
              </a:rPr>
              <a:t>Started </a:t>
            </a:r>
            <a:r>
              <a:rPr lang="en-US" sz="2800" dirty="0">
                <a:solidFill>
                  <a:srgbClr val="800000"/>
                </a:solidFill>
                <a:latin typeface="Times New Roman" pitchFamily="18" charset="0"/>
                <a:cs typeface="Times New Roman" pitchFamily="18" charset="0"/>
              </a:rPr>
              <a:t>development in </a:t>
            </a:r>
            <a:r>
              <a:rPr lang="en-US" sz="2800" dirty="0" smtClean="0">
                <a:solidFill>
                  <a:srgbClr val="800000"/>
                </a:solidFill>
                <a:latin typeface="Times New Roman" pitchFamily="18" charset="0"/>
                <a:cs typeface="Times New Roman" pitchFamily="18" charset="0"/>
              </a:rPr>
              <a:t>1973</a:t>
            </a:r>
          </a:p>
          <a:p>
            <a:pPr lvl="3">
              <a:lnSpc>
                <a:spcPct val="80000"/>
              </a:lnSpc>
            </a:pPr>
            <a:r>
              <a:rPr lang="en-US" sz="2800" dirty="0" smtClean="0">
                <a:solidFill>
                  <a:srgbClr val="800000"/>
                </a:solidFill>
                <a:latin typeface="Times New Roman" pitchFamily="18" charset="0"/>
                <a:cs typeface="Times New Roman" pitchFamily="18" charset="0"/>
              </a:rPr>
              <a:t>US military needs</a:t>
            </a:r>
            <a:endParaRPr lang="en-US" sz="2800" dirty="0">
              <a:solidFill>
                <a:srgbClr val="800000"/>
              </a:solidFill>
              <a:latin typeface="Times New Roman" pitchFamily="18" charset="0"/>
              <a:cs typeface="Times New Roman" pitchFamily="18" charset="0"/>
            </a:endParaRPr>
          </a:p>
          <a:p>
            <a:pPr lvl="2">
              <a:lnSpc>
                <a:spcPct val="80000"/>
              </a:lnSpc>
            </a:pPr>
            <a:endParaRPr lang="en-US" sz="2800" dirty="0" smtClean="0">
              <a:solidFill>
                <a:srgbClr val="800000"/>
              </a:solidFill>
              <a:latin typeface="Times New Roman" pitchFamily="18" charset="0"/>
              <a:cs typeface="Times New Roman" pitchFamily="18" charset="0"/>
            </a:endParaRPr>
          </a:p>
          <a:p>
            <a:pPr lvl="2">
              <a:lnSpc>
                <a:spcPct val="80000"/>
              </a:lnSpc>
            </a:pPr>
            <a:r>
              <a:rPr lang="en-US" sz="2800" dirty="0" smtClean="0">
                <a:solidFill>
                  <a:srgbClr val="800000"/>
                </a:solidFill>
                <a:latin typeface="Times New Roman" pitchFamily="18" charset="0"/>
                <a:cs typeface="Times New Roman" pitchFamily="18" charset="0"/>
              </a:rPr>
              <a:t>First </a:t>
            </a:r>
            <a:r>
              <a:rPr lang="en-US" sz="2800" dirty="0">
                <a:solidFill>
                  <a:srgbClr val="800000"/>
                </a:solidFill>
                <a:latin typeface="Times New Roman" pitchFamily="18" charset="0"/>
                <a:cs typeface="Times New Roman" pitchFamily="18" charset="0"/>
              </a:rPr>
              <a:t>four satellites launched in 1978</a:t>
            </a:r>
          </a:p>
          <a:p>
            <a:pPr lvl="2">
              <a:lnSpc>
                <a:spcPct val="80000"/>
              </a:lnSpc>
            </a:pPr>
            <a:endParaRPr lang="en-US" sz="2800" dirty="0" smtClean="0">
              <a:solidFill>
                <a:srgbClr val="800000"/>
              </a:solidFill>
              <a:latin typeface="Times New Roman" pitchFamily="18" charset="0"/>
              <a:cs typeface="Times New Roman" pitchFamily="18" charset="0"/>
            </a:endParaRPr>
          </a:p>
          <a:p>
            <a:pPr lvl="2">
              <a:lnSpc>
                <a:spcPct val="80000"/>
              </a:lnSpc>
            </a:pPr>
            <a:r>
              <a:rPr lang="en-US" sz="2800" dirty="0" smtClean="0">
                <a:solidFill>
                  <a:srgbClr val="800000"/>
                </a:solidFill>
                <a:latin typeface="Times New Roman" pitchFamily="18" charset="0"/>
                <a:cs typeface="Times New Roman" pitchFamily="18" charset="0"/>
              </a:rPr>
              <a:t>Full </a:t>
            </a:r>
            <a:r>
              <a:rPr lang="en-US" sz="2800" dirty="0">
                <a:solidFill>
                  <a:srgbClr val="800000"/>
                </a:solidFill>
                <a:latin typeface="Times New Roman" pitchFamily="18" charset="0"/>
                <a:cs typeface="Times New Roman" pitchFamily="18" charset="0"/>
              </a:rPr>
              <a:t>Operational Capacity (FOC; July 17, 1995)</a:t>
            </a:r>
          </a:p>
          <a:p>
            <a:pPr lvl="2">
              <a:lnSpc>
                <a:spcPct val="80000"/>
              </a:lnSpc>
            </a:pPr>
            <a:endParaRPr lang="en-US" sz="2800" dirty="0" smtClean="0">
              <a:solidFill>
                <a:srgbClr val="800000"/>
              </a:solidFill>
              <a:latin typeface="Times New Roman" pitchFamily="18" charset="0"/>
              <a:cs typeface="Times New Roman" pitchFamily="18" charset="0"/>
            </a:endParaRPr>
          </a:p>
          <a:p>
            <a:pPr lvl="2">
              <a:lnSpc>
                <a:spcPct val="80000"/>
              </a:lnSpc>
            </a:pPr>
            <a:r>
              <a:rPr lang="en-US" sz="2800" dirty="0" smtClean="0">
                <a:solidFill>
                  <a:srgbClr val="800000"/>
                </a:solidFill>
                <a:latin typeface="Times New Roman" pitchFamily="18" charset="0"/>
                <a:cs typeface="Times New Roman" pitchFamily="18" charset="0"/>
              </a:rPr>
              <a:t>System </a:t>
            </a:r>
            <a:r>
              <a:rPr lang="en-US" sz="2800" dirty="0">
                <a:solidFill>
                  <a:srgbClr val="800000"/>
                </a:solidFill>
                <a:latin typeface="Times New Roman" pitchFamily="18" charset="0"/>
                <a:cs typeface="Times New Roman" pitchFamily="18" charset="0"/>
              </a:rPr>
              <a:t>cost of $12 </a:t>
            </a:r>
            <a:r>
              <a:rPr lang="en-US" sz="2800" dirty="0" smtClean="0">
                <a:solidFill>
                  <a:srgbClr val="800000"/>
                </a:solidFill>
                <a:latin typeface="Times New Roman" pitchFamily="18" charset="0"/>
                <a:cs typeface="Times New Roman" pitchFamily="18" charset="0"/>
              </a:rPr>
              <a:t>billion</a:t>
            </a:r>
            <a:endParaRPr lang="en-US" sz="2800" dirty="0">
              <a:solidFill>
                <a:srgbClr val="800000"/>
              </a:solidFill>
              <a:latin typeface="Times New Roman" pitchFamily="18" charset="0"/>
              <a:cs typeface="Times New Roman" pitchFamily="18" charset="0"/>
            </a:endParaRPr>
          </a:p>
        </p:txBody>
      </p:sp>
      <p:sp>
        <p:nvSpPr>
          <p:cNvPr id="4" name="Title 3"/>
          <p:cNvSpPr>
            <a:spLocks noGrp="1"/>
          </p:cNvSpPr>
          <p:nvPr>
            <p:ph type="title"/>
          </p:nvPr>
        </p:nvSpPr>
        <p:spPr>
          <a:xfrm>
            <a:off x="685800" y="152400"/>
            <a:ext cx="8229600" cy="1143000"/>
          </a:xfrm>
        </p:spPr>
        <p:txBody>
          <a:bodyPr>
            <a:normAutofit/>
          </a:bodyPr>
          <a:lstStyle/>
          <a:p>
            <a:r>
              <a:rPr lang="en-US" b="1" dirty="0" smtClean="0">
                <a:solidFill>
                  <a:srgbClr val="800000"/>
                </a:solidFill>
                <a:latin typeface="Times New Roman" pitchFamily="18" charset="0"/>
                <a:cs typeface="Times New Roman" pitchFamily="18" charset="0"/>
              </a:rPr>
              <a:t>Brief History of GPS</a:t>
            </a:r>
            <a:endParaRPr lang="en-US" b="1" dirty="0">
              <a:solidFill>
                <a:srgbClr val="800000"/>
              </a:solidFill>
              <a:latin typeface="Times New Roman" pitchFamily="18" charset="0"/>
              <a:cs typeface="Times New Roman" pitchFamily="18" charset="0"/>
            </a:endParaRPr>
          </a:p>
        </p:txBody>
      </p:sp>
      <p:pic>
        <p:nvPicPr>
          <p:cNvPr id="5" name="Picture 7" descr="blk2r-w"/>
          <p:cNvPicPr>
            <a:picLocks noChangeAspect="1" noChangeArrowheads="1"/>
          </p:cNvPicPr>
          <p:nvPr/>
        </p:nvPicPr>
        <p:blipFill>
          <a:blip r:embed="rId3" cstate="print"/>
          <a:srcRect/>
          <a:stretch>
            <a:fillRect/>
          </a:stretch>
        </p:blipFill>
        <p:spPr bwMode="auto">
          <a:xfrm>
            <a:off x="5181600" y="1333500"/>
            <a:ext cx="3445933" cy="4191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4919" name="Picture 7" descr="gps -sheep 10001"/>
          <p:cNvPicPr>
            <a:picLocks noChangeAspect="1" noChangeArrowheads="1"/>
          </p:cNvPicPr>
          <p:nvPr/>
        </p:nvPicPr>
        <p:blipFill>
          <a:blip r:embed="rId3" cstate="print"/>
          <a:srcRect/>
          <a:stretch>
            <a:fillRect/>
          </a:stretch>
        </p:blipFill>
        <p:spPr bwMode="auto">
          <a:xfrm>
            <a:off x="5054600" y="2209800"/>
            <a:ext cx="4013200" cy="3114675"/>
          </a:xfrm>
          <a:prstGeom prst="rect">
            <a:avLst/>
          </a:prstGeom>
          <a:noFill/>
          <a:ln w="9525">
            <a:noFill/>
            <a:miter lim="800000"/>
            <a:headEnd/>
            <a:tailEnd/>
          </a:ln>
        </p:spPr>
      </p:pic>
      <p:sp>
        <p:nvSpPr>
          <p:cNvPr id="934916" name="Rectangle 4"/>
          <p:cNvSpPr>
            <a:spLocks noGrp="1" noChangeArrowheads="1"/>
          </p:cNvSpPr>
          <p:nvPr>
            <p:ph type="body" idx="1"/>
          </p:nvPr>
        </p:nvSpPr>
        <p:spPr>
          <a:xfrm>
            <a:off x="101600" y="1209674"/>
            <a:ext cx="5232400" cy="5114925"/>
          </a:xfrm>
        </p:spPr>
        <p:txBody>
          <a:bodyPr>
            <a:noAutofit/>
          </a:bodyPr>
          <a:lstStyle/>
          <a:p>
            <a:r>
              <a:rPr lang="en-US" sz="2800" b="1" dirty="0">
                <a:solidFill>
                  <a:srgbClr val="800000"/>
                </a:solidFill>
                <a:latin typeface="Times New Roman" pitchFamily="96" charset="0"/>
              </a:rPr>
              <a:t>Global Positioning Systems (GPS)</a:t>
            </a:r>
          </a:p>
          <a:p>
            <a:pPr lvl="1"/>
            <a:r>
              <a:rPr lang="en-US" dirty="0">
                <a:solidFill>
                  <a:srgbClr val="800000"/>
                </a:solidFill>
                <a:latin typeface="Times New Roman" pitchFamily="96" charset="0"/>
              </a:rPr>
              <a:t>Worldwide system of satellites, receivers, and software for</a:t>
            </a:r>
          </a:p>
          <a:p>
            <a:pPr lvl="2"/>
            <a:r>
              <a:rPr lang="en-US" dirty="0" smtClean="0">
                <a:solidFill>
                  <a:srgbClr val="800000"/>
                </a:solidFill>
                <a:latin typeface="Times New Roman" pitchFamily="96" charset="0"/>
              </a:rPr>
              <a:t>Location: basic position</a:t>
            </a:r>
          </a:p>
          <a:p>
            <a:pPr lvl="2"/>
            <a:r>
              <a:rPr lang="en-US" dirty="0" smtClean="0">
                <a:solidFill>
                  <a:srgbClr val="800000"/>
                </a:solidFill>
                <a:latin typeface="Times New Roman" pitchFamily="96" charset="0"/>
              </a:rPr>
              <a:t>Navigation: moving between positions</a:t>
            </a:r>
            <a:endParaRPr lang="en-US" dirty="0">
              <a:solidFill>
                <a:srgbClr val="800000"/>
              </a:solidFill>
              <a:latin typeface="Times New Roman" pitchFamily="96" charset="0"/>
            </a:endParaRPr>
          </a:p>
          <a:p>
            <a:pPr lvl="2"/>
            <a:r>
              <a:rPr lang="en-US" dirty="0" smtClean="0">
                <a:solidFill>
                  <a:srgbClr val="800000"/>
                </a:solidFill>
                <a:latin typeface="Times New Roman" pitchFamily="96" charset="0"/>
              </a:rPr>
              <a:t>Mapping: creating maps of the world</a:t>
            </a:r>
          </a:p>
          <a:p>
            <a:pPr lvl="2"/>
            <a:r>
              <a:rPr lang="en-US" dirty="0" smtClean="0">
                <a:solidFill>
                  <a:srgbClr val="800000"/>
                </a:solidFill>
                <a:latin typeface="Times New Roman" pitchFamily="96" charset="0"/>
              </a:rPr>
              <a:t>Tracking: monitoring movement</a:t>
            </a:r>
          </a:p>
          <a:p>
            <a:pPr lvl="2"/>
            <a:r>
              <a:rPr lang="en-US" dirty="0" smtClean="0">
                <a:solidFill>
                  <a:srgbClr val="800000"/>
                </a:solidFill>
                <a:latin typeface="Times New Roman" pitchFamily="96" charset="0"/>
              </a:rPr>
              <a:t>Timing: atomic-clock precision</a:t>
            </a:r>
            <a:endParaRPr lang="en-US" dirty="0">
              <a:solidFill>
                <a:srgbClr val="800000"/>
              </a:solidFill>
              <a:latin typeface="Times New Roman" pitchFamily="96" charset="0"/>
            </a:endParaRPr>
          </a:p>
        </p:txBody>
      </p:sp>
      <p:sp>
        <p:nvSpPr>
          <p:cNvPr id="934915" name="Rectangle 3"/>
          <p:cNvSpPr>
            <a:spLocks noGrp="1" noChangeArrowheads="1"/>
          </p:cNvSpPr>
          <p:nvPr>
            <p:ph type="title"/>
          </p:nvPr>
        </p:nvSpPr>
        <p:spPr>
          <a:xfrm>
            <a:off x="838200" y="304800"/>
            <a:ext cx="8001000" cy="685800"/>
          </a:xfrm>
        </p:spPr>
        <p:txBody>
          <a:bodyPr>
            <a:normAutofit fontScale="90000"/>
          </a:bodyPr>
          <a:lstStyle/>
          <a:p>
            <a:r>
              <a:rPr lang="en-US" sz="4000" b="1" dirty="0" smtClean="0">
                <a:solidFill>
                  <a:srgbClr val="800000"/>
                </a:solidFill>
                <a:latin typeface="Times New Roman" pitchFamily="96" charset="0"/>
              </a:rPr>
              <a:t>How it Works</a:t>
            </a:r>
            <a:endParaRPr lang="en-US" sz="4000" b="1" dirty="0">
              <a:solidFill>
                <a:srgbClr val="800000"/>
              </a:solidFill>
              <a:latin typeface="Times New Roman" pitchFamily="96" charset="0"/>
            </a:endParaRPr>
          </a:p>
        </p:txBody>
      </p:sp>
      <p:sp>
        <p:nvSpPr>
          <p:cNvPr id="934917"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934918"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963" name="Rectangle 3"/>
          <p:cNvSpPr>
            <a:spLocks noGrp="1" noChangeArrowheads="1"/>
          </p:cNvSpPr>
          <p:nvPr>
            <p:ph type="title"/>
          </p:nvPr>
        </p:nvSpPr>
        <p:spPr>
          <a:xfrm>
            <a:off x="1143000" y="304800"/>
            <a:ext cx="8001000" cy="685800"/>
          </a:xfrm>
        </p:spPr>
        <p:txBody>
          <a:bodyPr>
            <a:normAutofit fontScale="90000"/>
          </a:bodyPr>
          <a:lstStyle/>
          <a:p>
            <a:r>
              <a:rPr lang="en-US" sz="4000" b="1" dirty="0" smtClean="0">
                <a:solidFill>
                  <a:srgbClr val="800000"/>
                </a:solidFill>
                <a:latin typeface="Times New Roman" pitchFamily="96" charset="0"/>
              </a:rPr>
              <a:t>Divisions of </a:t>
            </a:r>
            <a:r>
              <a:rPr lang="en-US" sz="4000" b="1" dirty="0" smtClean="0">
                <a:solidFill>
                  <a:srgbClr val="800000"/>
                </a:solidFill>
                <a:latin typeface="Times New Roman" pitchFamily="96" charset="0"/>
              </a:rPr>
              <a:t>GPS Technology</a:t>
            </a:r>
            <a:endParaRPr lang="en-US" sz="4000" b="1" dirty="0">
              <a:solidFill>
                <a:srgbClr val="800000"/>
              </a:solidFill>
              <a:latin typeface="Times New Roman" pitchFamily="96" charset="0"/>
            </a:endParaRPr>
          </a:p>
        </p:txBody>
      </p:sp>
      <p:sp>
        <p:nvSpPr>
          <p:cNvPr id="936964" name="Rectangle 4"/>
          <p:cNvSpPr>
            <a:spLocks noGrp="1" noChangeArrowheads="1"/>
          </p:cNvSpPr>
          <p:nvPr>
            <p:ph type="body" idx="1"/>
          </p:nvPr>
        </p:nvSpPr>
        <p:spPr>
          <a:xfrm>
            <a:off x="406400" y="1438275"/>
            <a:ext cx="8686800" cy="5305425"/>
          </a:xfrm>
        </p:spPr>
        <p:txBody>
          <a:bodyPr/>
          <a:lstStyle/>
          <a:p>
            <a:r>
              <a:rPr lang="en-US" sz="2600" b="1">
                <a:solidFill>
                  <a:srgbClr val="800000"/>
                </a:solidFill>
                <a:latin typeface="Times New Roman" pitchFamily="96" charset="0"/>
              </a:rPr>
              <a:t>Three main segments</a:t>
            </a:r>
          </a:p>
          <a:p>
            <a:pPr lvl="1"/>
            <a:r>
              <a:rPr lang="en-US" sz="2400">
                <a:solidFill>
                  <a:srgbClr val="800000"/>
                </a:solidFill>
                <a:latin typeface="Times New Roman" pitchFamily="96" charset="0"/>
              </a:rPr>
              <a:t>Space (Satellite) Segment</a:t>
            </a:r>
          </a:p>
          <a:p>
            <a:pPr lvl="1"/>
            <a:r>
              <a:rPr lang="en-US" sz="2400">
                <a:solidFill>
                  <a:srgbClr val="800000"/>
                </a:solidFill>
                <a:latin typeface="Times New Roman" pitchFamily="96" charset="0"/>
              </a:rPr>
              <a:t>Ground Control Segment</a:t>
            </a:r>
          </a:p>
          <a:p>
            <a:pPr lvl="1"/>
            <a:r>
              <a:rPr lang="en-US" sz="2400">
                <a:solidFill>
                  <a:srgbClr val="800000"/>
                </a:solidFill>
                <a:latin typeface="Times New Roman" pitchFamily="96" charset="0"/>
              </a:rPr>
              <a:t>User (Receiver) Segment</a:t>
            </a:r>
            <a:endParaRPr lang="en-US" sz="2600">
              <a:solidFill>
                <a:srgbClr val="800000"/>
              </a:solidFill>
              <a:latin typeface="Times New Roman" pitchFamily="96" charset="0"/>
            </a:endParaRPr>
          </a:p>
        </p:txBody>
      </p:sp>
      <p:sp>
        <p:nvSpPr>
          <p:cNvPr id="936965"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936966"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pic>
        <p:nvPicPr>
          <p:cNvPr id="936968" name="Picture 8" descr="gpsbasics-image"/>
          <p:cNvPicPr>
            <a:picLocks noChangeAspect="1" noChangeArrowheads="1"/>
          </p:cNvPicPr>
          <p:nvPr/>
        </p:nvPicPr>
        <p:blipFill>
          <a:blip r:embed="rId3" cstate="print"/>
          <a:srcRect/>
          <a:stretch>
            <a:fillRect/>
          </a:stretch>
        </p:blipFill>
        <p:spPr bwMode="auto">
          <a:xfrm>
            <a:off x="1655763" y="3406775"/>
            <a:ext cx="5803900" cy="3117850"/>
          </a:xfrm>
          <a:prstGeom prst="rect">
            <a:avLst/>
          </a:prstGeom>
          <a:noFill/>
          <a:ln w="19050">
            <a:solidFill>
              <a:srgbClr val="800000"/>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011"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96" charset="0"/>
              </a:rPr>
              <a:t>Satellite Segment</a:t>
            </a:r>
          </a:p>
        </p:txBody>
      </p:sp>
      <p:sp>
        <p:nvSpPr>
          <p:cNvPr id="939012" name="Rectangle 4"/>
          <p:cNvSpPr>
            <a:spLocks noGrp="1" noChangeArrowheads="1"/>
          </p:cNvSpPr>
          <p:nvPr>
            <p:ph type="body" idx="1"/>
          </p:nvPr>
        </p:nvSpPr>
        <p:spPr>
          <a:xfrm>
            <a:off x="406400" y="1438275"/>
            <a:ext cx="4699000" cy="5305425"/>
          </a:xfrm>
        </p:spPr>
        <p:txBody>
          <a:bodyPr>
            <a:normAutofit/>
          </a:bodyPr>
          <a:lstStyle/>
          <a:p>
            <a:r>
              <a:rPr lang="en-US" dirty="0">
                <a:solidFill>
                  <a:srgbClr val="800000"/>
                </a:solidFill>
                <a:latin typeface="Times New Roman" pitchFamily="96" charset="0"/>
              </a:rPr>
              <a:t>24+ satellites</a:t>
            </a:r>
            <a:br>
              <a:rPr lang="en-US" dirty="0">
                <a:solidFill>
                  <a:srgbClr val="800000"/>
                </a:solidFill>
                <a:latin typeface="Times New Roman" pitchFamily="96" charset="0"/>
              </a:rPr>
            </a:br>
            <a:r>
              <a:rPr lang="en-US" dirty="0">
                <a:solidFill>
                  <a:srgbClr val="800000"/>
                </a:solidFill>
                <a:latin typeface="Times New Roman" pitchFamily="96" charset="0"/>
              </a:rPr>
              <a:t>(normal constellation)</a:t>
            </a:r>
          </a:p>
          <a:p>
            <a:r>
              <a:rPr lang="en-US" dirty="0">
                <a:solidFill>
                  <a:srgbClr val="800000"/>
                </a:solidFill>
                <a:latin typeface="Times New Roman" pitchFamily="96" charset="0"/>
              </a:rPr>
              <a:t>Extra back-up satellites</a:t>
            </a:r>
          </a:p>
          <a:p>
            <a:r>
              <a:rPr lang="en-US" dirty="0">
                <a:solidFill>
                  <a:srgbClr val="800000"/>
                </a:solidFill>
                <a:latin typeface="Times New Roman" pitchFamily="96" charset="0"/>
              </a:rPr>
              <a:t>6 orbital planes </a:t>
            </a:r>
            <a:endParaRPr lang="en-US" dirty="0" smtClean="0">
              <a:solidFill>
                <a:srgbClr val="800000"/>
              </a:solidFill>
              <a:latin typeface="Times New Roman" pitchFamily="96" charset="0"/>
            </a:endParaRPr>
          </a:p>
          <a:p>
            <a:r>
              <a:rPr lang="en-US" dirty="0" smtClean="0">
                <a:solidFill>
                  <a:srgbClr val="800000"/>
                </a:solidFill>
                <a:latin typeface="Times New Roman" pitchFamily="96" charset="0"/>
              </a:rPr>
              <a:t>4 </a:t>
            </a:r>
            <a:r>
              <a:rPr lang="en-US" dirty="0">
                <a:solidFill>
                  <a:srgbClr val="800000"/>
                </a:solidFill>
                <a:latin typeface="Times New Roman" pitchFamily="96" charset="0"/>
              </a:rPr>
              <a:t>satellites </a:t>
            </a:r>
            <a:r>
              <a:rPr lang="en-US" b="1" dirty="0">
                <a:solidFill>
                  <a:srgbClr val="800000"/>
                </a:solidFill>
                <a:latin typeface="Times New Roman" pitchFamily="96" charset="0"/>
              </a:rPr>
              <a:t>/</a:t>
            </a:r>
            <a:r>
              <a:rPr lang="en-US" dirty="0">
                <a:solidFill>
                  <a:srgbClr val="800000"/>
                </a:solidFill>
                <a:latin typeface="Times New Roman" pitchFamily="96" charset="0"/>
              </a:rPr>
              <a:t> orbit</a:t>
            </a:r>
          </a:p>
          <a:p>
            <a:r>
              <a:rPr lang="en-US" dirty="0" smtClean="0">
                <a:solidFill>
                  <a:srgbClr val="800000"/>
                </a:solidFill>
                <a:latin typeface="Times New Roman" pitchFamily="96" charset="0"/>
              </a:rPr>
              <a:t>20,200 </a:t>
            </a:r>
            <a:r>
              <a:rPr lang="en-US" dirty="0">
                <a:solidFill>
                  <a:srgbClr val="800000"/>
                </a:solidFill>
                <a:latin typeface="Times New Roman" pitchFamily="96" charset="0"/>
              </a:rPr>
              <a:t>km altitude</a:t>
            </a:r>
          </a:p>
          <a:p>
            <a:r>
              <a:rPr lang="en-US" dirty="0">
                <a:solidFill>
                  <a:srgbClr val="800000"/>
                </a:solidFill>
                <a:latin typeface="Times New Roman" pitchFamily="96" charset="0"/>
              </a:rPr>
              <a:t>12 hour </a:t>
            </a:r>
            <a:r>
              <a:rPr lang="en-US" dirty="0" smtClean="0">
                <a:solidFill>
                  <a:srgbClr val="800000"/>
                </a:solidFill>
                <a:latin typeface="Times New Roman" pitchFamily="96" charset="0"/>
              </a:rPr>
              <a:t>orbit</a:t>
            </a:r>
          </a:p>
          <a:p>
            <a:r>
              <a:rPr lang="en-US" dirty="0" smtClean="0">
                <a:solidFill>
                  <a:srgbClr val="800000"/>
                </a:solidFill>
                <a:latin typeface="Times New Roman" pitchFamily="96" charset="0"/>
              </a:rPr>
              <a:t>Any given location </a:t>
            </a:r>
            <a:r>
              <a:rPr lang="en-US" dirty="0" err="1" smtClean="0">
                <a:solidFill>
                  <a:srgbClr val="800000"/>
                </a:solidFill>
                <a:latin typeface="Times New Roman" pitchFamily="96" charset="0"/>
              </a:rPr>
              <a:t>avg</a:t>
            </a:r>
            <a:r>
              <a:rPr lang="en-US" dirty="0" smtClean="0">
                <a:solidFill>
                  <a:srgbClr val="800000"/>
                </a:solidFill>
                <a:latin typeface="Times New Roman" pitchFamily="96" charset="0"/>
              </a:rPr>
              <a:t> of  9 satellites in range</a:t>
            </a:r>
            <a:endParaRPr lang="en-US" dirty="0">
              <a:solidFill>
                <a:srgbClr val="800000"/>
              </a:solidFill>
              <a:latin typeface="Times New Roman" pitchFamily="96" charset="0"/>
            </a:endParaRPr>
          </a:p>
        </p:txBody>
      </p:sp>
      <p:sp>
        <p:nvSpPr>
          <p:cNvPr id="939013"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939014"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pic>
        <p:nvPicPr>
          <p:cNvPr id="939016" name="Picture 8" descr="orbits"/>
          <p:cNvPicPr>
            <a:picLocks noChangeAspect="1" noChangeArrowheads="1"/>
          </p:cNvPicPr>
          <p:nvPr/>
        </p:nvPicPr>
        <p:blipFill>
          <a:blip r:embed="rId3" cstate="print"/>
          <a:srcRect/>
          <a:stretch>
            <a:fillRect/>
          </a:stretch>
        </p:blipFill>
        <p:spPr bwMode="auto">
          <a:xfrm>
            <a:off x="4727915" y="1471613"/>
            <a:ext cx="4185897" cy="3633787"/>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rPr>
              <a:t>What it Looks Like</a:t>
            </a:r>
            <a:endParaRPr lang="en-US" b="1" dirty="0">
              <a:solidFill>
                <a:schemeClr val="accent2"/>
              </a:solidFill>
            </a:endParaRP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17868" t="4972" r="15495" b="5821"/>
          <a:stretch/>
        </p:blipFill>
        <p:spPr>
          <a:xfrm>
            <a:off x="2617076" y="1295400"/>
            <a:ext cx="3909848" cy="5234152"/>
          </a:xfrm>
        </p:spPr>
      </p:pic>
    </p:spTree>
    <p:extLst>
      <p:ext uri="{BB962C8B-B14F-4D97-AF65-F5344CB8AC3E}">
        <p14:creationId xmlns:p14="http://schemas.microsoft.com/office/powerpoint/2010/main" val="1653300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9" name="Rectangle 3"/>
          <p:cNvSpPr>
            <a:spLocks noGrp="1" noChangeArrowheads="1"/>
          </p:cNvSpPr>
          <p:nvPr>
            <p:ph type="title"/>
          </p:nvPr>
        </p:nvSpPr>
        <p:spPr>
          <a:xfrm>
            <a:off x="1143000" y="304800"/>
            <a:ext cx="8001000" cy="685800"/>
          </a:xfrm>
        </p:spPr>
        <p:txBody>
          <a:bodyPr>
            <a:normAutofit fontScale="90000"/>
          </a:bodyPr>
          <a:lstStyle/>
          <a:p>
            <a:r>
              <a:rPr lang="en-US" sz="4000" b="1">
                <a:solidFill>
                  <a:srgbClr val="800000"/>
                </a:solidFill>
                <a:latin typeface="Times New Roman" pitchFamily="96" charset="0"/>
              </a:rPr>
              <a:t>Ground Control Segment</a:t>
            </a:r>
          </a:p>
        </p:txBody>
      </p:sp>
      <p:sp>
        <p:nvSpPr>
          <p:cNvPr id="941060" name="Rectangle 4"/>
          <p:cNvSpPr>
            <a:spLocks noGrp="1" noChangeArrowheads="1"/>
          </p:cNvSpPr>
          <p:nvPr>
            <p:ph type="body" idx="1"/>
          </p:nvPr>
        </p:nvSpPr>
        <p:spPr>
          <a:xfrm>
            <a:off x="406400" y="1438275"/>
            <a:ext cx="8737600" cy="5305425"/>
          </a:xfrm>
        </p:spPr>
        <p:txBody>
          <a:bodyPr/>
          <a:lstStyle/>
          <a:p>
            <a:r>
              <a:rPr lang="en-US" sz="2600" dirty="0">
                <a:solidFill>
                  <a:srgbClr val="800000"/>
                </a:solidFill>
                <a:latin typeface="Times New Roman" pitchFamily="96" charset="0"/>
              </a:rPr>
              <a:t>Ground stations located around the </a:t>
            </a:r>
            <a:r>
              <a:rPr lang="en-US" sz="2600" dirty="0" smtClean="0">
                <a:solidFill>
                  <a:srgbClr val="800000"/>
                </a:solidFill>
                <a:latin typeface="Times New Roman" pitchFamily="96" charset="0"/>
              </a:rPr>
              <a:t>world monitor </a:t>
            </a:r>
            <a:r>
              <a:rPr lang="en-US" sz="2600" dirty="0">
                <a:solidFill>
                  <a:srgbClr val="800000"/>
                </a:solidFill>
                <a:latin typeface="Times New Roman" pitchFamily="96" charset="0"/>
              </a:rPr>
              <a:t>and maintain network of satellites</a:t>
            </a:r>
          </a:p>
          <a:p>
            <a:r>
              <a:rPr lang="en-US" sz="2600" dirty="0" smtClean="0">
                <a:solidFill>
                  <a:srgbClr val="800000"/>
                </a:solidFill>
                <a:latin typeface="Times New Roman" pitchFamily="96" charset="0"/>
              </a:rPr>
              <a:t>Master </a:t>
            </a:r>
            <a:r>
              <a:rPr lang="en-US" sz="2600" dirty="0">
                <a:solidFill>
                  <a:srgbClr val="800000"/>
                </a:solidFill>
                <a:latin typeface="Times New Roman" pitchFamily="96" charset="0"/>
              </a:rPr>
              <a:t>Control Station located in Colorado Springs, CO</a:t>
            </a:r>
          </a:p>
        </p:txBody>
      </p:sp>
      <p:sp>
        <p:nvSpPr>
          <p:cNvPr id="941061" name="Line 5"/>
          <p:cNvSpPr>
            <a:spLocks noChangeShapeType="1"/>
          </p:cNvSpPr>
          <p:nvPr/>
        </p:nvSpPr>
        <p:spPr bwMode="auto">
          <a:xfrm>
            <a:off x="1219200" y="1066800"/>
            <a:ext cx="7772400" cy="0"/>
          </a:xfrm>
          <a:prstGeom prst="line">
            <a:avLst/>
          </a:prstGeom>
          <a:noFill/>
          <a:ln w="25400">
            <a:solidFill>
              <a:srgbClr val="800000"/>
            </a:solidFill>
            <a:round/>
            <a:headEnd/>
            <a:tailEnd/>
          </a:ln>
          <a:effectLst/>
        </p:spPr>
        <p:txBody>
          <a:bodyPr/>
          <a:lstStyle/>
          <a:p>
            <a:endParaRPr lang="en-US"/>
          </a:p>
        </p:txBody>
      </p:sp>
      <p:sp>
        <p:nvSpPr>
          <p:cNvPr id="941062" name="Line 6"/>
          <p:cNvSpPr>
            <a:spLocks noChangeShapeType="1"/>
          </p:cNvSpPr>
          <p:nvPr/>
        </p:nvSpPr>
        <p:spPr bwMode="auto">
          <a:xfrm flipH="1">
            <a:off x="304800" y="1066800"/>
            <a:ext cx="0" cy="5715000"/>
          </a:xfrm>
          <a:prstGeom prst="line">
            <a:avLst/>
          </a:prstGeom>
          <a:noFill/>
          <a:ln w="25400">
            <a:solidFill>
              <a:srgbClr val="800000"/>
            </a:solidFill>
            <a:round/>
            <a:headEnd/>
            <a:tailEnd/>
          </a:ln>
          <a:effectLst/>
        </p:spPr>
        <p:txBody>
          <a:bodyPr/>
          <a:lstStyle/>
          <a:p>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6850" y="2971800"/>
            <a:ext cx="6057900" cy="3305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209800" y="6406634"/>
            <a:ext cx="4143827" cy="369332"/>
          </a:xfrm>
          <a:prstGeom prst="rect">
            <a:avLst/>
          </a:prstGeom>
        </p:spPr>
        <p:txBody>
          <a:bodyPr wrap="none">
            <a:spAutoFit/>
          </a:bodyPr>
          <a:lstStyle/>
          <a:p>
            <a:r>
              <a:rPr lang="en-US" dirty="0"/>
              <a:t>http://www.gps.gov/systems/gps/control/</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906</TotalTime>
  <Words>897</Words>
  <Application>Microsoft Office PowerPoint</Application>
  <PresentationFormat>On-screen Show (4:3)</PresentationFormat>
  <Paragraphs>184</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Office Theme</vt:lpstr>
      <vt:lpstr>Clip</vt:lpstr>
      <vt:lpstr>Announcements</vt:lpstr>
      <vt:lpstr>GPS in the Field</vt:lpstr>
      <vt:lpstr>Why Use Geospatial Technology  for Mapping?</vt:lpstr>
      <vt:lpstr>Brief History of GPS</vt:lpstr>
      <vt:lpstr>How it Works</vt:lpstr>
      <vt:lpstr>Divisions of GPS Technology</vt:lpstr>
      <vt:lpstr>Satellite Segment</vt:lpstr>
      <vt:lpstr>What it Looks Like</vt:lpstr>
      <vt:lpstr>Ground Control Segment</vt:lpstr>
      <vt:lpstr>Determining a Location</vt:lpstr>
      <vt:lpstr>Determining a Location</vt:lpstr>
      <vt:lpstr>What it Looks Like</vt:lpstr>
      <vt:lpstr>Selective Availability</vt:lpstr>
      <vt:lpstr>Selective Availability</vt:lpstr>
      <vt:lpstr>Error Sources</vt:lpstr>
      <vt:lpstr>Local Base Stations to Correct Errors</vt:lpstr>
      <vt:lpstr>Activity</vt:lpstr>
      <vt:lpstr>Using UTMs with GPS</vt:lpstr>
      <vt:lpstr>What do you think?</vt:lpstr>
      <vt:lpstr>The UTM Grid</vt:lpstr>
      <vt:lpstr>The UTM Grid</vt:lpstr>
      <vt:lpstr>The UTM Grid</vt:lpstr>
      <vt:lpstr>PowerPoint Presentation</vt:lpstr>
      <vt:lpstr>Navigating the UTM Grid</vt:lpstr>
      <vt:lpstr>PowerPoint Presentation</vt:lpstr>
      <vt:lpstr>PowerPoint Presentation</vt:lpstr>
      <vt:lpstr>Today’s Lab</vt:lpstr>
    </vt:vector>
  </TitlesOfParts>
  <Company>The University of Arizona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jminor</dc:creator>
  <cp:lastModifiedBy>Chris Guiterman</cp:lastModifiedBy>
  <cp:revision>65</cp:revision>
  <dcterms:created xsi:type="dcterms:W3CDTF">2010-01-26T23:57:42Z</dcterms:created>
  <dcterms:modified xsi:type="dcterms:W3CDTF">2014-02-10T17:23:15Z</dcterms:modified>
</cp:coreProperties>
</file>