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89" r:id="rId2"/>
    <p:sldId id="288" r:id="rId3"/>
    <p:sldId id="257" r:id="rId4"/>
    <p:sldId id="292" r:id="rId5"/>
    <p:sldId id="280" r:id="rId6"/>
    <p:sldId id="266" r:id="rId7"/>
    <p:sldId id="276" r:id="rId8"/>
    <p:sldId id="272" r:id="rId9"/>
    <p:sldId id="277" r:id="rId10"/>
    <p:sldId id="279" r:id="rId11"/>
    <p:sldId id="267" r:id="rId12"/>
    <p:sldId id="302" r:id="rId13"/>
    <p:sldId id="268" r:id="rId14"/>
    <p:sldId id="271" r:id="rId15"/>
    <p:sldId id="273" r:id="rId16"/>
    <p:sldId id="261" r:id="rId17"/>
    <p:sldId id="283" r:id="rId18"/>
    <p:sldId id="284" r:id="rId19"/>
    <p:sldId id="282" r:id="rId20"/>
    <p:sldId id="290" r:id="rId21"/>
    <p:sldId id="285" r:id="rId22"/>
    <p:sldId id="287" r:id="rId23"/>
    <p:sldId id="291" r:id="rId24"/>
    <p:sldId id="286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C43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65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76DEEA-A16C-4D8B-850E-FF7379672C80}" type="datetimeFigureOut">
              <a:rPr lang="en-US" smtClean="0"/>
              <a:t>2/16/2014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36D601-D1A3-4E83-9249-7FF9ED310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45986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6D601-D1A3-4E83-9249-7FF9ED31076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312193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6D601-D1A3-4E83-9249-7FF9ED31076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313860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6D601-D1A3-4E83-9249-7FF9ED310769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826724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6D601-D1A3-4E83-9249-7FF9ED310769}" type="slidenum">
              <a:rPr lang="en-US" smtClean="0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6D601-D1A3-4E83-9249-7FF9ED310769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062862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6D601-D1A3-4E83-9249-7FF9ED310769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573615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6D601-D1A3-4E83-9249-7FF9ED310769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847218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6D601-D1A3-4E83-9249-7FF9ED310769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570356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6D601-D1A3-4E83-9249-7FF9ED310769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100428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6D601-D1A3-4E83-9249-7FF9ED310769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676521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6D601-D1A3-4E83-9249-7FF9ED310769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55127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6D601-D1A3-4E83-9249-7FF9ED31076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076082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6D601-D1A3-4E83-9249-7FF9ED310769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708253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6D601-D1A3-4E83-9249-7FF9ED310769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017381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6D601-D1A3-4E83-9249-7FF9ED310769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341222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6D601-D1A3-4E83-9249-7FF9ED310769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70251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6D601-D1A3-4E83-9249-7FF9ED310769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58613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6D601-D1A3-4E83-9249-7FF9ED31076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32549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6D601-D1A3-4E83-9249-7FF9ED31076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69345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6D601-D1A3-4E83-9249-7FF9ED31076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30228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6D601-D1A3-4E83-9249-7FF9ED31076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37604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6D601-D1A3-4E83-9249-7FF9ED31076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665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6D601-D1A3-4E83-9249-7FF9ED31076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4954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6D601-D1A3-4E83-9249-7FF9ED31076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19623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D96F1F-01F9-4469-A43A-B54E9ED1A619}" type="datetimeFigureOut">
              <a:rPr lang="en-US" smtClean="0"/>
              <a:t>2/16/2014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4B1B6E-4097-4D20-BC7E-12731B67735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D96F1F-01F9-4469-A43A-B54E9ED1A619}" type="datetimeFigureOut">
              <a:rPr lang="en-US" smtClean="0"/>
              <a:t>2/16/2014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4B1B6E-4097-4D20-BC7E-12731B67735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D96F1F-01F9-4469-A43A-B54E9ED1A619}" type="datetimeFigureOut">
              <a:rPr lang="en-US" smtClean="0"/>
              <a:t>2/16/2014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4B1B6E-4097-4D20-BC7E-12731B67735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D96F1F-01F9-4469-A43A-B54E9ED1A619}" type="datetimeFigureOut">
              <a:rPr lang="en-US" smtClean="0"/>
              <a:t>2/16/2014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4B1B6E-4097-4D20-BC7E-12731B67735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D96F1F-01F9-4469-A43A-B54E9ED1A619}" type="datetimeFigureOut">
              <a:rPr lang="en-US" smtClean="0"/>
              <a:t>2/16/2014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4B1B6E-4097-4D20-BC7E-12731B67735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D96F1F-01F9-4469-A43A-B54E9ED1A619}" type="datetimeFigureOut">
              <a:rPr lang="en-US" smtClean="0"/>
              <a:t>2/16/2014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4B1B6E-4097-4D20-BC7E-12731B67735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D96F1F-01F9-4469-A43A-B54E9ED1A619}" type="datetimeFigureOut">
              <a:rPr lang="en-US" smtClean="0"/>
              <a:t>2/16/2014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4B1B6E-4097-4D20-BC7E-12731B67735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D96F1F-01F9-4469-A43A-B54E9ED1A619}" type="datetimeFigureOut">
              <a:rPr lang="en-US" smtClean="0"/>
              <a:t>2/16/2014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4B1B6E-4097-4D20-BC7E-12731B67735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D96F1F-01F9-4469-A43A-B54E9ED1A619}" type="datetimeFigureOut">
              <a:rPr lang="en-US" smtClean="0"/>
              <a:t>2/16/2014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4B1B6E-4097-4D20-BC7E-12731B67735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D96F1F-01F9-4469-A43A-B54E9ED1A619}" type="datetimeFigureOut">
              <a:rPr lang="en-US" smtClean="0"/>
              <a:t>2/16/2014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4B1B6E-4097-4D20-BC7E-12731B67735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D96F1F-01F9-4469-A43A-B54E9ED1A619}" type="datetimeFigureOut">
              <a:rPr lang="en-US" smtClean="0"/>
              <a:t>2/16/2014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4B1B6E-4097-4D20-BC7E-12731B67735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28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D96F1F-01F9-4469-A43A-B54E9ED1A619}" type="datetimeFigureOut">
              <a:rPr lang="en-US" smtClean="0"/>
              <a:t>2/16/2014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4B1B6E-4097-4D20-BC7E-12731B677353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gif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Announcements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 smtClean="0"/>
              <a:t>Next week:</a:t>
            </a:r>
          </a:p>
          <a:p>
            <a:r>
              <a:rPr lang="en-US" dirty="0" smtClean="0"/>
              <a:t>Lab </a:t>
            </a:r>
            <a:r>
              <a:rPr lang="en-US" dirty="0"/>
              <a:t>Assignment #6: Environmental Impacts Assessment </a:t>
            </a:r>
            <a:endParaRPr lang="en-US" dirty="0" smtClean="0"/>
          </a:p>
          <a:p>
            <a:r>
              <a:rPr lang="en-US" dirty="0" smtClean="0"/>
              <a:t>Peer </a:t>
            </a:r>
            <a:r>
              <a:rPr lang="en-US" dirty="0"/>
              <a:t>Evaluation #3</a:t>
            </a:r>
          </a:p>
          <a:p>
            <a:r>
              <a:rPr lang="en-US" dirty="0" smtClean="0"/>
              <a:t>Short </a:t>
            </a:r>
            <a:r>
              <a:rPr lang="en-US" dirty="0"/>
              <a:t>assignment 2 </a:t>
            </a:r>
            <a:r>
              <a:rPr lang="en-US" dirty="0" smtClean="0"/>
              <a:t>due</a:t>
            </a:r>
          </a:p>
          <a:p>
            <a:endParaRPr lang="en-US" dirty="0"/>
          </a:p>
          <a:p>
            <a:r>
              <a:rPr lang="en-US" dirty="0" smtClean="0"/>
              <a:t>Study session Oct 15</a:t>
            </a:r>
            <a:r>
              <a:rPr lang="en-US" baseline="30000" dirty="0" smtClean="0"/>
              <a:t>th</a:t>
            </a:r>
            <a:r>
              <a:rPr lang="en-US" dirty="0" smtClean="0"/>
              <a:t> 12:30-1:30 in </a:t>
            </a:r>
            <a:r>
              <a:rPr lang="en-US" dirty="0" err="1" smtClean="0"/>
              <a:t>Harvill</a:t>
            </a:r>
            <a:r>
              <a:rPr lang="en-US" dirty="0" smtClean="0"/>
              <a:t> 435D</a:t>
            </a:r>
          </a:p>
          <a:p>
            <a:endParaRPr lang="en-US" dirty="0"/>
          </a:p>
          <a:p>
            <a:r>
              <a:rPr lang="en-US" dirty="0" smtClean="0"/>
              <a:t>Next week office hours both changed- </a:t>
            </a:r>
          </a:p>
          <a:p>
            <a:pPr lvl="1"/>
            <a:r>
              <a:rPr lang="en-US" dirty="0" smtClean="0"/>
              <a:t>Tuesday and Thursday 10:30-11:30am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5931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800000"/>
                </a:solidFill>
                <a:latin typeface="Book Antiqua" pitchFamily="96" charset="0"/>
              </a:rPr>
              <a:t>Contemporary Biogeography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800000"/>
                </a:solidFill>
                <a:latin typeface="Book Antiqua" pitchFamily="96" charset="0"/>
              </a:rPr>
              <a:t>More focus on change and variation</a:t>
            </a:r>
          </a:p>
          <a:p>
            <a:r>
              <a:rPr lang="en-US" b="1" dirty="0" smtClean="0">
                <a:solidFill>
                  <a:srgbClr val="800000"/>
                </a:solidFill>
                <a:latin typeface="Book Antiqua" pitchFamily="96" charset="0"/>
              </a:rPr>
              <a:t>Long-term observations</a:t>
            </a:r>
          </a:p>
          <a:p>
            <a:r>
              <a:rPr lang="en-US" b="1" dirty="0" smtClean="0">
                <a:solidFill>
                  <a:srgbClr val="800000"/>
                </a:solidFill>
                <a:latin typeface="Book Antiqua" pitchFamily="96" charset="0"/>
              </a:rPr>
              <a:t>New frontiers/advancements</a:t>
            </a:r>
          </a:p>
          <a:p>
            <a:pPr lvl="1"/>
            <a:r>
              <a:rPr lang="en-US" b="1" dirty="0" smtClean="0">
                <a:solidFill>
                  <a:srgbClr val="800000"/>
                </a:solidFill>
                <a:latin typeface="Book Antiqua" pitchFamily="96" charset="0"/>
              </a:rPr>
              <a:t>Theory and models in ecology, evolution &amp; </a:t>
            </a:r>
            <a:r>
              <a:rPr lang="en-US" b="1" dirty="0" err="1" smtClean="0">
                <a:solidFill>
                  <a:srgbClr val="800000"/>
                </a:solidFill>
                <a:latin typeface="Book Antiqua" pitchFamily="96" charset="0"/>
              </a:rPr>
              <a:t>systematics</a:t>
            </a:r>
            <a:endParaRPr lang="en-US" b="1" dirty="0" smtClean="0">
              <a:solidFill>
                <a:srgbClr val="800000"/>
              </a:solidFill>
              <a:latin typeface="Book Antiqua" pitchFamily="96" charset="0"/>
            </a:endParaRPr>
          </a:p>
          <a:p>
            <a:pPr lvl="1"/>
            <a:r>
              <a:rPr lang="en-US" b="1" dirty="0" smtClean="0">
                <a:solidFill>
                  <a:srgbClr val="800000"/>
                </a:solidFill>
                <a:latin typeface="Book Antiqua" pitchFamily="96" charset="0"/>
              </a:rPr>
              <a:t>Technology</a:t>
            </a:r>
          </a:p>
          <a:p>
            <a:pPr lvl="2"/>
            <a:r>
              <a:rPr lang="en-US" b="1" dirty="0" smtClean="0">
                <a:solidFill>
                  <a:srgbClr val="800000"/>
                </a:solidFill>
                <a:latin typeface="Book Antiqua" pitchFamily="96" charset="0"/>
              </a:rPr>
              <a:t>GIS, Remote Sensing, radioisotopes, DNA</a:t>
            </a:r>
          </a:p>
          <a:p>
            <a:pPr lvl="1"/>
            <a:r>
              <a:rPr lang="en-US" b="1" dirty="0" smtClean="0">
                <a:solidFill>
                  <a:srgbClr val="800000"/>
                </a:solidFill>
                <a:latin typeface="Book Antiqua" pitchFamily="96" charset="0"/>
              </a:rPr>
              <a:t>Anthropogenic impacts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800000"/>
                </a:solidFill>
                <a:latin typeface="Book Antiqua" pitchFamily="96" charset="0"/>
              </a:rPr>
              <a:t>Species Distribution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800000"/>
                </a:solidFill>
                <a:latin typeface="Book Antiqua" pitchFamily="96" charset="0"/>
              </a:rPr>
              <a:t>What lives where, when, and in what combinations?</a:t>
            </a:r>
          </a:p>
          <a:p>
            <a:endParaRPr lang="en-US" b="1" dirty="0">
              <a:solidFill>
                <a:srgbClr val="800000"/>
              </a:solidFill>
              <a:latin typeface="Book Antiqua" pitchFamily="96" charset="0"/>
            </a:endParaRPr>
          </a:p>
          <a:p>
            <a:r>
              <a:rPr lang="en-US" b="1" dirty="0" smtClean="0">
                <a:solidFill>
                  <a:srgbClr val="800000"/>
                </a:solidFill>
                <a:latin typeface="Book Antiqua" pitchFamily="96" charset="0"/>
              </a:rPr>
              <a:t>Community &amp; Population Ecology</a:t>
            </a:r>
          </a:p>
          <a:p>
            <a:endParaRPr lang="en-US" b="1" dirty="0">
              <a:solidFill>
                <a:srgbClr val="800000"/>
              </a:solidFill>
              <a:latin typeface="Book Antiqua" pitchFamily="96" charset="0"/>
            </a:endParaRPr>
          </a:p>
          <a:p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800000"/>
                </a:solidFill>
                <a:latin typeface="Book Antiqua" pitchFamily="96" charset="0"/>
              </a:rPr>
              <a:t>Ponderosa, Redwood, Douglas-Fir</a:t>
            </a: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1600200"/>
            <a:ext cx="2438400" cy="25656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4419600"/>
            <a:ext cx="1490133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48400" y="1523694"/>
            <a:ext cx="2447925" cy="2457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29400" y="4343400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038600" y="1473606"/>
            <a:ext cx="1119188" cy="29785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038600" y="4686300"/>
            <a:ext cx="1295400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295541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800000"/>
                </a:solidFill>
                <a:latin typeface="Book Antiqua" pitchFamily="96" charset="0"/>
              </a:rPr>
              <a:t>Movement &amp; Migration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5181600"/>
          </a:xfrm>
        </p:spPr>
        <p:txBody>
          <a:bodyPr>
            <a:normAutofit/>
          </a:bodyPr>
          <a:lstStyle/>
          <a:p>
            <a:r>
              <a:rPr lang="en-US" b="1" dirty="0" err="1" smtClean="0">
                <a:solidFill>
                  <a:srgbClr val="800000"/>
                </a:solidFill>
                <a:latin typeface="Book Antiqua" pitchFamily="96" charset="0"/>
              </a:rPr>
              <a:t>Vicariance</a:t>
            </a:r>
            <a:endParaRPr lang="en-US" b="1" dirty="0" smtClean="0">
              <a:solidFill>
                <a:srgbClr val="800000"/>
              </a:solidFill>
              <a:latin typeface="Book Antiqua" pitchFamily="96" charset="0"/>
            </a:endParaRPr>
          </a:p>
          <a:p>
            <a:pPr lvl="1"/>
            <a:r>
              <a:rPr lang="en-US" b="1" dirty="0" smtClean="0">
                <a:solidFill>
                  <a:srgbClr val="800000"/>
                </a:solidFill>
                <a:latin typeface="Book Antiqua" pitchFamily="96" charset="0"/>
              </a:rPr>
              <a:t>Splitting in range of </a:t>
            </a:r>
            <a:r>
              <a:rPr lang="en-US" b="1" dirty="0" err="1" smtClean="0">
                <a:solidFill>
                  <a:srgbClr val="800000"/>
                </a:solidFill>
                <a:latin typeface="Book Antiqua" pitchFamily="96" charset="0"/>
              </a:rPr>
              <a:t>taxon</a:t>
            </a:r>
            <a:endParaRPr lang="en-US" b="1" dirty="0" smtClean="0">
              <a:solidFill>
                <a:srgbClr val="800000"/>
              </a:solidFill>
              <a:latin typeface="Book Antiqua" pitchFamily="96" charset="0"/>
            </a:endParaRPr>
          </a:p>
          <a:p>
            <a:pPr lvl="2"/>
            <a:r>
              <a:rPr lang="en-US" b="1" dirty="0" smtClean="0">
                <a:solidFill>
                  <a:srgbClr val="800000"/>
                </a:solidFill>
                <a:latin typeface="Book Antiqua" pitchFamily="96" charset="0"/>
              </a:rPr>
              <a:t>2 complementary species in formerly contiguous area</a:t>
            </a:r>
          </a:p>
          <a:p>
            <a:pPr lvl="3"/>
            <a:r>
              <a:rPr lang="en-US" b="1" dirty="0" smtClean="0">
                <a:solidFill>
                  <a:srgbClr val="800000"/>
                </a:solidFill>
                <a:latin typeface="Book Antiqua" pitchFamily="96" charset="0"/>
              </a:rPr>
              <a:t>Fossils, genetics, morphology</a:t>
            </a:r>
          </a:p>
          <a:p>
            <a:r>
              <a:rPr lang="en-US" b="1" dirty="0" smtClean="0">
                <a:solidFill>
                  <a:srgbClr val="800000"/>
                </a:solidFill>
                <a:latin typeface="Book Antiqua" pitchFamily="96" charset="0"/>
              </a:rPr>
              <a:t>Barriers to movement</a:t>
            </a:r>
          </a:p>
          <a:p>
            <a:pPr lvl="2"/>
            <a:r>
              <a:rPr lang="en-US" b="1" dirty="0" smtClean="0">
                <a:solidFill>
                  <a:srgbClr val="800000"/>
                </a:solidFill>
                <a:latin typeface="Book Antiqua" pitchFamily="96" charset="0"/>
              </a:rPr>
              <a:t>Rivers, mountain ranges, oceans, land masses</a:t>
            </a:r>
          </a:p>
          <a:p>
            <a:r>
              <a:rPr lang="en-US" b="1" dirty="0" smtClean="0">
                <a:solidFill>
                  <a:srgbClr val="800000"/>
                </a:solidFill>
                <a:latin typeface="Book Antiqua" pitchFamily="96" charset="0"/>
              </a:rPr>
              <a:t>“Sweepstakes” Migration</a:t>
            </a:r>
          </a:p>
          <a:p>
            <a:r>
              <a:rPr lang="en-US" b="1" dirty="0" smtClean="0">
                <a:solidFill>
                  <a:srgbClr val="800000"/>
                </a:solidFill>
                <a:latin typeface="Book Antiqua" pitchFamily="96" charset="0"/>
              </a:rPr>
              <a:t>Dispersal</a:t>
            </a:r>
          </a:p>
          <a:p>
            <a:pPr lvl="2"/>
            <a:r>
              <a:rPr lang="en-US" b="1" dirty="0" smtClean="0">
                <a:solidFill>
                  <a:srgbClr val="800000"/>
                </a:solidFill>
                <a:latin typeface="Book Antiqua" pitchFamily="96" charset="0"/>
              </a:rPr>
              <a:t>Wind, water, animals, people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3600" y="1524000"/>
            <a:ext cx="2857500" cy="189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800000"/>
                </a:solidFill>
                <a:latin typeface="Book Antiqua" pitchFamily="96" charset="0"/>
              </a:rPr>
              <a:t>Invasive Species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800000"/>
                </a:solidFill>
                <a:latin typeface="Book Antiqua" pitchFamily="96" charset="0"/>
              </a:rPr>
              <a:t>Global phenomenon</a:t>
            </a:r>
          </a:p>
          <a:p>
            <a:pPr lvl="1"/>
            <a:r>
              <a:rPr lang="en-US" b="1" dirty="0" smtClean="0">
                <a:solidFill>
                  <a:srgbClr val="800000"/>
                </a:solidFill>
                <a:latin typeface="Book Antiqua" pitchFamily="96" charset="0"/>
              </a:rPr>
              <a:t>All </a:t>
            </a:r>
            <a:r>
              <a:rPr lang="en-US" b="1" dirty="0" err="1" smtClean="0">
                <a:solidFill>
                  <a:srgbClr val="800000"/>
                </a:solidFill>
                <a:latin typeface="Book Antiqua" pitchFamily="96" charset="0"/>
              </a:rPr>
              <a:t>taxa</a:t>
            </a:r>
            <a:endParaRPr lang="en-US" b="1" dirty="0">
              <a:solidFill>
                <a:srgbClr val="800000"/>
              </a:solidFill>
              <a:latin typeface="Book Antiqua" pitchFamily="96" charset="0"/>
            </a:endParaRPr>
          </a:p>
          <a:p>
            <a:pPr lvl="1"/>
            <a:endParaRPr lang="en-US" sz="1100" b="1" dirty="0">
              <a:solidFill>
                <a:srgbClr val="800000"/>
              </a:solidFill>
              <a:latin typeface="Book Antiqua" pitchFamily="96" charset="0"/>
            </a:endParaRPr>
          </a:p>
          <a:p>
            <a:r>
              <a:rPr lang="en-US" b="1" dirty="0" smtClean="0">
                <a:solidFill>
                  <a:srgbClr val="800000"/>
                </a:solidFill>
                <a:latin typeface="Book Antiqua" pitchFamily="96" charset="0"/>
              </a:rPr>
              <a:t>Ecological Release</a:t>
            </a:r>
          </a:p>
          <a:p>
            <a:pPr lvl="2"/>
            <a:r>
              <a:rPr lang="en-US" b="1" dirty="0" smtClean="0">
                <a:solidFill>
                  <a:srgbClr val="800000"/>
                </a:solidFill>
                <a:latin typeface="Book Antiqua" pitchFamily="96" charset="0"/>
              </a:rPr>
              <a:t>Pathogens, pests, competitors</a:t>
            </a:r>
            <a:endParaRPr lang="en-US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81600" y="4114800"/>
            <a:ext cx="3800475" cy="253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43000" y="4343400"/>
            <a:ext cx="287655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534400" cy="1143000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800000"/>
                </a:solidFill>
                <a:latin typeface="Book Antiqua" pitchFamily="96" charset="0"/>
              </a:rPr>
              <a:t>Field Techniques &amp; Data Types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600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800000"/>
                </a:solidFill>
                <a:latin typeface="Book Antiqua" pitchFamily="96" charset="0"/>
              </a:rPr>
              <a:t>Spatial data</a:t>
            </a:r>
          </a:p>
          <a:p>
            <a:pPr lvl="1"/>
            <a:r>
              <a:rPr lang="en-US" b="1" dirty="0" smtClean="0">
                <a:solidFill>
                  <a:srgbClr val="800000"/>
                </a:solidFill>
                <a:latin typeface="Book Antiqua" pitchFamily="96" charset="0"/>
              </a:rPr>
              <a:t>Transect</a:t>
            </a:r>
          </a:p>
          <a:p>
            <a:pPr lvl="2"/>
            <a:r>
              <a:rPr lang="en-US" b="1" dirty="0" smtClean="0">
                <a:solidFill>
                  <a:srgbClr val="800000"/>
                </a:solidFill>
                <a:latin typeface="Book Antiqua" pitchFamily="96" charset="0"/>
              </a:rPr>
              <a:t>Single transect</a:t>
            </a:r>
          </a:p>
          <a:p>
            <a:pPr lvl="2"/>
            <a:r>
              <a:rPr lang="en-US" b="1" dirty="0" smtClean="0">
                <a:solidFill>
                  <a:srgbClr val="800000"/>
                </a:solidFill>
                <a:latin typeface="Book Antiqua" pitchFamily="96" charset="0"/>
              </a:rPr>
              <a:t>Belt transect</a:t>
            </a:r>
          </a:p>
          <a:p>
            <a:pPr lvl="1"/>
            <a:r>
              <a:rPr lang="en-US" b="1" dirty="0" err="1" smtClean="0">
                <a:solidFill>
                  <a:srgbClr val="800000"/>
                </a:solidFill>
                <a:latin typeface="Book Antiqua" pitchFamily="96" charset="0"/>
              </a:rPr>
              <a:t>Quadrat</a:t>
            </a:r>
            <a:endParaRPr lang="en-US" dirty="0" smtClean="0"/>
          </a:p>
          <a:p>
            <a:pPr lvl="1"/>
            <a:r>
              <a:rPr lang="en-US" b="1" dirty="0" smtClean="0">
                <a:solidFill>
                  <a:srgbClr val="800000"/>
                </a:solidFill>
                <a:latin typeface="Book Antiqua" pitchFamily="96" charset="0"/>
              </a:rPr>
              <a:t>Line intercept</a:t>
            </a:r>
          </a:p>
          <a:p>
            <a:r>
              <a:rPr lang="en-US" b="1" dirty="0" err="1" smtClean="0">
                <a:solidFill>
                  <a:srgbClr val="800000"/>
                </a:solidFill>
                <a:latin typeface="Book Antiqua" pitchFamily="96" charset="0"/>
              </a:rPr>
              <a:t>Aspatial</a:t>
            </a:r>
            <a:r>
              <a:rPr lang="en-US" b="1" dirty="0" smtClean="0">
                <a:solidFill>
                  <a:srgbClr val="800000"/>
                </a:solidFill>
                <a:latin typeface="Book Antiqua" pitchFamily="96" charset="0"/>
              </a:rPr>
              <a:t> data</a:t>
            </a:r>
          </a:p>
          <a:p>
            <a:pPr lvl="1"/>
            <a:r>
              <a:rPr lang="en-US" b="1" dirty="0" smtClean="0">
                <a:solidFill>
                  <a:srgbClr val="800000"/>
                </a:solidFill>
                <a:latin typeface="Book Antiqua" pitchFamily="96" charset="0"/>
              </a:rPr>
              <a:t>Point</a:t>
            </a:r>
          </a:p>
          <a:p>
            <a:pPr lvl="1"/>
            <a:r>
              <a:rPr lang="en-US" b="1" dirty="0" smtClean="0">
                <a:solidFill>
                  <a:srgbClr val="800000"/>
                </a:solidFill>
                <a:latin typeface="Book Antiqua" pitchFamily="96" charset="0"/>
              </a:rPr>
              <a:t>Vegetative measures (leaf biomass)</a:t>
            </a:r>
          </a:p>
          <a:p>
            <a:pPr lvl="1"/>
            <a:endParaRPr lang="en-US" b="1" dirty="0" smtClean="0">
              <a:solidFill>
                <a:srgbClr val="800000"/>
              </a:solidFill>
              <a:latin typeface="Book Antiqua" pitchFamily="96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72200" y="1143000"/>
            <a:ext cx="1981200" cy="253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24400" y="3810000"/>
            <a:ext cx="4026251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800000"/>
                </a:solidFill>
                <a:latin typeface="Book Antiqua" pitchFamily="96" charset="0"/>
              </a:rPr>
              <a:t>Diameter Tape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800000"/>
                </a:solidFill>
                <a:latin typeface="Book Antiqua" pitchFamily="96" charset="0"/>
              </a:rPr>
              <a:t>Measure tree at 1.37 m from ground</a:t>
            </a:r>
          </a:p>
          <a:p>
            <a:endParaRPr lang="en-US" b="1" dirty="0" smtClean="0">
              <a:solidFill>
                <a:srgbClr val="800000"/>
              </a:solidFill>
              <a:latin typeface="Book Antiqua" pitchFamily="96" charset="0"/>
            </a:endParaRPr>
          </a:p>
          <a:p>
            <a:r>
              <a:rPr lang="en-US" b="1" dirty="0" smtClean="0">
                <a:solidFill>
                  <a:srgbClr val="800000"/>
                </a:solidFill>
                <a:latin typeface="Book Antiqua" pitchFamily="96" charset="0"/>
              </a:rPr>
              <a:t>DBH used for calculations</a:t>
            </a:r>
          </a:p>
          <a:p>
            <a:pPr lvl="1"/>
            <a:r>
              <a:rPr lang="en-US" b="1" dirty="0" smtClean="0">
                <a:solidFill>
                  <a:srgbClr val="800000"/>
                </a:solidFill>
                <a:latin typeface="Book Antiqua" pitchFamily="96" charset="0"/>
              </a:rPr>
              <a:t>Basal area</a:t>
            </a:r>
          </a:p>
          <a:p>
            <a:pPr lvl="1"/>
            <a:r>
              <a:rPr lang="en-US" b="1" dirty="0" err="1" smtClean="0">
                <a:solidFill>
                  <a:srgbClr val="800000"/>
                </a:solidFill>
                <a:latin typeface="Book Antiqua" pitchFamily="96" charset="0"/>
              </a:rPr>
              <a:t>Allometry</a:t>
            </a:r>
            <a:endParaRPr lang="en-US" dirty="0">
              <a:solidFill>
                <a:srgbClr val="AC4332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65828" y="2362201"/>
            <a:ext cx="2144771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14800" y="3886200"/>
            <a:ext cx="1905000" cy="25287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1000" y="4876800"/>
            <a:ext cx="2928938" cy="14221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Basal area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smtClean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dirty="0">
                <a:solidFill>
                  <a:srgbClr val="000000"/>
                </a:solidFill>
                <a:latin typeface="Times New Roman"/>
                <a:ea typeface="Times New Roman"/>
              </a:rPr>
              <a:t>Basal area (cm</a:t>
            </a:r>
            <a:r>
              <a:rPr lang="en-US" baseline="30000" dirty="0">
                <a:solidFill>
                  <a:srgbClr val="000000"/>
                </a:solidFill>
                <a:latin typeface="Times New Roman"/>
                <a:ea typeface="Times New Roman"/>
              </a:rPr>
              <a:t>2</a:t>
            </a:r>
            <a:r>
              <a:rPr lang="en-US" dirty="0">
                <a:solidFill>
                  <a:srgbClr val="000000"/>
                </a:solidFill>
                <a:latin typeface="Times New Roman"/>
                <a:ea typeface="Times New Roman"/>
              </a:rPr>
              <a:t>): calculated as </a:t>
            </a:r>
            <a:r>
              <a:rPr lang="en-US" b="1" dirty="0">
                <a:solidFill>
                  <a:srgbClr val="000000"/>
                </a:solidFill>
                <a:latin typeface="Times New Roman"/>
                <a:ea typeface="Times New Roman"/>
              </a:rPr>
              <a:t>πr</a:t>
            </a:r>
            <a:r>
              <a:rPr lang="en-US" baseline="30000" dirty="0">
                <a:solidFill>
                  <a:srgbClr val="000000"/>
                </a:solidFill>
                <a:latin typeface="Times New Roman"/>
                <a:ea typeface="Times New Roman"/>
              </a:rPr>
              <a:t>2</a:t>
            </a:r>
            <a:r>
              <a:rPr lang="en-US" dirty="0">
                <a:solidFill>
                  <a:srgbClr val="000000"/>
                </a:solidFill>
                <a:latin typeface="Times New Roman"/>
                <a:ea typeface="Times New Roman"/>
              </a:rPr>
              <a:t> where </a:t>
            </a:r>
            <a:r>
              <a:rPr lang="en-US" b="1" dirty="0">
                <a:solidFill>
                  <a:srgbClr val="000000"/>
                </a:solidFill>
                <a:latin typeface="Times New Roman"/>
                <a:ea typeface="Times New Roman"/>
              </a:rPr>
              <a:t>π = 3.1415</a:t>
            </a:r>
            <a:r>
              <a:rPr lang="en-US" dirty="0">
                <a:solidFill>
                  <a:srgbClr val="000000"/>
                </a:solidFill>
                <a:latin typeface="Times New Roman"/>
                <a:ea typeface="Times New Roman"/>
              </a:rPr>
              <a:t> and </a:t>
            </a:r>
            <a:r>
              <a:rPr lang="en-US" b="1" dirty="0">
                <a:solidFill>
                  <a:srgbClr val="000000"/>
                </a:solidFill>
                <a:latin typeface="Times New Roman"/>
                <a:ea typeface="Times New Roman"/>
              </a:rPr>
              <a:t>r = 0.5*diameter</a:t>
            </a:r>
            <a:endParaRPr lang="en-US" sz="4400" dirty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marL="400050" lvl="1">
              <a:spcBef>
                <a:spcPts val="0"/>
              </a:spcBef>
            </a:pPr>
            <a:r>
              <a:rPr lang="en-US" i="1" dirty="0">
                <a:solidFill>
                  <a:srgbClr val="000000"/>
                </a:solidFill>
                <a:latin typeface="Times New Roman"/>
                <a:ea typeface="Times New Roman"/>
              </a:rPr>
              <a:t>Example: if the diameter is 20 cm, then your radius (r) is 10cm and the basal area is 3.1415*(10)</a:t>
            </a:r>
            <a:r>
              <a:rPr lang="en-US" i="1" baseline="30000" dirty="0">
                <a:solidFill>
                  <a:srgbClr val="000000"/>
                </a:solidFill>
                <a:latin typeface="Times New Roman"/>
                <a:ea typeface="Times New Roman"/>
              </a:rPr>
              <a:t>2</a:t>
            </a:r>
            <a:r>
              <a:rPr lang="en-US" i="1" dirty="0">
                <a:solidFill>
                  <a:srgbClr val="000000"/>
                </a:solidFill>
                <a:latin typeface="Times New Roman"/>
                <a:ea typeface="Times New Roman"/>
              </a:rPr>
              <a:t> = 314.15 cm</a:t>
            </a:r>
            <a:r>
              <a:rPr lang="en-US" i="1" baseline="30000" dirty="0">
                <a:solidFill>
                  <a:srgbClr val="000000"/>
                </a:solidFill>
                <a:latin typeface="Times New Roman"/>
                <a:ea typeface="Times New Roman"/>
              </a:rPr>
              <a:t>2</a:t>
            </a:r>
            <a:endParaRPr lang="en-US" sz="4000" dirty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612462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Root Biomass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smtClean="0">
                <a:solidFill>
                  <a:srgbClr val="000000"/>
                </a:solidFill>
                <a:latin typeface="Times New Roman"/>
                <a:ea typeface="Times New Roman"/>
              </a:rPr>
              <a:t>Root </a:t>
            </a:r>
            <a:r>
              <a:rPr lang="en-US" dirty="0">
                <a:solidFill>
                  <a:srgbClr val="000000"/>
                </a:solidFill>
                <a:latin typeface="Times New Roman"/>
                <a:ea typeface="Times New Roman"/>
              </a:rPr>
              <a:t>biomass (g of dry biomass): is based on scaling factors that are age-dependent and specific to individual species. One example of such a scaling value developed using field data is: </a:t>
            </a:r>
            <a:r>
              <a:rPr lang="en-US" b="1" dirty="0">
                <a:solidFill>
                  <a:srgbClr val="000000"/>
                </a:solidFill>
                <a:latin typeface="Times New Roman"/>
                <a:ea typeface="Times New Roman"/>
              </a:rPr>
              <a:t>Root biomass: 6.563*(</a:t>
            </a:r>
            <a:r>
              <a:rPr lang="en-US" b="1" dirty="0" err="1">
                <a:solidFill>
                  <a:srgbClr val="000000"/>
                </a:solidFill>
                <a:latin typeface="Times New Roman"/>
                <a:ea typeface="Times New Roman"/>
              </a:rPr>
              <a:t>dbh</a:t>
            </a:r>
            <a:r>
              <a:rPr lang="en-US" b="1" dirty="0">
                <a:solidFill>
                  <a:srgbClr val="000000"/>
                </a:solidFill>
                <a:latin typeface="Times New Roman"/>
                <a:ea typeface="Times New Roman"/>
              </a:rPr>
              <a:t>)</a:t>
            </a:r>
            <a:r>
              <a:rPr lang="en-US" b="1" baseline="30000" dirty="0">
                <a:solidFill>
                  <a:srgbClr val="000000"/>
                </a:solidFill>
                <a:latin typeface="Times New Roman"/>
                <a:ea typeface="Times New Roman"/>
              </a:rPr>
              <a:t>2.205</a:t>
            </a:r>
            <a:endParaRPr lang="en-US" sz="4400" dirty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marL="400050" lvl="1">
              <a:spcBef>
                <a:spcPts val="0"/>
              </a:spcBef>
            </a:pPr>
            <a:r>
              <a:rPr lang="en-US" i="1" dirty="0">
                <a:solidFill>
                  <a:srgbClr val="000000"/>
                </a:solidFill>
                <a:latin typeface="Times New Roman"/>
                <a:ea typeface="Times New Roman"/>
              </a:rPr>
              <a:t>Example: if your diameter is 20cm, then the estimated root biomass is 6.563*(20)</a:t>
            </a:r>
            <a:r>
              <a:rPr lang="en-US" i="1" baseline="30000" dirty="0">
                <a:solidFill>
                  <a:srgbClr val="000000"/>
                </a:solidFill>
                <a:latin typeface="Times New Roman"/>
                <a:ea typeface="Times New Roman"/>
              </a:rPr>
              <a:t>2.205</a:t>
            </a:r>
            <a:r>
              <a:rPr lang="en-US" i="1" dirty="0">
                <a:solidFill>
                  <a:srgbClr val="000000"/>
                </a:solidFill>
                <a:latin typeface="Times New Roman"/>
                <a:ea typeface="Times New Roman"/>
              </a:rPr>
              <a:t> = 4851 g of dry biomass</a:t>
            </a:r>
            <a:endParaRPr lang="en-US" sz="4000" dirty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788417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Height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</a:rPr>
              <a:t>  </a:t>
            </a:r>
            <a:r>
              <a:rPr lang="en-US" sz="2400" i="1" dirty="0">
                <a:solidFill>
                  <a:srgbClr val="000000"/>
                </a:solidFill>
                <a:latin typeface="Times New Roman"/>
                <a:ea typeface="Times New Roman"/>
              </a:rPr>
              <a:t> </a:t>
            </a:r>
            <a:r>
              <a:rPr lang="en-US" sz="2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</a:rPr>
              <a:t>Height (m) is calculated using a clinometer</a:t>
            </a:r>
            <a:r>
              <a:rPr lang="en-US" sz="2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,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</a:rPr>
              <a:t>	</a:t>
            </a:r>
            <a:r>
              <a:rPr lang="en-US" sz="2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400" i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Slope </a:t>
            </a:r>
            <a:r>
              <a:rPr lang="en-US" sz="2400" i="1" dirty="0">
                <a:solidFill>
                  <a:srgbClr val="000000"/>
                </a:solidFill>
                <a:latin typeface="Times New Roman"/>
                <a:ea typeface="Times New Roman"/>
              </a:rPr>
              <a:t>percent (%) is calculated as the “rise over run”, or more specifically, the vertical change / horizontal change. To determine the height of an object, add the absolute values of the angle (%) measures to the top and bottom of the tree (for example, 100% to the top and –6% to the bottom = 106%  total).Then multiply this total times your distance from the base of the object. For example, if you are 25m from the tree, the result would is: 1.06 x 25m = 26.5m tall </a:t>
            </a:r>
            <a:r>
              <a:rPr lang="en-US" sz="2400" i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tree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endParaRPr lang="en-US" sz="2400" i="1" dirty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i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To get to percent from degrees- take the tangent of the degrees and multiply by 100.</a:t>
            </a:r>
            <a:endParaRPr lang="en-US" dirty="0">
              <a:solidFill>
                <a:srgbClr val="000000"/>
              </a:solidFill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2837993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Final project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Groups need to start thinking about their final project</a:t>
            </a:r>
          </a:p>
          <a:p>
            <a:r>
              <a:rPr lang="en-US" dirty="0" smtClean="0"/>
              <a:t>Final project is a report and presentation</a:t>
            </a:r>
          </a:p>
          <a:p>
            <a:pPr lvl="1"/>
            <a:r>
              <a:rPr lang="en-US" dirty="0" smtClean="0"/>
              <a:t>Includes hypothesis</a:t>
            </a:r>
          </a:p>
          <a:p>
            <a:pPr lvl="1"/>
            <a:r>
              <a:rPr lang="en-US" dirty="0" smtClean="0"/>
              <a:t>Methods</a:t>
            </a:r>
          </a:p>
          <a:p>
            <a:pPr lvl="1"/>
            <a:r>
              <a:rPr lang="en-US" dirty="0" smtClean="0"/>
              <a:t>Data collected by your group</a:t>
            </a:r>
          </a:p>
          <a:p>
            <a:pPr lvl="1"/>
            <a:r>
              <a:rPr lang="en-US" dirty="0" smtClean="0"/>
              <a:t>Data analysis</a:t>
            </a:r>
          </a:p>
          <a:p>
            <a:pPr lvl="1"/>
            <a:r>
              <a:rPr lang="en-US" dirty="0" smtClean="0"/>
              <a:t>Data interpretation</a:t>
            </a:r>
            <a:r>
              <a:rPr lang="en-US" dirty="0"/>
              <a:t> </a:t>
            </a:r>
            <a:r>
              <a:rPr lang="en-US" dirty="0" smtClean="0"/>
              <a:t>and results</a:t>
            </a:r>
          </a:p>
          <a:p>
            <a:pPr marL="457200" lvl="1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1383031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800000"/>
                </a:solidFill>
                <a:latin typeface="Book Antiqua" pitchFamily="96" charset="0"/>
              </a:rPr>
              <a:t>Density Measures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800000"/>
                </a:solidFill>
                <a:latin typeface="Book Antiqua" pitchFamily="96" charset="0"/>
              </a:rPr>
              <a:t># of individuals or species per unit area</a:t>
            </a:r>
          </a:p>
          <a:p>
            <a:pPr lvl="1"/>
            <a:r>
              <a:rPr lang="en-US" b="1" dirty="0" smtClean="0">
                <a:solidFill>
                  <a:srgbClr val="800000"/>
                </a:solidFill>
                <a:latin typeface="Book Antiqua" pitchFamily="96" charset="0"/>
              </a:rPr>
              <a:t>Pace length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43400" y="2438400"/>
            <a:ext cx="3270291" cy="40375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4197866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Density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dirty="0">
                <a:solidFill>
                  <a:srgbClr val="000000"/>
                </a:solidFill>
                <a:latin typeface="Times New Roman"/>
                <a:ea typeface="Times New Roman"/>
              </a:rPr>
              <a:t>Density (# of individuals): density is calculated as the number of individuals per area. Usually, the density is converted to a standard area such as a hectare, acre, square km or square mile. So, for example, if you count 5 trees in a 10m x 10m plot (100m</a:t>
            </a:r>
            <a:r>
              <a:rPr lang="en-US" baseline="30000" dirty="0">
                <a:solidFill>
                  <a:srgbClr val="000000"/>
                </a:solidFill>
                <a:latin typeface="Times New Roman"/>
                <a:ea typeface="Times New Roman"/>
              </a:rPr>
              <a:t>2</a:t>
            </a:r>
            <a:r>
              <a:rPr lang="en-US" dirty="0">
                <a:solidFill>
                  <a:srgbClr val="000000"/>
                </a:solidFill>
                <a:latin typeface="Times New Roman"/>
                <a:ea typeface="Times New Roman"/>
              </a:rPr>
              <a:t>), the density for a hectare (which equals 10,000m</a:t>
            </a:r>
            <a:r>
              <a:rPr lang="en-US" baseline="30000" dirty="0">
                <a:solidFill>
                  <a:srgbClr val="000000"/>
                </a:solidFill>
                <a:latin typeface="Times New Roman"/>
                <a:ea typeface="Times New Roman"/>
              </a:rPr>
              <a:t>2</a:t>
            </a:r>
            <a:r>
              <a:rPr lang="en-US" dirty="0">
                <a:solidFill>
                  <a:srgbClr val="000000"/>
                </a:solidFill>
                <a:latin typeface="Times New Roman"/>
                <a:ea typeface="Times New Roman"/>
              </a:rPr>
              <a:t>) could be calculated as:  5 * (area of a hectare / sample plot area) =  5 * (10,000 / 100) = 5* (100) = 500 trees / ha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12187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8618" y="69528"/>
            <a:ext cx="3830782" cy="67190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Freeform 4"/>
          <p:cNvSpPr/>
          <p:nvPr/>
        </p:nvSpPr>
        <p:spPr>
          <a:xfrm>
            <a:off x="3638080" y="1676400"/>
            <a:ext cx="2915120" cy="2743200"/>
          </a:xfrm>
          <a:custGeom>
            <a:avLst/>
            <a:gdLst>
              <a:gd name="connsiteX0" fmla="*/ 13855 w 2151858"/>
              <a:gd name="connsiteY0" fmla="*/ 111350 h 2563605"/>
              <a:gd name="connsiteX1" fmla="*/ 221673 w 2151858"/>
              <a:gd name="connsiteY1" fmla="*/ 97496 h 2563605"/>
              <a:gd name="connsiteX2" fmla="*/ 318655 w 2151858"/>
              <a:gd name="connsiteY2" fmla="*/ 69787 h 2563605"/>
              <a:gd name="connsiteX3" fmla="*/ 512618 w 2151858"/>
              <a:gd name="connsiteY3" fmla="*/ 42078 h 2563605"/>
              <a:gd name="connsiteX4" fmla="*/ 817418 w 2151858"/>
              <a:gd name="connsiteY4" fmla="*/ 28223 h 2563605"/>
              <a:gd name="connsiteX5" fmla="*/ 928255 w 2151858"/>
              <a:gd name="connsiteY5" fmla="*/ 514 h 2563605"/>
              <a:gd name="connsiteX6" fmla="*/ 1385455 w 2151858"/>
              <a:gd name="connsiteY6" fmla="*/ 28223 h 2563605"/>
              <a:gd name="connsiteX7" fmla="*/ 1482437 w 2151858"/>
              <a:gd name="connsiteY7" fmla="*/ 55932 h 2563605"/>
              <a:gd name="connsiteX8" fmla="*/ 1524000 w 2151858"/>
              <a:gd name="connsiteY8" fmla="*/ 69787 h 2563605"/>
              <a:gd name="connsiteX9" fmla="*/ 1634837 w 2151858"/>
              <a:gd name="connsiteY9" fmla="*/ 83641 h 2563605"/>
              <a:gd name="connsiteX10" fmla="*/ 1801091 w 2151858"/>
              <a:gd name="connsiteY10" fmla="*/ 139059 h 2563605"/>
              <a:gd name="connsiteX11" fmla="*/ 1884218 w 2151858"/>
              <a:gd name="connsiteY11" fmla="*/ 180623 h 2563605"/>
              <a:gd name="connsiteX12" fmla="*/ 1939637 w 2151858"/>
              <a:gd name="connsiteY12" fmla="*/ 194478 h 2563605"/>
              <a:gd name="connsiteX13" fmla="*/ 2105891 w 2151858"/>
              <a:gd name="connsiteY13" fmla="*/ 222187 h 2563605"/>
              <a:gd name="connsiteX14" fmla="*/ 2105891 w 2151858"/>
              <a:gd name="connsiteY14" fmla="*/ 249896 h 2563605"/>
              <a:gd name="connsiteX15" fmla="*/ 2092037 w 2151858"/>
              <a:gd name="connsiteY15" fmla="*/ 346878 h 2563605"/>
              <a:gd name="connsiteX16" fmla="*/ 2078182 w 2151858"/>
              <a:gd name="connsiteY16" fmla="*/ 831787 h 2563605"/>
              <a:gd name="connsiteX17" fmla="*/ 2036618 w 2151858"/>
              <a:gd name="connsiteY17" fmla="*/ 845641 h 2563605"/>
              <a:gd name="connsiteX18" fmla="*/ 2022764 w 2151858"/>
              <a:gd name="connsiteY18" fmla="*/ 887205 h 2563605"/>
              <a:gd name="connsiteX19" fmla="*/ 1981200 w 2151858"/>
              <a:gd name="connsiteY19" fmla="*/ 928768 h 2563605"/>
              <a:gd name="connsiteX20" fmla="*/ 1939637 w 2151858"/>
              <a:gd name="connsiteY20" fmla="*/ 1275132 h 2563605"/>
              <a:gd name="connsiteX21" fmla="*/ 1911927 w 2151858"/>
              <a:gd name="connsiteY21" fmla="*/ 1593787 h 2563605"/>
              <a:gd name="connsiteX22" fmla="*/ 1787237 w 2151858"/>
              <a:gd name="connsiteY22" fmla="*/ 2369641 h 2563605"/>
              <a:gd name="connsiteX23" fmla="*/ 1579418 w 2151858"/>
              <a:gd name="connsiteY23" fmla="*/ 2383496 h 2563605"/>
              <a:gd name="connsiteX24" fmla="*/ 1496291 w 2151858"/>
              <a:gd name="connsiteY24" fmla="*/ 2411205 h 2563605"/>
              <a:gd name="connsiteX25" fmla="*/ 1413164 w 2151858"/>
              <a:gd name="connsiteY25" fmla="*/ 2508187 h 2563605"/>
              <a:gd name="connsiteX26" fmla="*/ 1371600 w 2151858"/>
              <a:gd name="connsiteY26" fmla="*/ 2535896 h 2563605"/>
              <a:gd name="connsiteX27" fmla="*/ 1288473 w 2151858"/>
              <a:gd name="connsiteY27" fmla="*/ 2563605 h 2563605"/>
              <a:gd name="connsiteX28" fmla="*/ 595746 w 2151858"/>
              <a:gd name="connsiteY28" fmla="*/ 2535896 h 2563605"/>
              <a:gd name="connsiteX29" fmla="*/ 526473 w 2151858"/>
              <a:gd name="connsiteY29" fmla="*/ 2522041 h 2563605"/>
              <a:gd name="connsiteX30" fmla="*/ 235527 w 2151858"/>
              <a:gd name="connsiteY30" fmla="*/ 2508187 h 2563605"/>
              <a:gd name="connsiteX31" fmla="*/ 0 w 2151858"/>
              <a:gd name="connsiteY31" fmla="*/ 2494332 h 2563605"/>
              <a:gd name="connsiteX32" fmla="*/ 27709 w 2151858"/>
              <a:gd name="connsiteY32" fmla="*/ 2120259 h 2563605"/>
              <a:gd name="connsiteX33" fmla="*/ 55418 w 2151858"/>
              <a:gd name="connsiteY33" fmla="*/ 2023278 h 2563605"/>
              <a:gd name="connsiteX34" fmla="*/ 83127 w 2151858"/>
              <a:gd name="connsiteY34" fmla="*/ 1316696 h 2563605"/>
              <a:gd name="connsiteX35" fmla="*/ 69273 w 2151858"/>
              <a:gd name="connsiteY35" fmla="*/ 249896 h 2563605"/>
              <a:gd name="connsiteX36" fmla="*/ 27709 w 2151858"/>
              <a:gd name="connsiteY36" fmla="*/ 166768 h 2563605"/>
              <a:gd name="connsiteX37" fmla="*/ 13855 w 2151858"/>
              <a:gd name="connsiteY37" fmla="*/ 111350 h 2563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2151858" h="2563605">
                <a:moveTo>
                  <a:pt x="13855" y="111350"/>
                </a:moveTo>
                <a:cubicBezTo>
                  <a:pt x="46182" y="99805"/>
                  <a:pt x="152628" y="104764"/>
                  <a:pt x="221673" y="97496"/>
                </a:cubicBezTo>
                <a:cubicBezTo>
                  <a:pt x="321060" y="87034"/>
                  <a:pt x="236170" y="84343"/>
                  <a:pt x="318655" y="69787"/>
                </a:cubicBezTo>
                <a:cubicBezTo>
                  <a:pt x="382972" y="58437"/>
                  <a:pt x="447375" y="45044"/>
                  <a:pt x="512618" y="42078"/>
                </a:cubicBezTo>
                <a:lnTo>
                  <a:pt x="817418" y="28223"/>
                </a:lnTo>
                <a:cubicBezTo>
                  <a:pt x="854364" y="18987"/>
                  <a:pt x="890405" y="-3691"/>
                  <a:pt x="928255" y="514"/>
                </a:cubicBezTo>
                <a:cubicBezTo>
                  <a:pt x="1163200" y="26618"/>
                  <a:pt x="1011163" y="12627"/>
                  <a:pt x="1385455" y="28223"/>
                </a:cubicBezTo>
                <a:cubicBezTo>
                  <a:pt x="1485108" y="61442"/>
                  <a:pt x="1360662" y="21139"/>
                  <a:pt x="1482437" y="55932"/>
                </a:cubicBezTo>
                <a:cubicBezTo>
                  <a:pt x="1496479" y="59944"/>
                  <a:pt x="1509632" y="67175"/>
                  <a:pt x="1524000" y="69787"/>
                </a:cubicBezTo>
                <a:cubicBezTo>
                  <a:pt x="1560633" y="76447"/>
                  <a:pt x="1597891" y="79023"/>
                  <a:pt x="1634837" y="83641"/>
                </a:cubicBezTo>
                <a:cubicBezTo>
                  <a:pt x="1768166" y="150306"/>
                  <a:pt x="1664667" y="108743"/>
                  <a:pt x="1801091" y="139059"/>
                </a:cubicBezTo>
                <a:cubicBezTo>
                  <a:pt x="1881923" y="157022"/>
                  <a:pt x="1803743" y="146133"/>
                  <a:pt x="1884218" y="180623"/>
                </a:cubicBezTo>
                <a:cubicBezTo>
                  <a:pt x="1901720" y="188124"/>
                  <a:pt x="1921328" y="189247"/>
                  <a:pt x="1939637" y="194478"/>
                </a:cubicBezTo>
                <a:cubicBezTo>
                  <a:pt x="2043027" y="224018"/>
                  <a:pt x="1903248" y="199670"/>
                  <a:pt x="2105891" y="222187"/>
                </a:cubicBezTo>
                <a:cubicBezTo>
                  <a:pt x="2200894" y="253853"/>
                  <a:pt x="2121725" y="218228"/>
                  <a:pt x="2105891" y="249896"/>
                </a:cubicBezTo>
                <a:cubicBezTo>
                  <a:pt x="2091287" y="279104"/>
                  <a:pt x="2096655" y="314551"/>
                  <a:pt x="2092037" y="346878"/>
                </a:cubicBezTo>
                <a:cubicBezTo>
                  <a:pt x="2087419" y="508514"/>
                  <a:pt x="2096039" y="671074"/>
                  <a:pt x="2078182" y="831787"/>
                </a:cubicBezTo>
                <a:cubicBezTo>
                  <a:pt x="2076569" y="846302"/>
                  <a:pt x="2046945" y="835314"/>
                  <a:pt x="2036618" y="845641"/>
                </a:cubicBezTo>
                <a:cubicBezTo>
                  <a:pt x="2026291" y="855968"/>
                  <a:pt x="2030865" y="875054"/>
                  <a:pt x="2022764" y="887205"/>
                </a:cubicBezTo>
                <a:cubicBezTo>
                  <a:pt x="2011896" y="903508"/>
                  <a:pt x="1995055" y="914914"/>
                  <a:pt x="1981200" y="928768"/>
                </a:cubicBezTo>
                <a:cubicBezTo>
                  <a:pt x="1924974" y="1097447"/>
                  <a:pt x="1957225" y="976131"/>
                  <a:pt x="1939637" y="1275132"/>
                </a:cubicBezTo>
                <a:cubicBezTo>
                  <a:pt x="1926935" y="1491060"/>
                  <a:pt x="1932447" y="1429634"/>
                  <a:pt x="1911927" y="1593787"/>
                </a:cubicBezTo>
                <a:cubicBezTo>
                  <a:pt x="1899111" y="2298671"/>
                  <a:pt x="2149902" y="2338105"/>
                  <a:pt x="1787237" y="2369641"/>
                </a:cubicBezTo>
                <a:cubicBezTo>
                  <a:pt x="1718071" y="2375655"/>
                  <a:pt x="1648691" y="2378878"/>
                  <a:pt x="1579418" y="2383496"/>
                </a:cubicBezTo>
                <a:cubicBezTo>
                  <a:pt x="1551709" y="2392732"/>
                  <a:pt x="1513816" y="2387839"/>
                  <a:pt x="1496291" y="2411205"/>
                </a:cubicBezTo>
                <a:cubicBezTo>
                  <a:pt x="1465716" y="2451971"/>
                  <a:pt x="1451755" y="2476028"/>
                  <a:pt x="1413164" y="2508187"/>
                </a:cubicBezTo>
                <a:cubicBezTo>
                  <a:pt x="1400372" y="2518847"/>
                  <a:pt x="1386816" y="2529133"/>
                  <a:pt x="1371600" y="2535896"/>
                </a:cubicBezTo>
                <a:cubicBezTo>
                  <a:pt x="1344910" y="2547758"/>
                  <a:pt x="1288473" y="2563605"/>
                  <a:pt x="1288473" y="2563605"/>
                </a:cubicBezTo>
                <a:cubicBezTo>
                  <a:pt x="958107" y="2522308"/>
                  <a:pt x="1355608" y="2568230"/>
                  <a:pt x="595746" y="2535896"/>
                </a:cubicBezTo>
                <a:cubicBezTo>
                  <a:pt x="572219" y="2534895"/>
                  <a:pt x="549952" y="2523847"/>
                  <a:pt x="526473" y="2522041"/>
                </a:cubicBezTo>
                <a:cubicBezTo>
                  <a:pt x="429667" y="2514594"/>
                  <a:pt x="332485" y="2513290"/>
                  <a:pt x="235527" y="2508187"/>
                </a:cubicBezTo>
                <a:lnTo>
                  <a:pt x="0" y="2494332"/>
                </a:lnTo>
                <a:cubicBezTo>
                  <a:pt x="9236" y="2369641"/>
                  <a:pt x="-11831" y="2238875"/>
                  <a:pt x="27709" y="2120259"/>
                </a:cubicBezTo>
                <a:cubicBezTo>
                  <a:pt x="47586" y="2060632"/>
                  <a:pt x="38022" y="2092864"/>
                  <a:pt x="55418" y="2023278"/>
                </a:cubicBezTo>
                <a:cubicBezTo>
                  <a:pt x="63898" y="1845205"/>
                  <a:pt x="83127" y="1470523"/>
                  <a:pt x="83127" y="1316696"/>
                </a:cubicBezTo>
                <a:cubicBezTo>
                  <a:pt x="83127" y="961066"/>
                  <a:pt x="78161" y="605415"/>
                  <a:pt x="69273" y="249896"/>
                </a:cubicBezTo>
                <a:cubicBezTo>
                  <a:pt x="68181" y="206199"/>
                  <a:pt x="42964" y="204905"/>
                  <a:pt x="27709" y="166768"/>
                </a:cubicBezTo>
                <a:cubicBezTo>
                  <a:pt x="24279" y="158192"/>
                  <a:pt x="-18472" y="122895"/>
                  <a:pt x="13855" y="111350"/>
                </a:cubicBezTo>
                <a:close/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5"/>
          <p:cNvSpPr/>
          <p:nvPr/>
        </p:nvSpPr>
        <p:spPr>
          <a:xfrm>
            <a:off x="3276600" y="4267200"/>
            <a:ext cx="3276600" cy="2362200"/>
          </a:xfrm>
          <a:custGeom>
            <a:avLst/>
            <a:gdLst>
              <a:gd name="connsiteX0" fmla="*/ 126458 w 2215491"/>
              <a:gd name="connsiteY0" fmla="*/ 2189018 h 2249214"/>
              <a:gd name="connsiteX1" fmla="*/ 154167 w 2215491"/>
              <a:gd name="connsiteY1" fmla="*/ 1690255 h 2249214"/>
              <a:gd name="connsiteX2" fmla="*/ 431258 w 2215491"/>
              <a:gd name="connsiteY2" fmla="*/ 110837 h 2249214"/>
              <a:gd name="connsiteX3" fmla="*/ 611367 w 2215491"/>
              <a:gd name="connsiteY3" fmla="*/ 124691 h 2249214"/>
              <a:gd name="connsiteX4" fmla="*/ 652931 w 2215491"/>
              <a:gd name="connsiteY4" fmla="*/ 138546 h 2249214"/>
              <a:gd name="connsiteX5" fmla="*/ 708349 w 2215491"/>
              <a:gd name="connsiteY5" fmla="*/ 152400 h 2249214"/>
              <a:gd name="connsiteX6" fmla="*/ 805331 w 2215491"/>
              <a:gd name="connsiteY6" fmla="*/ 180109 h 2249214"/>
              <a:gd name="connsiteX7" fmla="*/ 1068567 w 2215491"/>
              <a:gd name="connsiteY7" fmla="*/ 193964 h 2249214"/>
              <a:gd name="connsiteX8" fmla="*/ 1442640 w 2215491"/>
              <a:gd name="connsiteY8" fmla="*/ 166255 h 2249214"/>
              <a:gd name="connsiteX9" fmla="*/ 1484203 w 2215491"/>
              <a:gd name="connsiteY9" fmla="*/ 152400 h 2249214"/>
              <a:gd name="connsiteX10" fmla="*/ 1539621 w 2215491"/>
              <a:gd name="connsiteY10" fmla="*/ 138546 h 2249214"/>
              <a:gd name="connsiteX11" fmla="*/ 1622749 w 2215491"/>
              <a:gd name="connsiteY11" fmla="*/ 110837 h 2249214"/>
              <a:gd name="connsiteX12" fmla="*/ 1761294 w 2215491"/>
              <a:gd name="connsiteY12" fmla="*/ 69273 h 2249214"/>
              <a:gd name="connsiteX13" fmla="*/ 1816712 w 2215491"/>
              <a:gd name="connsiteY13" fmla="*/ 41564 h 2249214"/>
              <a:gd name="connsiteX14" fmla="*/ 1858276 w 2215491"/>
              <a:gd name="connsiteY14" fmla="*/ 13855 h 2249214"/>
              <a:gd name="connsiteX15" fmla="*/ 1899840 w 2215491"/>
              <a:gd name="connsiteY15" fmla="*/ 0 h 2249214"/>
              <a:gd name="connsiteX16" fmla="*/ 1927549 w 2215491"/>
              <a:gd name="connsiteY16" fmla="*/ 41564 h 2249214"/>
              <a:gd name="connsiteX17" fmla="*/ 2010676 w 2215491"/>
              <a:gd name="connsiteY17" fmla="*/ 96982 h 2249214"/>
              <a:gd name="connsiteX18" fmla="*/ 2024531 w 2215491"/>
              <a:gd name="connsiteY18" fmla="*/ 138546 h 2249214"/>
              <a:gd name="connsiteX19" fmla="*/ 2079949 w 2215491"/>
              <a:gd name="connsiteY19" fmla="*/ 221673 h 2249214"/>
              <a:gd name="connsiteX20" fmla="*/ 2107658 w 2215491"/>
              <a:gd name="connsiteY20" fmla="*/ 498764 h 2249214"/>
              <a:gd name="connsiteX21" fmla="*/ 2121512 w 2215491"/>
              <a:gd name="connsiteY21" fmla="*/ 789709 h 2249214"/>
              <a:gd name="connsiteX22" fmla="*/ 2135367 w 2215491"/>
              <a:gd name="connsiteY22" fmla="*/ 886691 h 2249214"/>
              <a:gd name="connsiteX23" fmla="*/ 2163076 w 2215491"/>
              <a:gd name="connsiteY23" fmla="*/ 997527 h 2249214"/>
              <a:gd name="connsiteX24" fmla="*/ 2176931 w 2215491"/>
              <a:gd name="connsiteY24" fmla="*/ 1385455 h 2249214"/>
              <a:gd name="connsiteX25" fmla="*/ 2204640 w 2215491"/>
              <a:gd name="connsiteY25" fmla="*/ 1773382 h 2249214"/>
              <a:gd name="connsiteX26" fmla="*/ 2190785 w 2215491"/>
              <a:gd name="connsiteY26" fmla="*/ 1925782 h 2249214"/>
              <a:gd name="connsiteX27" fmla="*/ 1636603 w 2215491"/>
              <a:gd name="connsiteY27" fmla="*/ 1939637 h 2249214"/>
              <a:gd name="connsiteX28" fmla="*/ 957731 w 2215491"/>
              <a:gd name="connsiteY28" fmla="*/ 1967346 h 2249214"/>
              <a:gd name="connsiteX29" fmla="*/ 749912 w 2215491"/>
              <a:gd name="connsiteY29" fmla="*/ 1981200 h 2249214"/>
              <a:gd name="connsiteX30" fmla="*/ 555949 w 2215491"/>
              <a:gd name="connsiteY30" fmla="*/ 2008909 h 2249214"/>
              <a:gd name="connsiteX31" fmla="*/ 431258 w 2215491"/>
              <a:gd name="connsiteY31" fmla="*/ 2050473 h 2249214"/>
              <a:gd name="connsiteX32" fmla="*/ 348131 w 2215491"/>
              <a:gd name="connsiteY32" fmla="*/ 2078182 h 2249214"/>
              <a:gd name="connsiteX33" fmla="*/ 306567 w 2215491"/>
              <a:gd name="connsiteY33" fmla="*/ 2092037 h 2249214"/>
              <a:gd name="connsiteX34" fmla="*/ 223440 w 2215491"/>
              <a:gd name="connsiteY34" fmla="*/ 2105891 h 2249214"/>
              <a:gd name="connsiteX35" fmla="*/ 154167 w 2215491"/>
              <a:gd name="connsiteY35" fmla="*/ 2133600 h 2249214"/>
              <a:gd name="connsiteX36" fmla="*/ 140312 w 2215491"/>
              <a:gd name="connsiteY36" fmla="*/ 2216727 h 2249214"/>
              <a:gd name="connsiteX37" fmla="*/ 112603 w 2215491"/>
              <a:gd name="connsiteY37" fmla="*/ 2244437 h 2249214"/>
              <a:gd name="connsiteX38" fmla="*/ 126458 w 2215491"/>
              <a:gd name="connsiteY38" fmla="*/ 2189018 h 2249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2215491" h="2249214">
                <a:moveTo>
                  <a:pt x="126458" y="2189018"/>
                </a:moveTo>
                <a:cubicBezTo>
                  <a:pt x="133385" y="2096654"/>
                  <a:pt x="152777" y="1782681"/>
                  <a:pt x="154167" y="1690255"/>
                </a:cubicBezTo>
                <a:cubicBezTo>
                  <a:pt x="179039" y="36288"/>
                  <a:pt x="-354857" y="152210"/>
                  <a:pt x="431258" y="110837"/>
                </a:cubicBezTo>
                <a:cubicBezTo>
                  <a:pt x="491294" y="115455"/>
                  <a:pt x="551618" y="117222"/>
                  <a:pt x="611367" y="124691"/>
                </a:cubicBezTo>
                <a:cubicBezTo>
                  <a:pt x="625858" y="126502"/>
                  <a:pt x="638889" y="134534"/>
                  <a:pt x="652931" y="138546"/>
                </a:cubicBezTo>
                <a:cubicBezTo>
                  <a:pt x="671240" y="143777"/>
                  <a:pt x="690040" y="147169"/>
                  <a:pt x="708349" y="152400"/>
                </a:cubicBezTo>
                <a:cubicBezTo>
                  <a:pt x="738490" y="161012"/>
                  <a:pt x="774190" y="177401"/>
                  <a:pt x="805331" y="180109"/>
                </a:cubicBezTo>
                <a:cubicBezTo>
                  <a:pt x="892867" y="187721"/>
                  <a:pt x="980822" y="189346"/>
                  <a:pt x="1068567" y="193964"/>
                </a:cubicBezTo>
                <a:cubicBezTo>
                  <a:pt x="1111398" y="191109"/>
                  <a:pt x="1383798" y="174101"/>
                  <a:pt x="1442640" y="166255"/>
                </a:cubicBezTo>
                <a:cubicBezTo>
                  <a:pt x="1457116" y="164325"/>
                  <a:pt x="1470161" y="156412"/>
                  <a:pt x="1484203" y="152400"/>
                </a:cubicBezTo>
                <a:cubicBezTo>
                  <a:pt x="1502512" y="147169"/>
                  <a:pt x="1521383" y="144017"/>
                  <a:pt x="1539621" y="138546"/>
                </a:cubicBezTo>
                <a:cubicBezTo>
                  <a:pt x="1567597" y="130153"/>
                  <a:pt x="1594413" y="117921"/>
                  <a:pt x="1622749" y="110837"/>
                </a:cubicBezTo>
                <a:cubicBezTo>
                  <a:pt x="1662522" y="100893"/>
                  <a:pt x="1727566" y="86137"/>
                  <a:pt x="1761294" y="69273"/>
                </a:cubicBezTo>
                <a:cubicBezTo>
                  <a:pt x="1779767" y="60037"/>
                  <a:pt x="1798780" y="51811"/>
                  <a:pt x="1816712" y="41564"/>
                </a:cubicBezTo>
                <a:cubicBezTo>
                  <a:pt x="1831169" y="33303"/>
                  <a:pt x="1843383" y="21302"/>
                  <a:pt x="1858276" y="13855"/>
                </a:cubicBezTo>
                <a:cubicBezTo>
                  <a:pt x="1871338" y="7324"/>
                  <a:pt x="1885985" y="4618"/>
                  <a:pt x="1899840" y="0"/>
                </a:cubicBezTo>
                <a:cubicBezTo>
                  <a:pt x="1909076" y="13855"/>
                  <a:pt x="1915018" y="30599"/>
                  <a:pt x="1927549" y="41564"/>
                </a:cubicBezTo>
                <a:cubicBezTo>
                  <a:pt x="1952611" y="63494"/>
                  <a:pt x="2010676" y="96982"/>
                  <a:pt x="2010676" y="96982"/>
                </a:cubicBezTo>
                <a:cubicBezTo>
                  <a:pt x="2015294" y="110837"/>
                  <a:pt x="2017439" y="125780"/>
                  <a:pt x="2024531" y="138546"/>
                </a:cubicBezTo>
                <a:cubicBezTo>
                  <a:pt x="2040704" y="167657"/>
                  <a:pt x="2079949" y="221673"/>
                  <a:pt x="2079949" y="221673"/>
                </a:cubicBezTo>
                <a:cubicBezTo>
                  <a:pt x="2118330" y="336821"/>
                  <a:pt x="2094785" y="254177"/>
                  <a:pt x="2107658" y="498764"/>
                </a:cubicBezTo>
                <a:cubicBezTo>
                  <a:pt x="2112761" y="595721"/>
                  <a:pt x="2114595" y="692864"/>
                  <a:pt x="2121512" y="789709"/>
                </a:cubicBezTo>
                <a:cubicBezTo>
                  <a:pt x="2123839" y="822282"/>
                  <a:pt x="2128963" y="854670"/>
                  <a:pt x="2135367" y="886691"/>
                </a:cubicBezTo>
                <a:cubicBezTo>
                  <a:pt x="2142836" y="924034"/>
                  <a:pt x="2163076" y="997527"/>
                  <a:pt x="2163076" y="997527"/>
                </a:cubicBezTo>
                <a:cubicBezTo>
                  <a:pt x="2167694" y="1126836"/>
                  <a:pt x="2170919" y="1256203"/>
                  <a:pt x="2176931" y="1385455"/>
                </a:cubicBezTo>
                <a:cubicBezTo>
                  <a:pt x="2181135" y="1475842"/>
                  <a:pt x="2197303" y="1678007"/>
                  <a:pt x="2204640" y="1773382"/>
                </a:cubicBezTo>
                <a:cubicBezTo>
                  <a:pt x="2200022" y="1824182"/>
                  <a:pt x="2239741" y="1911453"/>
                  <a:pt x="2190785" y="1925782"/>
                </a:cubicBezTo>
                <a:cubicBezTo>
                  <a:pt x="2013440" y="1977688"/>
                  <a:pt x="1821310" y="1934283"/>
                  <a:pt x="1636603" y="1939637"/>
                </a:cubicBezTo>
                <a:cubicBezTo>
                  <a:pt x="1389873" y="1946789"/>
                  <a:pt x="1197876" y="1953623"/>
                  <a:pt x="957731" y="1967346"/>
                </a:cubicBezTo>
                <a:lnTo>
                  <a:pt x="749912" y="1981200"/>
                </a:lnTo>
                <a:cubicBezTo>
                  <a:pt x="633890" y="2019876"/>
                  <a:pt x="813942" y="1963382"/>
                  <a:pt x="555949" y="2008909"/>
                </a:cubicBezTo>
                <a:cubicBezTo>
                  <a:pt x="555932" y="2008912"/>
                  <a:pt x="452048" y="2043543"/>
                  <a:pt x="431258" y="2050473"/>
                </a:cubicBezTo>
                <a:lnTo>
                  <a:pt x="348131" y="2078182"/>
                </a:lnTo>
                <a:cubicBezTo>
                  <a:pt x="334276" y="2082800"/>
                  <a:pt x="320972" y="2089636"/>
                  <a:pt x="306567" y="2092037"/>
                </a:cubicBezTo>
                <a:lnTo>
                  <a:pt x="223440" y="2105891"/>
                </a:lnTo>
                <a:cubicBezTo>
                  <a:pt x="200349" y="2115127"/>
                  <a:pt x="169089" y="2113704"/>
                  <a:pt x="154167" y="2133600"/>
                </a:cubicBezTo>
                <a:cubicBezTo>
                  <a:pt x="137312" y="2156073"/>
                  <a:pt x="150176" y="2190424"/>
                  <a:pt x="140312" y="2216727"/>
                </a:cubicBezTo>
                <a:cubicBezTo>
                  <a:pt x="135725" y="2228958"/>
                  <a:pt x="124286" y="2250279"/>
                  <a:pt x="112603" y="2244437"/>
                </a:cubicBezTo>
                <a:cubicBezTo>
                  <a:pt x="100211" y="2238241"/>
                  <a:pt x="119531" y="2281382"/>
                  <a:pt x="126458" y="2189018"/>
                </a:cubicBezTo>
                <a:close/>
              </a:path>
            </a:pathLst>
          </a:custGeom>
          <a:noFill/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25101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800000"/>
                </a:solidFill>
                <a:latin typeface="Book Antiqua" pitchFamily="96" charset="0"/>
              </a:rPr>
              <a:t>Vegetative Measures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800000"/>
                </a:solidFill>
                <a:latin typeface="Book Antiqua" pitchFamily="96" charset="0"/>
              </a:rPr>
              <a:t>Cover	</a:t>
            </a:r>
            <a:endParaRPr lang="en-US" dirty="0" smtClean="0"/>
          </a:p>
          <a:p>
            <a:pPr lvl="1"/>
            <a:r>
              <a:rPr lang="en-US" b="1" dirty="0" smtClean="0">
                <a:solidFill>
                  <a:srgbClr val="800000"/>
                </a:solidFill>
                <a:latin typeface="Book Antiqua" pitchFamily="96" charset="0"/>
              </a:rPr>
              <a:t>Live vegetation</a:t>
            </a:r>
          </a:p>
          <a:p>
            <a:pPr lvl="1"/>
            <a:r>
              <a:rPr lang="en-US" b="1" dirty="0" smtClean="0">
                <a:solidFill>
                  <a:srgbClr val="800000"/>
                </a:solidFill>
                <a:latin typeface="Book Antiqua" pitchFamily="96" charset="0"/>
              </a:rPr>
              <a:t>Litter</a:t>
            </a:r>
          </a:p>
          <a:p>
            <a:pPr lvl="1"/>
            <a:r>
              <a:rPr lang="en-US" b="1" dirty="0" smtClean="0">
                <a:solidFill>
                  <a:srgbClr val="800000"/>
                </a:solidFill>
                <a:latin typeface="Book Antiqua" pitchFamily="96" charset="0"/>
              </a:rPr>
              <a:t>Bare Ground</a:t>
            </a:r>
            <a:endParaRPr lang="en-US" b="1" dirty="0">
              <a:solidFill>
                <a:srgbClr val="800000"/>
              </a:solidFill>
              <a:latin typeface="Book Antiqua" pitchFamily="96" charset="0"/>
            </a:endParaRPr>
          </a:p>
          <a:p>
            <a:r>
              <a:rPr lang="en-US" b="1" dirty="0" err="1" smtClean="0">
                <a:solidFill>
                  <a:srgbClr val="800000"/>
                </a:solidFill>
                <a:latin typeface="Book Antiqua" pitchFamily="96" charset="0"/>
              </a:rPr>
              <a:t>Overstory</a:t>
            </a:r>
            <a:r>
              <a:rPr lang="en-US" b="1" dirty="0" smtClean="0">
                <a:solidFill>
                  <a:srgbClr val="800000"/>
                </a:solidFill>
                <a:latin typeface="Book Antiqua" pitchFamily="96" charset="0"/>
              </a:rPr>
              <a:t>/Canopy </a:t>
            </a:r>
          </a:p>
          <a:p>
            <a:r>
              <a:rPr lang="en-US" b="1" dirty="0" smtClean="0">
                <a:solidFill>
                  <a:srgbClr val="800000"/>
                </a:solidFill>
                <a:latin typeface="Book Antiqua" pitchFamily="96" charset="0"/>
              </a:rPr>
              <a:t>Point data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0" y="1295400"/>
            <a:ext cx="2581275" cy="19412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0" y="3657600"/>
            <a:ext cx="2449286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82747725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Vegetation cover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 smtClean="0"/>
              <a:t>Understory </a:t>
            </a:r>
            <a:r>
              <a:rPr lang="en-US" dirty="0"/>
              <a:t>cover is estimated as the % of quadrat area beneath the canopy of a given species.  </a:t>
            </a:r>
            <a:r>
              <a:rPr lang="en-US" dirty="0" err="1"/>
              <a:t>Overstory</a:t>
            </a:r>
            <a:r>
              <a:rPr lang="en-US" dirty="0"/>
              <a:t> cover can be estimated by looking straight up from the quadrat. Today, you will be estimating % cover of different things in small quadrats: % grass/green, % litter and % soil/bare ground, and % tree cover.  You will also take point data within the quadrats.  The sampling methodology will be explained and you should fill out the associated datasheets.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85899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800000"/>
                </a:solidFill>
                <a:latin typeface="Book Antiqua" pitchFamily="96" charset="0"/>
              </a:rPr>
              <a:t>Today’s Lab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800000"/>
                </a:solidFill>
                <a:latin typeface="Book Antiqua" pitchFamily="96" charset="0"/>
              </a:rPr>
              <a:t>Tree Heights</a:t>
            </a:r>
          </a:p>
          <a:p>
            <a:r>
              <a:rPr lang="en-US" b="1" dirty="0" smtClean="0">
                <a:solidFill>
                  <a:srgbClr val="800000"/>
                </a:solidFill>
                <a:latin typeface="Book Antiqua" pitchFamily="96" charset="0"/>
              </a:rPr>
              <a:t>Tree Diameter</a:t>
            </a:r>
          </a:p>
          <a:p>
            <a:pPr lvl="1"/>
            <a:r>
              <a:rPr lang="en-US" b="1" dirty="0" smtClean="0">
                <a:solidFill>
                  <a:srgbClr val="800000"/>
                </a:solidFill>
                <a:latin typeface="Book Antiqua" pitchFamily="96" charset="0"/>
              </a:rPr>
              <a:t>Basal Area</a:t>
            </a:r>
          </a:p>
          <a:p>
            <a:pPr lvl="1"/>
            <a:r>
              <a:rPr lang="en-US" b="1" dirty="0" err="1" smtClean="0">
                <a:solidFill>
                  <a:srgbClr val="800000"/>
                </a:solidFill>
                <a:latin typeface="Book Antiqua" pitchFamily="96" charset="0"/>
              </a:rPr>
              <a:t>Allometry</a:t>
            </a:r>
            <a:r>
              <a:rPr lang="en-US" b="1" dirty="0" smtClean="0">
                <a:solidFill>
                  <a:srgbClr val="800000"/>
                </a:solidFill>
                <a:latin typeface="Book Antiqua" pitchFamily="96" charset="0"/>
              </a:rPr>
              <a:t> (size, shape, makeup of a tree)</a:t>
            </a:r>
          </a:p>
          <a:p>
            <a:r>
              <a:rPr lang="en-US" b="1" dirty="0" smtClean="0">
                <a:solidFill>
                  <a:srgbClr val="800000"/>
                </a:solidFill>
                <a:latin typeface="Book Antiqua" pitchFamily="96" charset="0"/>
              </a:rPr>
              <a:t>Tree Density</a:t>
            </a:r>
          </a:p>
          <a:p>
            <a:r>
              <a:rPr lang="en-US" b="1" dirty="0" smtClean="0">
                <a:solidFill>
                  <a:srgbClr val="800000"/>
                </a:solidFill>
                <a:latin typeface="Book Antiqua" pitchFamily="96" charset="0"/>
              </a:rPr>
              <a:t>Vegetation Transect</a:t>
            </a:r>
          </a:p>
          <a:p>
            <a:pPr lvl="1"/>
            <a:r>
              <a:rPr lang="en-US" b="1" dirty="0" err="1" smtClean="0">
                <a:solidFill>
                  <a:srgbClr val="800000"/>
                </a:solidFill>
                <a:latin typeface="Book Antiqua" pitchFamily="96" charset="0"/>
              </a:rPr>
              <a:t>Quadrat</a:t>
            </a:r>
            <a:r>
              <a:rPr lang="en-US" b="1" dirty="0" smtClean="0">
                <a:solidFill>
                  <a:srgbClr val="800000"/>
                </a:solidFill>
                <a:latin typeface="Book Antiqua" pitchFamily="96" charset="0"/>
              </a:rPr>
              <a:t> data</a:t>
            </a:r>
          </a:p>
          <a:p>
            <a:pPr lvl="1"/>
            <a:r>
              <a:rPr lang="en-US" b="1" dirty="0" smtClean="0">
                <a:solidFill>
                  <a:srgbClr val="800000"/>
                </a:solidFill>
                <a:latin typeface="Book Antiqua" pitchFamily="96" charset="0"/>
              </a:rPr>
              <a:t>Point data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685800"/>
            <a:ext cx="7772400" cy="1470025"/>
          </a:xfrm>
        </p:spPr>
        <p:txBody>
          <a:bodyPr/>
          <a:lstStyle/>
          <a:p>
            <a:r>
              <a:rPr lang="en-US" b="1" dirty="0" err="1" smtClean="0">
                <a:solidFill>
                  <a:srgbClr val="800000"/>
                </a:solidFill>
                <a:latin typeface="Book Antiqua" pitchFamily="96" charset="0"/>
              </a:rPr>
              <a:t>Biogeographic</a:t>
            </a:r>
            <a:r>
              <a:rPr lang="en-US" b="1" dirty="0" smtClean="0">
                <a:solidFill>
                  <a:srgbClr val="800000"/>
                </a:solidFill>
                <a:latin typeface="Book Antiqua" pitchFamily="96" charset="0"/>
              </a:rPr>
              <a:t> Techniques in Geography</a:t>
            </a:r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95600" y="2438400"/>
            <a:ext cx="3619500" cy="3419475"/>
          </a:xfrm>
          <a:prstGeom prst="rect">
            <a:avLst/>
          </a:prstGeom>
          <a:noFill/>
          <a:ln w="9525">
            <a:solidFill>
              <a:srgbClr val="AC4332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196096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8229600" cy="884238"/>
          </a:xfrm>
        </p:spPr>
        <p:txBody>
          <a:bodyPr/>
          <a:lstStyle/>
          <a:p>
            <a:r>
              <a:rPr lang="en-US" b="1" dirty="0" smtClean="0">
                <a:solidFill>
                  <a:srgbClr val="800000"/>
                </a:solidFill>
                <a:latin typeface="Book Antiqua" pitchFamily="96" charset="0"/>
              </a:rPr>
              <a:t>Terminology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334000"/>
          </a:xfrm>
        </p:spPr>
        <p:txBody>
          <a:bodyPr>
            <a:normAutofit fontScale="85000" lnSpcReduction="20000"/>
          </a:bodyPr>
          <a:lstStyle/>
          <a:p>
            <a:r>
              <a:rPr lang="en-US" b="1" dirty="0" smtClean="0">
                <a:solidFill>
                  <a:srgbClr val="800000"/>
                </a:solidFill>
                <a:latin typeface="Book Antiqua" pitchFamily="96" charset="0"/>
              </a:rPr>
              <a:t>Population</a:t>
            </a:r>
          </a:p>
          <a:p>
            <a:pPr lvl="2"/>
            <a:r>
              <a:rPr lang="en-US" b="1" dirty="0" smtClean="0">
                <a:solidFill>
                  <a:srgbClr val="800000"/>
                </a:solidFill>
                <a:latin typeface="Book Antiqua" pitchFamily="96" charset="0"/>
              </a:rPr>
              <a:t>Individuals of a given species that occupy the same locality and interbreed.  </a:t>
            </a:r>
          </a:p>
          <a:p>
            <a:r>
              <a:rPr lang="en-US" b="1" dirty="0" smtClean="0">
                <a:solidFill>
                  <a:srgbClr val="800000"/>
                </a:solidFill>
                <a:latin typeface="Book Antiqua" pitchFamily="96" charset="0"/>
              </a:rPr>
              <a:t>Speciation</a:t>
            </a:r>
          </a:p>
          <a:p>
            <a:pPr lvl="2"/>
            <a:r>
              <a:rPr lang="en-US" b="1" dirty="0" smtClean="0">
                <a:solidFill>
                  <a:srgbClr val="800000"/>
                </a:solidFill>
                <a:latin typeface="Book Antiqua" pitchFamily="96" charset="0"/>
              </a:rPr>
              <a:t>Process by which new species arise</a:t>
            </a:r>
          </a:p>
          <a:p>
            <a:r>
              <a:rPr lang="en-US" b="1" dirty="0" smtClean="0">
                <a:solidFill>
                  <a:srgbClr val="800000"/>
                </a:solidFill>
                <a:latin typeface="Book Antiqua" pitchFamily="96" charset="0"/>
              </a:rPr>
              <a:t>Dispersal</a:t>
            </a:r>
          </a:p>
          <a:p>
            <a:pPr lvl="2"/>
            <a:r>
              <a:rPr lang="en-US" b="1" dirty="0" smtClean="0">
                <a:solidFill>
                  <a:srgbClr val="800000"/>
                </a:solidFill>
                <a:latin typeface="Book Antiqua" pitchFamily="96" charset="0"/>
              </a:rPr>
              <a:t>Transport of </a:t>
            </a:r>
            <a:r>
              <a:rPr lang="en-US" b="1" dirty="0" err="1" smtClean="0">
                <a:solidFill>
                  <a:srgbClr val="800000"/>
                </a:solidFill>
                <a:latin typeface="Book Antiqua" pitchFamily="96" charset="0"/>
              </a:rPr>
              <a:t>propagules</a:t>
            </a:r>
            <a:r>
              <a:rPr lang="en-US" b="1" dirty="0" smtClean="0">
                <a:solidFill>
                  <a:srgbClr val="800000"/>
                </a:solidFill>
                <a:latin typeface="Book Antiqua" pitchFamily="96" charset="0"/>
              </a:rPr>
              <a:t> beyond limits of a species’ distribution</a:t>
            </a:r>
          </a:p>
          <a:p>
            <a:r>
              <a:rPr lang="en-US" b="1" dirty="0" smtClean="0">
                <a:solidFill>
                  <a:srgbClr val="800000"/>
                </a:solidFill>
                <a:latin typeface="Book Antiqua" pitchFamily="96" charset="0"/>
              </a:rPr>
              <a:t>Diversity</a:t>
            </a:r>
          </a:p>
          <a:p>
            <a:pPr lvl="2"/>
            <a:r>
              <a:rPr lang="en-US" b="1" dirty="0" smtClean="0">
                <a:solidFill>
                  <a:srgbClr val="800000"/>
                </a:solidFill>
                <a:latin typeface="Book Antiqua" pitchFamily="96" charset="0"/>
              </a:rPr>
              <a:t>A) total number of species present in an area</a:t>
            </a:r>
          </a:p>
          <a:p>
            <a:pPr lvl="2"/>
            <a:r>
              <a:rPr lang="en-US" b="1" dirty="0" smtClean="0">
                <a:solidFill>
                  <a:srgbClr val="800000"/>
                </a:solidFill>
                <a:latin typeface="Book Antiqua" pitchFamily="96" charset="0"/>
              </a:rPr>
              <a:t>B) index which incorporates both # of species and relative abundance of each</a:t>
            </a:r>
          </a:p>
          <a:p>
            <a:r>
              <a:rPr lang="en-US" b="1" dirty="0" smtClean="0">
                <a:solidFill>
                  <a:srgbClr val="800000"/>
                </a:solidFill>
                <a:latin typeface="Book Antiqua" pitchFamily="96" charset="0"/>
              </a:rPr>
              <a:t>Ecology</a:t>
            </a:r>
          </a:p>
          <a:p>
            <a:pPr lvl="2"/>
            <a:r>
              <a:rPr lang="en-US" b="1" dirty="0" smtClean="0">
                <a:solidFill>
                  <a:srgbClr val="800000"/>
                </a:solidFill>
                <a:latin typeface="Book Antiqua" pitchFamily="96" charset="0"/>
              </a:rPr>
              <a:t>Science that studies relationships between organisms and their environment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800000"/>
                </a:solidFill>
                <a:latin typeface="Book Antiqua" pitchFamily="96" charset="0"/>
              </a:rPr>
              <a:t>Biogeography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800000"/>
                </a:solidFill>
                <a:latin typeface="Book Antiqua" pitchFamily="96" charset="0"/>
              </a:rPr>
              <a:t>Science of</a:t>
            </a:r>
          </a:p>
          <a:p>
            <a:pPr lvl="1"/>
            <a:r>
              <a:rPr lang="en-US" b="1" dirty="0" smtClean="0">
                <a:solidFill>
                  <a:srgbClr val="800000"/>
                </a:solidFill>
                <a:latin typeface="Book Antiqua" pitchFamily="96" charset="0"/>
              </a:rPr>
              <a:t>species distribution</a:t>
            </a:r>
          </a:p>
          <a:p>
            <a:pPr lvl="1"/>
            <a:r>
              <a:rPr lang="en-US" b="1" dirty="0" smtClean="0">
                <a:solidFill>
                  <a:srgbClr val="800000"/>
                </a:solidFill>
                <a:latin typeface="Book Antiqua" pitchFamily="96" charset="0"/>
              </a:rPr>
              <a:t>movement &amp; migration</a:t>
            </a:r>
          </a:p>
          <a:p>
            <a:pPr lvl="1"/>
            <a:r>
              <a:rPr lang="en-US" b="1" dirty="0" smtClean="0">
                <a:solidFill>
                  <a:srgbClr val="800000"/>
                </a:solidFill>
                <a:latin typeface="Book Antiqua" pitchFamily="96" charset="0"/>
              </a:rPr>
              <a:t>dispersal </a:t>
            </a:r>
          </a:p>
          <a:p>
            <a:pPr lvl="1"/>
            <a:r>
              <a:rPr lang="en-US" b="1" dirty="0" smtClean="0">
                <a:solidFill>
                  <a:srgbClr val="800000"/>
                </a:solidFill>
                <a:latin typeface="Book Antiqua" pitchFamily="96" charset="0"/>
              </a:rPr>
              <a:t>barriers</a:t>
            </a:r>
          </a:p>
          <a:p>
            <a:pPr lvl="1"/>
            <a:r>
              <a:rPr lang="en-US" b="1" dirty="0" err="1">
                <a:solidFill>
                  <a:srgbClr val="800000"/>
                </a:solidFill>
                <a:latin typeface="Book Antiqua" pitchFamily="96" charset="0"/>
              </a:rPr>
              <a:t>p</a:t>
            </a:r>
            <a:r>
              <a:rPr lang="en-US" b="1" dirty="0" err="1" smtClean="0">
                <a:solidFill>
                  <a:srgbClr val="800000"/>
                </a:solidFill>
                <a:latin typeface="Book Antiqua" pitchFamily="96" charset="0"/>
              </a:rPr>
              <a:t>henology</a:t>
            </a:r>
            <a:endParaRPr lang="en-US" b="1" dirty="0" smtClean="0">
              <a:solidFill>
                <a:srgbClr val="800000"/>
              </a:solidFill>
              <a:latin typeface="Book Antiqua" pitchFamily="96" charset="0"/>
            </a:endParaRPr>
          </a:p>
          <a:p>
            <a:pPr lvl="1"/>
            <a:r>
              <a:rPr lang="en-US" b="1" dirty="0" smtClean="0">
                <a:solidFill>
                  <a:srgbClr val="800000"/>
                </a:solidFill>
                <a:latin typeface="Book Antiqua" pitchFamily="96" charset="0"/>
              </a:rPr>
              <a:t>disturbance</a:t>
            </a:r>
            <a:endParaRPr lang="en-US" dirty="0" smtClean="0"/>
          </a:p>
          <a:p>
            <a:r>
              <a:rPr lang="en-US" b="1" dirty="0" smtClean="0">
                <a:solidFill>
                  <a:srgbClr val="800000"/>
                </a:solidFill>
                <a:latin typeface="Book Antiqua" pitchFamily="96" charset="0"/>
              </a:rPr>
              <a:t>Anthropogenic effects</a:t>
            </a:r>
          </a:p>
          <a:p>
            <a:endParaRPr lang="en-US" b="1" dirty="0" smtClean="0">
              <a:solidFill>
                <a:srgbClr val="800000"/>
              </a:solidFill>
              <a:latin typeface="Book Antiqua" pitchFamily="96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"/>
          <p:cNvSpPr txBox="1">
            <a:spLocks noChangeArrowheads="1"/>
          </p:cNvSpPr>
          <p:nvPr/>
        </p:nvSpPr>
        <p:spPr>
          <a:xfrm>
            <a:off x="0" y="0"/>
            <a:ext cx="6019800" cy="1143000"/>
          </a:xfrm>
          <a:prstGeom prst="rect">
            <a:avLst/>
          </a:prstGeom>
          <a:noFill/>
          <a:ln/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0" y="2667000"/>
            <a:ext cx="86106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800" dirty="0" smtClean="0">
                <a:cs typeface="Times New Roman" pitchFamily="18" charset="0"/>
              </a:rPr>
              <a:t> </a:t>
            </a:r>
            <a:endParaRPr lang="en-US" sz="2800" b="1" dirty="0">
              <a:cs typeface="Times New Roman" pitchFamily="18" charset="0"/>
            </a:endParaRPr>
          </a:p>
        </p:txBody>
      </p:sp>
      <p:pic>
        <p:nvPicPr>
          <p:cNvPr id="6" name="Picture 5" descr="P101005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3657600"/>
            <a:ext cx="2262188" cy="3022600"/>
          </a:xfrm>
          <a:prstGeom prst="rect">
            <a:avLst/>
          </a:prstGeom>
          <a:noFill/>
        </p:spPr>
      </p:pic>
      <p:pic>
        <p:nvPicPr>
          <p:cNvPr id="7" name="Picture 6" descr="P101006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9000" y="3657600"/>
            <a:ext cx="2262188" cy="3022600"/>
          </a:xfrm>
          <a:prstGeom prst="rect">
            <a:avLst/>
          </a:prstGeom>
          <a:noFill/>
        </p:spPr>
      </p:pic>
      <p:grpSp>
        <p:nvGrpSpPr>
          <p:cNvPr id="8" name="Group 14"/>
          <p:cNvGrpSpPr>
            <a:grpSpLocks/>
          </p:cNvGrpSpPr>
          <p:nvPr/>
        </p:nvGrpSpPr>
        <p:grpSpPr bwMode="auto">
          <a:xfrm>
            <a:off x="5562600" y="990600"/>
            <a:ext cx="3429000" cy="1524000"/>
            <a:chOff x="2832" y="2184"/>
            <a:chExt cx="3216" cy="1608"/>
          </a:xfrm>
        </p:grpSpPr>
        <p:pic>
          <p:nvPicPr>
            <p:cNvPr id="9" name="Picture 15" descr="MODIS_NDVI_Animation_High"/>
            <p:cNvPicPr>
              <a:picLocks noChangeAspect="1" noChangeArrowheads="1" noCrop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832" y="2184"/>
              <a:ext cx="3216" cy="1608"/>
            </a:xfrm>
            <a:prstGeom prst="rect">
              <a:avLst/>
            </a:prstGeom>
            <a:noFill/>
          </p:spPr>
        </p:pic>
        <p:sp>
          <p:nvSpPr>
            <p:cNvPr id="10" name="Oval 16"/>
            <p:cNvSpPr>
              <a:spLocks noChangeArrowheads="1"/>
            </p:cNvSpPr>
            <p:nvPr/>
          </p:nvSpPr>
          <p:spPr bwMode="auto">
            <a:xfrm>
              <a:off x="3512" y="2608"/>
              <a:ext cx="192" cy="192"/>
            </a:xfrm>
            <a:prstGeom prst="ellipse">
              <a:avLst/>
            </a:prstGeom>
            <a:noFill/>
            <a:ln w="9525">
              <a:solidFill>
                <a:srgbClr val="CC33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" name="Oval 17"/>
            <p:cNvSpPr>
              <a:spLocks noChangeArrowheads="1"/>
            </p:cNvSpPr>
            <p:nvPr/>
          </p:nvSpPr>
          <p:spPr bwMode="auto">
            <a:xfrm>
              <a:off x="3792" y="2976"/>
              <a:ext cx="336" cy="336"/>
            </a:xfrm>
            <a:prstGeom prst="ellipse">
              <a:avLst/>
            </a:prstGeom>
            <a:noFill/>
            <a:ln w="9525">
              <a:solidFill>
                <a:srgbClr val="CC33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" name="Oval 18"/>
            <p:cNvSpPr>
              <a:spLocks noChangeArrowheads="1"/>
            </p:cNvSpPr>
            <p:nvPr/>
          </p:nvSpPr>
          <p:spPr bwMode="auto">
            <a:xfrm>
              <a:off x="4416" y="2816"/>
              <a:ext cx="96" cy="96"/>
            </a:xfrm>
            <a:prstGeom prst="ellipse">
              <a:avLst/>
            </a:prstGeom>
            <a:noFill/>
            <a:ln w="9525">
              <a:solidFill>
                <a:srgbClr val="CC33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" name="Oval 19"/>
            <p:cNvSpPr>
              <a:spLocks noChangeArrowheads="1"/>
            </p:cNvSpPr>
            <p:nvPr/>
          </p:nvSpPr>
          <p:spPr bwMode="auto">
            <a:xfrm>
              <a:off x="4656" y="2640"/>
              <a:ext cx="96" cy="96"/>
            </a:xfrm>
            <a:prstGeom prst="ellipse">
              <a:avLst/>
            </a:prstGeom>
            <a:noFill/>
            <a:ln w="9525">
              <a:solidFill>
                <a:srgbClr val="CC33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" name="Oval 20"/>
            <p:cNvSpPr>
              <a:spLocks noChangeArrowheads="1"/>
            </p:cNvSpPr>
            <p:nvPr/>
          </p:nvSpPr>
          <p:spPr bwMode="auto">
            <a:xfrm>
              <a:off x="4392" y="2528"/>
              <a:ext cx="96" cy="144"/>
            </a:xfrm>
            <a:prstGeom prst="ellipse">
              <a:avLst/>
            </a:prstGeom>
            <a:noFill/>
            <a:ln w="9525">
              <a:solidFill>
                <a:srgbClr val="CC33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5" name="Title 14"/>
          <p:cNvSpPr>
            <a:spLocks noGrp="1"/>
          </p:cNvSpPr>
          <p:nvPr>
            <p:ph type="title"/>
          </p:nvPr>
        </p:nvSpPr>
        <p:spPr>
          <a:xfrm>
            <a:off x="381000" y="152400"/>
            <a:ext cx="8229600" cy="914400"/>
          </a:xfrm>
        </p:spPr>
        <p:txBody>
          <a:bodyPr>
            <a:normAutofit/>
          </a:bodyPr>
          <a:lstStyle/>
          <a:p>
            <a:pPr lvl="0"/>
            <a:r>
              <a:rPr lang="en-US" b="1" dirty="0" smtClean="0">
                <a:solidFill>
                  <a:srgbClr val="800000"/>
                </a:solidFill>
                <a:latin typeface="Book Antiqua" pitchFamily="96" charset="0"/>
              </a:rPr>
              <a:t>Questions </a:t>
            </a:r>
            <a:r>
              <a:rPr lang="en-US" b="1" dirty="0" err="1" smtClean="0">
                <a:solidFill>
                  <a:srgbClr val="800000"/>
                </a:solidFill>
                <a:latin typeface="Book Antiqua" pitchFamily="96" charset="0"/>
              </a:rPr>
              <a:t>Biogeographers</a:t>
            </a:r>
            <a:r>
              <a:rPr lang="en-US" b="1" dirty="0" smtClean="0">
                <a:solidFill>
                  <a:srgbClr val="800000"/>
                </a:solidFill>
                <a:latin typeface="Book Antiqua" pitchFamily="96" charset="0"/>
              </a:rPr>
              <a:t> Ask</a:t>
            </a:r>
            <a:endParaRPr lang="en-US" dirty="0"/>
          </a:p>
        </p:txBody>
      </p:sp>
      <p:sp>
        <p:nvSpPr>
          <p:cNvPr id="16" name="Content Placeholder 15"/>
          <p:cNvSpPr>
            <a:spLocks noGrp="1"/>
          </p:cNvSpPr>
          <p:nvPr>
            <p:ph idx="1"/>
          </p:nvPr>
        </p:nvSpPr>
        <p:spPr>
          <a:xfrm>
            <a:off x="304800" y="1905000"/>
            <a:ext cx="8229600" cy="4038600"/>
          </a:xfrm>
        </p:spPr>
        <p:txBody>
          <a:bodyPr/>
          <a:lstStyle/>
          <a:p>
            <a:r>
              <a:rPr lang="en-US" b="1" dirty="0" smtClean="0">
                <a:solidFill>
                  <a:srgbClr val="800000"/>
                </a:solidFill>
                <a:latin typeface="Book Antiqua" pitchFamily="96" charset="0"/>
              </a:rPr>
              <a:t>Biogeography and Scale:</a:t>
            </a:r>
          </a:p>
          <a:p>
            <a:pPr lvl="1"/>
            <a:r>
              <a:rPr lang="en-US" b="1" dirty="0" smtClean="0">
                <a:solidFill>
                  <a:srgbClr val="800000"/>
                </a:solidFill>
                <a:latin typeface="Book Antiqua" pitchFamily="96" charset="0"/>
                <a:cs typeface="Times New Roman" pitchFamily="18" charset="0"/>
              </a:rPr>
              <a:t>Spatial Scale: from cm to global</a:t>
            </a:r>
            <a:endParaRPr lang="en-US" dirty="0"/>
          </a:p>
          <a:p>
            <a:pPr lvl="1"/>
            <a:r>
              <a:rPr lang="en-US" b="1" dirty="0" smtClean="0">
                <a:solidFill>
                  <a:srgbClr val="800000"/>
                </a:solidFill>
                <a:latin typeface="Book Antiqua" pitchFamily="96" charset="0"/>
                <a:cs typeface="Times New Roman" pitchFamily="18" charset="0"/>
              </a:rPr>
              <a:t>Temporal Scale: season, year, epochs</a:t>
            </a:r>
            <a:endParaRPr lang="en-US" b="1" dirty="0" smtClean="0"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>
                <a:solidFill>
                  <a:srgbClr val="800000"/>
                </a:solidFill>
                <a:latin typeface="Book Antiqua" pitchFamily="96" charset="0"/>
              </a:rPr>
              <a:t>Biogeographic</a:t>
            </a:r>
            <a:r>
              <a:rPr lang="en-US" b="1" dirty="0" smtClean="0">
                <a:solidFill>
                  <a:srgbClr val="800000"/>
                </a:solidFill>
                <a:latin typeface="Book Antiqua" pitchFamily="96" charset="0"/>
              </a:rPr>
              <a:t> Techniques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800000"/>
                </a:solidFill>
                <a:latin typeface="Book Antiqua" pitchFamily="96" charset="0"/>
              </a:rPr>
              <a:t>Ecology</a:t>
            </a:r>
          </a:p>
          <a:p>
            <a:pPr lvl="1"/>
            <a:r>
              <a:rPr lang="en-US" b="1" dirty="0" smtClean="0">
                <a:solidFill>
                  <a:srgbClr val="800000"/>
                </a:solidFill>
                <a:latin typeface="Book Antiqua" pitchFamily="96" charset="0"/>
              </a:rPr>
              <a:t>Richness</a:t>
            </a:r>
          </a:p>
          <a:p>
            <a:pPr lvl="2"/>
            <a:r>
              <a:rPr lang="en-US" b="1" dirty="0" smtClean="0">
                <a:solidFill>
                  <a:srgbClr val="800000"/>
                </a:solidFill>
                <a:latin typeface="Book Antiqua" pitchFamily="96" charset="0"/>
              </a:rPr>
              <a:t># of species present or absent</a:t>
            </a:r>
          </a:p>
          <a:p>
            <a:pPr lvl="1"/>
            <a:r>
              <a:rPr lang="en-US" b="1" dirty="0" smtClean="0">
                <a:solidFill>
                  <a:srgbClr val="800000"/>
                </a:solidFill>
                <a:latin typeface="Book Antiqua" pitchFamily="96" charset="0"/>
              </a:rPr>
              <a:t>Evenness</a:t>
            </a:r>
          </a:p>
          <a:p>
            <a:pPr lvl="2"/>
            <a:r>
              <a:rPr lang="en-US" b="1" dirty="0" smtClean="0">
                <a:solidFill>
                  <a:srgbClr val="800000"/>
                </a:solidFill>
                <a:latin typeface="Book Antiqua" pitchFamily="96" charset="0"/>
              </a:rPr>
              <a:t>Relative proportion of species</a:t>
            </a:r>
            <a:endParaRPr lang="en-US" b="1" dirty="0">
              <a:solidFill>
                <a:srgbClr val="800000"/>
              </a:solidFill>
              <a:latin typeface="Book Antiqua" pitchFamily="96" charset="0"/>
            </a:endParaRPr>
          </a:p>
          <a:p>
            <a:pPr lvl="1"/>
            <a:r>
              <a:rPr lang="en-US" b="1" dirty="0" smtClean="0">
                <a:solidFill>
                  <a:srgbClr val="800000"/>
                </a:solidFill>
                <a:latin typeface="Book Antiqua" pitchFamily="96" charset="0"/>
              </a:rPr>
              <a:t>Diversity</a:t>
            </a:r>
          </a:p>
          <a:p>
            <a:pPr lvl="3"/>
            <a:r>
              <a:rPr lang="en-US" b="1" dirty="0" smtClean="0">
                <a:solidFill>
                  <a:srgbClr val="800000"/>
                </a:solidFill>
                <a:latin typeface="Book Antiqua" pitchFamily="96" charset="0"/>
              </a:rPr>
              <a:t>Abundance and evenness</a:t>
            </a:r>
          </a:p>
          <a:p>
            <a:endParaRPr lang="en-US" b="1" dirty="0" smtClean="0">
              <a:solidFill>
                <a:srgbClr val="800000"/>
              </a:solidFill>
              <a:latin typeface="Book Antiqua" pitchFamily="96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905000"/>
            <a:ext cx="8229600" cy="4525963"/>
          </a:xfrm>
        </p:spPr>
        <p:txBody>
          <a:bodyPr/>
          <a:lstStyle/>
          <a:p>
            <a:r>
              <a:rPr lang="en-US" b="1" dirty="0" smtClean="0">
                <a:solidFill>
                  <a:srgbClr val="800000"/>
                </a:solidFill>
                <a:latin typeface="Book Antiqua" pitchFamily="96" charset="0"/>
              </a:rPr>
              <a:t>Historical Biogeography</a:t>
            </a:r>
          </a:p>
          <a:p>
            <a:pPr lvl="1"/>
            <a:r>
              <a:rPr lang="en-US" b="1" dirty="0" smtClean="0">
                <a:solidFill>
                  <a:srgbClr val="800000"/>
                </a:solidFill>
                <a:latin typeface="Book Antiqua" pitchFamily="96" charset="0"/>
              </a:rPr>
              <a:t>Distributions at broad spatial and temporal scales</a:t>
            </a:r>
          </a:p>
          <a:p>
            <a:pPr lvl="1"/>
            <a:r>
              <a:rPr lang="en-US" b="1" dirty="0" smtClean="0">
                <a:solidFill>
                  <a:srgbClr val="800000"/>
                </a:solidFill>
                <a:latin typeface="Book Antiqua" pitchFamily="96" charset="0"/>
              </a:rPr>
              <a:t>Focus on evolutionary and dispersal history of a few </a:t>
            </a:r>
            <a:r>
              <a:rPr lang="en-US" b="1" dirty="0" err="1" smtClean="0">
                <a:solidFill>
                  <a:srgbClr val="800000"/>
                </a:solidFill>
                <a:latin typeface="Book Antiqua" pitchFamily="96" charset="0"/>
              </a:rPr>
              <a:t>taxa</a:t>
            </a:r>
            <a:endParaRPr lang="en-US" b="1" dirty="0" smtClean="0">
              <a:solidFill>
                <a:srgbClr val="800000"/>
              </a:solidFill>
              <a:latin typeface="Book Antiqua" pitchFamily="96" charset="0"/>
            </a:endParaRPr>
          </a:p>
          <a:p>
            <a:pPr lvl="1"/>
            <a:r>
              <a:rPr lang="en-US" b="1" dirty="0" smtClean="0">
                <a:solidFill>
                  <a:srgbClr val="800000"/>
                </a:solidFill>
                <a:latin typeface="Book Antiqua" pitchFamily="96" charset="0"/>
              </a:rPr>
              <a:t>Initial development during Age of Exploration</a:t>
            </a:r>
          </a:p>
          <a:p>
            <a:pPr lvl="2"/>
            <a:r>
              <a:rPr lang="en-US" b="1" dirty="0" smtClean="0">
                <a:solidFill>
                  <a:srgbClr val="800000"/>
                </a:solidFill>
                <a:latin typeface="Book Antiqua" pitchFamily="96" charset="0"/>
              </a:rPr>
              <a:t>Darwin, Wallace, etc.</a:t>
            </a:r>
            <a:endParaRPr lang="en-US" dirty="0"/>
          </a:p>
        </p:txBody>
      </p:sp>
      <p:sp>
        <p:nvSpPr>
          <p:cNvPr id="14" name="Text Box 2"/>
          <p:cNvSpPr txBox="1"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>
            <a:normAutofit fontScale="90000"/>
          </a:bodyPr>
          <a:lstStyle/>
          <a:p>
            <a:r>
              <a:rPr lang="en-US" sz="3600" b="1" dirty="0" smtClean="0">
                <a:solidFill>
                  <a:srgbClr val="800000"/>
                </a:solidFill>
                <a:latin typeface="Book Antiqua" pitchFamily="96" charset="0"/>
              </a:rPr>
              <a:t>Historical Biogeography v. </a:t>
            </a:r>
            <a:br>
              <a:rPr lang="en-US" sz="3600" b="1" dirty="0" smtClean="0">
                <a:solidFill>
                  <a:srgbClr val="800000"/>
                </a:solidFill>
                <a:latin typeface="Book Antiqua" pitchFamily="96" charset="0"/>
              </a:rPr>
            </a:br>
            <a:r>
              <a:rPr lang="en-US" sz="3600" b="1" dirty="0" smtClean="0">
                <a:solidFill>
                  <a:srgbClr val="800000"/>
                </a:solidFill>
                <a:latin typeface="Book Antiqua" pitchFamily="96" charset="0"/>
              </a:rPr>
              <a:t>Geographical Ecology</a:t>
            </a:r>
            <a:endParaRPr lang="en-US" sz="40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551</TotalTime>
  <Words>759</Words>
  <Application>Microsoft Office PowerPoint</Application>
  <PresentationFormat>On-screen Show (4:3)</PresentationFormat>
  <Paragraphs>162</Paragraphs>
  <Slides>24</Slides>
  <Notes>24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Office Theme</vt:lpstr>
      <vt:lpstr>Announcements</vt:lpstr>
      <vt:lpstr>Final project</vt:lpstr>
      <vt:lpstr>Today’s Lab</vt:lpstr>
      <vt:lpstr>Biogeographic Techniques in Geography</vt:lpstr>
      <vt:lpstr>Terminology</vt:lpstr>
      <vt:lpstr>Biogeography</vt:lpstr>
      <vt:lpstr>Questions Biogeographers Ask</vt:lpstr>
      <vt:lpstr>Biogeographic Techniques</vt:lpstr>
      <vt:lpstr>Historical Biogeography v.  Geographical Ecology</vt:lpstr>
      <vt:lpstr>Contemporary Biogeography</vt:lpstr>
      <vt:lpstr>Species Distribution</vt:lpstr>
      <vt:lpstr>Ponderosa, Redwood, Douglas-Fir</vt:lpstr>
      <vt:lpstr>Movement &amp; Migration</vt:lpstr>
      <vt:lpstr>Invasive Species</vt:lpstr>
      <vt:lpstr>Field Techniques &amp; Data Types</vt:lpstr>
      <vt:lpstr>Diameter Tape</vt:lpstr>
      <vt:lpstr>Basal area</vt:lpstr>
      <vt:lpstr>Root Biomass</vt:lpstr>
      <vt:lpstr>Height</vt:lpstr>
      <vt:lpstr>Density Measures</vt:lpstr>
      <vt:lpstr>Density</vt:lpstr>
      <vt:lpstr>PowerPoint Presentation</vt:lpstr>
      <vt:lpstr>Vegetative Measures</vt:lpstr>
      <vt:lpstr>Vegetation cover</vt:lpstr>
    </vt:vector>
  </TitlesOfParts>
  <Company>The University of Arizona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Biogeographic Techniques in Geography</dc:title>
  <dc:creator>jminor</dc:creator>
  <cp:lastModifiedBy>Chris Guiterman</cp:lastModifiedBy>
  <cp:revision>43</cp:revision>
  <dcterms:created xsi:type="dcterms:W3CDTF">2010-05-21T13:51:36Z</dcterms:created>
  <dcterms:modified xsi:type="dcterms:W3CDTF">2014-02-16T19:12:28Z</dcterms:modified>
</cp:coreProperties>
</file>