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1"/>
  </p:notesMasterIdLst>
  <p:sldIdLst>
    <p:sldId id="267" r:id="rId3"/>
    <p:sldId id="268" r:id="rId4"/>
    <p:sldId id="278" r:id="rId5"/>
    <p:sldId id="263" r:id="rId6"/>
    <p:sldId id="269" r:id="rId7"/>
    <p:sldId id="274" r:id="rId8"/>
    <p:sldId id="259" r:id="rId9"/>
    <p:sldId id="273" r:id="rId10"/>
    <p:sldId id="260" r:id="rId11"/>
    <p:sldId id="258" r:id="rId12"/>
    <p:sldId id="270" r:id="rId13"/>
    <p:sldId id="275" r:id="rId14"/>
    <p:sldId id="272" r:id="rId15"/>
    <p:sldId id="276" r:id="rId16"/>
    <p:sldId id="277" r:id="rId17"/>
    <p:sldId id="264" r:id="rId18"/>
    <p:sldId id="265" r:id="rId19"/>
    <p:sldId id="26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2B9CA-2B9D-4F85-AC92-BCD954324F5D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D6787-03E2-4538-8771-1DC462262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02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15B1B-CC68-42C5-9AF8-1D1A0A5403C4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76B505-30D4-4017-AFD1-8C6CACF3C1A1}" type="slidenum">
              <a:rPr lang="en-US"/>
              <a:pPr/>
              <a:t>7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5ED40A-C5B1-4729-A250-49152D2E1B36}" type="slidenum">
              <a:rPr lang="en-US"/>
              <a:pPr/>
              <a:t>9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E118C7-4290-42E8-9873-58AAD0DEC3BD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 UA: Buildings </a:t>
            </a:r>
            <a:r>
              <a:rPr lang="en-US" smtClean="0"/>
              <a:t>block wind</a:t>
            </a:r>
            <a:r>
              <a:rPr lang="en-US" baseline="0" smtClean="0"/>
              <a:t> and</a:t>
            </a:r>
            <a:r>
              <a:rPr lang="en-US" smtClean="0"/>
              <a:t> </a:t>
            </a:r>
            <a:r>
              <a:rPr lang="en-US" dirty="0" smtClean="0"/>
              <a:t>could block the sun </a:t>
            </a:r>
            <a:r>
              <a:rPr lang="en-US" smtClean="0"/>
              <a:t>as well,</a:t>
            </a:r>
            <a:r>
              <a:rPr lang="en-US" baseline="0" smtClean="0"/>
              <a:t> </a:t>
            </a:r>
            <a:r>
              <a:rPr lang="en-US" smtClean="0"/>
              <a:t>pavement </a:t>
            </a:r>
            <a:r>
              <a:rPr lang="en-US" dirty="0" smtClean="0"/>
              <a:t>increases temperature,</a:t>
            </a:r>
            <a:r>
              <a:rPr lang="en-US" baseline="0" dirty="0" smtClean="0"/>
              <a:t> exhaust can affect temperature. Maybe other stuff. </a:t>
            </a:r>
          </a:p>
          <a:p>
            <a:r>
              <a:rPr lang="en-US" baseline="0" dirty="0" smtClean="0"/>
              <a:t>The NRCC station is designed appropriately so that it is over grass, far from trees and buildings. The UA station is in the list of top 10 worst-sited weather stations.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D6787-03E2-4538-8771-1DC46226213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04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5789B7-202B-4878-B3C7-CB54E503096C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2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8297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829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829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829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1AD183-1EA7-40B5-BE6D-3F45E88E7F8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82983" name="Picture 7" descr="compassx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295400"/>
            <a:ext cx="1909762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76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8F42F-9B40-45C4-8B5A-C0F42CD3A95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56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28804-4B82-4C85-B21F-FAAD9B17ADB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4704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676400"/>
            <a:ext cx="4194175" cy="2135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1625" y="3963988"/>
            <a:ext cx="4194175" cy="2135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A347D875-D7C6-42B9-9FEB-BB636CC28D9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11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8297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8298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8298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8298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1AD183-1EA7-40B5-BE6D-3F45E88E7F8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382983" name="Picture 7" descr="compassx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1295400"/>
            <a:ext cx="1909762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1991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EB3D2-4F30-4709-AC99-93C9586B975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674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C24ED-F41B-4471-93D8-2A063CD26F0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345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10E8B-6085-48FD-9FA7-FAE24181A8E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590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2614A-BD86-4764-B65A-06F49913549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157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9BD40-0B33-456B-9B8A-17B128EA8EE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881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0FBBF-6361-4887-93E2-CF79C51BD6C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34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EB3D2-4F30-4709-AC99-93C9586B975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59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AAFD-3859-41E5-9CAC-79D822876B7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9779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05498-AA77-4A80-BCD1-18FC4E8964E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4455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8F42F-9B40-45C4-8B5A-C0F42CD3A95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586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28804-4B82-4C85-B21F-FAAD9B17ADB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292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676400"/>
            <a:ext cx="4194175" cy="2135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1625" y="3963988"/>
            <a:ext cx="4194175" cy="2135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A347D875-D7C6-42B9-9FEB-BB636CC28D9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5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C24ED-F41B-4471-93D8-2A063CD26F0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109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10E8B-6085-48FD-9FA7-FAE24181A8E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95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72614A-BD86-4764-B65A-06F49913549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504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9BD40-0B33-456B-9B8A-17B128EA8EE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423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0FBBF-6361-4887-93E2-CF79C51BD6C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81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AAFD-3859-41E5-9CAC-79D822876B7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298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05498-AA77-4A80-BCD1-18FC4E8964E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187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195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1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1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1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4FBB1-61DF-40E6-90D3-BFACEB252093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50855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1955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1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1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1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34FBB1-61DF-40E6-90D3-BFACEB252093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4182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next week in </a:t>
            </a:r>
            <a:r>
              <a:rPr lang="en-US" dirty="0" smtClean="0"/>
              <a:t>D2L</a:t>
            </a:r>
          </a:p>
          <a:p>
            <a:r>
              <a:rPr lang="en-US" dirty="0" smtClean="0"/>
              <a:t>Details on what is expected are on D2L</a:t>
            </a:r>
          </a:p>
          <a:p>
            <a:endParaRPr lang="en-US" dirty="0"/>
          </a:p>
          <a:p>
            <a:r>
              <a:rPr lang="en-US" dirty="0" smtClean="0"/>
              <a:t>One per group</a:t>
            </a:r>
          </a:p>
          <a:p>
            <a:r>
              <a:rPr lang="en-US" dirty="0" smtClean="0"/>
              <a:t>One ENTIRE page single spaced</a:t>
            </a:r>
          </a:p>
          <a:p>
            <a:r>
              <a:rPr lang="en-US" dirty="0" smtClean="0"/>
              <a:t>No bullet points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19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Dew point</a:t>
            </a:r>
          </a:p>
        </p:txBody>
      </p:sp>
      <p:sp>
        <p:nvSpPr>
          <p:cNvPr id="39526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Dew point is the temperature at which a particular mass of air becomes saturated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 smtClean="0"/>
              <a:t>Colder </a:t>
            </a:r>
            <a:r>
              <a:rPr lang="en-US" dirty="0"/>
              <a:t>air can hold less water vapor than warmer air</a:t>
            </a:r>
          </a:p>
        </p:txBody>
      </p:sp>
    </p:spTree>
    <p:extLst>
      <p:ext uri="{BB962C8B-B14F-4D97-AF65-F5344CB8AC3E}">
        <p14:creationId xmlns:p14="http://schemas.microsoft.com/office/powerpoint/2010/main" val="842016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Air Temperature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Temperature – the measure of the level of sensible heat of matter in any phase</a:t>
            </a:r>
          </a:p>
          <a:p>
            <a:r>
              <a:rPr lang="en-US" dirty="0" smtClean="0"/>
              <a:t>Factors that influence temperature: </a:t>
            </a:r>
          </a:p>
          <a:p>
            <a:pPr lvl="1"/>
            <a:r>
              <a:rPr lang="en-US" dirty="0" smtClean="0"/>
              <a:t>amount of sunlight </a:t>
            </a:r>
          </a:p>
          <a:p>
            <a:pPr lvl="1"/>
            <a:r>
              <a:rPr lang="en-US" dirty="0" smtClean="0"/>
              <a:t>presence (or lack) of water bodies </a:t>
            </a:r>
          </a:p>
          <a:p>
            <a:pPr lvl="1"/>
            <a:r>
              <a:rPr lang="en-US" dirty="0" smtClean="0"/>
              <a:t>elevation</a:t>
            </a:r>
          </a:p>
          <a:p>
            <a:pPr lvl="1"/>
            <a:r>
              <a:rPr lang="en-US" dirty="0" smtClean="0"/>
              <a:t>surface conditions (color, material, moisture)</a:t>
            </a:r>
          </a:p>
        </p:txBody>
      </p:sp>
    </p:spTree>
    <p:extLst>
      <p:ext uri="{BB962C8B-B14F-4D97-AF65-F5344CB8AC3E}">
        <p14:creationId xmlns:p14="http://schemas.microsoft.com/office/powerpoint/2010/main" val="152161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altLang="en-US"/>
              <a:t>Albedo</a:t>
            </a:r>
          </a:p>
        </p:txBody>
      </p:sp>
      <p:pic>
        <p:nvPicPr>
          <p:cNvPr id="49155" name="Picture 3" descr="FG04_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0250"/>
            <a:ext cx="9144000" cy="612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905000" y="6477000"/>
            <a:ext cx="10715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Figure  3.5</a:t>
            </a:r>
          </a:p>
        </p:txBody>
      </p:sp>
    </p:spTree>
    <p:extLst>
      <p:ext uri="{BB962C8B-B14F-4D97-AF65-F5344CB8AC3E}">
        <p14:creationId xmlns:p14="http://schemas.microsoft.com/office/powerpoint/2010/main" val="2539512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station locations</a:t>
            </a:r>
            <a:endParaRPr lang="en-US" dirty="0"/>
          </a:p>
        </p:txBody>
      </p:sp>
      <p:pic>
        <p:nvPicPr>
          <p:cNvPr id="7" name="Picture 2" descr="D:\Senior Week\Taughannock\PDR_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733800"/>
            <a:ext cx="4419600" cy="331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might location affect the observations recorded at these two stations?</a:t>
            </a:r>
            <a:endParaRPr lang="en-US" dirty="0"/>
          </a:p>
        </p:txBody>
      </p:sp>
      <p:pic>
        <p:nvPicPr>
          <p:cNvPr id="9" name="Picture 4" descr="tucson_looking_west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3738801"/>
            <a:ext cx="4800600" cy="31953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97376" y="3352800"/>
            <a:ext cx="2129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University of Arizona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3352800"/>
            <a:ext cx="456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Northeast Regional Climate Center (Ithaca, NY)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1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Wind direction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Winds are named for the direction from which they originate</a:t>
            </a:r>
          </a:p>
          <a:p>
            <a:endParaRPr lang="en-US" altLang="en-US"/>
          </a:p>
          <a:p>
            <a:pPr>
              <a:buFontTx/>
              <a:buNone/>
            </a:pPr>
            <a:endParaRPr lang="en-US" altLang="en-US"/>
          </a:p>
        </p:txBody>
      </p:sp>
      <p:pic>
        <p:nvPicPr>
          <p:cNvPr id="1474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01"/>
          <a:stretch>
            <a:fillRect/>
          </a:stretch>
        </p:blipFill>
        <p:spPr bwMode="auto">
          <a:xfrm>
            <a:off x="2354263" y="2652713"/>
            <a:ext cx="3986212" cy="420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882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6" name="Picture 6" descr="06_13a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1838" y="708025"/>
            <a:ext cx="7412037" cy="6134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altLang="en-US"/>
              <a:t>General Atmospheric Circulation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7880350" y="6521450"/>
            <a:ext cx="1314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 Figure  4.13a</a:t>
            </a:r>
          </a:p>
        </p:txBody>
      </p:sp>
    </p:spTree>
    <p:extLst>
      <p:ext uri="{BB962C8B-B14F-4D97-AF65-F5344CB8AC3E}">
        <p14:creationId xmlns:p14="http://schemas.microsoft.com/office/powerpoint/2010/main" val="944425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effectLst/>
              </a:rPr>
              <a:t>1) record temperature, dew point, wind speed</a:t>
            </a:r>
            <a:r>
              <a:rPr lang="en-US" sz="2800" dirty="0" smtClean="0">
                <a:effectLst/>
              </a:rPr>
              <a:t>, </a:t>
            </a:r>
            <a:r>
              <a:rPr lang="en-US" sz="2800" dirty="0">
                <a:effectLst/>
              </a:rPr>
              <a:t>and relative humidity every minute for approximately 90 minutes as you move around some (mostly) designated points on </a:t>
            </a:r>
            <a:r>
              <a:rPr lang="en-US" sz="2800" dirty="0" smtClean="0">
                <a:effectLst/>
              </a:rPr>
              <a:t>campus</a:t>
            </a:r>
          </a:p>
          <a:p>
            <a:r>
              <a:rPr lang="en-US" sz="2800" dirty="0" smtClean="0">
                <a:effectLst/>
              </a:rPr>
              <a:t> </a:t>
            </a:r>
            <a:r>
              <a:rPr lang="en-US" sz="2800" dirty="0">
                <a:effectLst/>
              </a:rPr>
              <a:t>2) produce several graphs of the data (at least 8, but more are allowed and encouraged</a:t>
            </a:r>
            <a:r>
              <a:rPr lang="en-US" sz="2800" dirty="0" smtClean="0">
                <a:effectLst/>
              </a:rPr>
              <a:t>)</a:t>
            </a:r>
          </a:p>
          <a:p>
            <a:pPr lvl="1"/>
            <a:r>
              <a:rPr lang="en-US" sz="2400" dirty="0" smtClean="0">
                <a:effectLst/>
              </a:rPr>
              <a:t>label </a:t>
            </a:r>
            <a:r>
              <a:rPr lang="en-US" sz="2400" dirty="0">
                <a:effectLst/>
              </a:rPr>
              <a:t>the graphs with the proper location (sunlit garden, shaded areas (tree, asphalt, water body, grass).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7238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locations </a:t>
            </a:r>
          </a:p>
          <a:p>
            <a:r>
              <a:rPr lang="en-US" dirty="0" smtClean="0"/>
              <a:t>Temperature (in C°)</a:t>
            </a:r>
          </a:p>
          <a:p>
            <a:r>
              <a:rPr lang="en-US" dirty="0" smtClean="0"/>
              <a:t>Relative Humidity</a:t>
            </a:r>
          </a:p>
          <a:p>
            <a:r>
              <a:rPr lang="en-US" dirty="0" smtClean="0"/>
              <a:t>Dew point</a:t>
            </a:r>
          </a:p>
          <a:p>
            <a:r>
              <a:rPr lang="en-US" dirty="0" smtClean="0"/>
              <a:t>Wind </a:t>
            </a:r>
            <a:r>
              <a:rPr lang="en-US" smtClean="0"/>
              <a:t>speed (m/s)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7127"/>
            <a:ext cx="3429000" cy="4590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5266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Enter the data into excel and produce at least 8 graphs of the data</a:t>
            </a:r>
          </a:p>
          <a:p>
            <a:r>
              <a:rPr lang="en-US" dirty="0" smtClean="0"/>
              <a:t>1000-1500 word write up (follow instructions on the lab)</a:t>
            </a:r>
          </a:p>
        </p:txBody>
      </p:sp>
    </p:spTree>
    <p:extLst>
      <p:ext uri="{BB962C8B-B14F-4D97-AF65-F5344CB8AC3E}">
        <p14:creationId xmlns:p14="http://schemas.microsoft.com/office/powerpoint/2010/main" val="2618975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week’s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meet off </a:t>
            </a:r>
            <a:r>
              <a:rPr lang="en-US" dirty="0" smtClean="0"/>
              <a:t>campus</a:t>
            </a:r>
          </a:p>
          <a:p>
            <a:r>
              <a:rPr lang="en-US" dirty="0"/>
              <a:t>Meet in parking lot at N </a:t>
            </a:r>
            <a:r>
              <a:rPr lang="en-US" dirty="0" err="1"/>
              <a:t>Alvernon</a:t>
            </a:r>
            <a:r>
              <a:rPr lang="en-US" dirty="0"/>
              <a:t> Way and E Paradise Falls </a:t>
            </a:r>
            <a:r>
              <a:rPr lang="en-US" dirty="0" err="1"/>
              <a:t>Dr</a:t>
            </a:r>
            <a:r>
              <a:rPr lang="en-US" dirty="0"/>
              <a:t>, just north of Davidson Elementary.  It is a business park.</a:t>
            </a:r>
          </a:p>
          <a:p>
            <a:r>
              <a:rPr lang="en-US" dirty="0" smtClean="0"/>
              <a:t>We will meet at 2pm sharp!  </a:t>
            </a:r>
          </a:p>
          <a:p>
            <a:r>
              <a:rPr lang="en-US" dirty="0" smtClean="0"/>
              <a:t>Map on D2L</a:t>
            </a:r>
          </a:p>
          <a:p>
            <a:endParaRPr lang="en-US" dirty="0"/>
          </a:p>
          <a:p>
            <a:r>
              <a:rPr lang="en-US" sz="2800" dirty="0" smtClean="0"/>
              <a:t>There is a possibility we will have to change the location.  If this is the case I will email everyone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9008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week’s 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Watersheds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135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dirty="0" smtClean="0"/>
              <a:t>Microclimates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91800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Microclimatology in field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Microclimate is the suite of climatic conditions measured in localized areas near the earth's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surface.</a:t>
            </a:r>
          </a:p>
          <a:p>
            <a:pPr lvl="1"/>
            <a:r>
              <a:rPr lang="en-US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importance of microclimate in influencing ecological processes such as plant regeneration and growth, soil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respiration </a:t>
            </a:r>
            <a:r>
              <a:rPr lang="en-US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growth, soil </a:t>
            </a:r>
            <a:r>
              <a:rPr lang="en-US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reparation, </a:t>
            </a:r>
            <a:r>
              <a:rPr lang="en-US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nutrient cycling, and wildlife habitat selection has became an essential component of current ecological research (Perry 1994).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02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914400"/>
            <a:ext cx="9144000" cy="762000"/>
          </a:xfrm>
        </p:spPr>
        <p:txBody>
          <a:bodyPr/>
          <a:lstStyle/>
          <a:p>
            <a:r>
              <a:rPr lang="en-US">
                <a:cs typeface="Times New Roman" pitchFamily="18" charset="0"/>
              </a:rPr>
              <a:t>Humidity</a:t>
            </a: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cs typeface="Times New Roman" pitchFamily="18" charset="0"/>
              </a:rPr>
              <a:t>Humidity- water vapor in the air</a:t>
            </a:r>
          </a:p>
          <a:p>
            <a:pPr lvl="1"/>
            <a:r>
              <a:rPr lang="en-US" dirty="0">
                <a:cs typeface="Times New Roman" pitchFamily="18" charset="0"/>
              </a:rPr>
              <a:t>Relative Humidity - the percentage of water vapor in the air compared to the maximum water vapor possible at a given </a:t>
            </a:r>
            <a:r>
              <a:rPr lang="en-US" dirty="0" smtClean="0">
                <a:cs typeface="Times New Roman" pitchFamily="18" charset="0"/>
              </a:rPr>
              <a:t>temperature</a:t>
            </a:r>
          </a:p>
          <a:p>
            <a:pPr lvl="1"/>
            <a:r>
              <a:rPr lang="en-US" dirty="0" smtClean="0">
                <a:cs typeface="Times New Roman" pitchFamily="18" charset="0"/>
              </a:rPr>
              <a:t>Absolute humidity: </a:t>
            </a:r>
            <a:r>
              <a:rPr lang="en-US" dirty="0">
                <a:cs typeface="Times New Roman" pitchFamily="18" charset="0"/>
              </a:rPr>
              <a:t> </a:t>
            </a:r>
            <a:r>
              <a:rPr lang="en-US" dirty="0" smtClean="0">
                <a:cs typeface="Times New Roman" pitchFamily="18" charset="0"/>
              </a:rPr>
              <a:t>Actual mass of water vapor</a:t>
            </a:r>
          </a:p>
          <a:p>
            <a:pPr lvl="1" eaLnBrk="1" hangingPunct="1"/>
            <a:r>
              <a:rPr lang="en-US" dirty="0" smtClean="0"/>
              <a:t>The warmer the temperature, the higher the amount of water vapor that </a:t>
            </a:r>
            <a:r>
              <a:rPr lang="en-US" u="sng" dirty="0" smtClean="0"/>
              <a:t>can be</a:t>
            </a:r>
            <a:r>
              <a:rPr lang="en-US" dirty="0" smtClean="0"/>
              <a:t> held</a:t>
            </a:r>
          </a:p>
          <a:p>
            <a:pPr lvl="1" eaLnBrk="1" hangingPunct="1"/>
            <a:r>
              <a:rPr lang="en-US" dirty="0" smtClean="0"/>
              <a:t>Example: if relative humidity is 50%, then it contains 1/2 the amount of water vapor it could hold at a given temperature</a:t>
            </a:r>
          </a:p>
          <a:p>
            <a:pPr lvl="1"/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38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5" name="Picture 9" descr="07_08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60413"/>
            <a:ext cx="9144000" cy="5891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/>
              <a:t>Relative Humidity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8072438" y="6521450"/>
            <a:ext cx="1071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600">
                <a:latin typeface="Times New Roman" pitchFamily="18" charset="0"/>
              </a:rPr>
              <a:t>Figure  5.7</a:t>
            </a:r>
          </a:p>
        </p:txBody>
      </p:sp>
    </p:spTree>
    <p:extLst>
      <p:ext uri="{BB962C8B-B14F-4D97-AF65-F5344CB8AC3E}">
        <p14:creationId xmlns:p14="http://schemas.microsoft.com/office/powerpoint/2010/main" val="119804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Humidity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10" descr="ipg5e_fig_04_07.jpg"/>
          <p:cNvPicPr>
            <a:picLocks noChangeAspect="1"/>
          </p:cNvPicPr>
          <p:nvPr/>
        </p:nvPicPr>
        <p:blipFill>
          <a:blip r:embed="rId2" cstate="print"/>
          <a:srcRect b="47643"/>
          <a:stretch>
            <a:fillRect/>
          </a:stretch>
        </p:blipFill>
        <p:spPr bwMode="auto">
          <a:xfrm>
            <a:off x="685800" y="1354138"/>
            <a:ext cx="7812088" cy="42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untitled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5791200"/>
            <a:ext cx="633095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165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96" name="Picture 16" descr="FG05_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063" y="560388"/>
            <a:ext cx="8396287" cy="62976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/>
              <a:t>Humidity Patterns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970838" y="6521450"/>
            <a:ext cx="11731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600">
                <a:latin typeface="Times New Roman" pitchFamily="18" charset="0"/>
              </a:rPr>
              <a:t>Figure  5.10</a:t>
            </a:r>
          </a:p>
        </p:txBody>
      </p:sp>
    </p:spTree>
    <p:extLst>
      <p:ext uri="{BB962C8B-B14F-4D97-AF65-F5344CB8AC3E}">
        <p14:creationId xmlns:p14="http://schemas.microsoft.com/office/powerpoint/2010/main" val="268301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482</Words>
  <Application>Microsoft Office PowerPoint</Application>
  <PresentationFormat>On-screen Show (4:3)</PresentationFormat>
  <Paragraphs>74</Paragraphs>
  <Slides>18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Clouds</vt:lpstr>
      <vt:lpstr>1_Clouds</vt:lpstr>
      <vt:lpstr>Research proposals</vt:lpstr>
      <vt:lpstr>Next week’s lab</vt:lpstr>
      <vt:lpstr>Next week’s lab</vt:lpstr>
      <vt:lpstr>Lab today</vt:lpstr>
      <vt:lpstr>Microclimatology in field methods</vt:lpstr>
      <vt:lpstr>Humidity</vt:lpstr>
      <vt:lpstr>Relative Humidity</vt:lpstr>
      <vt:lpstr>Relative Humidity</vt:lpstr>
      <vt:lpstr>Humidity Patterns</vt:lpstr>
      <vt:lpstr>Dew point</vt:lpstr>
      <vt:lpstr>Air Temperature</vt:lpstr>
      <vt:lpstr>Albedo</vt:lpstr>
      <vt:lpstr>Weather station locations</vt:lpstr>
      <vt:lpstr>Wind direction</vt:lpstr>
      <vt:lpstr>General Atmospheric Circulation</vt:lpstr>
      <vt:lpstr>Lab</vt:lpstr>
      <vt:lpstr>Data collection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Kristina</dc:creator>
  <cp:lastModifiedBy>Kristina</cp:lastModifiedBy>
  <cp:revision>13</cp:revision>
  <dcterms:created xsi:type="dcterms:W3CDTF">2010-09-29T03:23:50Z</dcterms:created>
  <dcterms:modified xsi:type="dcterms:W3CDTF">2013-10-28T20:53:26Z</dcterms:modified>
</cp:coreProperties>
</file>