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9" r:id="rId5"/>
    <p:sldId id="262" r:id="rId6"/>
    <p:sldId id="260" r:id="rId7"/>
    <p:sldId id="265" r:id="rId8"/>
    <p:sldId id="266" r:id="rId9"/>
    <p:sldId id="263" r:id="rId10"/>
    <p:sldId id="258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  <p:sldId id="277" r:id="rId22"/>
    <p:sldId id="278" r:id="rId23"/>
    <p:sldId id="281" r:id="rId24"/>
    <p:sldId id="282" r:id="rId25"/>
    <p:sldId id="276" r:id="rId26"/>
    <p:sldId id="279" r:id="rId27"/>
    <p:sldId id="280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9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0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2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6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15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4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8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6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4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5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82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B667-BB82-41F5-A868-4CCE9854C5E2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7B2A5-2AC2-48B6-A1B1-C4CC378BE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925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16" y="1219200"/>
            <a:ext cx="8370683" cy="4525963"/>
          </a:xfrm>
        </p:spPr>
        <p:txBody>
          <a:bodyPr/>
          <a:lstStyle/>
          <a:p>
            <a:r>
              <a:rPr lang="en-US" b="1" dirty="0" smtClean="0"/>
              <a:t>Saturday</a:t>
            </a:r>
            <a:r>
              <a:rPr lang="en-US" dirty="0" smtClean="0"/>
              <a:t> is the LAST day for data collection</a:t>
            </a:r>
          </a:p>
          <a:p>
            <a:r>
              <a:rPr lang="en-US" dirty="0" smtClean="0"/>
              <a:t>Field Trip – </a:t>
            </a:r>
            <a:r>
              <a:rPr lang="en-US" u="sng" dirty="0" smtClean="0"/>
              <a:t>LEAVE </a:t>
            </a:r>
            <a:r>
              <a:rPr lang="en-US" u="sng" dirty="0" err="1" smtClean="0"/>
              <a:t>Harvill</a:t>
            </a:r>
            <a:r>
              <a:rPr lang="en-US" u="sng" dirty="0" smtClean="0"/>
              <a:t> at 8:30am</a:t>
            </a:r>
          </a:p>
          <a:p>
            <a:r>
              <a:rPr lang="en-US" dirty="0" smtClean="0"/>
              <a:t>ALL Data must be </a:t>
            </a:r>
            <a:r>
              <a:rPr lang="en-US" b="1" dirty="0" smtClean="0"/>
              <a:t>digitized by class on Tuesday </a:t>
            </a:r>
          </a:p>
          <a:p>
            <a:pPr lvl="1"/>
            <a:r>
              <a:rPr lang="en-US" dirty="0" smtClean="0"/>
              <a:t>We will doing our analyses during class</a:t>
            </a:r>
          </a:p>
          <a:p>
            <a:r>
              <a:rPr lang="en-US" dirty="0" smtClean="0"/>
              <a:t>TODAY:</a:t>
            </a:r>
            <a:endParaRPr lang="en-US" dirty="0"/>
          </a:p>
        </p:txBody>
      </p:sp>
      <p:pic>
        <p:nvPicPr>
          <p:cNvPr id="4" name="Picture 2" descr="http://www.phdcomics.com/comics/archive/phd053104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662" y="4004498"/>
            <a:ext cx="6233311" cy="270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95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r>
              <a:rPr lang="en-US" dirty="0" smtClean="0"/>
              <a:t>Have a natural zero</a:t>
            </a:r>
          </a:p>
          <a:p>
            <a:pPr lvl="1"/>
            <a:r>
              <a:rPr lang="en-US" dirty="0" smtClean="0"/>
              <a:t>Zero is an endpoint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Are </a:t>
            </a:r>
            <a:r>
              <a:rPr lang="en-US" b="1" dirty="0" smtClean="0"/>
              <a:t>continuous</a:t>
            </a:r>
          </a:p>
          <a:p>
            <a:pPr lvl="1"/>
            <a:r>
              <a:rPr lang="en-US" dirty="0" smtClean="0"/>
              <a:t>All values are measureable</a:t>
            </a:r>
          </a:p>
          <a:p>
            <a:pPr lvl="2"/>
            <a:r>
              <a:rPr lang="en-US" sz="2800" dirty="0" smtClean="0"/>
              <a:t>Tree DBH: 0 – inf.</a:t>
            </a:r>
          </a:p>
          <a:p>
            <a:pPr lvl="2"/>
            <a:r>
              <a:rPr lang="en-US" sz="2800" dirty="0" smtClean="0"/>
              <a:t>Tree HT: 0 – inf. 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7200" y="1729846"/>
            <a:ext cx="4800600" cy="436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754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ocialresearchmethods.net/kb/Assets/images/measlev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48000"/>
            <a:ext cx="4321791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00200" y="63246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http://www.socialresearchmethods.net/kb/measlevl.php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3825"/>
            <a:ext cx="6962448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00200" y="5939477"/>
            <a:ext cx="2314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http://goo.gl/5WubdQ</a:t>
            </a:r>
          </a:p>
        </p:txBody>
      </p:sp>
    </p:spTree>
    <p:extLst>
      <p:ext uri="{BB962C8B-B14F-4D97-AF65-F5344CB8AC3E}">
        <p14:creationId xmlns:p14="http://schemas.microsoft.com/office/powerpoint/2010/main" val="33313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19200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We have our data!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Now what do we do?</a:t>
            </a:r>
            <a:endParaRPr lang="en-US" dirty="0"/>
          </a:p>
        </p:txBody>
      </p:sp>
      <p:pic>
        <p:nvPicPr>
          <p:cNvPr id="8194" name="Picture 2" descr="http://www.martyduren.com/wp-content/uploads/2012/08/confuse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287" y="3048000"/>
            <a:ext cx="4543425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7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Descriptive Statistics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Mean</a:t>
            </a:r>
          </a:p>
          <a:p>
            <a:endParaRPr lang="en-US" dirty="0"/>
          </a:p>
          <a:p>
            <a:r>
              <a:rPr lang="en-US" dirty="0" smtClean="0"/>
              <a:t>Median</a:t>
            </a:r>
          </a:p>
          <a:p>
            <a:endParaRPr lang="en-US" dirty="0"/>
          </a:p>
          <a:p>
            <a:r>
              <a:rPr lang="en-US" dirty="0" smtClean="0"/>
              <a:t>Mode</a:t>
            </a:r>
          </a:p>
          <a:p>
            <a:endParaRPr lang="en-US" dirty="0"/>
          </a:p>
          <a:p>
            <a:r>
              <a:rPr lang="en-US" dirty="0" smtClean="0"/>
              <a:t>Standard Deviation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52600"/>
            <a:ext cx="45815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295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92500"/>
              </a:bodyPr>
              <a:lstStyle/>
              <a:p>
                <a:endParaRPr lang="en-US" dirty="0" smtClean="0"/>
              </a:p>
              <a:p>
                <a:r>
                  <a:rPr lang="en-US" dirty="0" smtClean="0"/>
                  <a:t>The AVERAGE of your data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6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3600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600" i="1" smtClean="0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sz="3600" i="1" smtClean="0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sz="3600" b="0" i="1" smtClean="0">
                                <a:latin typeface="Cambria Math"/>
                              </a:rPr>
                              <m:t>𝑥</m:t>
                            </m:r>
                          </m:e>
                        </m:nary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In excel: =AVERAGE()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 smtClean="0"/>
                  <a:t>Useful for understanding “normal” condition</a:t>
                </a:r>
              </a:p>
              <a:p>
                <a:pPr lvl="1"/>
                <a:r>
                  <a:rPr lang="en-US" dirty="0" smtClean="0"/>
                  <a:t>“On average, …”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2"/>
                <a:stretch>
                  <a:fillRect l="-22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http://upload.wikimedia.org/wikipedia/commons/3/38/Derek_Jeter_batting_stance_allis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870" y="1447800"/>
            <a:ext cx="3493129" cy="5239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403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middle point of your data</a:t>
            </a:r>
          </a:p>
          <a:p>
            <a:endParaRPr lang="en-US" dirty="0"/>
          </a:p>
          <a:p>
            <a:r>
              <a:rPr lang="en-US" dirty="0" smtClean="0"/>
              <a:t>Where 50% lies above and 50% below</a:t>
            </a:r>
          </a:p>
          <a:p>
            <a:endParaRPr lang="en-US" dirty="0" smtClean="0"/>
          </a:p>
          <a:p>
            <a:r>
              <a:rPr lang="en-US" dirty="0" smtClean="0"/>
              <a:t>Why Median vs. Mean?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Common example: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Median incomes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44162"/>
            <a:ext cx="471349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16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point with the greatest number of occurrences</a:t>
            </a:r>
          </a:p>
          <a:p>
            <a:endParaRPr lang="en-US" dirty="0" smtClean="0"/>
          </a:p>
          <a:p>
            <a:r>
              <a:rPr lang="en-US" dirty="0" smtClean="0"/>
              <a:t>The peak of the </a:t>
            </a:r>
            <a:r>
              <a:rPr lang="en-US" dirty="0" smtClean="0"/>
              <a:t>distribution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You may not have measured the “average tree” or the “median tree”, but you ALWAYS have a mode.</a:t>
            </a:r>
            <a:endParaRPr lang="en-US" dirty="0"/>
          </a:p>
        </p:txBody>
      </p:sp>
      <p:pic>
        <p:nvPicPr>
          <p:cNvPr id="12290" name="Picture 2" descr="http://sphweb.bumc.bu.edu/otlt/mph-modules/bs/bs704_probability/Skew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924" y="1828800"/>
            <a:ext cx="45288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98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Deviation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048124"/>
            <a:ext cx="8001000" cy="2657475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spread</a:t>
            </a:r>
            <a:r>
              <a:rPr lang="en-US" dirty="0" smtClean="0"/>
              <a:t> about the mean</a:t>
            </a:r>
          </a:p>
          <a:p>
            <a:endParaRPr lang="en-US" dirty="0"/>
          </a:p>
          <a:p>
            <a:r>
              <a:rPr lang="en-US" dirty="0" smtClean="0"/>
              <a:t>How </a:t>
            </a:r>
            <a:r>
              <a:rPr lang="en-US" i="1" dirty="0" smtClean="0"/>
              <a:t>variable</a:t>
            </a:r>
            <a:r>
              <a:rPr lang="en-US" dirty="0" smtClean="0"/>
              <a:t> your data are.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58102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0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Activity:</a:t>
            </a:r>
            <a:br>
              <a:rPr lang="en-US" dirty="0" smtClean="0"/>
            </a:br>
            <a:r>
              <a:rPr lang="en-US" dirty="0" smtClean="0"/>
              <a:t>Find </a:t>
            </a:r>
            <a:r>
              <a:rPr lang="en-US" dirty="0" smtClean="0"/>
              <a:t>the descriptive stats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1, 1, 2, 3, 4, 4, 5, 6, 6, 6, 7, 7, 8, 8, 9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Mean: </a:t>
            </a:r>
          </a:p>
          <a:p>
            <a:r>
              <a:rPr lang="en-US" dirty="0" smtClean="0"/>
              <a:t>Median:</a:t>
            </a:r>
          </a:p>
          <a:p>
            <a:r>
              <a:rPr lang="en-US" dirty="0" smtClean="0"/>
              <a:t>Mode: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4038600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77 / 15 = 5.1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46437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5181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6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160020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Basic Statistical tests:</a:t>
            </a:r>
            <a:br>
              <a:rPr lang="en-US" dirty="0" smtClean="0"/>
            </a:br>
            <a:r>
              <a:rPr lang="en-US" dirty="0" smtClean="0"/>
              <a:t>Looking for </a:t>
            </a:r>
            <a:r>
              <a:rPr lang="en-US" dirty="0" smtClean="0"/>
              <a:t>relationships</a:t>
            </a:r>
            <a:endParaRPr lang="en-US" dirty="0"/>
          </a:p>
        </p:txBody>
      </p:sp>
      <p:pic>
        <p:nvPicPr>
          <p:cNvPr id="1028" name="Picture 4" descr="http://www.phdcomics.com/comics/archive/phd012111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56" y="3200400"/>
            <a:ext cx="720968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48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Data Types </a:t>
            </a:r>
            <a:br>
              <a:rPr lang="en-US" sz="5400" dirty="0" smtClean="0"/>
            </a:br>
            <a:r>
              <a:rPr lang="en-US" sz="5400" dirty="0" smtClean="0"/>
              <a:t>&amp;</a:t>
            </a:r>
            <a:br>
              <a:rPr lang="en-US" sz="5400" dirty="0" smtClean="0"/>
            </a:br>
            <a:r>
              <a:rPr lang="en-US" sz="5400" dirty="0" smtClean="0"/>
              <a:t>Data Analysis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243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Relationship?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two variables associate</a:t>
            </a:r>
          </a:p>
          <a:p>
            <a:endParaRPr lang="en-US" dirty="0"/>
          </a:p>
          <a:p>
            <a:r>
              <a:rPr lang="en-US" dirty="0" smtClean="0"/>
              <a:t>Are taller men more heavy?</a:t>
            </a:r>
          </a:p>
          <a:p>
            <a:endParaRPr lang="en-US" dirty="0"/>
          </a:p>
          <a:p>
            <a:r>
              <a:rPr lang="en-US" dirty="0" smtClean="0"/>
              <a:t>Are faster pitchers often right handed?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8200" y="1981200"/>
            <a:ext cx="4267199" cy="388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518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dependence of one variable on another</a:t>
            </a:r>
          </a:p>
          <a:p>
            <a:endParaRPr lang="en-US" dirty="0"/>
          </a:p>
          <a:p>
            <a:r>
              <a:rPr lang="en-US" dirty="0" smtClean="0"/>
              <a:t>Correlation that is a </a:t>
            </a:r>
            <a:r>
              <a:rPr lang="en-US" b="1" dirty="0" smtClean="0"/>
              <a:t>metric</a:t>
            </a:r>
            <a:r>
              <a:rPr lang="en-US" dirty="0" smtClean="0"/>
              <a:t> that tells you how strongly </a:t>
            </a:r>
            <a:r>
              <a:rPr lang="en-US" i="1" dirty="0" smtClean="0"/>
              <a:t>related</a:t>
            </a:r>
            <a:r>
              <a:rPr lang="en-US" dirty="0" smtClean="0"/>
              <a:t> your variables are</a:t>
            </a:r>
          </a:p>
          <a:p>
            <a:endParaRPr lang="en-US" dirty="0"/>
          </a:p>
          <a:p>
            <a:r>
              <a:rPr lang="en-US" dirty="0" smtClean="0"/>
              <a:t>Metric is noted as “r”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106" y="2057400"/>
            <a:ext cx="4675694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37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"/>
          <a:stretch/>
        </p:blipFill>
        <p:spPr bwMode="auto">
          <a:xfrm>
            <a:off x="4800600" y="3323892"/>
            <a:ext cx="4114800" cy="2768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796" y="609600"/>
            <a:ext cx="4977355" cy="251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23892"/>
            <a:ext cx="37719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744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s.xkcd.com/comics/correl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481" y="1588883"/>
            <a:ext cx="6617039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21663" y="4953000"/>
            <a:ext cx="4100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Correlation ≠ Causation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7361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log.lib.umn.edu/vanm0049/psy1001section08spring2012/Psy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258" y="1447799"/>
            <a:ext cx="5761485" cy="3926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6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Quantify the relationship with a </a:t>
            </a:r>
            <a:r>
              <a:rPr lang="en-US" i="1" dirty="0" smtClean="0"/>
              <a:t>best-fit line</a:t>
            </a:r>
          </a:p>
          <a:p>
            <a:pPr lvl="1"/>
            <a:r>
              <a:rPr lang="en-US" dirty="0" smtClean="0"/>
              <a:t>Minimizes space between line and data points</a:t>
            </a:r>
          </a:p>
          <a:p>
            <a:pPr lvl="1"/>
            <a:r>
              <a:rPr lang="en-US" dirty="0" smtClean="0"/>
              <a:t>Often linear</a:t>
            </a:r>
          </a:p>
          <a:p>
            <a:pPr lvl="2"/>
            <a:r>
              <a:rPr lang="en-US" dirty="0" smtClean="0"/>
              <a:t>“Add </a:t>
            </a:r>
            <a:r>
              <a:rPr lang="en-US" dirty="0" err="1" smtClean="0"/>
              <a:t>Trendline</a:t>
            </a:r>
            <a:r>
              <a:rPr lang="en-US" dirty="0" smtClean="0"/>
              <a:t>” in Excel</a:t>
            </a:r>
          </a:p>
          <a:p>
            <a:pPr lvl="1"/>
            <a:r>
              <a:rPr lang="en-US" dirty="0" smtClean="0"/>
              <a:t>Produces an equation</a:t>
            </a:r>
          </a:p>
          <a:p>
            <a:pPr lvl="2"/>
            <a:r>
              <a:rPr lang="en-US" dirty="0" smtClean="0"/>
              <a:t>Y = </a:t>
            </a:r>
            <a:r>
              <a:rPr lang="en-US" dirty="0" err="1" smtClean="0"/>
              <a:t>mX</a:t>
            </a:r>
            <a:r>
              <a:rPr lang="en-US" dirty="0" smtClean="0"/>
              <a:t> + b</a:t>
            </a:r>
          </a:p>
          <a:p>
            <a:endParaRPr lang="en-US" dirty="0" smtClean="0"/>
          </a:p>
          <a:p>
            <a:r>
              <a:rPr lang="en-US" dirty="0" smtClean="0"/>
              <a:t>This allows for </a:t>
            </a:r>
            <a:r>
              <a:rPr lang="en-US" i="1" dirty="0" smtClean="0"/>
              <a:t>prediction</a:t>
            </a:r>
            <a:r>
              <a:rPr lang="en-US" dirty="0"/>
              <a:t>!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</a:t>
            </a:r>
            <a:r>
              <a:rPr lang="en-US" baseline="30000" dirty="0" smtClean="0"/>
              <a:t>2</a:t>
            </a:r>
            <a:r>
              <a:rPr lang="en-US" dirty="0" smtClean="0"/>
              <a:t> is </a:t>
            </a:r>
            <a:r>
              <a:rPr lang="en-US" dirty="0" smtClean="0"/>
              <a:t>the </a:t>
            </a:r>
            <a:r>
              <a:rPr lang="en-US" dirty="0" smtClean="0"/>
              <a:t>proportion </a:t>
            </a:r>
            <a:r>
              <a:rPr lang="en-US" dirty="0" smtClean="0"/>
              <a:t>of explained variance</a:t>
            </a:r>
          </a:p>
          <a:p>
            <a:pPr lvl="1"/>
            <a:r>
              <a:rPr lang="en-US" dirty="0" smtClean="0"/>
              <a:t>0-1, higher the better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417293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289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Statistical test for whether two samples are different</a:t>
            </a:r>
          </a:p>
          <a:p>
            <a:pPr lvl="1"/>
            <a:r>
              <a:rPr lang="en-US" dirty="0" smtClean="0"/>
              <a:t>Uses mean and standard deviation</a:t>
            </a:r>
          </a:p>
          <a:p>
            <a:pPr lvl="1"/>
            <a:r>
              <a:rPr lang="en-US" dirty="0" smtClean="0"/>
              <a:t>Easy to do in Excel.</a:t>
            </a:r>
          </a:p>
          <a:p>
            <a:endParaRPr lang="en-US" dirty="0"/>
          </a:p>
          <a:p>
            <a:r>
              <a:rPr lang="en-US" dirty="0" smtClean="0"/>
              <a:t>Produces a </a:t>
            </a:r>
            <a:r>
              <a:rPr lang="en-US" i="1" dirty="0" smtClean="0"/>
              <a:t>p</a:t>
            </a:r>
            <a:r>
              <a:rPr lang="en-US" dirty="0" smtClean="0"/>
              <a:t>-value that tells whether or not to support the hypothesis that the two samples are the same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p</a:t>
            </a:r>
            <a:r>
              <a:rPr lang="en-US" dirty="0" smtClean="0"/>
              <a:t> close to zero means that they are NOT the same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2862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826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62000" y="9144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Now that you know some statistics:</a:t>
            </a:r>
            <a:endParaRPr lang="en-US" dirty="0"/>
          </a:p>
        </p:txBody>
      </p:sp>
      <p:pic>
        <p:nvPicPr>
          <p:cNvPr id="2050" name="Picture 2" descr="http://www.phdcomics.com/comics/archive/phd081310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156" y="2590800"/>
            <a:ext cx="720968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9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7963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03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data</a:t>
            </a:r>
          </a:p>
          <a:p>
            <a:pPr lvl="1"/>
            <a:r>
              <a:rPr lang="en-US" dirty="0" smtClean="0"/>
              <a:t>Nominal, ordinal, interval, ratio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Descriptive </a:t>
            </a:r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Mean, Median, Mode, standard deviation</a:t>
            </a:r>
          </a:p>
          <a:p>
            <a:endParaRPr lang="en-US" dirty="0" smtClean="0"/>
          </a:p>
          <a:p>
            <a:r>
              <a:rPr lang="en-US" dirty="0" smtClean="0"/>
              <a:t>Basic statistical tests</a:t>
            </a:r>
            <a:endParaRPr lang="en-US" dirty="0" smtClean="0"/>
          </a:p>
          <a:p>
            <a:pPr lvl="1"/>
            <a:r>
              <a:rPr lang="en-US" dirty="0" smtClean="0"/>
              <a:t>Correlation, regression, t-test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5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collect and analyze data?</a:t>
            </a:r>
            <a:endParaRPr lang="en-US" dirty="0"/>
          </a:p>
        </p:txBody>
      </p:sp>
      <p:pic>
        <p:nvPicPr>
          <p:cNvPr id="4" name="Content Placeholder 3" descr="Thinning Study_A7+B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219200"/>
            <a:ext cx="7315200" cy="428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4978" y="5562600"/>
            <a:ext cx="67687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Make the world more understandable &amp; apparent.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Test hypotheses about the natural world.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Discover patterns that are not readily visible.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356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digression: Is “Data” plural?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Plural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Our data show that the earth is round.</a:t>
            </a:r>
          </a:p>
          <a:p>
            <a:endParaRPr lang="en-US" dirty="0"/>
          </a:p>
          <a:p>
            <a:r>
              <a:rPr lang="en-US" dirty="0" smtClean="0"/>
              <a:t>These data were produced by regression.</a:t>
            </a:r>
          </a:p>
          <a:p>
            <a:endParaRPr lang="en-US" dirty="0"/>
          </a:p>
          <a:p>
            <a:r>
              <a:rPr lang="en-US" dirty="0" smtClean="0"/>
              <a:t>The data are quite clear.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Singular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Our data shows that the earth is round.</a:t>
            </a:r>
          </a:p>
          <a:p>
            <a:endParaRPr lang="en-US" dirty="0"/>
          </a:p>
          <a:p>
            <a:r>
              <a:rPr lang="en-US" dirty="0" smtClean="0"/>
              <a:t>This data was produced by regression.</a:t>
            </a:r>
          </a:p>
          <a:p>
            <a:endParaRPr lang="en-US" dirty="0"/>
          </a:p>
          <a:p>
            <a:r>
              <a:rPr lang="en-US" dirty="0" smtClean="0"/>
              <a:t>The data is quite clear.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5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288382"/>
            <a:ext cx="7772400" cy="228123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There are many </a:t>
            </a:r>
            <a:r>
              <a:rPr lang="en-US" u="sng" dirty="0" smtClean="0"/>
              <a:t>types of data</a:t>
            </a:r>
            <a:r>
              <a:rPr lang="en-US" dirty="0"/>
              <a:t>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it’s up to you to know what type you have so you will know what to do with them.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5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“Nominal”, like </a:t>
            </a:r>
            <a:r>
              <a:rPr lang="en-US" i="1" dirty="0" smtClean="0"/>
              <a:t>names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 quantitative, not measurable</a:t>
            </a:r>
          </a:p>
          <a:p>
            <a:endParaRPr lang="en-US" dirty="0" smtClean="0"/>
          </a:p>
          <a:p>
            <a:r>
              <a:rPr lang="en-US" dirty="0" smtClean="0"/>
              <a:t>Often as </a:t>
            </a:r>
            <a:r>
              <a:rPr lang="en-US" i="1" dirty="0" smtClean="0"/>
              <a:t>categories </a:t>
            </a:r>
            <a:r>
              <a:rPr lang="en-US" dirty="0" smtClean="0"/>
              <a:t>or </a:t>
            </a:r>
            <a:r>
              <a:rPr lang="en-US" i="1" dirty="0" smtClean="0"/>
              <a:t>groups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6800" y="2178867"/>
            <a:ext cx="3035929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75539" y="3702867"/>
            <a:ext cx="2838450" cy="109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99701" y="6172200"/>
            <a:ext cx="2314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http://goo.gl/5WubdQ</a:t>
            </a:r>
          </a:p>
        </p:txBody>
      </p:sp>
    </p:spTree>
    <p:extLst>
      <p:ext uri="{BB962C8B-B14F-4D97-AF65-F5344CB8AC3E}">
        <p14:creationId xmlns:p14="http://schemas.microsoft.com/office/powerpoint/2010/main" val="351317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Ordinal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Values are </a:t>
            </a:r>
            <a:r>
              <a:rPr lang="en-US" i="1" dirty="0" smtClean="0"/>
              <a:t>ordered</a:t>
            </a:r>
            <a:endParaRPr lang="en-US" dirty="0"/>
          </a:p>
          <a:p>
            <a:pPr lvl="1"/>
            <a:r>
              <a:rPr lang="en-US" dirty="0" smtClean="0"/>
              <a:t>The order is significant</a:t>
            </a:r>
          </a:p>
          <a:p>
            <a:endParaRPr lang="en-US" dirty="0" smtClean="0"/>
          </a:p>
          <a:p>
            <a:r>
              <a:rPr lang="en-US" i="1" dirty="0" smtClean="0"/>
              <a:t>Differences</a:t>
            </a:r>
            <a:r>
              <a:rPr lang="en-US" dirty="0" smtClean="0"/>
              <a:t> between them are not meaningful.</a:t>
            </a:r>
          </a:p>
          <a:p>
            <a:endParaRPr lang="en-US" dirty="0"/>
          </a:p>
          <a:p>
            <a:r>
              <a:rPr lang="en-US" b="1" dirty="0" smtClean="0"/>
              <a:t>Rankings</a:t>
            </a:r>
          </a:p>
          <a:p>
            <a:r>
              <a:rPr lang="en-US" b="1" dirty="0" smtClean="0"/>
              <a:t>Surveys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10200" y="1981200"/>
            <a:ext cx="2166042" cy="1607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01675" y="3886200"/>
            <a:ext cx="2783092" cy="159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99701" y="6172200"/>
            <a:ext cx="2314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http://goo.gl/5WubdQ</a:t>
            </a:r>
          </a:p>
        </p:txBody>
      </p:sp>
    </p:spTree>
    <p:extLst>
      <p:ext uri="{BB962C8B-B14F-4D97-AF65-F5344CB8AC3E}">
        <p14:creationId xmlns:p14="http://schemas.microsoft.com/office/powerpoint/2010/main" val="244433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Interval 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366266"/>
          </a:xfrm>
        </p:spPr>
        <p:txBody>
          <a:bodyPr>
            <a:normAutofit/>
          </a:bodyPr>
          <a:lstStyle/>
          <a:p>
            <a:r>
              <a:rPr lang="en-US" dirty="0" smtClean="0"/>
              <a:t>Values are equally split</a:t>
            </a:r>
          </a:p>
          <a:p>
            <a:r>
              <a:rPr lang="en-US" dirty="0" smtClean="0"/>
              <a:t>Zero is a value, not an endpoint.</a:t>
            </a:r>
          </a:p>
          <a:p>
            <a:r>
              <a:rPr lang="en-US" dirty="0" smtClean="0"/>
              <a:t>Think </a:t>
            </a:r>
            <a:r>
              <a:rPr lang="en-US" b="1" dirty="0" smtClean="0"/>
              <a:t>temperature:</a:t>
            </a:r>
          </a:p>
          <a:p>
            <a:pPr lvl="1"/>
            <a:r>
              <a:rPr lang="en-US" dirty="0" smtClean="0"/>
              <a:t>A 5</a:t>
            </a:r>
            <a:r>
              <a:rPr lang="en-US" dirty="0" smtClean="0"/>
              <a:t>⁰ </a:t>
            </a:r>
            <a:r>
              <a:rPr lang="en-US" dirty="0" smtClean="0"/>
              <a:t>increase </a:t>
            </a:r>
            <a:r>
              <a:rPr lang="en-US" dirty="0" smtClean="0"/>
              <a:t>is </a:t>
            </a:r>
            <a:r>
              <a:rPr lang="en-US" dirty="0" smtClean="0"/>
              <a:t>the same amount regardless of the temperature</a:t>
            </a:r>
          </a:p>
          <a:p>
            <a:pPr lvl="1"/>
            <a:r>
              <a:rPr lang="en-US" dirty="0" smtClean="0"/>
              <a:t>0⁰ is a value along the spectrum</a:t>
            </a:r>
          </a:p>
          <a:p>
            <a:pPr lvl="2"/>
            <a:r>
              <a:rPr lang="en-US" dirty="0" smtClean="0"/>
              <a:t>You can’t have no temperature*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195465"/>
            <a:ext cx="32766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6386290"/>
            <a:ext cx="4747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Unless you’re using </a:t>
            </a:r>
            <a:r>
              <a:rPr lang="en-US" sz="1600" dirty="0" smtClean="0"/>
              <a:t>kelvin (and that’s bad grammar!).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407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618</Words>
  <Application>Microsoft Office PowerPoint</Application>
  <PresentationFormat>On-screen Show (4:3)</PresentationFormat>
  <Paragraphs>161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Announcements</vt:lpstr>
      <vt:lpstr>Data Types  &amp; Data Analysis</vt:lpstr>
      <vt:lpstr>Outline</vt:lpstr>
      <vt:lpstr>Why collect and analyze data?</vt:lpstr>
      <vt:lpstr>A digression: Is “Data” plural?</vt:lpstr>
      <vt:lpstr>There are many types of data.   it’s up to you to know what type you have so you will know what to do with them.</vt:lpstr>
      <vt:lpstr>Nominal Data</vt:lpstr>
      <vt:lpstr>Ordinal Data</vt:lpstr>
      <vt:lpstr>Interval Data</vt:lpstr>
      <vt:lpstr>Ratio Data</vt:lpstr>
      <vt:lpstr>PowerPoint Presentation</vt:lpstr>
      <vt:lpstr>We have our data!  Now what do we do?</vt:lpstr>
      <vt:lpstr>Descriptive Statistics</vt:lpstr>
      <vt:lpstr>Mean</vt:lpstr>
      <vt:lpstr>Median</vt:lpstr>
      <vt:lpstr>Mode</vt:lpstr>
      <vt:lpstr>Standard Deviation</vt:lpstr>
      <vt:lpstr>Activity: Find the descriptive stats</vt:lpstr>
      <vt:lpstr>Basic Statistical tests: Looking for relationships</vt:lpstr>
      <vt:lpstr>What’s a Relationship?</vt:lpstr>
      <vt:lpstr>Correlation</vt:lpstr>
      <vt:lpstr>PowerPoint Presentation</vt:lpstr>
      <vt:lpstr>PowerPoint Presentation</vt:lpstr>
      <vt:lpstr>PowerPoint Presentation</vt:lpstr>
      <vt:lpstr>Regression</vt:lpstr>
      <vt:lpstr>T-test</vt:lpstr>
      <vt:lpstr>Now that you know some statistics: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</dc:title>
  <dc:creator>Chris Guiterman</dc:creator>
  <cp:lastModifiedBy>Chris Guiterman</cp:lastModifiedBy>
  <cp:revision>50</cp:revision>
  <dcterms:created xsi:type="dcterms:W3CDTF">2014-04-03T03:17:21Z</dcterms:created>
  <dcterms:modified xsi:type="dcterms:W3CDTF">2014-04-06T22:41:22Z</dcterms:modified>
</cp:coreProperties>
</file>