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notesMasterIdLst>
    <p:notesMasterId r:id="rId17"/>
  </p:notesMasterIdLst>
  <p:sldIdLst>
    <p:sldId id="268" r:id="rId3"/>
    <p:sldId id="271" r:id="rId4"/>
    <p:sldId id="263" r:id="rId5"/>
    <p:sldId id="262" r:id="rId6"/>
    <p:sldId id="269" r:id="rId7"/>
    <p:sldId id="272" r:id="rId8"/>
    <p:sldId id="273" r:id="rId9"/>
    <p:sldId id="270" r:id="rId10"/>
    <p:sldId id="257" r:id="rId11"/>
    <p:sldId id="259" r:id="rId12"/>
    <p:sldId id="267" r:id="rId13"/>
    <p:sldId id="265" r:id="rId14"/>
    <p:sldId id="264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00" autoAdjust="0"/>
  </p:normalViewPr>
  <p:slideViewPr>
    <p:cSldViewPr>
      <p:cViewPr>
        <p:scale>
          <a:sx n="70" d="100"/>
          <a:sy n="70" d="100"/>
        </p:scale>
        <p:origin x="-1386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2B9CA-2B9D-4F85-AC92-BCD954324F5D}" type="datetimeFigureOut">
              <a:rPr lang="en-US" smtClean="0"/>
              <a:pPr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D6787-03E2-4538-8771-1DC4622621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0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UA: Buildings </a:t>
            </a:r>
            <a:r>
              <a:rPr lang="en-US" smtClean="0"/>
              <a:t>block wind</a:t>
            </a:r>
            <a:r>
              <a:rPr lang="en-US" baseline="0" smtClean="0"/>
              <a:t> and</a:t>
            </a:r>
            <a:r>
              <a:rPr lang="en-US" smtClean="0"/>
              <a:t> </a:t>
            </a:r>
            <a:r>
              <a:rPr lang="en-US" dirty="0" smtClean="0"/>
              <a:t>could block the sun </a:t>
            </a:r>
            <a:r>
              <a:rPr lang="en-US" smtClean="0"/>
              <a:t>as well,</a:t>
            </a:r>
            <a:r>
              <a:rPr lang="en-US" baseline="0" smtClean="0"/>
              <a:t> </a:t>
            </a:r>
            <a:r>
              <a:rPr lang="en-US" smtClean="0"/>
              <a:t>pavement </a:t>
            </a:r>
            <a:r>
              <a:rPr lang="en-US" dirty="0" smtClean="0"/>
              <a:t>increases temperature,</a:t>
            </a:r>
            <a:r>
              <a:rPr lang="en-US" baseline="0" dirty="0" smtClean="0"/>
              <a:t> exhaust can affect temperature. Maybe other stuff. </a:t>
            </a:r>
          </a:p>
          <a:p>
            <a:r>
              <a:rPr lang="en-US" baseline="0" dirty="0" smtClean="0"/>
              <a:t>The NRCC station is designed appropriately so that it is over grass, far from trees and buildings. The UA station is in the list of top 10 worst-sited weather stations.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6787-03E2-4538-8771-1DC46226213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04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15B1B-CC68-42C5-9AF8-1D1A0A5403C4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6B505-30D4-4017-AFD1-8C6CACF3C1A1}" type="slidenum">
              <a:rPr lang="en-US"/>
              <a:pPr/>
              <a:t>10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AD183-1EA7-40B5-BE6D-3F45E88E7F8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7" descr="compassx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295400"/>
            <a:ext cx="190976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F42F-9B40-45C4-8B5A-C0F42CD3A95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28804-4B82-4C85-B21F-FAAD9B17ADB0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AD183-1EA7-40B5-BE6D-3F45E88E7F8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7" descr="compassx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295400"/>
            <a:ext cx="190976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EB3D2-4F30-4709-AC99-93C9586B975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24ED-F41B-4471-93D8-2A063CD26F08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0E8B-6085-48FD-9FA7-FAE24181A8E7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614A-BD86-4764-B65A-06F49913549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BD40-0B33-456B-9B8A-17B128EA8EE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FBBF-6361-4887-93E2-CF79C51BD6C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AAFD-3859-41E5-9CAC-79D822876B7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EB3D2-4F30-4709-AC99-93C9586B9752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5498-AA77-4A80-BCD1-18FC4E8964E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8F42F-9B40-45C4-8B5A-C0F42CD3A95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28804-4B82-4C85-B21F-FAAD9B17ADB0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C24ED-F41B-4471-93D8-2A063CD26F08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10E8B-6085-48FD-9FA7-FAE24181A8E7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614A-BD86-4764-B65A-06F49913549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9BD40-0B33-456B-9B8A-17B128EA8EE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FBBF-6361-4887-93E2-CF79C51BD6C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DAAFD-3859-41E5-9CAC-79D822876B7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05498-AA77-4A80-BCD1-18FC4E8964E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4FBB1-61DF-40E6-90D3-BFACEB252093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4FBB1-61DF-40E6-90D3-BFACEB252093}" type="slidenum">
              <a:rPr 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  <a:ea typeface="+mj-ea"/>
                <a:cs typeface="+mj-cs"/>
              </a:rPr>
              <a:t>Announcements for 303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Midterm exam next week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Study session- TOMORROW 2/27 11am this room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Lab due next week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Peer assessment 3 due today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Short assignment 2 due today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Research proposal will be due March 19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 (details will be on D2L)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Relative Humidity</a:t>
            </a:r>
          </a:p>
        </p:txBody>
      </p:sp>
      <p:pic>
        <p:nvPicPr>
          <p:cNvPr id="60425" name="Picture 9" descr="07_0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60413"/>
            <a:ext cx="9144000" cy="5891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8072438" y="6521450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Figure  5.7</a:t>
            </a:r>
          </a:p>
        </p:txBody>
      </p:sp>
    </p:spTree>
    <p:extLst>
      <p:ext uri="{BB962C8B-B14F-4D97-AF65-F5344CB8AC3E}">
        <p14:creationId xmlns:p14="http://schemas.microsoft.com/office/powerpoint/2010/main" val="11980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Humidity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10" descr="ipg5e_fig_04_07.jpg"/>
          <p:cNvPicPr>
            <a:picLocks noChangeAspect="1"/>
          </p:cNvPicPr>
          <p:nvPr/>
        </p:nvPicPr>
        <p:blipFill>
          <a:blip r:embed="rId2" cstate="print"/>
          <a:srcRect b="47643"/>
          <a:stretch>
            <a:fillRect/>
          </a:stretch>
        </p:blipFill>
        <p:spPr bwMode="auto">
          <a:xfrm>
            <a:off x="685800" y="1354138"/>
            <a:ext cx="7812088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untitled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5791200"/>
            <a:ext cx="63309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6: 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locations </a:t>
            </a:r>
          </a:p>
          <a:p>
            <a:r>
              <a:rPr lang="en-US" dirty="0" smtClean="0"/>
              <a:t>Temperature (in C°)</a:t>
            </a:r>
          </a:p>
          <a:p>
            <a:r>
              <a:rPr lang="en-US" dirty="0" smtClean="0"/>
              <a:t>Relative Humidity</a:t>
            </a:r>
          </a:p>
          <a:p>
            <a:r>
              <a:rPr lang="en-US" dirty="0" smtClean="0"/>
              <a:t>Dew point</a:t>
            </a:r>
          </a:p>
          <a:p>
            <a:r>
              <a:rPr lang="en-US" dirty="0" smtClean="0"/>
              <a:t>Wind </a:t>
            </a:r>
            <a:r>
              <a:rPr lang="en-US" smtClean="0"/>
              <a:t>speed (m/s)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7127"/>
            <a:ext cx="3429000" cy="459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2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6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1) record temperature, dew point, wind speed</a:t>
            </a:r>
            <a:r>
              <a:rPr lang="en-US" dirty="0" smtClean="0">
                <a:effectLst/>
              </a:rPr>
              <a:t>, </a:t>
            </a:r>
            <a:r>
              <a:rPr lang="en-US" dirty="0">
                <a:effectLst/>
              </a:rPr>
              <a:t>and relative humidity every minute for approximately 90 minutes as you move around some (mostly) designated points on </a:t>
            </a:r>
            <a:r>
              <a:rPr lang="en-US" dirty="0" smtClean="0">
                <a:effectLst/>
              </a:rPr>
              <a:t>campus</a:t>
            </a:r>
          </a:p>
          <a:p>
            <a:r>
              <a:rPr lang="en-US" dirty="0" smtClean="0">
                <a:effectLst/>
              </a:rPr>
              <a:t> </a:t>
            </a:r>
            <a:r>
              <a:rPr lang="en-US" dirty="0">
                <a:effectLst/>
              </a:rPr>
              <a:t>2) produce several graphs of the data (at least 8, but more are allowed and encouraged</a:t>
            </a:r>
            <a:r>
              <a:rPr lang="en-US" dirty="0" smtClean="0">
                <a:effectLst/>
              </a:rPr>
              <a:t>)</a:t>
            </a:r>
          </a:p>
          <a:p>
            <a:pPr marL="742950" lvl="2" indent="-342900"/>
            <a:r>
              <a:rPr lang="en-US" dirty="0" smtClean="0">
                <a:effectLst/>
              </a:rPr>
              <a:t>label the graphs with the proper location (sunlit garden, shaded areas (tree, asphalt, water body, grass).</a:t>
            </a:r>
            <a:endParaRPr lang="en-US" dirty="0" smtClean="0"/>
          </a:p>
          <a:p>
            <a:endParaRPr lang="en-US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72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 the data into excel and produce at least 8 graphs of the data</a:t>
            </a:r>
          </a:p>
          <a:p>
            <a:r>
              <a:rPr lang="en-US" dirty="0" smtClean="0"/>
              <a:t>1000-1500 word write up (follow instructions on the lab)</a:t>
            </a:r>
          </a:p>
        </p:txBody>
      </p:sp>
    </p:spTree>
    <p:extLst>
      <p:ext uri="{BB962C8B-B14F-4D97-AF65-F5344CB8AC3E}">
        <p14:creationId xmlns:p14="http://schemas.microsoft.com/office/powerpoint/2010/main" val="26189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use the form provided under content</a:t>
            </a:r>
          </a:p>
          <a:p>
            <a:r>
              <a:rPr lang="en-US" dirty="0" smtClean="0"/>
              <a:t>The remaining peer evaluations and their corresponding labs are:</a:t>
            </a:r>
          </a:p>
          <a:p>
            <a:pPr lvl="1"/>
            <a:r>
              <a:rPr lang="en-US" dirty="0" smtClean="0"/>
              <a:t>Peer evaluation 3 – Labs 4, 5</a:t>
            </a:r>
          </a:p>
          <a:p>
            <a:pPr lvl="1"/>
            <a:r>
              <a:rPr lang="en-US" dirty="0" smtClean="0"/>
              <a:t>Peer evaluation 4 – Labs 6, 7</a:t>
            </a:r>
          </a:p>
          <a:p>
            <a:pPr lvl="1"/>
            <a:r>
              <a:rPr lang="en-US" dirty="0" smtClean="0"/>
              <a:t>Peer evaluation 5 – Labs 8-11, final project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Microclimates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9180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Microclimatology in field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Microclimate is the suite of climatic conditions measured in localized areas near the earth's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surface.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importance of microclimate in influencing ecological processes such as plant regeneration and growth, soil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respiration </a:t>
            </a:r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growth, soil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reparation, </a:t>
            </a:r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nutrient cycling, and wildlife habitat selection has became an essential component of current ecological research (Perry 1994).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06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Air Temperature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Temperature – the measure of the level of sensible heat of matter in any phase</a:t>
            </a:r>
          </a:p>
          <a:p>
            <a:r>
              <a:rPr lang="en-US" dirty="0" smtClean="0"/>
              <a:t>Factors that influence temperature: </a:t>
            </a:r>
          </a:p>
          <a:p>
            <a:pPr lvl="1"/>
            <a:r>
              <a:rPr lang="en-US" dirty="0" smtClean="0"/>
              <a:t>amount of sunlight </a:t>
            </a:r>
          </a:p>
          <a:p>
            <a:pPr lvl="1"/>
            <a:r>
              <a:rPr lang="en-US" dirty="0" smtClean="0"/>
              <a:t>presence (or lack) of water bodies </a:t>
            </a:r>
          </a:p>
          <a:p>
            <a:pPr lvl="1"/>
            <a:r>
              <a:rPr lang="en-US" dirty="0" smtClean="0"/>
              <a:t>elevation</a:t>
            </a:r>
          </a:p>
          <a:p>
            <a:pPr lvl="1"/>
            <a:r>
              <a:rPr lang="en-US" dirty="0" smtClean="0"/>
              <a:t>surface conditions (color, material, moisture)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Latent heat transfer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04800" y="2895600"/>
            <a:ext cx="1447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Solid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886200" y="2895600"/>
            <a:ext cx="1447800" cy="106680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Liquid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391400" y="2895600"/>
            <a:ext cx="1447800" cy="1066800"/>
          </a:xfrm>
          <a:prstGeom prst="roundRect">
            <a:avLst/>
          </a:prstGeom>
          <a:blipFill>
            <a:blip r:embed="rId3" cstate="print">
              <a:lum bright="6000" contrast="-6000"/>
            </a:blip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Gas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905000" y="2895600"/>
            <a:ext cx="1905000" cy="533400"/>
          </a:xfrm>
          <a:prstGeom prst="rightArrow">
            <a:avLst/>
          </a:prstGeom>
          <a:gradFill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Melting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5410200" y="2895600"/>
            <a:ext cx="1905000" cy="533400"/>
          </a:xfrm>
          <a:prstGeom prst="rightArrow">
            <a:avLst/>
          </a:prstGeom>
          <a:gradFill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Evaporation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1905000" y="3581400"/>
            <a:ext cx="1828800" cy="533400"/>
          </a:xfrm>
          <a:prstGeom prst="leftArrow">
            <a:avLst/>
          </a:prstGeom>
          <a:gradFill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Freezing</a:t>
            </a:r>
          </a:p>
        </p:txBody>
      </p:sp>
      <p:sp>
        <p:nvSpPr>
          <p:cNvPr id="15" name="Left Arrow 14"/>
          <p:cNvSpPr/>
          <p:nvPr/>
        </p:nvSpPr>
        <p:spPr>
          <a:xfrm>
            <a:off x="5410200" y="3581400"/>
            <a:ext cx="1828800" cy="533400"/>
          </a:xfrm>
          <a:prstGeom prst="leftArrow">
            <a:avLst/>
          </a:prstGeom>
          <a:gradFill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Condensation</a:t>
            </a:r>
          </a:p>
        </p:txBody>
      </p:sp>
      <p:sp>
        <p:nvSpPr>
          <p:cNvPr id="20" name="Curved Down Arrow 19"/>
          <p:cNvSpPr/>
          <p:nvPr/>
        </p:nvSpPr>
        <p:spPr>
          <a:xfrm>
            <a:off x="1219200" y="1752600"/>
            <a:ext cx="6629400" cy="914400"/>
          </a:xfrm>
          <a:prstGeom prst="curvedDownArrow">
            <a:avLst/>
          </a:prstGeom>
          <a:gradFill flip="none" rotWithShape="1"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07" name="TextBox 20"/>
          <p:cNvSpPr txBox="1">
            <a:spLocks noChangeArrowheads="1"/>
          </p:cNvSpPr>
          <p:nvPr/>
        </p:nvSpPr>
        <p:spPr bwMode="auto">
          <a:xfrm>
            <a:off x="3733800" y="1752600"/>
            <a:ext cx="1306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Sublimation</a:t>
            </a:r>
          </a:p>
        </p:txBody>
      </p:sp>
      <p:sp>
        <p:nvSpPr>
          <p:cNvPr id="22" name="Curved Down Arrow 21"/>
          <p:cNvSpPr/>
          <p:nvPr/>
        </p:nvSpPr>
        <p:spPr>
          <a:xfrm rot="10800000">
            <a:off x="1219200" y="4267200"/>
            <a:ext cx="6629400" cy="914400"/>
          </a:xfrm>
          <a:prstGeom prst="curvedDownArrow">
            <a:avLst/>
          </a:prstGeom>
          <a:gradFill flip="none" rotWithShape="1"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09" name="TextBox 22"/>
          <p:cNvSpPr txBox="1">
            <a:spLocks noChangeArrowheads="1"/>
          </p:cNvSpPr>
          <p:nvPr/>
        </p:nvSpPr>
        <p:spPr bwMode="auto">
          <a:xfrm>
            <a:off x="3902075" y="4800600"/>
            <a:ext cx="1203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Deposition</a:t>
            </a:r>
          </a:p>
        </p:txBody>
      </p:sp>
      <p:sp>
        <p:nvSpPr>
          <p:cNvPr id="24" name="Left-Right Arrow 23"/>
          <p:cNvSpPr/>
          <p:nvPr/>
        </p:nvSpPr>
        <p:spPr>
          <a:xfrm>
            <a:off x="533400" y="5791200"/>
            <a:ext cx="8153400" cy="762000"/>
          </a:xfrm>
          <a:prstGeom prst="leftRightArrow">
            <a:avLst/>
          </a:prstGeom>
          <a:gradFill>
            <a:gsLst>
              <a:gs pos="0">
                <a:srgbClr val="FF000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</a:rPr>
              <a:t>Heat released</a:t>
            </a:r>
            <a:r>
              <a:rPr lang="en-US" dirty="0">
                <a:solidFill>
                  <a:schemeClr val="tx1"/>
                </a:solidFill>
              </a:rPr>
              <a:t>					</a:t>
            </a:r>
            <a:r>
              <a:rPr lang="en-US" b="1" dirty="0">
                <a:solidFill>
                  <a:schemeClr val="tx1"/>
                </a:solidFill>
              </a:rPr>
              <a:t>Heat absorbed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station locations</a:t>
            </a:r>
            <a:endParaRPr lang="en-US" dirty="0"/>
          </a:p>
        </p:txBody>
      </p:sp>
      <p:pic>
        <p:nvPicPr>
          <p:cNvPr id="7" name="Picture 2" descr="D:\Senior Week\Taughannock\PDR_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733800"/>
            <a:ext cx="4419600" cy="331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might location affect the observations recorded at these two stations?</a:t>
            </a:r>
            <a:endParaRPr lang="en-US" dirty="0"/>
          </a:p>
        </p:txBody>
      </p:sp>
      <p:pic>
        <p:nvPicPr>
          <p:cNvPr id="9" name="Picture 4" descr="tucson_looking_west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3738801"/>
            <a:ext cx="4800600" cy="31953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97376" y="3352800"/>
            <a:ext cx="2129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University of Arizona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3352800"/>
            <a:ext cx="456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Northeast Regional Climate Center (Ithaca, NY)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Dew Point Temperature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temperature at which the air holds the maximum amount of water vapor possible (reaches </a:t>
            </a:r>
            <a:r>
              <a:rPr lang="en-US" i="1" u="sng" smtClean="0"/>
              <a:t>saturation</a:t>
            </a:r>
            <a:r>
              <a:rPr lang="en-US" smtClean="0"/>
              <a:t>), and cooling it further will result in condensation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Humidity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Times New Roman" pitchFamily="18" charset="0"/>
              </a:rPr>
              <a:t>Humidity- water vapor in the air</a:t>
            </a:r>
          </a:p>
          <a:p>
            <a:pPr lvl="1"/>
            <a:r>
              <a:rPr lang="en-US" dirty="0">
                <a:cs typeface="Times New Roman" pitchFamily="18" charset="0"/>
              </a:rPr>
              <a:t>Relative Humidity - the percentage of water vapor in the air compared to the maximum water vapor possible at a given </a:t>
            </a:r>
            <a:r>
              <a:rPr lang="en-US" dirty="0" smtClean="0">
                <a:cs typeface="Times New Roman" pitchFamily="18" charset="0"/>
              </a:rPr>
              <a:t>temperature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Absolute humidity: </a:t>
            </a:r>
            <a:r>
              <a:rPr lang="en-US" dirty="0">
                <a:cs typeface="Times New Roman" pitchFamily="18" charset="0"/>
              </a:rPr>
              <a:t> </a:t>
            </a:r>
            <a:r>
              <a:rPr lang="en-US" dirty="0" smtClean="0">
                <a:cs typeface="Times New Roman" pitchFamily="18" charset="0"/>
              </a:rPr>
              <a:t>Actual mass of water vapor</a:t>
            </a:r>
          </a:p>
          <a:p>
            <a:pPr lvl="1" eaLnBrk="1" hangingPunct="1"/>
            <a:r>
              <a:rPr lang="en-US" dirty="0" smtClean="0"/>
              <a:t>The warmer the temperature, the higher the amount of water vapor that </a:t>
            </a:r>
            <a:r>
              <a:rPr lang="en-US" u="sng" dirty="0" smtClean="0"/>
              <a:t>can be</a:t>
            </a:r>
            <a:r>
              <a:rPr lang="en-US" dirty="0" smtClean="0"/>
              <a:t> held</a:t>
            </a:r>
          </a:p>
          <a:p>
            <a:pPr lvl="1" eaLnBrk="1" hangingPunct="1"/>
            <a:r>
              <a:rPr lang="en-US" dirty="0" smtClean="0"/>
              <a:t>Example: if relative humidity is 50%, then it contains 1/2 the amount of water vapor it could hold at a given temperature</a:t>
            </a:r>
          </a:p>
          <a:p>
            <a:pPr lvl="1"/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2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469</Words>
  <Application>Microsoft Office PowerPoint</Application>
  <PresentationFormat>On-screen Show (4:3)</PresentationFormat>
  <Paragraphs>69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1_Office Theme</vt:lpstr>
      <vt:lpstr>PowerPoint Presentation</vt:lpstr>
      <vt:lpstr>Peer evaluations</vt:lpstr>
      <vt:lpstr>Lab today</vt:lpstr>
      <vt:lpstr>Microclimatology in field methods</vt:lpstr>
      <vt:lpstr>Air Temperature</vt:lpstr>
      <vt:lpstr>Latent heat transfer</vt:lpstr>
      <vt:lpstr>Weather station locations</vt:lpstr>
      <vt:lpstr>Dew Point Temperature</vt:lpstr>
      <vt:lpstr>Humidity</vt:lpstr>
      <vt:lpstr>Relative Humidity</vt:lpstr>
      <vt:lpstr>Relative Humidity</vt:lpstr>
      <vt:lpstr>Lab 6: Data collection</vt:lpstr>
      <vt:lpstr>Lab 6</vt:lpstr>
      <vt:lpstr>Lab 6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</dc:creator>
  <cp:lastModifiedBy>Kristina</cp:lastModifiedBy>
  <cp:revision>16</cp:revision>
  <dcterms:created xsi:type="dcterms:W3CDTF">2010-09-29T03:23:50Z</dcterms:created>
  <dcterms:modified xsi:type="dcterms:W3CDTF">2013-10-28T16:05:09Z</dcterms:modified>
</cp:coreProperties>
</file>