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9" r:id="rId2"/>
    <p:sldMasterId id="2147483691" r:id="rId3"/>
    <p:sldMasterId id="2147483751" r:id="rId4"/>
    <p:sldMasterId id="2147483763" r:id="rId5"/>
    <p:sldMasterId id="2147483775" r:id="rId6"/>
    <p:sldMasterId id="2147483799" r:id="rId7"/>
    <p:sldMasterId id="2147483811" r:id="rId8"/>
  </p:sldMasterIdLst>
  <p:notesMasterIdLst>
    <p:notesMasterId r:id="rId60"/>
  </p:notesMasterIdLst>
  <p:handoutMasterIdLst>
    <p:handoutMasterId r:id="rId61"/>
  </p:handoutMasterIdLst>
  <p:sldIdLst>
    <p:sldId id="349" r:id="rId9"/>
    <p:sldId id="419" r:id="rId10"/>
    <p:sldId id="403" r:id="rId11"/>
    <p:sldId id="404" r:id="rId12"/>
    <p:sldId id="405" r:id="rId13"/>
    <p:sldId id="420" r:id="rId14"/>
    <p:sldId id="410" r:id="rId15"/>
    <p:sldId id="411" r:id="rId16"/>
    <p:sldId id="413" r:id="rId17"/>
    <p:sldId id="414" r:id="rId18"/>
    <p:sldId id="416" r:id="rId19"/>
    <p:sldId id="418" r:id="rId20"/>
    <p:sldId id="424" r:id="rId21"/>
    <p:sldId id="425" r:id="rId22"/>
    <p:sldId id="426" r:id="rId23"/>
    <p:sldId id="427" r:id="rId24"/>
    <p:sldId id="428" r:id="rId25"/>
    <p:sldId id="429" r:id="rId26"/>
    <p:sldId id="430" r:id="rId27"/>
    <p:sldId id="397" r:id="rId28"/>
    <p:sldId id="398" r:id="rId29"/>
    <p:sldId id="258" r:id="rId30"/>
    <p:sldId id="402" r:id="rId31"/>
    <p:sldId id="328" r:id="rId32"/>
    <p:sldId id="329" r:id="rId33"/>
    <p:sldId id="330" r:id="rId34"/>
    <p:sldId id="331" r:id="rId35"/>
    <p:sldId id="421" r:id="rId36"/>
    <p:sldId id="332" r:id="rId37"/>
    <p:sldId id="333" r:id="rId38"/>
    <p:sldId id="334" r:id="rId39"/>
    <p:sldId id="422" r:id="rId40"/>
    <p:sldId id="295" r:id="rId41"/>
    <p:sldId id="345" r:id="rId42"/>
    <p:sldId id="337" r:id="rId43"/>
    <p:sldId id="338" r:id="rId44"/>
    <p:sldId id="339" r:id="rId45"/>
    <p:sldId id="344" r:id="rId46"/>
    <p:sldId id="423" r:id="rId47"/>
    <p:sldId id="297" r:id="rId48"/>
    <p:sldId id="392" r:id="rId49"/>
    <p:sldId id="296" r:id="rId50"/>
    <p:sldId id="298" r:id="rId51"/>
    <p:sldId id="299" r:id="rId52"/>
    <p:sldId id="303" r:id="rId53"/>
    <p:sldId id="321" r:id="rId54"/>
    <p:sldId id="348" r:id="rId55"/>
    <p:sldId id="401" r:id="rId56"/>
    <p:sldId id="399" r:id="rId57"/>
    <p:sldId id="291" r:id="rId58"/>
    <p:sldId id="400" r:id="rId59"/>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ＭＳ Ｐゴシック" pitchFamily="96"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96"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96"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96"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96" charset="-128"/>
        <a:cs typeface="+mn-cs"/>
      </a:defRPr>
    </a:lvl5pPr>
    <a:lvl6pPr marL="2286000" algn="l" defTabSz="914400" rtl="0" eaLnBrk="1" latinLnBrk="0" hangingPunct="1">
      <a:defRPr kern="1200">
        <a:solidFill>
          <a:schemeClr val="tx1"/>
        </a:solidFill>
        <a:latin typeface="Arial" charset="0"/>
        <a:ea typeface="ＭＳ Ｐゴシック" pitchFamily="96" charset="-128"/>
        <a:cs typeface="+mn-cs"/>
      </a:defRPr>
    </a:lvl6pPr>
    <a:lvl7pPr marL="2743200" algn="l" defTabSz="914400" rtl="0" eaLnBrk="1" latinLnBrk="0" hangingPunct="1">
      <a:defRPr kern="1200">
        <a:solidFill>
          <a:schemeClr val="tx1"/>
        </a:solidFill>
        <a:latin typeface="Arial" charset="0"/>
        <a:ea typeface="ＭＳ Ｐゴシック" pitchFamily="96" charset="-128"/>
        <a:cs typeface="+mn-cs"/>
      </a:defRPr>
    </a:lvl7pPr>
    <a:lvl8pPr marL="3200400" algn="l" defTabSz="914400" rtl="0" eaLnBrk="1" latinLnBrk="0" hangingPunct="1">
      <a:defRPr kern="1200">
        <a:solidFill>
          <a:schemeClr val="tx1"/>
        </a:solidFill>
        <a:latin typeface="Arial" charset="0"/>
        <a:ea typeface="ＭＳ Ｐゴシック" pitchFamily="96" charset="-128"/>
        <a:cs typeface="+mn-cs"/>
      </a:defRPr>
    </a:lvl8pPr>
    <a:lvl9pPr marL="3657600" algn="l" defTabSz="914400" rtl="0" eaLnBrk="1" latinLnBrk="0" hangingPunct="1">
      <a:defRPr kern="1200">
        <a:solidFill>
          <a:schemeClr val="tx1"/>
        </a:solidFill>
        <a:latin typeface="Arial" charset="0"/>
        <a:ea typeface="ＭＳ Ｐゴシック" pitchFamily="96"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FFFCC"/>
    <a:srgbClr val="FFFFFF"/>
    <a:srgbClr val="DDDDDD"/>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975" autoAdjust="0"/>
    <p:restoredTop sz="96092" autoAdjust="0"/>
  </p:normalViewPr>
  <p:slideViewPr>
    <p:cSldViewPr>
      <p:cViewPr>
        <p:scale>
          <a:sx n="66" d="100"/>
          <a:sy n="66" d="100"/>
        </p:scale>
        <p:origin x="-2850" y="-10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06D756-C219-4498-871E-12E1E5FB2326}" type="doc">
      <dgm:prSet loTypeId="urn:microsoft.com/office/officeart/2005/8/layout/cycle1" loCatId="cycle" qsTypeId="urn:microsoft.com/office/officeart/2005/8/quickstyle/simple1" qsCatId="simple" csTypeId="urn:microsoft.com/office/officeart/2005/8/colors/accent1_2" csCatId="accent1" phldr="1"/>
      <dgm:spPr/>
    </dgm:pt>
    <dgm:pt modelId="{DD81DFCF-59D3-4617-AE5E-9A4A2EBC11A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Identify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data requirements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Study area, Initial reconnaissance,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Scale, Maps, Timing,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Expert opinion, people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Evaluate Literature,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Secondary data</a:t>
          </a:r>
        </a:p>
      </dgm:t>
    </dgm:pt>
    <dgm:pt modelId="{71EC8BEA-8D9D-4FB4-952F-8ED06B0F3712}" type="parTrans" cxnId="{EC25AB90-2FA1-4C96-AF53-7164725E93E9}">
      <dgm:prSet/>
      <dgm:spPr/>
      <dgm:t>
        <a:bodyPr/>
        <a:lstStyle/>
        <a:p>
          <a:endParaRPr lang="en-US"/>
        </a:p>
      </dgm:t>
    </dgm:pt>
    <dgm:pt modelId="{F3ABB917-A22F-448C-8C76-731EC884D323}" type="sibTrans" cxnId="{EC25AB90-2FA1-4C96-AF53-7164725E93E9}">
      <dgm:prSet/>
      <dgm:spPr/>
      <dgm:t>
        <a:bodyPr/>
        <a:lstStyle/>
        <a:p>
          <a:endParaRPr lang="en-US"/>
        </a:p>
      </dgm:t>
    </dgm:pt>
    <dgm:pt modelId="{CB12BA47-41D1-4B96-B293-3AC0866D1F8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Field work planning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Develop sampling scheme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Pilot study,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Test techniques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Field work trainee prep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Expert opinion</a:t>
          </a:r>
        </a:p>
      </dgm:t>
    </dgm:pt>
    <dgm:pt modelId="{15AA837F-F9EB-4A01-9439-6CFB70640651}" type="parTrans" cxnId="{12145196-BBCD-4417-BCC8-616CA841CAB2}">
      <dgm:prSet/>
      <dgm:spPr/>
      <dgm:t>
        <a:bodyPr/>
        <a:lstStyle/>
        <a:p>
          <a:endParaRPr lang="en-US"/>
        </a:p>
      </dgm:t>
    </dgm:pt>
    <dgm:pt modelId="{88719A75-741E-46A9-A4C8-BDD91741C03D}" type="sibTrans" cxnId="{12145196-BBCD-4417-BCC8-616CA841CAB2}">
      <dgm:prSet/>
      <dgm:spPr/>
      <dgm:t>
        <a:bodyPr/>
        <a:lstStyle/>
        <a:p>
          <a:endParaRPr lang="en-US"/>
        </a:p>
      </dgm:t>
    </dgm:pt>
    <dgm:pt modelId="{C0A12088-9A0D-4E41-B3B1-601253DF8CD8}">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Field work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Research data acquisition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Evaluation, Debriefing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Project data base,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(incl. secondary data)</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a typeface="ＭＳ Ｐゴシック" pitchFamily="96" charset="-128"/>
            <a:cs typeface="Arial" charset="0"/>
          </a:endParaRPr>
        </a:p>
      </dgm:t>
    </dgm:pt>
    <dgm:pt modelId="{6D796F96-B7A1-4455-9793-6E76DCBE918A}" type="parTrans" cxnId="{E2C4AF01-5C3F-4F1D-915F-8DEDA261492C}">
      <dgm:prSet/>
      <dgm:spPr/>
      <dgm:t>
        <a:bodyPr/>
        <a:lstStyle/>
        <a:p>
          <a:endParaRPr lang="en-US"/>
        </a:p>
      </dgm:t>
    </dgm:pt>
    <dgm:pt modelId="{9DD172CE-6257-42E1-93BC-ED11BEB37E82}" type="sibTrans" cxnId="{E2C4AF01-5C3F-4F1D-915F-8DEDA261492C}">
      <dgm:prSet/>
      <dgm:spPr/>
      <dgm:t>
        <a:bodyPr/>
        <a:lstStyle/>
        <a:p>
          <a:endParaRPr lang="en-US"/>
        </a:p>
      </dgm:t>
    </dgm:pt>
    <dgm:pt modelId="{FFFAD509-9213-4E11-B11C-F9D92393F4E9}">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Analysis &amp; Interpretation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Preparation/processing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Statistical analysis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Decipher meaning/relevance of results</a:t>
          </a:r>
        </a:p>
      </dgm:t>
    </dgm:pt>
    <dgm:pt modelId="{EB569D3E-4C9B-4203-9936-0C47A0742ACC}" type="parTrans" cxnId="{64A0779A-580A-4418-9BB5-99635C31B2A4}">
      <dgm:prSet/>
      <dgm:spPr/>
      <dgm:t>
        <a:bodyPr/>
        <a:lstStyle/>
        <a:p>
          <a:endParaRPr lang="en-US"/>
        </a:p>
      </dgm:t>
    </dgm:pt>
    <dgm:pt modelId="{F9BC343A-C513-4C26-9885-DFB053621490}" type="sibTrans" cxnId="{64A0779A-580A-4418-9BB5-99635C31B2A4}">
      <dgm:prSet/>
      <dgm:spPr/>
      <dgm:t>
        <a:bodyPr/>
        <a:lstStyle/>
        <a:p>
          <a:endParaRPr lang="en-US"/>
        </a:p>
      </dgm:t>
    </dgm:pt>
    <dgm:pt modelId="{E609615C-48D2-47D2-8A5E-E4AF73FF25D7}">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Report &amp; Evaluate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Visualization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Writing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Ask follow-up research questions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a typeface="ＭＳ Ｐゴシック" pitchFamily="96" charset="-128"/>
            <a:cs typeface="Arial" charset="0"/>
          </a:endParaRPr>
        </a:p>
      </dgm:t>
    </dgm:pt>
    <dgm:pt modelId="{269B6131-6E71-46D7-BD4B-0E686233E1C2}" type="parTrans" cxnId="{2B29C3D6-68B3-4544-AFD6-0C5BA32CB68E}">
      <dgm:prSet/>
      <dgm:spPr/>
      <dgm:t>
        <a:bodyPr/>
        <a:lstStyle/>
        <a:p>
          <a:endParaRPr lang="en-US"/>
        </a:p>
      </dgm:t>
    </dgm:pt>
    <dgm:pt modelId="{4263AD5C-475A-4F82-BFA9-9DDD86DC8F3D}" type="sibTrans" cxnId="{2B29C3D6-68B3-4544-AFD6-0C5BA32CB68E}">
      <dgm:prSet/>
      <dgm:spPr/>
      <dgm:t>
        <a:bodyPr/>
        <a:lstStyle/>
        <a:p>
          <a:endParaRPr lang="en-US"/>
        </a:p>
      </dgm:t>
    </dgm:pt>
    <dgm:pt modelId="{74E78831-F43A-4CEA-9FD4-C51AD35743F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ea typeface="ＭＳ Ｐゴシック" pitchFamily="96" charset="-128"/>
              <a:cs typeface="Arial" charset="0"/>
            </a:rPr>
            <a:t>Research Problem/Project</a:t>
          </a: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Expert viewpoints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Research framework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Hypothesize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ＭＳ Ｐゴシック" pitchFamily="96" charset="-128"/>
              <a:cs typeface="Arial" charset="0"/>
            </a:rPr>
            <a:t>Contextualize – Understand the bigger picture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a typeface="ＭＳ Ｐゴシック" pitchFamily="96" charset="-128"/>
            <a:cs typeface="Arial" charset="0"/>
          </a:endParaRPr>
        </a:p>
      </dgm:t>
    </dgm:pt>
    <dgm:pt modelId="{47016918-73DB-42DA-9720-0D20D60BA898}" type="parTrans" cxnId="{94A3C368-6EB4-4E10-A0A5-DFD7B8AE844E}">
      <dgm:prSet/>
      <dgm:spPr/>
      <dgm:t>
        <a:bodyPr/>
        <a:lstStyle/>
        <a:p>
          <a:endParaRPr lang="en-US"/>
        </a:p>
      </dgm:t>
    </dgm:pt>
    <dgm:pt modelId="{46E2A005-DED4-44F6-8397-E8A6FC0F21FD}" type="sibTrans" cxnId="{94A3C368-6EB4-4E10-A0A5-DFD7B8AE844E}">
      <dgm:prSet/>
      <dgm:spPr/>
      <dgm:t>
        <a:bodyPr/>
        <a:lstStyle/>
        <a:p>
          <a:endParaRPr lang="en-US"/>
        </a:p>
      </dgm:t>
    </dgm:pt>
    <dgm:pt modelId="{022E3A23-C3E1-4978-A32B-28FE2FD87771}" type="pres">
      <dgm:prSet presAssocID="{2306D756-C219-4498-871E-12E1E5FB2326}" presName="cycle" presStyleCnt="0">
        <dgm:presLayoutVars>
          <dgm:dir/>
          <dgm:resizeHandles val="exact"/>
        </dgm:presLayoutVars>
      </dgm:prSet>
      <dgm:spPr/>
    </dgm:pt>
    <dgm:pt modelId="{E5AC7EB3-FB50-463B-AD27-1DBA4F6536FF}" type="pres">
      <dgm:prSet presAssocID="{DD81DFCF-59D3-4617-AE5E-9A4A2EBC11AC}" presName="dummy" presStyleCnt="0"/>
      <dgm:spPr/>
    </dgm:pt>
    <dgm:pt modelId="{C78B8343-EEE8-4F85-84B0-B4EA72E445F1}" type="pres">
      <dgm:prSet presAssocID="{DD81DFCF-59D3-4617-AE5E-9A4A2EBC11AC}" presName="node" presStyleLbl="revTx" presStyleIdx="0" presStyleCnt="6" custScaleX="186232" custScaleY="145283">
        <dgm:presLayoutVars>
          <dgm:bulletEnabled val="1"/>
        </dgm:presLayoutVars>
      </dgm:prSet>
      <dgm:spPr/>
      <dgm:t>
        <a:bodyPr/>
        <a:lstStyle/>
        <a:p>
          <a:endParaRPr lang="en-US"/>
        </a:p>
      </dgm:t>
    </dgm:pt>
    <dgm:pt modelId="{E3ED078E-E2E2-4AE8-8262-501970AC4891}" type="pres">
      <dgm:prSet presAssocID="{F3ABB917-A22F-448C-8C76-731EC884D323}" presName="sibTrans" presStyleLbl="node1" presStyleIdx="0" presStyleCnt="6"/>
      <dgm:spPr/>
      <dgm:t>
        <a:bodyPr/>
        <a:lstStyle/>
        <a:p>
          <a:endParaRPr lang="en-US"/>
        </a:p>
      </dgm:t>
    </dgm:pt>
    <dgm:pt modelId="{B4569FF7-17F4-4660-9904-F8977AE4DC71}" type="pres">
      <dgm:prSet presAssocID="{CB12BA47-41D1-4B96-B293-3AC0866D1F8F}" presName="dummy" presStyleCnt="0"/>
      <dgm:spPr/>
    </dgm:pt>
    <dgm:pt modelId="{0C91EC09-C9A6-4600-BBB7-365BBE2B1E6B}" type="pres">
      <dgm:prSet presAssocID="{CB12BA47-41D1-4B96-B293-3AC0866D1F8F}" presName="node" presStyleLbl="revTx" presStyleIdx="1" presStyleCnt="6" custScaleX="159920" custScaleY="104695">
        <dgm:presLayoutVars>
          <dgm:bulletEnabled val="1"/>
        </dgm:presLayoutVars>
      </dgm:prSet>
      <dgm:spPr/>
      <dgm:t>
        <a:bodyPr/>
        <a:lstStyle/>
        <a:p>
          <a:endParaRPr lang="en-US"/>
        </a:p>
      </dgm:t>
    </dgm:pt>
    <dgm:pt modelId="{B0A912FF-6B70-4E11-9ABC-91365A9D7FC5}" type="pres">
      <dgm:prSet presAssocID="{88719A75-741E-46A9-A4C8-BDD91741C03D}" presName="sibTrans" presStyleLbl="node1" presStyleIdx="1" presStyleCnt="6"/>
      <dgm:spPr/>
      <dgm:t>
        <a:bodyPr/>
        <a:lstStyle/>
        <a:p>
          <a:endParaRPr lang="en-US"/>
        </a:p>
      </dgm:t>
    </dgm:pt>
    <dgm:pt modelId="{B71D54A0-008A-44FB-98F9-AF5D2CEA29E9}" type="pres">
      <dgm:prSet presAssocID="{C0A12088-9A0D-4E41-B3B1-601253DF8CD8}" presName="dummy" presStyleCnt="0"/>
      <dgm:spPr/>
    </dgm:pt>
    <dgm:pt modelId="{2BAD4FD6-B536-4787-AC4E-D0F74F543774}" type="pres">
      <dgm:prSet presAssocID="{C0A12088-9A0D-4E41-B3B1-601253DF8CD8}" presName="node" presStyleLbl="revTx" presStyleIdx="2" presStyleCnt="6" custScaleX="183400" custScaleY="130026">
        <dgm:presLayoutVars>
          <dgm:bulletEnabled val="1"/>
        </dgm:presLayoutVars>
      </dgm:prSet>
      <dgm:spPr/>
      <dgm:t>
        <a:bodyPr/>
        <a:lstStyle/>
        <a:p>
          <a:endParaRPr lang="en-US"/>
        </a:p>
      </dgm:t>
    </dgm:pt>
    <dgm:pt modelId="{99A4588E-28C5-414D-9CAD-BF6FE4216D0A}" type="pres">
      <dgm:prSet presAssocID="{9DD172CE-6257-42E1-93BC-ED11BEB37E82}" presName="sibTrans" presStyleLbl="node1" presStyleIdx="2" presStyleCnt="6" custLinFactNeighborX="-326" custLinFactNeighborY="-1760"/>
      <dgm:spPr/>
      <dgm:t>
        <a:bodyPr/>
        <a:lstStyle/>
        <a:p>
          <a:endParaRPr lang="en-US"/>
        </a:p>
      </dgm:t>
    </dgm:pt>
    <dgm:pt modelId="{7FBA6D65-623C-4B49-BD7E-E8A67C731CE5}" type="pres">
      <dgm:prSet presAssocID="{FFFAD509-9213-4E11-B11C-F9D92393F4E9}" presName="dummy" presStyleCnt="0"/>
      <dgm:spPr/>
    </dgm:pt>
    <dgm:pt modelId="{0B96CB9D-563D-40D9-BC9C-E9513D23A419}" type="pres">
      <dgm:prSet presAssocID="{FFFAD509-9213-4E11-B11C-F9D92393F4E9}" presName="node" presStyleLbl="revTx" presStyleIdx="3" presStyleCnt="6" custScaleX="175742" custScaleY="104204">
        <dgm:presLayoutVars>
          <dgm:bulletEnabled val="1"/>
        </dgm:presLayoutVars>
      </dgm:prSet>
      <dgm:spPr/>
      <dgm:t>
        <a:bodyPr/>
        <a:lstStyle/>
        <a:p>
          <a:endParaRPr lang="en-US"/>
        </a:p>
      </dgm:t>
    </dgm:pt>
    <dgm:pt modelId="{04EBB810-3A37-4CF6-8C4A-8569682321DF}" type="pres">
      <dgm:prSet presAssocID="{F9BC343A-C513-4C26-9885-DFB053621490}" presName="sibTrans" presStyleLbl="node1" presStyleIdx="3" presStyleCnt="6"/>
      <dgm:spPr/>
      <dgm:t>
        <a:bodyPr/>
        <a:lstStyle/>
        <a:p>
          <a:endParaRPr lang="en-US"/>
        </a:p>
      </dgm:t>
    </dgm:pt>
    <dgm:pt modelId="{CF95E449-E6D6-4624-B49A-66CF4520C3F2}" type="pres">
      <dgm:prSet presAssocID="{E609615C-48D2-47D2-8A5E-E4AF73FF25D7}" presName="dummy" presStyleCnt="0"/>
      <dgm:spPr/>
    </dgm:pt>
    <dgm:pt modelId="{254A8414-D44C-4540-ACA0-2CA83B98858F}" type="pres">
      <dgm:prSet presAssocID="{E609615C-48D2-47D2-8A5E-E4AF73FF25D7}" presName="node" presStyleLbl="revTx" presStyleIdx="4" presStyleCnt="6" custScaleX="133125" custScaleY="104695">
        <dgm:presLayoutVars>
          <dgm:bulletEnabled val="1"/>
        </dgm:presLayoutVars>
      </dgm:prSet>
      <dgm:spPr/>
      <dgm:t>
        <a:bodyPr/>
        <a:lstStyle/>
        <a:p>
          <a:endParaRPr lang="en-US"/>
        </a:p>
      </dgm:t>
    </dgm:pt>
    <dgm:pt modelId="{E27C4809-039F-4181-A717-CFC862AAA9FE}" type="pres">
      <dgm:prSet presAssocID="{4263AD5C-475A-4F82-BFA9-9DDD86DC8F3D}" presName="sibTrans" presStyleLbl="node1" presStyleIdx="4" presStyleCnt="6"/>
      <dgm:spPr/>
      <dgm:t>
        <a:bodyPr/>
        <a:lstStyle/>
        <a:p>
          <a:endParaRPr lang="en-US"/>
        </a:p>
      </dgm:t>
    </dgm:pt>
    <dgm:pt modelId="{EC5BD4AF-04E3-47C4-B217-36D84123EF21}" type="pres">
      <dgm:prSet presAssocID="{74E78831-F43A-4CEA-9FD4-C51AD35743FF}" presName="dummy" presStyleCnt="0"/>
      <dgm:spPr/>
    </dgm:pt>
    <dgm:pt modelId="{CD38E0D4-DB4B-4F60-B427-5760558B95DC}" type="pres">
      <dgm:prSet presAssocID="{74E78831-F43A-4CEA-9FD4-C51AD35743FF}" presName="node" presStyleLbl="revTx" presStyleIdx="5" presStyleCnt="6" custScaleX="189913" custScaleY="92600" custRadScaleRad="93389" custRadScaleInc="-11902">
        <dgm:presLayoutVars>
          <dgm:bulletEnabled val="1"/>
        </dgm:presLayoutVars>
      </dgm:prSet>
      <dgm:spPr/>
      <dgm:t>
        <a:bodyPr/>
        <a:lstStyle/>
        <a:p>
          <a:endParaRPr lang="en-US"/>
        </a:p>
      </dgm:t>
    </dgm:pt>
    <dgm:pt modelId="{25525C07-06D5-4C78-A8B3-F78A1143E311}" type="pres">
      <dgm:prSet presAssocID="{46E2A005-DED4-44F6-8397-E8A6FC0F21FD}" presName="sibTrans" presStyleLbl="node1" presStyleIdx="5" presStyleCnt="6"/>
      <dgm:spPr/>
      <dgm:t>
        <a:bodyPr/>
        <a:lstStyle/>
        <a:p>
          <a:endParaRPr lang="en-US"/>
        </a:p>
      </dgm:t>
    </dgm:pt>
  </dgm:ptLst>
  <dgm:cxnLst>
    <dgm:cxn modelId="{58464222-B83B-4D33-B0FC-9806ECD0F34F}" type="presOf" srcId="{46E2A005-DED4-44F6-8397-E8A6FC0F21FD}" destId="{25525C07-06D5-4C78-A8B3-F78A1143E311}" srcOrd="0" destOrd="0" presId="urn:microsoft.com/office/officeart/2005/8/layout/cycle1"/>
    <dgm:cxn modelId="{28468EB2-C0BA-48D5-97B3-4F88B2D995FA}" type="presOf" srcId="{2306D756-C219-4498-871E-12E1E5FB2326}" destId="{022E3A23-C3E1-4978-A32B-28FE2FD87771}" srcOrd="0" destOrd="0" presId="urn:microsoft.com/office/officeart/2005/8/layout/cycle1"/>
    <dgm:cxn modelId="{12145196-BBCD-4417-BCC8-616CA841CAB2}" srcId="{2306D756-C219-4498-871E-12E1E5FB2326}" destId="{CB12BA47-41D1-4B96-B293-3AC0866D1F8F}" srcOrd="1" destOrd="0" parTransId="{15AA837F-F9EB-4A01-9439-6CFB70640651}" sibTransId="{88719A75-741E-46A9-A4C8-BDD91741C03D}"/>
    <dgm:cxn modelId="{EC25AB90-2FA1-4C96-AF53-7164725E93E9}" srcId="{2306D756-C219-4498-871E-12E1E5FB2326}" destId="{DD81DFCF-59D3-4617-AE5E-9A4A2EBC11AC}" srcOrd="0" destOrd="0" parTransId="{71EC8BEA-8D9D-4FB4-952F-8ED06B0F3712}" sibTransId="{F3ABB917-A22F-448C-8C76-731EC884D323}"/>
    <dgm:cxn modelId="{2B29C3D6-68B3-4544-AFD6-0C5BA32CB68E}" srcId="{2306D756-C219-4498-871E-12E1E5FB2326}" destId="{E609615C-48D2-47D2-8A5E-E4AF73FF25D7}" srcOrd="4" destOrd="0" parTransId="{269B6131-6E71-46D7-BD4B-0E686233E1C2}" sibTransId="{4263AD5C-475A-4F82-BFA9-9DDD86DC8F3D}"/>
    <dgm:cxn modelId="{5A9E6420-E331-477D-9C10-0760A91C1EB2}" type="presOf" srcId="{F3ABB917-A22F-448C-8C76-731EC884D323}" destId="{E3ED078E-E2E2-4AE8-8262-501970AC4891}" srcOrd="0" destOrd="0" presId="urn:microsoft.com/office/officeart/2005/8/layout/cycle1"/>
    <dgm:cxn modelId="{DF323499-5311-460B-B3FF-C44F4B371A9F}" type="presOf" srcId="{CB12BA47-41D1-4B96-B293-3AC0866D1F8F}" destId="{0C91EC09-C9A6-4600-BBB7-365BBE2B1E6B}" srcOrd="0" destOrd="0" presId="urn:microsoft.com/office/officeart/2005/8/layout/cycle1"/>
    <dgm:cxn modelId="{F7298A4A-03BD-42C1-9614-7F46DF70D9E4}" type="presOf" srcId="{C0A12088-9A0D-4E41-B3B1-601253DF8CD8}" destId="{2BAD4FD6-B536-4787-AC4E-D0F74F543774}" srcOrd="0" destOrd="0" presId="urn:microsoft.com/office/officeart/2005/8/layout/cycle1"/>
    <dgm:cxn modelId="{01269F30-8EF3-445B-92A3-709B6ECA4BDB}" type="presOf" srcId="{F9BC343A-C513-4C26-9885-DFB053621490}" destId="{04EBB810-3A37-4CF6-8C4A-8569682321DF}" srcOrd="0" destOrd="0" presId="urn:microsoft.com/office/officeart/2005/8/layout/cycle1"/>
    <dgm:cxn modelId="{94A3C368-6EB4-4E10-A0A5-DFD7B8AE844E}" srcId="{2306D756-C219-4498-871E-12E1E5FB2326}" destId="{74E78831-F43A-4CEA-9FD4-C51AD35743FF}" srcOrd="5" destOrd="0" parTransId="{47016918-73DB-42DA-9720-0D20D60BA898}" sibTransId="{46E2A005-DED4-44F6-8397-E8A6FC0F21FD}"/>
    <dgm:cxn modelId="{E2C4AF01-5C3F-4F1D-915F-8DEDA261492C}" srcId="{2306D756-C219-4498-871E-12E1E5FB2326}" destId="{C0A12088-9A0D-4E41-B3B1-601253DF8CD8}" srcOrd="2" destOrd="0" parTransId="{6D796F96-B7A1-4455-9793-6E76DCBE918A}" sibTransId="{9DD172CE-6257-42E1-93BC-ED11BEB37E82}"/>
    <dgm:cxn modelId="{C5364C18-6ED7-4164-88AF-3924F8A3F8FB}" type="presOf" srcId="{4263AD5C-475A-4F82-BFA9-9DDD86DC8F3D}" destId="{E27C4809-039F-4181-A717-CFC862AAA9FE}" srcOrd="0" destOrd="0" presId="urn:microsoft.com/office/officeart/2005/8/layout/cycle1"/>
    <dgm:cxn modelId="{BF51A038-B5F6-4F9A-9989-401A8BA34793}" type="presOf" srcId="{9DD172CE-6257-42E1-93BC-ED11BEB37E82}" destId="{99A4588E-28C5-414D-9CAD-BF6FE4216D0A}" srcOrd="0" destOrd="0" presId="urn:microsoft.com/office/officeart/2005/8/layout/cycle1"/>
    <dgm:cxn modelId="{A6352F96-C9DD-4247-8DF2-66B81790BAD2}" type="presOf" srcId="{E609615C-48D2-47D2-8A5E-E4AF73FF25D7}" destId="{254A8414-D44C-4540-ACA0-2CA83B98858F}" srcOrd="0" destOrd="0" presId="urn:microsoft.com/office/officeart/2005/8/layout/cycle1"/>
    <dgm:cxn modelId="{1E0256FF-E531-4E6A-9057-2E1279EB048F}" type="presOf" srcId="{88719A75-741E-46A9-A4C8-BDD91741C03D}" destId="{B0A912FF-6B70-4E11-9ABC-91365A9D7FC5}" srcOrd="0" destOrd="0" presId="urn:microsoft.com/office/officeart/2005/8/layout/cycle1"/>
    <dgm:cxn modelId="{76C3143A-6061-48AF-B9C1-09C070F8C340}" type="presOf" srcId="{74E78831-F43A-4CEA-9FD4-C51AD35743FF}" destId="{CD38E0D4-DB4B-4F60-B427-5760558B95DC}" srcOrd="0" destOrd="0" presId="urn:microsoft.com/office/officeart/2005/8/layout/cycle1"/>
    <dgm:cxn modelId="{64A0779A-580A-4418-9BB5-99635C31B2A4}" srcId="{2306D756-C219-4498-871E-12E1E5FB2326}" destId="{FFFAD509-9213-4E11-B11C-F9D92393F4E9}" srcOrd="3" destOrd="0" parTransId="{EB569D3E-4C9B-4203-9936-0C47A0742ACC}" sibTransId="{F9BC343A-C513-4C26-9885-DFB053621490}"/>
    <dgm:cxn modelId="{098BB7DF-B701-4780-B55D-AE5ABC7FF284}" type="presOf" srcId="{DD81DFCF-59D3-4617-AE5E-9A4A2EBC11AC}" destId="{C78B8343-EEE8-4F85-84B0-B4EA72E445F1}" srcOrd="0" destOrd="0" presId="urn:microsoft.com/office/officeart/2005/8/layout/cycle1"/>
    <dgm:cxn modelId="{1A787C42-1A97-4517-8DCD-1A7C8AC37E5F}" type="presOf" srcId="{FFFAD509-9213-4E11-B11C-F9D92393F4E9}" destId="{0B96CB9D-563D-40D9-BC9C-E9513D23A419}" srcOrd="0" destOrd="0" presId="urn:microsoft.com/office/officeart/2005/8/layout/cycle1"/>
    <dgm:cxn modelId="{DDBA77A7-DBA0-49EF-BD32-BF5AA33794D7}" type="presParOf" srcId="{022E3A23-C3E1-4978-A32B-28FE2FD87771}" destId="{E5AC7EB3-FB50-463B-AD27-1DBA4F6536FF}" srcOrd="0" destOrd="0" presId="urn:microsoft.com/office/officeart/2005/8/layout/cycle1"/>
    <dgm:cxn modelId="{A750CEBF-BD38-4F00-A8E3-DA66BC49EB56}" type="presParOf" srcId="{022E3A23-C3E1-4978-A32B-28FE2FD87771}" destId="{C78B8343-EEE8-4F85-84B0-B4EA72E445F1}" srcOrd="1" destOrd="0" presId="urn:microsoft.com/office/officeart/2005/8/layout/cycle1"/>
    <dgm:cxn modelId="{BDCD39BC-E5AC-46A9-A300-CF8F40874937}" type="presParOf" srcId="{022E3A23-C3E1-4978-A32B-28FE2FD87771}" destId="{E3ED078E-E2E2-4AE8-8262-501970AC4891}" srcOrd="2" destOrd="0" presId="urn:microsoft.com/office/officeart/2005/8/layout/cycle1"/>
    <dgm:cxn modelId="{54E1CB8C-3022-4048-BD5E-EE6CCE9B655E}" type="presParOf" srcId="{022E3A23-C3E1-4978-A32B-28FE2FD87771}" destId="{B4569FF7-17F4-4660-9904-F8977AE4DC71}" srcOrd="3" destOrd="0" presId="urn:microsoft.com/office/officeart/2005/8/layout/cycle1"/>
    <dgm:cxn modelId="{61897E01-8DB3-4D60-A8A2-6540EE88C16A}" type="presParOf" srcId="{022E3A23-C3E1-4978-A32B-28FE2FD87771}" destId="{0C91EC09-C9A6-4600-BBB7-365BBE2B1E6B}" srcOrd="4" destOrd="0" presId="urn:microsoft.com/office/officeart/2005/8/layout/cycle1"/>
    <dgm:cxn modelId="{23346AF4-ECFC-47B4-A23C-E49201AE1770}" type="presParOf" srcId="{022E3A23-C3E1-4978-A32B-28FE2FD87771}" destId="{B0A912FF-6B70-4E11-9ABC-91365A9D7FC5}" srcOrd="5" destOrd="0" presId="urn:microsoft.com/office/officeart/2005/8/layout/cycle1"/>
    <dgm:cxn modelId="{1CA85B3B-9C9E-4F5E-8C95-3213A84BB98B}" type="presParOf" srcId="{022E3A23-C3E1-4978-A32B-28FE2FD87771}" destId="{B71D54A0-008A-44FB-98F9-AF5D2CEA29E9}" srcOrd="6" destOrd="0" presId="urn:microsoft.com/office/officeart/2005/8/layout/cycle1"/>
    <dgm:cxn modelId="{235755B3-C5D9-456A-9BE4-5E04AABE63F2}" type="presParOf" srcId="{022E3A23-C3E1-4978-A32B-28FE2FD87771}" destId="{2BAD4FD6-B536-4787-AC4E-D0F74F543774}" srcOrd="7" destOrd="0" presId="urn:microsoft.com/office/officeart/2005/8/layout/cycle1"/>
    <dgm:cxn modelId="{64C31CFA-5A5F-46C0-B096-998470FD2111}" type="presParOf" srcId="{022E3A23-C3E1-4978-A32B-28FE2FD87771}" destId="{99A4588E-28C5-414D-9CAD-BF6FE4216D0A}" srcOrd="8" destOrd="0" presId="urn:microsoft.com/office/officeart/2005/8/layout/cycle1"/>
    <dgm:cxn modelId="{969BD737-8CD2-4664-AECC-B95E264D7AC4}" type="presParOf" srcId="{022E3A23-C3E1-4978-A32B-28FE2FD87771}" destId="{7FBA6D65-623C-4B49-BD7E-E8A67C731CE5}" srcOrd="9" destOrd="0" presId="urn:microsoft.com/office/officeart/2005/8/layout/cycle1"/>
    <dgm:cxn modelId="{42CBE58B-D039-41C0-A800-AA4D675994E2}" type="presParOf" srcId="{022E3A23-C3E1-4978-A32B-28FE2FD87771}" destId="{0B96CB9D-563D-40D9-BC9C-E9513D23A419}" srcOrd="10" destOrd="0" presId="urn:microsoft.com/office/officeart/2005/8/layout/cycle1"/>
    <dgm:cxn modelId="{1E6DF525-359A-4146-A598-C0C9D0503388}" type="presParOf" srcId="{022E3A23-C3E1-4978-A32B-28FE2FD87771}" destId="{04EBB810-3A37-4CF6-8C4A-8569682321DF}" srcOrd="11" destOrd="0" presId="urn:microsoft.com/office/officeart/2005/8/layout/cycle1"/>
    <dgm:cxn modelId="{E54A636B-4FE7-4217-A3DD-DD0C793C7345}" type="presParOf" srcId="{022E3A23-C3E1-4978-A32B-28FE2FD87771}" destId="{CF95E449-E6D6-4624-B49A-66CF4520C3F2}" srcOrd="12" destOrd="0" presId="urn:microsoft.com/office/officeart/2005/8/layout/cycle1"/>
    <dgm:cxn modelId="{7CC4D337-5A2F-444A-8EDF-3E512C86998D}" type="presParOf" srcId="{022E3A23-C3E1-4978-A32B-28FE2FD87771}" destId="{254A8414-D44C-4540-ACA0-2CA83B98858F}" srcOrd="13" destOrd="0" presId="urn:microsoft.com/office/officeart/2005/8/layout/cycle1"/>
    <dgm:cxn modelId="{D3271968-6AF4-4E6D-A09A-0082E87AE5B5}" type="presParOf" srcId="{022E3A23-C3E1-4978-A32B-28FE2FD87771}" destId="{E27C4809-039F-4181-A717-CFC862AAA9FE}" srcOrd="14" destOrd="0" presId="urn:microsoft.com/office/officeart/2005/8/layout/cycle1"/>
    <dgm:cxn modelId="{62C347C2-92D0-4320-85CA-1EA0E9A3DC44}" type="presParOf" srcId="{022E3A23-C3E1-4978-A32B-28FE2FD87771}" destId="{EC5BD4AF-04E3-47C4-B217-36D84123EF21}" srcOrd="15" destOrd="0" presId="urn:microsoft.com/office/officeart/2005/8/layout/cycle1"/>
    <dgm:cxn modelId="{1A5C6EA2-982C-438F-A003-168019C35760}" type="presParOf" srcId="{022E3A23-C3E1-4978-A32B-28FE2FD87771}" destId="{CD38E0D4-DB4B-4F60-B427-5760558B95DC}" srcOrd="16" destOrd="0" presId="urn:microsoft.com/office/officeart/2005/8/layout/cycle1"/>
    <dgm:cxn modelId="{1EEE495F-3B66-4ADD-A531-1A9B51E351F0}" type="presParOf" srcId="{022E3A23-C3E1-4978-A32B-28FE2FD87771}" destId="{25525C07-06D5-4C78-A8B3-F78A1143E311}" srcOrd="17"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8B8343-EEE8-4F85-84B0-B4EA72E445F1}">
      <dsp:nvSpPr>
        <dsp:cNvPr id="0" name=""/>
        <dsp:cNvSpPr/>
      </dsp:nvSpPr>
      <dsp:spPr>
        <a:xfrm>
          <a:off x="4735148" y="-243411"/>
          <a:ext cx="2561010" cy="199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Identify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data requirements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Study area, Initial reconnaissance,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Scale, Maps, Timing,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Expert opinion, people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Evaluate Literature,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Secondary data</a:t>
          </a:r>
        </a:p>
      </dsp:txBody>
      <dsp:txXfrm>
        <a:off x="4735148" y="-243411"/>
        <a:ext cx="2561010" cy="1997890"/>
      </dsp:txXfrm>
    </dsp:sp>
    <dsp:sp modelId="{E3ED078E-E2E2-4AE8-8262-501970AC4891}">
      <dsp:nvSpPr>
        <dsp:cNvPr id="0" name=""/>
        <dsp:cNvSpPr/>
      </dsp:nvSpPr>
      <dsp:spPr>
        <a:xfrm>
          <a:off x="1117829" y="53519"/>
          <a:ext cx="6724102" cy="6724102"/>
        </a:xfrm>
        <a:prstGeom prst="circularArrow">
          <a:avLst>
            <a:gd name="adj1" fmla="val 3988"/>
            <a:gd name="adj2" fmla="val 250163"/>
            <a:gd name="adj3" fmla="val 20536579"/>
            <a:gd name="adj4" fmla="val 19635714"/>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91EC09-C9A6-4600-BBB7-365BBE2B1E6B}">
      <dsp:nvSpPr>
        <dsp:cNvPr id="0" name=""/>
        <dsp:cNvSpPr/>
      </dsp:nvSpPr>
      <dsp:spPr>
        <a:xfrm>
          <a:off x="6451839" y="2695702"/>
          <a:ext cx="2199174" cy="1439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Field work planning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Develop sampling scheme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Pilot study,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Test techniques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Field work trainee prep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Expert opinion</a:t>
          </a:r>
        </a:p>
      </dsp:txBody>
      <dsp:txXfrm>
        <a:off x="6451839" y="2695702"/>
        <a:ext cx="2199174" cy="1439736"/>
      </dsp:txXfrm>
    </dsp:sp>
    <dsp:sp modelId="{B0A912FF-6B70-4E11-9ABC-91365A9D7FC5}">
      <dsp:nvSpPr>
        <dsp:cNvPr id="0" name=""/>
        <dsp:cNvSpPr/>
      </dsp:nvSpPr>
      <dsp:spPr>
        <a:xfrm>
          <a:off x="1117829" y="53519"/>
          <a:ext cx="6724102" cy="6724102"/>
        </a:xfrm>
        <a:prstGeom prst="circularArrow">
          <a:avLst>
            <a:gd name="adj1" fmla="val 3988"/>
            <a:gd name="adj2" fmla="val 250163"/>
            <a:gd name="adj3" fmla="val 1855620"/>
            <a:gd name="adj4" fmla="val 813258"/>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AD4FD6-B536-4787-AC4E-D0F74F543774}">
      <dsp:nvSpPr>
        <dsp:cNvPr id="0" name=""/>
        <dsp:cNvSpPr/>
      </dsp:nvSpPr>
      <dsp:spPr>
        <a:xfrm>
          <a:off x="4754621" y="5181567"/>
          <a:ext cx="2522065" cy="178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Field work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Research data acquisition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Evaluation, Debriefing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Project data base,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(incl. secondary data)</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dsp:txBody>
      <dsp:txXfrm>
        <a:off x="4754621" y="5181567"/>
        <a:ext cx="2522065" cy="1788080"/>
      </dsp:txXfrm>
    </dsp:sp>
    <dsp:sp modelId="{99A4588E-28C5-414D-9CAD-BF6FE4216D0A}">
      <dsp:nvSpPr>
        <dsp:cNvPr id="0" name=""/>
        <dsp:cNvSpPr/>
      </dsp:nvSpPr>
      <dsp:spPr>
        <a:xfrm>
          <a:off x="1095908" y="-64824"/>
          <a:ext cx="6724102" cy="6724102"/>
        </a:xfrm>
        <a:prstGeom prst="circularArrow">
          <a:avLst>
            <a:gd name="adj1" fmla="val 3988"/>
            <a:gd name="adj2" fmla="val 250163"/>
            <a:gd name="adj3" fmla="val 5516964"/>
            <a:gd name="adj4" fmla="val 5092092"/>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96CB9D-563D-40D9-BC9C-E9513D23A419}">
      <dsp:nvSpPr>
        <dsp:cNvPr id="0" name=""/>
        <dsp:cNvSpPr/>
      </dsp:nvSpPr>
      <dsp:spPr>
        <a:xfrm>
          <a:off x="1735730" y="5359116"/>
          <a:ext cx="2416754" cy="1432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Analysis &amp; Interpretation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Preparation/processing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Statistical analysis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Decipher meaning/relevance of results</a:t>
          </a:r>
        </a:p>
      </dsp:txBody>
      <dsp:txXfrm>
        <a:off x="1735730" y="5359116"/>
        <a:ext cx="2416754" cy="1432984"/>
      </dsp:txXfrm>
    </dsp:sp>
    <dsp:sp modelId="{04EBB810-3A37-4CF6-8C4A-8569682321DF}">
      <dsp:nvSpPr>
        <dsp:cNvPr id="0" name=""/>
        <dsp:cNvSpPr/>
      </dsp:nvSpPr>
      <dsp:spPr>
        <a:xfrm>
          <a:off x="1117829" y="53519"/>
          <a:ext cx="6724102" cy="6724102"/>
        </a:xfrm>
        <a:prstGeom prst="circularArrow">
          <a:avLst>
            <a:gd name="adj1" fmla="val 3988"/>
            <a:gd name="adj2" fmla="val 250163"/>
            <a:gd name="adj3" fmla="val 9736579"/>
            <a:gd name="adj4" fmla="val 8444767"/>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4A8414-D44C-4540-ACA0-2CA83B98858F}">
      <dsp:nvSpPr>
        <dsp:cNvPr id="0" name=""/>
        <dsp:cNvSpPr/>
      </dsp:nvSpPr>
      <dsp:spPr>
        <a:xfrm>
          <a:off x="492985" y="2695702"/>
          <a:ext cx="1830697" cy="1439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Report &amp; Evaluate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Visualization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Writing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Ask follow-up research questions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dsp:txBody>
      <dsp:txXfrm>
        <a:off x="492985" y="2695702"/>
        <a:ext cx="1830697" cy="1439736"/>
      </dsp:txXfrm>
    </dsp:sp>
    <dsp:sp modelId="{E27C4809-039F-4181-A717-CFC862AAA9FE}">
      <dsp:nvSpPr>
        <dsp:cNvPr id="0" name=""/>
        <dsp:cNvSpPr/>
      </dsp:nvSpPr>
      <dsp:spPr>
        <a:xfrm>
          <a:off x="967264" y="514631"/>
          <a:ext cx="6724102" cy="6724102"/>
        </a:xfrm>
        <a:prstGeom prst="circularArrow">
          <a:avLst>
            <a:gd name="adj1" fmla="val 3988"/>
            <a:gd name="adj2" fmla="val 250163"/>
            <a:gd name="adj3" fmla="val 13370640"/>
            <a:gd name="adj4" fmla="val 12156726"/>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38E0D4-DB4B-4F60-B427-5760558B95DC}">
      <dsp:nvSpPr>
        <dsp:cNvPr id="0" name=""/>
        <dsp:cNvSpPr/>
      </dsp:nvSpPr>
      <dsp:spPr>
        <a:xfrm>
          <a:off x="1637882" y="356397"/>
          <a:ext cx="2611630" cy="1273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tx1"/>
              </a:solidFill>
              <a:effectLst/>
              <a:latin typeface="Arial" charset="0"/>
              <a:ea typeface="ＭＳ Ｐゴシック" pitchFamily="96" charset="-128"/>
              <a:cs typeface="Arial" charset="0"/>
            </a:rPr>
            <a:t>Research Problem/Project</a:t>
          </a: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Expert viewpoints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Research framework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Hypothesize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kern="1200" cap="none" normalizeH="0" baseline="0" dirty="0" smtClean="0">
              <a:ln>
                <a:noFill/>
              </a:ln>
              <a:solidFill>
                <a:schemeClr val="tx1"/>
              </a:solidFill>
              <a:effectLst/>
              <a:latin typeface="Arial" charset="0"/>
              <a:ea typeface="ＭＳ Ｐゴシック" pitchFamily="96" charset="-128"/>
              <a:cs typeface="Arial" charset="0"/>
            </a:rPr>
            <a:t>Contextualize – Understand the bigger picture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kern="1200" cap="none" normalizeH="0" baseline="0" dirty="0" smtClean="0">
            <a:ln>
              <a:noFill/>
            </a:ln>
            <a:solidFill>
              <a:schemeClr val="tx1"/>
            </a:solidFill>
            <a:effectLst/>
            <a:latin typeface="Arial" charset="0"/>
            <a:ea typeface="ＭＳ Ｐゴシック" pitchFamily="96" charset="-128"/>
            <a:cs typeface="Arial" charset="0"/>
          </a:endParaRPr>
        </a:p>
      </dsp:txBody>
      <dsp:txXfrm>
        <a:off x="1637882" y="356397"/>
        <a:ext cx="2611630" cy="1273409"/>
      </dsp:txXfrm>
    </dsp:sp>
    <dsp:sp modelId="{25525C07-06D5-4C78-A8B3-F78A1143E311}">
      <dsp:nvSpPr>
        <dsp:cNvPr id="0" name=""/>
        <dsp:cNvSpPr/>
      </dsp:nvSpPr>
      <dsp:spPr>
        <a:xfrm>
          <a:off x="2304088" y="-80345"/>
          <a:ext cx="6724102" cy="6724102"/>
        </a:xfrm>
        <a:prstGeom prst="circularArrow">
          <a:avLst>
            <a:gd name="adj1" fmla="val 3988"/>
            <a:gd name="adj2" fmla="val 250163"/>
            <a:gd name="adj3" fmla="val 14891197"/>
            <a:gd name="adj4" fmla="val 14552087"/>
            <a:gd name="adj5" fmla="val 4653"/>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defRPr sz="1200">
                <a:ea typeface="+mn-ea"/>
              </a:defRPr>
            </a:lvl1pPr>
          </a:lstStyle>
          <a:p>
            <a:pPr>
              <a:defRPr/>
            </a:pPr>
            <a:endParaRPr lang="en-US"/>
          </a:p>
        </p:txBody>
      </p:sp>
      <p:sp>
        <p:nvSpPr>
          <p:cNvPr id="135171" name="Rectangle 3"/>
          <p:cNvSpPr>
            <a:spLocks noGrp="1" noChangeArrowheads="1"/>
          </p:cNvSpPr>
          <p:nvPr>
            <p:ph type="dt" sz="quarter"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defRPr sz="1200">
                <a:ea typeface="+mn-ea"/>
              </a:defRPr>
            </a:lvl1pPr>
          </a:lstStyle>
          <a:p>
            <a:pPr>
              <a:defRPr/>
            </a:pPr>
            <a:endParaRPr lang="en-US"/>
          </a:p>
        </p:txBody>
      </p:sp>
      <p:sp>
        <p:nvSpPr>
          <p:cNvPr id="135172" name="Rectangle 4"/>
          <p:cNvSpPr>
            <a:spLocks noGrp="1" noChangeArrowheads="1"/>
          </p:cNvSpPr>
          <p:nvPr>
            <p:ph type="ftr" sz="quarter" idx="2"/>
          </p:nvPr>
        </p:nvSpPr>
        <p:spPr bwMode="auto">
          <a:xfrm>
            <a:off x="0"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defRPr sz="1200">
                <a:ea typeface="+mn-ea"/>
              </a:defRPr>
            </a:lvl1pPr>
          </a:lstStyle>
          <a:p>
            <a:pPr>
              <a:defRPr/>
            </a:pPr>
            <a:endParaRPr lang="en-US"/>
          </a:p>
        </p:txBody>
      </p:sp>
      <p:sp>
        <p:nvSpPr>
          <p:cNvPr id="135173" name="Rectangle 5"/>
          <p:cNvSpPr>
            <a:spLocks noGrp="1" noChangeArrowheads="1"/>
          </p:cNvSpPr>
          <p:nvPr>
            <p:ph type="sldNum" sz="quarter" idx="3"/>
          </p:nvPr>
        </p:nvSpPr>
        <p:spPr bwMode="auto">
          <a:xfrm>
            <a:off x="4143375"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defRPr sz="1200">
                <a:ea typeface="+mn-ea"/>
              </a:defRPr>
            </a:lvl1pPr>
          </a:lstStyle>
          <a:p>
            <a:pPr>
              <a:defRPr/>
            </a:pPr>
            <a:fld id="{4D51C36E-6BF4-4099-A561-6E71E5252749}" type="slidenum">
              <a:rPr lang="en-US"/>
              <a:pPr>
                <a:defRPr/>
              </a:pPr>
              <a:t>‹#›</a:t>
            </a:fld>
            <a:endParaRPr lang="en-US"/>
          </a:p>
        </p:txBody>
      </p:sp>
    </p:spTree>
    <p:extLst>
      <p:ext uri="{BB962C8B-B14F-4D97-AF65-F5344CB8AC3E}">
        <p14:creationId xmlns:p14="http://schemas.microsoft.com/office/powerpoint/2010/main" val="25574532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200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1027" name="Rectangle 3"/>
          <p:cNvSpPr>
            <a:spLocks noGrp="1" noChangeArrowheads="1"/>
          </p:cNvSpPr>
          <p:nvPr>
            <p:ph type="dt" idx="1"/>
          </p:nvPr>
        </p:nvSpPr>
        <p:spPr bwMode="auto">
          <a:xfrm>
            <a:off x="4114800" y="0"/>
            <a:ext cx="3200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219200" y="685800"/>
            <a:ext cx="4876800" cy="3657600"/>
          </a:xfrm>
          <a:prstGeom prst="rect">
            <a:avLst/>
          </a:prstGeom>
          <a:noFill/>
          <a:ln w="9525">
            <a:solidFill>
              <a:srgbClr val="000000"/>
            </a:solidFill>
            <a:miter lim="800000"/>
            <a:headEnd/>
            <a:tailEnd/>
          </a:ln>
        </p:spPr>
      </p:sp>
      <p:sp>
        <p:nvSpPr>
          <p:cNvPr id="1029" name="Rectangle 5"/>
          <p:cNvSpPr>
            <a:spLocks noGrp="1" noChangeArrowheads="1"/>
          </p:cNvSpPr>
          <p:nvPr>
            <p:ph type="body" sz="quarter" idx="3"/>
          </p:nvPr>
        </p:nvSpPr>
        <p:spPr bwMode="auto">
          <a:xfrm>
            <a:off x="990600" y="4572000"/>
            <a:ext cx="5334000" cy="434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30" name="Rectangle 6"/>
          <p:cNvSpPr>
            <a:spLocks noGrp="1" noChangeArrowheads="1"/>
          </p:cNvSpPr>
          <p:nvPr>
            <p:ph type="ftr" sz="quarter" idx="4"/>
          </p:nvPr>
        </p:nvSpPr>
        <p:spPr bwMode="auto">
          <a:xfrm>
            <a:off x="0" y="9144000"/>
            <a:ext cx="3200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1031" name="Rectangle 7"/>
          <p:cNvSpPr>
            <a:spLocks noGrp="1" noChangeArrowheads="1"/>
          </p:cNvSpPr>
          <p:nvPr>
            <p:ph type="sldNum" sz="quarter" idx="5"/>
          </p:nvPr>
        </p:nvSpPr>
        <p:spPr bwMode="auto">
          <a:xfrm>
            <a:off x="4114800" y="9144000"/>
            <a:ext cx="3200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n-ea"/>
              </a:defRPr>
            </a:lvl1pPr>
          </a:lstStyle>
          <a:p>
            <a:pPr>
              <a:defRPr/>
            </a:pPr>
            <a:fld id="{A00DBC5E-5B5B-4A19-AB87-69C965351E63}" type="slidenum">
              <a:rPr lang="en-US"/>
              <a:pPr>
                <a:defRPr/>
              </a:pPr>
              <a:t>‹#›</a:t>
            </a:fld>
            <a:endParaRPr lang="en-US"/>
          </a:p>
        </p:txBody>
      </p:sp>
    </p:spTree>
    <p:extLst>
      <p:ext uri="{BB962C8B-B14F-4D97-AF65-F5344CB8AC3E}">
        <p14:creationId xmlns:p14="http://schemas.microsoft.com/office/powerpoint/2010/main" val="15939830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AFC3A996-25C7-4683-B0A8-AAF5EE39ED4E}"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A0F63B-675B-4E3F-8F6C-13F1736AA1D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579661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C0973B-57EE-485C-84F4-62A58E7BA18D}"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391999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12</a:t>
            </a:fld>
            <a:endParaRPr lang="en-US"/>
          </a:p>
        </p:txBody>
      </p:sp>
    </p:spTree>
    <p:extLst>
      <p:ext uri="{BB962C8B-B14F-4D97-AF65-F5344CB8AC3E}">
        <p14:creationId xmlns:p14="http://schemas.microsoft.com/office/powerpoint/2010/main" val="897792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13</a:t>
            </a:fld>
            <a:endParaRPr lang="en-US"/>
          </a:p>
        </p:txBody>
      </p:sp>
    </p:spTree>
    <p:extLst>
      <p:ext uri="{BB962C8B-B14F-4D97-AF65-F5344CB8AC3E}">
        <p14:creationId xmlns:p14="http://schemas.microsoft.com/office/powerpoint/2010/main" val="3491745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20</a:t>
            </a:fld>
            <a:endParaRPr lang="en-US"/>
          </a:p>
        </p:txBody>
      </p:sp>
    </p:spTree>
    <p:extLst>
      <p:ext uri="{BB962C8B-B14F-4D97-AF65-F5344CB8AC3E}">
        <p14:creationId xmlns:p14="http://schemas.microsoft.com/office/powerpoint/2010/main" val="3474616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21</a:t>
            </a:fld>
            <a:endParaRPr lang="en-US"/>
          </a:p>
        </p:txBody>
      </p:sp>
    </p:spTree>
    <p:extLst>
      <p:ext uri="{BB962C8B-B14F-4D97-AF65-F5344CB8AC3E}">
        <p14:creationId xmlns:p14="http://schemas.microsoft.com/office/powerpoint/2010/main" val="13636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3282B660-4B7D-42CA-805C-762F3E0704C5}" type="slidenum">
              <a:rPr lang="en-US" smtClean="0">
                <a:ea typeface="ＭＳ Ｐゴシック" pitchFamily="96" charset="-128"/>
              </a:rPr>
              <a:pPr/>
              <a:t>22</a:t>
            </a:fld>
            <a:endParaRPr lang="en-US" smtClean="0">
              <a:ea typeface="ＭＳ Ｐゴシック" pitchFamily="96" charset="-128"/>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66788">
              <a:defRPr>
                <a:solidFill>
                  <a:schemeClr val="tx1"/>
                </a:solidFill>
                <a:latin typeface="Verdana" pitchFamily="34" charset="0"/>
              </a:defRPr>
            </a:lvl1pPr>
            <a:lvl2pPr marL="742950" indent="-285750" defTabSz="966788">
              <a:defRPr>
                <a:solidFill>
                  <a:schemeClr val="tx1"/>
                </a:solidFill>
                <a:latin typeface="Verdana" pitchFamily="34" charset="0"/>
              </a:defRPr>
            </a:lvl2pPr>
            <a:lvl3pPr marL="1143000" indent="-228600" defTabSz="966788">
              <a:defRPr>
                <a:solidFill>
                  <a:schemeClr val="tx1"/>
                </a:solidFill>
                <a:latin typeface="Verdana" pitchFamily="34" charset="0"/>
              </a:defRPr>
            </a:lvl3pPr>
            <a:lvl4pPr marL="1600200" indent="-228600" defTabSz="966788">
              <a:defRPr>
                <a:solidFill>
                  <a:schemeClr val="tx1"/>
                </a:solidFill>
                <a:latin typeface="Verdana" pitchFamily="34" charset="0"/>
              </a:defRPr>
            </a:lvl4pPr>
            <a:lvl5pPr marL="2057400" indent="-228600" defTabSz="966788">
              <a:defRPr>
                <a:solidFill>
                  <a:schemeClr val="tx1"/>
                </a:solidFill>
                <a:latin typeface="Verdana" pitchFamily="34" charset="0"/>
              </a:defRPr>
            </a:lvl5pPr>
            <a:lvl6pPr marL="2514600" indent="-228600" defTabSz="966788" eaLnBrk="0" fontAlgn="base" hangingPunct="0">
              <a:spcBef>
                <a:spcPct val="0"/>
              </a:spcBef>
              <a:spcAft>
                <a:spcPct val="0"/>
              </a:spcAft>
              <a:defRPr>
                <a:solidFill>
                  <a:schemeClr val="tx1"/>
                </a:solidFill>
                <a:latin typeface="Verdana" pitchFamily="34" charset="0"/>
              </a:defRPr>
            </a:lvl6pPr>
            <a:lvl7pPr marL="2971800" indent="-228600" defTabSz="966788" eaLnBrk="0" fontAlgn="base" hangingPunct="0">
              <a:spcBef>
                <a:spcPct val="0"/>
              </a:spcBef>
              <a:spcAft>
                <a:spcPct val="0"/>
              </a:spcAft>
              <a:defRPr>
                <a:solidFill>
                  <a:schemeClr val="tx1"/>
                </a:solidFill>
                <a:latin typeface="Verdana" pitchFamily="34" charset="0"/>
              </a:defRPr>
            </a:lvl7pPr>
            <a:lvl8pPr marL="3429000" indent="-228600" defTabSz="966788" eaLnBrk="0" fontAlgn="base" hangingPunct="0">
              <a:spcBef>
                <a:spcPct val="0"/>
              </a:spcBef>
              <a:spcAft>
                <a:spcPct val="0"/>
              </a:spcAft>
              <a:defRPr>
                <a:solidFill>
                  <a:schemeClr val="tx1"/>
                </a:solidFill>
                <a:latin typeface="Verdana" pitchFamily="34" charset="0"/>
              </a:defRPr>
            </a:lvl8pPr>
            <a:lvl9pPr marL="3886200" indent="-228600" defTabSz="966788" eaLnBrk="0" fontAlgn="base" hangingPunct="0">
              <a:spcBef>
                <a:spcPct val="0"/>
              </a:spcBef>
              <a:spcAft>
                <a:spcPct val="0"/>
              </a:spcAft>
              <a:defRPr>
                <a:solidFill>
                  <a:schemeClr val="tx1"/>
                </a:solidFill>
                <a:latin typeface="Verdana" pitchFamily="34" charset="0"/>
              </a:defRPr>
            </a:lvl9pPr>
          </a:lstStyle>
          <a:p>
            <a:fld id="{D534BA96-9AB5-44E7-A463-6744B87C9138}" type="slidenum">
              <a:rPr lang="en-US" smtClean="0"/>
              <a:pPr/>
              <a:t>23</a:t>
            </a:fld>
            <a:endParaRPr lang="en-US" smtClean="0"/>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p:cNvSpPr>
            <a:spLocks noGrp="1" noChangeArrowheads="1"/>
          </p:cNvSpPr>
          <p:nvPr>
            <p:ph type="body" idx="1"/>
          </p:nvPr>
        </p:nvSpPr>
        <p:spPr>
          <a:noFill/>
        </p:spPr>
        <p:txBody>
          <a:bodyPr/>
          <a:lstStyle/>
          <a:p>
            <a:r>
              <a:rPr lang="en-US" smtClean="0"/>
              <a:t>Geography is divided into two major subfields</a:t>
            </a:r>
          </a:p>
          <a:p>
            <a:endParaRPr lang="en-US" smtClean="0"/>
          </a:p>
          <a:p>
            <a:r>
              <a:rPr lang="en-US" smtClean="0"/>
              <a:t>Physical geography studies the land- mountains, rivers, climate, soils, how they are formed, why they are located where they are.</a:t>
            </a:r>
          </a:p>
          <a:p>
            <a:endParaRPr lang="en-US" smtClean="0"/>
          </a:p>
          <a:p>
            <a:r>
              <a:rPr lang="en-US" smtClean="0"/>
              <a:t>Human geography studies people- where they are, why they are in the location they are, how they interact with each other over space.  </a:t>
            </a:r>
          </a:p>
          <a:p>
            <a:endParaRPr lang="en-US" smtClean="0"/>
          </a:p>
          <a:p>
            <a:r>
              <a:rPr lang="en-US" smtClean="0"/>
              <a:t>Human/env interaction is a subdiscipline that looks at both humans and the physical land and how the two affect each other.  People change the land and the land changes people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968C815-88AE-428E-8003-BC8D889C32D3}" type="slidenum">
              <a:rPr lang="en-US" smtClean="0">
                <a:ea typeface="ＭＳ Ｐゴシック" pitchFamily="96" charset="-128"/>
              </a:rPr>
              <a:pPr/>
              <a:t>24</a:t>
            </a:fld>
            <a:endParaRPr lang="en-US" smtClean="0">
              <a:ea typeface="ＭＳ Ｐゴシック" pitchFamily="96"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0B3A3B9-4392-4A75-8A32-9CEF16F8CAC3}" type="slidenum">
              <a:rPr lang="en-US" smtClean="0">
                <a:ea typeface="ＭＳ Ｐゴシック" pitchFamily="96" charset="-128"/>
              </a:rPr>
              <a:pPr/>
              <a:t>25</a:t>
            </a:fld>
            <a:endParaRPr lang="en-US" smtClean="0">
              <a:ea typeface="ＭＳ Ｐゴシック" pitchFamily="96" charset="-128"/>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2</a:t>
            </a:fld>
            <a:endParaRPr lang="en-US"/>
          </a:p>
        </p:txBody>
      </p:sp>
    </p:spTree>
    <p:extLst>
      <p:ext uri="{BB962C8B-B14F-4D97-AF65-F5344CB8AC3E}">
        <p14:creationId xmlns:p14="http://schemas.microsoft.com/office/powerpoint/2010/main" val="2241718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D7F4750-E884-42AC-A525-34D6A59E577C}" type="slidenum">
              <a:rPr lang="en-US" smtClean="0">
                <a:ea typeface="ＭＳ Ｐゴシック" pitchFamily="96" charset="-128"/>
              </a:rPr>
              <a:pPr/>
              <a:t>26</a:t>
            </a:fld>
            <a:endParaRPr lang="en-US" smtClean="0">
              <a:ea typeface="ＭＳ Ｐゴシック" pitchFamily="96" charset="-128"/>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A796D5FB-6D5C-4A18-9C6C-4E0D71D566BE}" type="slidenum">
              <a:rPr lang="en-US" smtClean="0">
                <a:ea typeface="ＭＳ Ｐゴシック" pitchFamily="96" charset="-128"/>
              </a:rPr>
              <a:pPr/>
              <a:t>27</a:t>
            </a:fld>
            <a:endParaRPr lang="en-US" smtClean="0">
              <a:ea typeface="ＭＳ Ｐゴシック" pitchFamily="96" charset="-128"/>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28</a:t>
            </a:fld>
            <a:endParaRPr lang="en-US"/>
          </a:p>
        </p:txBody>
      </p:sp>
    </p:spTree>
    <p:extLst>
      <p:ext uri="{BB962C8B-B14F-4D97-AF65-F5344CB8AC3E}">
        <p14:creationId xmlns:p14="http://schemas.microsoft.com/office/powerpoint/2010/main" val="1153287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D53A4AE4-70D6-4E3D-86A1-0F15F3B6F1CC}" type="slidenum">
              <a:rPr lang="en-US" smtClean="0">
                <a:ea typeface="ＭＳ Ｐゴシック" pitchFamily="96" charset="-128"/>
              </a:rPr>
              <a:pPr/>
              <a:t>29</a:t>
            </a:fld>
            <a:endParaRPr lang="en-US" smtClean="0">
              <a:ea typeface="ＭＳ Ｐゴシック" pitchFamily="96" charset="-128"/>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E77F74B4-D934-4F57-AE01-C5A01A369D68}" type="slidenum">
              <a:rPr lang="en-US" smtClean="0">
                <a:ea typeface="ＭＳ Ｐゴシック" pitchFamily="96" charset="-128"/>
              </a:rPr>
              <a:pPr/>
              <a:t>30</a:t>
            </a:fld>
            <a:endParaRPr lang="en-US" smtClean="0">
              <a:ea typeface="ＭＳ Ｐゴシック" pitchFamily="96" charset="-128"/>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5ACAB39-F1BC-422D-85B2-284776F46497}" type="slidenum">
              <a:rPr lang="en-US" smtClean="0">
                <a:ea typeface="ＭＳ Ｐゴシック" pitchFamily="96" charset="-128"/>
              </a:rPr>
              <a:pPr/>
              <a:t>31</a:t>
            </a:fld>
            <a:endParaRPr lang="en-US" smtClean="0">
              <a:ea typeface="ＭＳ Ｐゴシック" pitchFamily="96" charset="-128"/>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0B3A3B9-4392-4A75-8A32-9CEF16F8CAC3}" type="slidenum">
              <a:rPr lang="en-US" smtClean="0">
                <a:solidFill>
                  <a:prstClr val="black"/>
                </a:solidFill>
              </a:rPr>
              <a:pPr/>
              <a:t>32</a:t>
            </a:fld>
            <a:endParaRPr lang="en-US" smtClean="0">
              <a:solidFill>
                <a:prstClr val="black"/>
              </a:solidFill>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45C3A720-6160-43D5-A326-A8ADBED1E29F}" type="slidenum">
              <a:rPr lang="en-US" smtClean="0">
                <a:ea typeface="ＭＳ Ｐゴシック" pitchFamily="96" charset="-128"/>
              </a:rPr>
              <a:pPr/>
              <a:t>33</a:t>
            </a:fld>
            <a:endParaRPr lang="en-US" smtClean="0">
              <a:ea typeface="ＭＳ Ｐゴシック" pitchFamily="96" charset="-128"/>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C0DDFF6-CEF5-4770-AF40-282685013221}" type="slidenum">
              <a:rPr lang="en-US" smtClean="0">
                <a:ea typeface="ＭＳ Ｐゴシック" pitchFamily="96" charset="-128"/>
              </a:rPr>
              <a:pPr/>
              <a:t>34</a:t>
            </a:fld>
            <a:endParaRPr lang="en-US" smtClean="0">
              <a:ea typeface="ＭＳ Ｐゴシック" pitchFamily="96" charset="-128"/>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890E66AB-5F7B-4BA2-A839-940E3AB50A41}" type="slidenum">
              <a:rPr lang="en-US" smtClean="0">
                <a:ea typeface="ＭＳ Ｐゴシック" pitchFamily="96" charset="-128"/>
              </a:rPr>
              <a:pPr/>
              <a:t>35</a:t>
            </a:fld>
            <a:endParaRPr lang="en-US" smtClean="0">
              <a:ea typeface="ＭＳ Ｐゴシック" pitchFamily="96"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C0973B-57EE-485C-84F4-62A58E7BA18D}" type="slidenum">
              <a:rPr lang="en-US" smtClean="0"/>
              <a:t>3</a:t>
            </a:fld>
            <a:endParaRPr lang="en-US"/>
          </a:p>
        </p:txBody>
      </p:sp>
    </p:spTree>
    <p:extLst>
      <p:ext uri="{BB962C8B-B14F-4D97-AF65-F5344CB8AC3E}">
        <p14:creationId xmlns:p14="http://schemas.microsoft.com/office/powerpoint/2010/main" val="26033442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16E12F00-6EE7-474C-BFFF-A1F0A3A37582}" type="slidenum">
              <a:rPr lang="en-US" smtClean="0">
                <a:ea typeface="ＭＳ Ｐゴシック" pitchFamily="96" charset="-128"/>
              </a:rPr>
              <a:pPr/>
              <a:t>36</a:t>
            </a:fld>
            <a:endParaRPr lang="en-US" smtClean="0">
              <a:ea typeface="ＭＳ Ｐゴシック" pitchFamily="96" charset="-128"/>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83BA47C2-B0BC-4542-989F-2EF2C59B95E2}" type="slidenum">
              <a:rPr lang="en-US" smtClean="0">
                <a:ea typeface="ＭＳ Ｐゴシック" pitchFamily="96" charset="-128"/>
              </a:rPr>
              <a:pPr/>
              <a:t>37</a:t>
            </a:fld>
            <a:endParaRPr lang="en-US" smtClean="0">
              <a:ea typeface="ＭＳ Ｐゴシック" pitchFamily="96" charset="-128"/>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A6B73C8-9E6A-4C3C-ACC1-7D89364C3B16}" type="slidenum">
              <a:rPr lang="en-US" smtClean="0">
                <a:ea typeface="ＭＳ Ｐゴシック" pitchFamily="96" charset="-128"/>
              </a:rPr>
              <a:pPr/>
              <a:t>38</a:t>
            </a:fld>
            <a:endParaRPr lang="en-US" smtClean="0">
              <a:ea typeface="ＭＳ Ｐゴシック" pitchFamily="96" charset="-128"/>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A6B73C8-9E6A-4C3C-ACC1-7D89364C3B16}" type="slidenum">
              <a:rPr lang="en-US" smtClean="0">
                <a:ea typeface="ＭＳ Ｐゴシック" pitchFamily="96" charset="-128"/>
              </a:rPr>
              <a:pPr/>
              <a:t>39</a:t>
            </a:fld>
            <a:endParaRPr lang="en-US" smtClean="0">
              <a:ea typeface="ＭＳ Ｐゴシック" pitchFamily="96" charset="-128"/>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B3A4690-B2F1-4F96-87E0-092F530E70AA}" type="slidenum">
              <a:rPr lang="en-US" smtClean="0">
                <a:ea typeface="ＭＳ Ｐゴシック" pitchFamily="96" charset="-128"/>
              </a:rPr>
              <a:pPr/>
              <a:t>40</a:t>
            </a:fld>
            <a:endParaRPr lang="en-US" smtClean="0">
              <a:ea typeface="ＭＳ Ｐゴシック" pitchFamily="96" charset="-128"/>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B3EECFEF-F90C-4E0D-BA50-7FE88F61482F}" type="slidenum">
              <a:rPr lang="en-US" smtClean="0"/>
              <a:pPr>
                <a:defRPr/>
              </a:pPr>
              <a:t>41</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CECFAC48-576D-45DF-8BB5-F15ED91AA6BD}" type="slidenum">
              <a:rPr lang="en-US" smtClean="0">
                <a:ea typeface="ＭＳ Ｐゴシック" pitchFamily="96" charset="-128"/>
              </a:rPr>
              <a:pPr/>
              <a:t>42</a:t>
            </a:fld>
            <a:endParaRPr lang="en-US" smtClean="0">
              <a:ea typeface="ＭＳ Ｐゴシック" pitchFamily="96"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AAF3259B-FA9F-4C9F-9DEF-49AFA46BBD28}" type="slidenum">
              <a:rPr lang="en-US" smtClean="0">
                <a:ea typeface="ＭＳ Ｐゴシック" pitchFamily="96" charset="-128"/>
              </a:rPr>
              <a:pPr/>
              <a:t>43</a:t>
            </a:fld>
            <a:endParaRPr lang="en-US" smtClean="0">
              <a:ea typeface="ＭＳ Ｐゴシック" pitchFamily="96" charset="-128"/>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56B3926C-19FA-410A-9B52-003D03F4B741}" type="slidenum">
              <a:rPr lang="en-US" smtClean="0">
                <a:ea typeface="ＭＳ Ｐゴシック" pitchFamily="96" charset="-128"/>
              </a:rPr>
              <a:pPr/>
              <a:t>44</a:t>
            </a:fld>
            <a:endParaRPr lang="en-US" smtClean="0">
              <a:ea typeface="ＭＳ Ｐゴシック" pitchFamily="96" charset="-128"/>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DF0CC77-B995-401A-BDB5-567D55FC7D95}" type="slidenum">
              <a:rPr lang="en-US" smtClean="0">
                <a:ea typeface="ＭＳ Ｐゴシック" pitchFamily="96" charset="-128"/>
              </a:rPr>
              <a:pPr/>
              <a:t>45</a:t>
            </a:fld>
            <a:endParaRPr lang="en-US" smtClean="0">
              <a:ea typeface="ＭＳ Ｐゴシック" pitchFamily="96"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B52A52-A375-4ED7-A9FA-04276E4CF18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10325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AD68C683-4D18-4CC9-8135-998C07385C2F}" type="slidenum">
              <a:rPr lang="en-US" smtClean="0">
                <a:ea typeface="ＭＳ Ｐゴシック" pitchFamily="96" charset="-128"/>
              </a:rPr>
              <a:pPr/>
              <a:t>46</a:t>
            </a:fld>
            <a:endParaRPr lang="en-US" smtClean="0">
              <a:ea typeface="ＭＳ Ｐゴシック" pitchFamily="96" charset="-128"/>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E6CA7160-EB81-4D15-B624-AA9CE93D7418}" type="slidenum">
              <a:rPr lang="en-US" smtClean="0"/>
              <a:pPr>
                <a:defRPr/>
              </a:pPr>
              <a:t>47</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48</a:t>
            </a:fld>
            <a:endParaRPr lang="en-US"/>
          </a:p>
        </p:txBody>
      </p:sp>
    </p:spTree>
    <p:extLst>
      <p:ext uri="{BB962C8B-B14F-4D97-AF65-F5344CB8AC3E}">
        <p14:creationId xmlns:p14="http://schemas.microsoft.com/office/powerpoint/2010/main" val="3211058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49</a:t>
            </a:fld>
            <a:endParaRPr lang="en-US"/>
          </a:p>
        </p:txBody>
      </p:sp>
    </p:spTree>
    <p:extLst>
      <p:ext uri="{BB962C8B-B14F-4D97-AF65-F5344CB8AC3E}">
        <p14:creationId xmlns:p14="http://schemas.microsoft.com/office/powerpoint/2010/main" val="32254396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9212518F-F02A-4992-B6FB-C62E44A38363}" type="slidenum">
              <a:rPr lang="en-US" smtClean="0">
                <a:ea typeface="ＭＳ Ｐゴシック" pitchFamily="96" charset="-128"/>
              </a:rPr>
              <a:pPr/>
              <a:t>50</a:t>
            </a:fld>
            <a:endParaRPr lang="en-US" smtClean="0">
              <a:ea typeface="ＭＳ Ｐゴシック" pitchFamily="96" charset="-128"/>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51</a:t>
            </a:fld>
            <a:endParaRPr lang="en-US"/>
          </a:p>
        </p:txBody>
      </p:sp>
    </p:spTree>
    <p:extLst>
      <p:ext uri="{BB962C8B-B14F-4D97-AF65-F5344CB8AC3E}">
        <p14:creationId xmlns:p14="http://schemas.microsoft.com/office/powerpoint/2010/main" val="263441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B52A52-A375-4ED7-A9FA-04276E4CF180}"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258858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00DBC5E-5B5B-4A19-AB87-69C965351E63}" type="slidenum">
              <a:rPr lang="en-US" smtClean="0"/>
              <a:pPr>
                <a:defRPr/>
              </a:pPr>
              <a:t>6</a:t>
            </a:fld>
            <a:endParaRPr lang="en-US"/>
          </a:p>
        </p:txBody>
      </p:sp>
    </p:spTree>
    <p:extLst>
      <p:ext uri="{BB962C8B-B14F-4D97-AF65-F5344CB8AC3E}">
        <p14:creationId xmlns:p14="http://schemas.microsoft.com/office/powerpoint/2010/main" val="1414028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C0973B-57EE-485C-84F4-62A58E7BA18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808977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C0973B-57EE-485C-84F4-62A58E7BA18D}"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188094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C0973B-57EE-485C-84F4-62A58E7BA18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653236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09922" name="Rectangle 1026"/>
          <p:cNvSpPr>
            <a:spLocks noGrp="1" noChangeArrowheads="1"/>
          </p:cNvSpPr>
          <p:nvPr>
            <p:ph type="ctrTitle"/>
          </p:nvPr>
        </p:nvSpPr>
        <p:spPr>
          <a:xfrm>
            <a:off x="1600200" y="1600200"/>
            <a:ext cx="6858000" cy="1828800"/>
          </a:xfrm>
          <a:effectLst/>
        </p:spPr>
        <p:txBody>
          <a:bodyPr/>
          <a:lstStyle>
            <a:lvl1pPr>
              <a:defRPr/>
            </a:lvl1pPr>
          </a:lstStyle>
          <a:p>
            <a:r>
              <a:rPr lang="en-US"/>
              <a:t>Click to edit Master title style</a:t>
            </a:r>
          </a:p>
        </p:txBody>
      </p:sp>
      <p:sp>
        <p:nvSpPr>
          <p:cNvPr id="209923" name="Rectangle 1027"/>
          <p:cNvSpPr>
            <a:spLocks noGrp="1" noChangeArrowheads="1"/>
          </p:cNvSpPr>
          <p:nvPr>
            <p:ph type="subTitle" idx="1"/>
          </p:nvPr>
        </p:nvSpPr>
        <p:spPr>
          <a:xfrm>
            <a:off x="2057400" y="3886200"/>
            <a:ext cx="6400800" cy="1752600"/>
          </a:xfrm>
          <a:effectLst/>
        </p:spPr>
        <p:txBody>
          <a:bodyPr/>
          <a:lstStyle>
            <a:lvl1pPr marL="0" indent="0" algn="r">
              <a:buFont typeface="Wingdings" pitchFamily="96" charset="2"/>
              <a:buNone/>
              <a:defRPr sz="2800" i="1"/>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6FA8AC-8CA8-449C-AA66-5FF1BF38B83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21ACBF-C9D6-413A-89DB-E78AB4C7364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723887-67F2-43F9-9B9B-6B23A4202A6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5587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24739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2664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3710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0082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9330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7166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9598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EC5047-183A-4C08-816F-CB3FC7674867}"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4315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02352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85189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38680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69716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01604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39333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5109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52088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629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61C311-AA1E-4C80-AF68-6276818E8ADB}"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39268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67947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75002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00EF4-F3AA-4224-A63F-6D5BD56280D9}"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F69478-47C6-48DF-B85F-F1E0BAA838F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05182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78894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25056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98328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10596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35316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0169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AA20C1-9B73-4729-B383-417544AC37F5}"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01715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94639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36392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1523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21466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Footer Placeholder 8"/>
          <p:cNvSpPr>
            <a:spLocks noGrp="1"/>
          </p:cNvSpPr>
          <p:nvPr>
            <p:ph type="ftr" sz="quarter" idx="12"/>
          </p:nvPr>
        </p:nvSpPr>
        <p:spPr/>
        <p:txBody>
          <a:bodyPr/>
          <a:lstStyle/>
          <a:p>
            <a:endParaRPr lang="en-US">
              <a:solidFill>
                <a:prstClr val="black">
                  <a:lumMod val="65000"/>
                  <a:lumOff val="35000"/>
                </a:prstClr>
              </a:solidFill>
            </a:endParaRPr>
          </a:p>
        </p:txBody>
      </p:sp>
    </p:spTree>
    <p:extLst>
      <p:ext uri="{BB962C8B-B14F-4D97-AF65-F5344CB8AC3E}">
        <p14:creationId xmlns:p14="http://schemas.microsoft.com/office/powerpoint/2010/main" val="29008531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0720552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24636892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t>Click to edit Master title style</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3200">
                <a:solidFill>
                  <a:schemeClr val="tx1">
                    <a:lumMod val="75000"/>
                    <a:lumOff val="25000"/>
                  </a:schemeClr>
                </a:solidFill>
              </a:defRPr>
            </a:lvl1pPr>
            <a:lvl2pPr>
              <a:defRPr sz="20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65435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en-US">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0050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6D325C8-F8C5-4B97-A7F6-642923844466}"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en-US">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160197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en-US">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1550100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9292727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2311354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7081374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21806569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7358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22821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63564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8812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C7BB8CA-5E33-48AC-811A-EB8F0130ED9D}"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09125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37079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2614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37980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23872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83933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5706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3169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58227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8352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D168306-05E1-4CF6-83D4-52BBD38F15AB}"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52181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01086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437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424024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67302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90833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46111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B94657-2FF6-4523-AB5B-0CBCCECF638F}" type="datetimeFigureOut">
              <a:rPr lang="en-US" smtClean="0">
                <a:solidFill>
                  <a:prstClr val="black">
                    <a:tint val="75000"/>
                  </a:prstClr>
                </a:solidFill>
              </a:rPr>
              <a:pPr/>
              <a:t>1/21/2014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951931-1BD7-4812-B1DA-777ACC79837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44305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Footer Placeholder 8"/>
          <p:cNvSpPr>
            <a:spLocks noGrp="1"/>
          </p:cNvSpPr>
          <p:nvPr>
            <p:ph type="ftr" sz="quarter" idx="12"/>
          </p:nvPr>
        </p:nvSpPr>
        <p:spPr/>
        <p:txBody>
          <a:bodyPr/>
          <a:lstStyle/>
          <a:p>
            <a:endParaRPr lang="en-US">
              <a:solidFill>
                <a:prstClr val="black">
                  <a:lumMod val="65000"/>
                  <a:lumOff val="35000"/>
                </a:prstClr>
              </a:solidFill>
            </a:endParaRPr>
          </a:p>
        </p:txBody>
      </p:sp>
    </p:spTree>
    <p:extLst>
      <p:ext uri="{BB962C8B-B14F-4D97-AF65-F5344CB8AC3E}">
        <p14:creationId xmlns:p14="http://schemas.microsoft.com/office/powerpoint/2010/main" val="7206111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072832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8F7F310-E769-430C-A369-E9769D26E89A}"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41922552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t>Click to edit Master title style</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3200">
                <a:solidFill>
                  <a:schemeClr val="tx1">
                    <a:lumMod val="75000"/>
                    <a:lumOff val="25000"/>
                  </a:schemeClr>
                </a:solidFill>
              </a:defRPr>
            </a:lvl1pPr>
            <a:lvl2pPr>
              <a:defRPr sz="20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99860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en-US">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24921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en-US">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409784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en-US">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22049445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7142125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27736419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4799514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FB73CE-71C3-41EF-AF5D-060A424FF897}" type="datetimeFigureOut">
              <a:rPr lang="en-US" smtClean="0">
                <a:solidFill>
                  <a:prstClr val="black">
                    <a:lumMod val="65000"/>
                    <a:lumOff val="35000"/>
                  </a:prstClr>
                </a:solidFill>
              </a:rPr>
              <a:pPr/>
              <a:t>1/21/2014</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263F4263-4225-4F60-8F9E-5B561BBC102A}"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189252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96C5C3-16F1-41EA-A644-ACB6D9F8E73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alphaModFix amt="35000"/>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a:outerShdw dist="25399" dir="16200000" algn="ctr" rotWithShape="0">
              <a:srgbClr val="FFFFFF">
                <a:alpha val="75000"/>
              </a:srgbClr>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8899"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a:outerShdw dist="25399" dir="16200000" algn="ctr" rotWithShape="0">
              <a:srgbClr val="FFFFFF">
                <a:alpha val="75000"/>
              </a:srgbClr>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8900"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a:defRPr/>
            </a:pPr>
            <a:endParaRPr lang="en-US"/>
          </a:p>
        </p:txBody>
      </p:sp>
      <p:sp>
        <p:nvSpPr>
          <p:cNvPr id="2089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a:defRPr/>
            </a:pPr>
            <a:endParaRPr lang="en-US"/>
          </a:p>
        </p:txBody>
      </p:sp>
      <p:sp>
        <p:nvSpPr>
          <p:cNvPr id="208902"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ea typeface="+mn-ea"/>
              </a:defRPr>
            </a:lvl1pPr>
          </a:lstStyle>
          <a:p>
            <a:pPr>
              <a:defRPr/>
            </a:pPr>
            <a:fld id="{DBDBB907-09CF-47A5-9F03-33862D651A1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r" rtl="0" eaLnBrk="0" fontAlgn="base" hangingPunct="0">
        <a:spcBef>
          <a:spcPct val="0"/>
        </a:spcBef>
        <a:spcAft>
          <a:spcPct val="0"/>
        </a:spcAft>
        <a:defRPr sz="4400" i="1">
          <a:solidFill>
            <a:schemeClr val="tx2"/>
          </a:solidFill>
          <a:latin typeface="+mj-lt"/>
          <a:ea typeface="+mj-ea"/>
          <a:cs typeface="+mj-cs"/>
        </a:defRPr>
      </a:lvl1pPr>
      <a:lvl2pPr algn="r" rtl="0" eaLnBrk="0" fontAlgn="base" hangingPunct="0">
        <a:spcBef>
          <a:spcPct val="0"/>
        </a:spcBef>
        <a:spcAft>
          <a:spcPct val="0"/>
        </a:spcAft>
        <a:defRPr sz="4400" i="1">
          <a:solidFill>
            <a:schemeClr val="tx2"/>
          </a:solidFill>
          <a:latin typeface="Tahoma" pitchFamily="96" charset="0"/>
          <a:ea typeface="ＭＳ Ｐゴシック" pitchFamily="96" charset="-128"/>
        </a:defRPr>
      </a:lvl2pPr>
      <a:lvl3pPr algn="r" rtl="0" eaLnBrk="0" fontAlgn="base" hangingPunct="0">
        <a:spcBef>
          <a:spcPct val="0"/>
        </a:spcBef>
        <a:spcAft>
          <a:spcPct val="0"/>
        </a:spcAft>
        <a:defRPr sz="4400" i="1">
          <a:solidFill>
            <a:schemeClr val="tx2"/>
          </a:solidFill>
          <a:latin typeface="Tahoma" pitchFamily="96" charset="0"/>
          <a:ea typeface="ＭＳ Ｐゴシック" pitchFamily="96" charset="-128"/>
        </a:defRPr>
      </a:lvl3pPr>
      <a:lvl4pPr algn="r" rtl="0" eaLnBrk="0" fontAlgn="base" hangingPunct="0">
        <a:spcBef>
          <a:spcPct val="0"/>
        </a:spcBef>
        <a:spcAft>
          <a:spcPct val="0"/>
        </a:spcAft>
        <a:defRPr sz="4400" i="1">
          <a:solidFill>
            <a:schemeClr val="tx2"/>
          </a:solidFill>
          <a:latin typeface="Tahoma" pitchFamily="96" charset="0"/>
          <a:ea typeface="ＭＳ Ｐゴシック" pitchFamily="96" charset="-128"/>
        </a:defRPr>
      </a:lvl4pPr>
      <a:lvl5pPr algn="r" rtl="0" eaLnBrk="0" fontAlgn="base" hangingPunct="0">
        <a:spcBef>
          <a:spcPct val="0"/>
        </a:spcBef>
        <a:spcAft>
          <a:spcPct val="0"/>
        </a:spcAft>
        <a:defRPr sz="4400" i="1">
          <a:solidFill>
            <a:schemeClr val="tx2"/>
          </a:solidFill>
          <a:latin typeface="Tahoma" pitchFamily="96" charset="0"/>
          <a:ea typeface="ＭＳ Ｐゴシック" pitchFamily="96" charset="-128"/>
        </a:defRPr>
      </a:lvl5pPr>
      <a:lvl6pPr marL="457200" algn="r" rtl="0" fontAlgn="base">
        <a:spcBef>
          <a:spcPct val="0"/>
        </a:spcBef>
        <a:spcAft>
          <a:spcPct val="0"/>
        </a:spcAft>
        <a:defRPr sz="4400" i="1">
          <a:solidFill>
            <a:schemeClr val="tx2"/>
          </a:solidFill>
          <a:latin typeface="Tahoma" pitchFamily="96" charset="0"/>
          <a:ea typeface="ＭＳ Ｐゴシック" pitchFamily="96" charset="-128"/>
        </a:defRPr>
      </a:lvl6pPr>
      <a:lvl7pPr marL="914400" algn="r" rtl="0" fontAlgn="base">
        <a:spcBef>
          <a:spcPct val="0"/>
        </a:spcBef>
        <a:spcAft>
          <a:spcPct val="0"/>
        </a:spcAft>
        <a:defRPr sz="4400" i="1">
          <a:solidFill>
            <a:schemeClr val="tx2"/>
          </a:solidFill>
          <a:latin typeface="Tahoma" pitchFamily="96" charset="0"/>
          <a:ea typeface="ＭＳ Ｐゴシック" pitchFamily="96" charset="-128"/>
        </a:defRPr>
      </a:lvl7pPr>
      <a:lvl8pPr marL="1371600" algn="r" rtl="0" fontAlgn="base">
        <a:spcBef>
          <a:spcPct val="0"/>
        </a:spcBef>
        <a:spcAft>
          <a:spcPct val="0"/>
        </a:spcAft>
        <a:defRPr sz="4400" i="1">
          <a:solidFill>
            <a:schemeClr val="tx2"/>
          </a:solidFill>
          <a:latin typeface="Tahoma" pitchFamily="96" charset="0"/>
          <a:ea typeface="ＭＳ Ｐゴシック" pitchFamily="96" charset="-128"/>
        </a:defRPr>
      </a:lvl8pPr>
      <a:lvl9pPr marL="1828800" algn="r" rtl="0" fontAlgn="base">
        <a:spcBef>
          <a:spcPct val="0"/>
        </a:spcBef>
        <a:spcAft>
          <a:spcPct val="0"/>
        </a:spcAft>
        <a:defRPr sz="4400" i="1">
          <a:solidFill>
            <a:schemeClr val="tx2"/>
          </a:solidFill>
          <a:latin typeface="Tahoma" pitchFamily="96" charset="0"/>
          <a:ea typeface="ＭＳ Ｐゴシック" pitchFamily="96" charset="-128"/>
        </a:defRPr>
      </a:lvl9pPr>
    </p:titleStyle>
    <p:bodyStyle>
      <a:lvl1pPr marL="342900" indent="-342900" algn="l" rtl="0" eaLnBrk="0" fontAlgn="base" hangingPunct="0">
        <a:spcBef>
          <a:spcPct val="20000"/>
        </a:spcBef>
        <a:spcAft>
          <a:spcPct val="0"/>
        </a:spcAft>
        <a:buClr>
          <a:srgbClr val="800040"/>
        </a:buClr>
        <a:buFont typeface="Wingdings" pitchFamily="96"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800040"/>
        </a:buClr>
        <a:buFont typeface="Wingdings" pitchFamily="96"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rgbClr val="800040"/>
        </a:buClr>
        <a:buFont typeface="Wingdings" pitchFamily="96"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800040"/>
        </a:buClr>
        <a:buFont typeface="Wingdings" pitchFamily="96"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rgbClr val="800040"/>
        </a:buClr>
        <a:buFont typeface="Wingdings" pitchFamily="96" charset="2"/>
        <a:buChar char=""/>
        <a:defRPr sz="2000">
          <a:solidFill>
            <a:schemeClr val="tx1"/>
          </a:solidFill>
          <a:latin typeface="+mn-lt"/>
          <a:ea typeface="+mn-ea"/>
        </a:defRPr>
      </a:lvl5pPr>
      <a:lvl6pPr marL="2514600" indent="-228600" algn="l" rtl="0" fontAlgn="base">
        <a:spcBef>
          <a:spcPct val="20000"/>
        </a:spcBef>
        <a:spcAft>
          <a:spcPct val="0"/>
        </a:spcAft>
        <a:buClr>
          <a:srgbClr val="800040"/>
        </a:buClr>
        <a:buFont typeface="Wingdings" pitchFamily="96" charset="2"/>
        <a:buChar char=""/>
        <a:defRPr sz="2000">
          <a:solidFill>
            <a:schemeClr val="tx1"/>
          </a:solidFill>
          <a:latin typeface="+mn-lt"/>
          <a:ea typeface="+mn-ea"/>
        </a:defRPr>
      </a:lvl6pPr>
      <a:lvl7pPr marL="2971800" indent="-228600" algn="l" rtl="0" fontAlgn="base">
        <a:spcBef>
          <a:spcPct val="20000"/>
        </a:spcBef>
        <a:spcAft>
          <a:spcPct val="0"/>
        </a:spcAft>
        <a:buClr>
          <a:srgbClr val="800040"/>
        </a:buClr>
        <a:buFont typeface="Wingdings" pitchFamily="96" charset="2"/>
        <a:buChar char=""/>
        <a:defRPr sz="2000">
          <a:solidFill>
            <a:schemeClr val="tx1"/>
          </a:solidFill>
          <a:latin typeface="+mn-lt"/>
          <a:ea typeface="+mn-ea"/>
        </a:defRPr>
      </a:lvl7pPr>
      <a:lvl8pPr marL="3429000" indent="-228600" algn="l" rtl="0" fontAlgn="base">
        <a:spcBef>
          <a:spcPct val="20000"/>
        </a:spcBef>
        <a:spcAft>
          <a:spcPct val="0"/>
        </a:spcAft>
        <a:buClr>
          <a:srgbClr val="800040"/>
        </a:buClr>
        <a:buFont typeface="Wingdings" pitchFamily="96" charset="2"/>
        <a:buChar char=""/>
        <a:defRPr sz="2000">
          <a:solidFill>
            <a:schemeClr val="tx1"/>
          </a:solidFill>
          <a:latin typeface="+mn-lt"/>
          <a:ea typeface="+mn-ea"/>
        </a:defRPr>
      </a:lvl8pPr>
      <a:lvl9pPr marL="3886200" indent="-228600" algn="l" rtl="0" fontAlgn="base">
        <a:spcBef>
          <a:spcPct val="20000"/>
        </a:spcBef>
        <a:spcAft>
          <a:spcPct val="0"/>
        </a:spcAft>
        <a:buClr>
          <a:srgbClr val="800040"/>
        </a:buClr>
        <a:buFont typeface="Wingdings" pitchFamily="96"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E000EF4-F3AA-4224-A63F-6D5BD56280D9}" type="datetimeFigureOut">
              <a:rPr lang="en-US" smtClean="0">
                <a:solidFill>
                  <a:prstClr val="black">
                    <a:tint val="75000"/>
                  </a:prstClr>
                </a:solidFill>
                <a:latin typeface="Calibri"/>
              </a:rPr>
              <a:pPr fontAlgn="auto">
                <a:spcBef>
                  <a:spcPts val="0"/>
                </a:spcBef>
                <a:spcAft>
                  <a:spcPts val="0"/>
                </a:spcAft>
              </a:pPr>
              <a:t>1/21/2014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5F69478-47C6-48DF-B85F-F1E0BAA838F9}"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9490070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E000EF4-F3AA-4224-A63F-6D5BD56280D9}" type="datetimeFigureOut">
              <a:rPr lang="en-US" smtClean="0">
                <a:solidFill>
                  <a:prstClr val="black">
                    <a:tint val="75000"/>
                  </a:prstClr>
                </a:solidFill>
                <a:latin typeface="Calibri"/>
              </a:rPr>
              <a:pPr fontAlgn="auto">
                <a:spcBef>
                  <a:spcPts val="0"/>
                </a:spcBef>
                <a:spcAft>
                  <a:spcPts val="0"/>
                </a:spcAft>
              </a:pPr>
              <a:t>1/21/2014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5F69478-47C6-48DF-B85F-F1E0BAA838F9}"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8559293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4AB94657-2FF6-4523-AB5B-0CBCCECF638F}" type="datetimeFigureOut">
              <a:rPr lang="en-US" smtClean="0">
                <a:solidFill>
                  <a:prstClr val="black">
                    <a:tint val="75000"/>
                  </a:prstClr>
                </a:solidFill>
                <a:latin typeface="Calibri"/>
              </a:rPr>
              <a:pPr fontAlgn="auto">
                <a:spcBef>
                  <a:spcPts val="0"/>
                </a:spcBef>
                <a:spcAft>
                  <a:spcPts val="0"/>
                </a:spcAft>
              </a:pPr>
              <a:t>1/21/2014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6951931-1BD7-4812-B1DA-777ACC79837F}"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4597458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fontAlgn="auto">
              <a:spcBef>
                <a:spcPts val="0"/>
              </a:spcBef>
              <a:spcAft>
                <a:spcPts val="0"/>
              </a:spcAft>
            </a:pPr>
            <a:fld id="{E0FB73CE-71C3-41EF-AF5D-060A424FF897}" type="datetimeFigureOut">
              <a:rPr lang="en-US" smtClean="0">
                <a:solidFill>
                  <a:prstClr val="black">
                    <a:lumMod val="65000"/>
                    <a:lumOff val="35000"/>
                  </a:prstClr>
                </a:solidFill>
              </a:rPr>
              <a:pPr fontAlgn="auto">
                <a:spcBef>
                  <a:spcPts val="0"/>
                </a:spcBef>
                <a:spcAft>
                  <a:spcPts val="0"/>
                </a:spcAft>
              </a:pPr>
              <a:t>1/21/2014</a:t>
            </a:fld>
            <a:endParaRPr lang="en-US">
              <a:solidFill>
                <a:prstClr val="black">
                  <a:lumMod val="65000"/>
                  <a:lumOff val="35000"/>
                </a:prstClr>
              </a:solidFill>
            </a:endParaRP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fontAlgn="auto">
              <a:spcBef>
                <a:spcPts val="0"/>
              </a:spcBef>
              <a:spcAft>
                <a:spcPts val="0"/>
              </a:spcAft>
            </a:pPr>
            <a:endParaRPr lang="en-US">
              <a:solidFill>
                <a:prstClr val="black">
                  <a:lumMod val="65000"/>
                  <a:lumOff val="35000"/>
                </a:prstClr>
              </a:solidFill>
            </a:endParaRP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fontAlgn="auto">
              <a:spcBef>
                <a:spcPts val="0"/>
              </a:spcBef>
              <a:spcAft>
                <a:spcPts val="0"/>
              </a:spcAft>
            </a:pPr>
            <a:fld id="{263F4263-4225-4F60-8F9E-5B561BBC102A}" type="slidenum">
              <a:rPr lang="en-US" smtClean="0">
                <a:solidFill>
                  <a:prstClr val="black">
                    <a:lumMod val="65000"/>
                    <a:lumOff val="35000"/>
                  </a:prstClr>
                </a:solidFill>
              </a:rPr>
              <a:pPr fontAlgn="auto">
                <a:spcBef>
                  <a:spcPts val="0"/>
                </a:spcBef>
                <a:spcAft>
                  <a:spcPts val="0"/>
                </a:spcAft>
              </a:pPr>
              <a:t>‹#›</a:t>
            </a:fld>
            <a:endParaRPr lang="en-US">
              <a:solidFill>
                <a:prstClr val="black">
                  <a:lumMod val="65000"/>
                  <a:lumOff val="35000"/>
                </a:prstClr>
              </a:solidFill>
            </a:endParaRP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276557426"/>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2000" kern="1200">
          <a:solidFill>
            <a:schemeClr val="tx1">
              <a:lumMod val="75000"/>
              <a:lumOff val="25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2000" kern="1200">
          <a:solidFill>
            <a:schemeClr val="tx1">
              <a:lumMod val="75000"/>
              <a:lumOff val="25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4AB94657-2FF6-4523-AB5B-0CBCCECF638F}" type="datetimeFigureOut">
              <a:rPr lang="en-US" smtClean="0">
                <a:solidFill>
                  <a:prstClr val="black">
                    <a:tint val="75000"/>
                  </a:prstClr>
                </a:solidFill>
                <a:latin typeface="Calibri"/>
              </a:rPr>
              <a:pPr fontAlgn="auto">
                <a:spcBef>
                  <a:spcPts val="0"/>
                </a:spcBef>
                <a:spcAft>
                  <a:spcPts val="0"/>
                </a:spcAft>
              </a:pPr>
              <a:t>1/21/2014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6951931-1BD7-4812-B1DA-777ACC79837F}"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04515157"/>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4AB94657-2FF6-4523-AB5B-0CBCCECF638F}" type="datetimeFigureOut">
              <a:rPr lang="en-US" smtClean="0">
                <a:solidFill>
                  <a:prstClr val="black">
                    <a:tint val="75000"/>
                  </a:prstClr>
                </a:solidFill>
                <a:latin typeface="Calibri"/>
              </a:rPr>
              <a:pPr fontAlgn="auto">
                <a:spcBef>
                  <a:spcPts val="0"/>
                </a:spcBef>
                <a:spcAft>
                  <a:spcPts val="0"/>
                </a:spcAft>
              </a:pPr>
              <a:t>1/21/2014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6951931-1BD7-4812-B1DA-777ACC79837F}"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7411722"/>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fontAlgn="auto">
              <a:spcBef>
                <a:spcPts val="0"/>
              </a:spcBef>
              <a:spcAft>
                <a:spcPts val="0"/>
              </a:spcAft>
            </a:pPr>
            <a:fld id="{E0FB73CE-71C3-41EF-AF5D-060A424FF897}" type="datetimeFigureOut">
              <a:rPr lang="en-US" smtClean="0">
                <a:solidFill>
                  <a:prstClr val="black">
                    <a:lumMod val="65000"/>
                    <a:lumOff val="35000"/>
                  </a:prstClr>
                </a:solidFill>
              </a:rPr>
              <a:pPr fontAlgn="auto">
                <a:spcBef>
                  <a:spcPts val="0"/>
                </a:spcBef>
                <a:spcAft>
                  <a:spcPts val="0"/>
                </a:spcAft>
              </a:pPr>
              <a:t>1/21/2014</a:t>
            </a:fld>
            <a:endParaRPr lang="en-US">
              <a:solidFill>
                <a:prstClr val="black">
                  <a:lumMod val="65000"/>
                  <a:lumOff val="35000"/>
                </a:prstClr>
              </a:solidFill>
            </a:endParaRP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fontAlgn="auto">
              <a:spcBef>
                <a:spcPts val="0"/>
              </a:spcBef>
              <a:spcAft>
                <a:spcPts val="0"/>
              </a:spcAft>
            </a:pPr>
            <a:endParaRPr lang="en-US">
              <a:solidFill>
                <a:prstClr val="black">
                  <a:lumMod val="65000"/>
                  <a:lumOff val="35000"/>
                </a:prstClr>
              </a:solidFill>
            </a:endParaRP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fontAlgn="auto">
              <a:spcBef>
                <a:spcPts val="0"/>
              </a:spcBef>
              <a:spcAft>
                <a:spcPts val="0"/>
              </a:spcAft>
            </a:pPr>
            <a:fld id="{263F4263-4225-4F60-8F9E-5B561BBC102A}" type="slidenum">
              <a:rPr lang="en-US" smtClean="0">
                <a:solidFill>
                  <a:prstClr val="black">
                    <a:lumMod val="65000"/>
                    <a:lumOff val="35000"/>
                  </a:prstClr>
                </a:solidFill>
              </a:rPr>
              <a:pPr fontAlgn="auto">
                <a:spcBef>
                  <a:spcPts val="0"/>
                </a:spcBef>
                <a:spcAft>
                  <a:spcPts val="0"/>
                </a:spcAft>
              </a:pPr>
              <a:t>‹#›</a:t>
            </a:fld>
            <a:endParaRPr lang="en-US">
              <a:solidFill>
                <a:prstClr val="black">
                  <a:lumMod val="65000"/>
                  <a:lumOff val="35000"/>
                </a:prstClr>
              </a:solidFill>
            </a:endParaRP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978347961"/>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75000"/>
              <a:lumOff val="25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2000" kern="1200">
          <a:solidFill>
            <a:schemeClr val="tx1">
              <a:lumMod val="75000"/>
              <a:lumOff val="25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2000" kern="1200">
          <a:solidFill>
            <a:schemeClr val="tx1">
              <a:lumMod val="75000"/>
              <a:lumOff val="25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62.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3.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84.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79.xml"/><Relationship Id="rId4" Type="http://schemas.openxmlformats.org/officeDocument/2006/relationships/image" Target="../media/image36.jp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8.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9.xml"/><Relationship Id="rId4"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9.xml"/><Relationship Id="rId4" Type="http://schemas.openxmlformats.org/officeDocument/2006/relationships/image" Target="../media/image48.jp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9.xml"/><Relationship Id="rId4" Type="http://schemas.openxmlformats.org/officeDocument/2006/relationships/image" Target="../media/image5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3.jp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3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3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irb.arizona.edu/"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www.uac.arizona.edu/"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emf"/><Relationship Id="rId2" Type="http://schemas.openxmlformats.org/officeDocument/2006/relationships/notesSlide" Target="../notesSlides/notesSlide7.xml"/><Relationship Id="rId1" Type="http://schemas.openxmlformats.org/officeDocument/2006/relationships/slideLayout" Target="../slideLayouts/slideLayout40.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50.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2"/>
          <p:cNvSpPr txBox="1">
            <a:spLocks noChangeArrowheads="1"/>
          </p:cNvSpPr>
          <p:nvPr/>
        </p:nvSpPr>
        <p:spPr bwMode="auto">
          <a:xfrm>
            <a:off x="5394325" y="1179513"/>
            <a:ext cx="184150" cy="366712"/>
          </a:xfrm>
          <a:prstGeom prst="rect">
            <a:avLst/>
          </a:prstGeom>
          <a:noFill/>
          <a:ln w="9525">
            <a:noFill/>
            <a:miter lim="800000"/>
            <a:headEnd/>
            <a:tailEnd/>
          </a:ln>
        </p:spPr>
        <p:txBody>
          <a:bodyPr wrap="none">
            <a:spAutoFit/>
          </a:bodyPr>
          <a:lstStyle/>
          <a:p>
            <a:endParaRPr lang="en-US"/>
          </a:p>
        </p:txBody>
      </p:sp>
      <p:sp>
        <p:nvSpPr>
          <p:cNvPr id="3075" name="Text Box 34"/>
          <p:cNvSpPr txBox="1">
            <a:spLocks noChangeArrowheads="1"/>
          </p:cNvSpPr>
          <p:nvPr/>
        </p:nvSpPr>
        <p:spPr bwMode="auto">
          <a:xfrm>
            <a:off x="28575" y="381000"/>
            <a:ext cx="3962400" cy="2431435"/>
          </a:xfrm>
          <a:prstGeom prst="rect">
            <a:avLst/>
          </a:prstGeom>
          <a:noFill/>
          <a:ln w="9525">
            <a:noFill/>
            <a:miter lim="800000"/>
            <a:headEnd/>
            <a:tailEnd/>
          </a:ln>
        </p:spPr>
        <p:txBody>
          <a:bodyPr>
            <a:spAutoFit/>
          </a:bodyPr>
          <a:lstStyle/>
          <a:p>
            <a:pPr algn="ctr"/>
            <a:r>
              <a:rPr lang="en-US" sz="3500" b="1" dirty="0" smtClean="0">
                <a:solidFill>
                  <a:srgbClr val="800000"/>
                </a:solidFill>
                <a:latin typeface="Book Antiqua" pitchFamily="18" charset="0"/>
              </a:rPr>
              <a:t>GEOG 303:</a:t>
            </a:r>
          </a:p>
          <a:p>
            <a:pPr algn="ctr"/>
            <a:endParaRPr lang="en-US" sz="1050" b="1" dirty="0">
              <a:solidFill>
                <a:srgbClr val="800000"/>
              </a:solidFill>
              <a:latin typeface="Book Antiqua" pitchFamily="18" charset="0"/>
            </a:endParaRPr>
          </a:p>
          <a:p>
            <a:pPr algn="ctr"/>
            <a:r>
              <a:rPr lang="en-US" sz="3500" b="1" dirty="0" smtClean="0">
                <a:solidFill>
                  <a:srgbClr val="800000"/>
                </a:solidFill>
                <a:latin typeface="Book Antiqua" pitchFamily="18" charset="0"/>
              </a:rPr>
              <a:t>Field Study in</a:t>
            </a:r>
            <a:endParaRPr lang="en-US" sz="3500" b="1" dirty="0">
              <a:solidFill>
                <a:srgbClr val="800000"/>
              </a:solidFill>
              <a:latin typeface="Book Antiqua" pitchFamily="18" charset="0"/>
            </a:endParaRPr>
          </a:p>
          <a:p>
            <a:pPr algn="ctr"/>
            <a:r>
              <a:rPr lang="en-US" sz="3500" b="1" dirty="0" smtClean="0">
                <a:solidFill>
                  <a:srgbClr val="800000"/>
                </a:solidFill>
                <a:latin typeface="Book Antiqua" pitchFamily="18" charset="0"/>
              </a:rPr>
              <a:t>Environmental Geography</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21075"/>
            <a:ext cx="4800600" cy="3336925"/>
          </a:xfrm>
          <a:prstGeom prst="rect">
            <a:avLst/>
          </a:prstGeom>
          <a:noFill/>
          <a:ln w="9525">
            <a:noFill/>
            <a:miter lim="800000"/>
            <a:headEnd/>
            <a:tailEnd/>
          </a:ln>
        </p:spPr>
      </p:pic>
      <p:sp>
        <p:nvSpPr>
          <p:cNvPr id="8" name="Title 7"/>
          <p:cNvSpPr>
            <a:spLocks noGrp="1"/>
          </p:cNvSpPr>
          <p:nvPr>
            <p:ph type="title"/>
          </p:nvPr>
        </p:nvSpPr>
        <p:spPr>
          <a:xfrm>
            <a:off x="4724400" y="762000"/>
            <a:ext cx="4267200" cy="4114800"/>
          </a:xfrm>
        </p:spPr>
        <p:txBody>
          <a:bodyPr/>
          <a:lstStyle/>
          <a:p>
            <a:r>
              <a:rPr lang="en-US" sz="2000" u="sng" dirty="0" smtClean="0">
                <a:solidFill>
                  <a:srgbClr val="800000"/>
                </a:solidFill>
                <a:latin typeface="Arial" pitchFamily="34" charset="0"/>
                <a:cs typeface="Arial" pitchFamily="34" charset="0"/>
              </a:rPr>
              <a:t>Instructor</a:t>
            </a:r>
            <a:r>
              <a:rPr lang="en-US" sz="2000" dirty="0" smtClean="0">
                <a:solidFill>
                  <a:srgbClr val="800000"/>
                </a:solidFill>
                <a:latin typeface="Arial" pitchFamily="34" charset="0"/>
                <a:cs typeface="Arial" pitchFamily="34" charset="0"/>
              </a:rPr>
              <a:t>: </a:t>
            </a:r>
            <a:r>
              <a:rPr lang="en-US" sz="2000" b="1" dirty="0" smtClean="0">
                <a:solidFill>
                  <a:srgbClr val="800000"/>
                </a:solidFill>
                <a:latin typeface="Arial" pitchFamily="34" charset="0"/>
                <a:cs typeface="Arial" pitchFamily="34" charset="0"/>
              </a:rPr>
              <a:t>Chris Guiterman</a:t>
            </a:r>
            <a:r>
              <a:rPr lang="en-US" sz="2000" dirty="0" smtClean="0">
                <a:solidFill>
                  <a:srgbClr val="800000"/>
                </a:solidFill>
                <a:latin typeface="Arial" pitchFamily="34" charset="0"/>
                <a:cs typeface="Arial" pitchFamily="34" charset="0"/>
              </a:rPr>
              <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chguiterman@email.arizona.edu</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Tree-Ring Lab 300A</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Office hours:</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 Mondays 10:00 – 12:00 </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or by Appt.</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
            </a:r>
            <a:br>
              <a:rPr lang="en-US" sz="2000" dirty="0" smtClean="0">
                <a:solidFill>
                  <a:srgbClr val="800000"/>
                </a:solidFill>
                <a:latin typeface="Arial" pitchFamily="34" charset="0"/>
                <a:cs typeface="Arial" pitchFamily="34" charset="0"/>
              </a:rPr>
            </a:br>
            <a:r>
              <a:rPr lang="en-US" sz="2000" u="sng" dirty="0" smtClean="0">
                <a:solidFill>
                  <a:srgbClr val="800000"/>
                </a:solidFill>
                <a:latin typeface="Arial" pitchFamily="34" charset="0"/>
                <a:cs typeface="Arial" pitchFamily="34" charset="0"/>
              </a:rPr>
              <a:t>TA</a:t>
            </a:r>
            <a:r>
              <a:rPr lang="en-US" sz="2000" dirty="0" smtClean="0">
                <a:solidFill>
                  <a:srgbClr val="800000"/>
                </a:solidFill>
                <a:latin typeface="Arial" pitchFamily="34" charset="0"/>
                <a:cs typeface="Arial" pitchFamily="34" charset="0"/>
              </a:rPr>
              <a:t>: </a:t>
            </a:r>
            <a:r>
              <a:rPr lang="en-US" sz="2000" b="1" dirty="0" err="1" smtClean="0">
                <a:solidFill>
                  <a:srgbClr val="800000"/>
                </a:solidFill>
                <a:latin typeface="Arial" pitchFamily="34" charset="0"/>
                <a:cs typeface="Arial" pitchFamily="34" charset="0"/>
              </a:rPr>
              <a:t>Niki</a:t>
            </a:r>
            <a:r>
              <a:rPr lang="en-US" sz="2000" b="1" dirty="0" smtClean="0">
                <a:solidFill>
                  <a:srgbClr val="800000"/>
                </a:solidFill>
                <a:latin typeface="Arial" pitchFamily="34" charset="0"/>
                <a:cs typeface="Arial" pitchFamily="34" charset="0"/>
              </a:rPr>
              <a:t> </a:t>
            </a:r>
            <a:r>
              <a:rPr lang="en-US" sz="2000" b="1" dirty="0" err="1" smtClean="0">
                <a:solidFill>
                  <a:srgbClr val="800000"/>
                </a:solidFill>
                <a:latin typeface="Arial" pitchFamily="34" charset="0"/>
                <a:cs typeface="Arial" pitchFamily="34" charset="0"/>
              </a:rPr>
              <a:t>vonHedemann</a:t>
            </a:r>
            <a:r>
              <a:rPr lang="en-US" sz="2000" dirty="0" smtClean="0">
                <a:solidFill>
                  <a:srgbClr val="800000"/>
                </a:solidFill>
                <a:latin typeface="Arial" pitchFamily="34" charset="0"/>
                <a:cs typeface="Arial" pitchFamily="34" charset="0"/>
              </a:rPr>
              <a:t/>
            </a:r>
            <a:br>
              <a:rPr lang="en-US" sz="2000" dirty="0" smtClean="0">
                <a:solidFill>
                  <a:srgbClr val="800000"/>
                </a:solidFill>
                <a:latin typeface="Arial" pitchFamily="34" charset="0"/>
                <a:cs typeface="Arial" pitchFamily="34" charset="0"/>
              </a:rPr>
            </a:br>
            <a:r>
              <a:rPr lang="en-US" sz="2000" dirty="0">
                <a:solidFill>
                  <a:srgbClr val="800000"/>
                </a:solidFill>
                <a:latin typeface="Arial" pitchFamily="34" charset="0"/>
                <a:cs typeface="Arial" pitchFamily="34" charset="0"/>
              </a:rPr>
              <a:t>Office: </a:t>
            </a:r>
            <a:r>
              <a:rPr lang="en-US" sz="2000" dirty="0" err="1">
                <a:solidFill>
                  <a:srgbClr val="800000"/>
                </a:solidFill>
                <a:latin typeface="Arial" pitchFamily="34" charset="0"/>
                <a:cs typeface="Arial" pitchFamily="34" charset="0"/>
              </a:rPr>
              <a:t>Harvill</a:t>
            </a:r>
            <a:r>
              <a:rPr lang="en-US" sz="2000" dirty="0">
                <a:solidFill>
                  <a:srgbClr val="800000"/>
                </a:solidFill>
                <a:latin typeface="Arial" pitchFamily="34" charset="0"/>
                <a:cs typeface="Arial" pitchFamily="34" charset="0"/>
              </a:rPr>
              <a:t> </a:t>
            </a:r>
            <a:r>
              <a:rPr lang="en-US" sz="2000" dirty="0" smtClean="0">
                <a:solidFill>
                  <a:srgbClr val="800000"/>
                </a:solidFill>
                <a:latin typeface="Arial" pitchFamily="34" charset="0"/>
                <a:cs typeface="Arial" pitchFamily="34" charset="0"/>
              </a:rPr>
              <a:t>418</a:t>
            </a:r>
            <a:r>
              <a:rPr lang="en-US" sz="2000" dirty="0">
                <a:solidFill>
                  <a:srgbClr val="800000"/>
                </a:solidFill>
                <a:latin typeface="Arial" pitchFamily="34" charset="0"/>
                <a:cs typeface="Arial" pitchFamily="34" charset="0"/>
              </a:rPr>
              <a:t/>
            </a:r>
            <a:br>
              <a:rPr lang="en-US" sz="2000" dirty="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nvonhedemann@email.arizona.edu</a:t>
            </a:r>
            <a:r>
              <a:rPr lang="en-US" sz="2000" dirty="0">
                <a:solidFill>
                  <a:srgbClr val="800000"/>
                </a:solidFill>
                <a:latin typeface="Arial" pitchFamily="34" charset="0"/>
                <a:cs typeface="Arial" pitchFamily="34" charset="0"/>
              </a:rPr>
              <a:t/>
            </a:r>
            <a:br>
              <a:rPr lang="en-US" sz="2000" dirty="0">
                <a:solidFill>
                  <a:srgbClr val="800000"/>
                </a:solidFill>
                <a:latin typeface="Arial" pitchFamily="34" charset="0"/>
                <a:cs typeface="Arial" pitchFamily="34" charset="0"/>
              </a:rPr>
            </a:br>
            <a:r>
              <a:rPr lang="de-DE" sz="2000" dirty="0">
                <a:solidFill>
                  <a:srgbClr val="800000"/>
                </a:solidFill>
                <a:latin typeface="Arial" pitchFamily="34" charset="0"/>
                <a:cs typeface="Arial" pitchFamily="34" charset="0"/>
              </a:rPr>
              <a:t>	Office Hours: </a:t>
            </a:r>
            <a:r>
              <a:rPr lang="de-DE" sz="2000" dirty="0" smtClean="0">
                <a:solidFill>
                  <a:srgbClr val="800000"/>
                </a:solidFill>
                <a:latin typeface="Arial" pitchFamily="34" charset="0"/>
                <a:cs typeface="Arial" pitchFamily="34" charset="0"/>
              </a:rPr>
              <a:t/>
            </a:r>
            <a:br>
              <a:rPr lang="de-DE"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Wednesday 10:00 – 11:00 </a:t>
            </a:r>
            <a:br>
              <a:rPr lang="en-US" sz="2000" dirty="0" smtClean="0">
                <a:solidFill>
                  <a:srgbClr val="800000"/>
                </a:solidFill>
                <a:latin typeface="Arial" pitchFamily="34" charset="0"/>
                <a:cs typeface="Arial" pitchFamily="34" charset="0"/>
              </a:rPr>
            </a:br>
            <a:r>
              <a:rPr lang="en-US" sz="2000" dirty="0" smtClean="0">
                <a:solidFill>
                  <a:srgbClr val="800000"/>
                </a:solidFill>
                <a:latin typeface="Arial" pitchFamily="34" charset="0"/>
                <a:cs typeface="Arial" pitchFamily="34" charset="0"/>
              </a:rPr>
              <a:t>or by Appt.</a:t>
            </a:r>
            <a:r>
              <a:rPr lang="en-US" sz="2000" dirty="0">
                <a:solidFill>
                  <a:srgbClr val="800000"/>
                </a:solidFill>
              </a:rPr>
              <a:t/>
            </a:r>
            <a:br>
              <a:rPr lang="en-US" sz="2000" dirty="0">
                <a:solidFill>
                  <a:srgbClr val="800000"/>
                </a:solidFill>
              </a:rPr>
            </a:br>
            <a:endParaRPr lang="en-US" sz="2000" dirty="0" smtClean="0">
              <a:solidFill>
                <a:srgbClr val="8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876800" cy="3657600"/>
          </a:xfrm>
          <a:prstGeom prst="rect">
            <a:avLst/>
          </a:prstGeom>
        </p:spPr>
      </p:pic>
      <p:pic>
        <p:nvPicPr>
          <p:cNvPr id="3" name="Content Placeholder 5" descr="WallowFire060511-ASNatFor-3-HiRes.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0925" y="3048000"/>
            <a:ext cx="5524500" cy="3683000"/>
          </a:xfrm>
          <a:prstGeom prst="rect">
            <a:avLst/>
          </a:prstGeom>
        </p:spPr>
      </p:pic>
    </p:spTree>
    <p:extLst>
      <p:ext uri="{BB962C8B-B14F-4D97-AF65-F5344CB8AC3E}">
        <p14:creationId xmlns:p14="http://schemas.microsoft.com/office/powerpoint/2010/main" val="3488009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3193968"/>
            <a:ext cx="5416923" cy="3587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1950" y="228600"/>
            <a:ext cx="5855797"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0116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95600" y="2209800"/>
            <a:ext cx="5852067"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0"/>
            <a:ext cx="2910816" cy="4394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2872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400"/>
            <a:ext cx="5753100" cy="381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Content Placeholder 4"/>
          <p:cNvPicPr>
            <a:picLocks noGrp="1" noChangeAspect="1"/>
          </p:cNvPicPr>
          <p:nvPr>
            <p:ph idx="1"/>
          </p:nvPr>
        </p:nvPicPr>
        <p:blipFill rotWithShape="1">
          <a:blip r:embed="rId4">
            <a:extLst>
              <a:ext uri="{28A0092B-C50C-407E-A947-70E740481C1C}">
                <a14:useLocalDpi xmlns:a14="http://schemas.microsoft.com/office/drawing/2010/main" val="0"/>
              </a:ext>
            </a:extLst>
          </a:blip>
          <a:srcRect l="10919" r="13272" b="3165"/>
          <a:stretch/>
        </p:blipFill>
        <p:spPr>
          <a:xfrm>
            <a:off x="4419600" y="2286000"/>
            <a:ext cx="4513006" cy="4382729"/>
          </a:xfrm>
        </p:spPr>
      </p:pic>
    </p:spTree>
    <p:extLst>
      <p:ext uri="{BB962C8B-B14F-4D97-AF65-F5344CB8AC3E}">
        <p14:creationId xmlns:p14="http://schemas.microsoft.com/office/powerpoint/2010/main" val="3666120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56176"/>
            <a:ext cx="4066557" cy="304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scontent-a-dfw.xx.fbcdn.net/hphotos-ash3/1926_524849155951_3259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514600"/>
            <a:ext cx="6312628"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4604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30" name="Picture 6" descr="https://scontent-a-dfw.xx.fbcdn.net/hphotos-ash3/1926_524906870291_1873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592" y="495299"/>
            <a:ext cx="4314825" cy="57531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fbcdn-sphotos-h-a.akamaihd.net/hphotos-ak-ash3/2281_526405971081_1673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3400"/>
            <a:ext cx="3819525" cy="575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172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8" name="Picture 6" descr="https://scontent-a-dfw.xx.fbcdn.net/hphotos-ash3/t1/7320_548089137841_952187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542" y="0"/>
            <a:ext cx="7534426" cy="50021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scontent-a-dfw.xx.fbcdn.net/hphotos-ash3/t1/7320_548089382351_4374276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75" y="1104899"/>
            <a:ext cx="3819525" cy="575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34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07747"/>
            <a:ext cx="3835399"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025" y="609600"/>
            <a:ext cx="4752975" cy="633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descr="https://scontent-a-dfw.xx.fbcdn.net/hphotos-ash3/7320_548338712691_1634595_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 y="-685800"/>
            <a:ext cx="5753100" cy="4314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935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228600"/>
            <a:ext cx="4216399" cy="6324600"/>
          </a:xfr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7111"/>
          <a:stretch/>
        </p:blipFill>
        <p:spPr>
          <a:xfrm>
            <a:off x="4495800" y="228600"/>
            <a:ext cx="4572000" cy="637032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6289" t="6707" r="32743" b="18998"/>
          <a:stretch/>
        </p:blipFill>
        <p:spPr>
          <a:xfrm>
            <a:off x="-3962400" y="1407979"/>
            <a:ext cx="3746090" cy="4011561"/>
          </a:xfrm>
          <a:prstGeom prst="rect">
            <a:avLst/>
          </a:prstGeom>
        </p:spPr>
      </p:pic>
    </p:spTree>
    <p:extLst>
      <p:ext uri="{BB962C8B-B14F-4D97-AF65-F5344CB8AC3E}">
        <p14:creationId xmlns:p14="http://schemas.microsoft.com/office/powerpoint/2010/main" val="1041223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5174" b="4888"/>
          <a:stretch/>
        </p:blipFill>
        <p:spPr>
          <a:xfrm>
            <a:off x="228600" y="152400"/>
            <a:ext cx="6034617" cy="4070555"/>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0365"/>
          <a:stretch/>
        </p:blipFill>
        <p:spPr>
          <a:xfrm>
            <a:off x="0" y="4382730"/>
            <a:ext cx="9144000" cy="232287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8387" r="14516" b="3157"/>
          <a:stretch/>
        </p:blipFill>
        <p:spPr>
          <a:xfrm>
            <a:off x="6400800" y="1066800"/>
            <a:ext cx="2610062" cy="2224548"/>
          </a:xfrm>
          <a:prstGeom prst="rect">
            <a:avLst/>
          </a:prstGeom>
        </p:spPr>
      </p:pic>
    </p:spTree>
    <p:extLst>
      <p:ext uri="{BB962C8B-B14F-4D97-AF65-F5344CB8AC3E}">
        <p14:creationId xmlns:p14="http://schemas.microsoft.com/office/powerpoint/2010/main" val="3763509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900" y="381000"/>
            <a:ext cx="7950200" cy="596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9170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Syllabus overview</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ctrTitle"/>
          </p:nvPr>
        </p:nvSpPr>
        <p:spPr>
          <a:effectLst>
            <a:outerShdw dist="25399" dir="16200000" algn="ctr" rotWithShape="0">
              <a:srgbClr val="FFFFFF">
                <a:alpha val="75000"/>
              </a:srgbClr>
            </a:outerShdw>
          </a:effectLst>
        </p:spPr>
        <p:txBody>
          <a:bodyPr/>
          <a:lstStyle/>
          <a:p>
            <a:r>
              <a:rPr lang="en-US" smtClean="0">
                <a:solidFill>
                  <a:srgbClr val="800000"/>
                </a:solidFill>
              </a:rPr>
              <a:t>Introduction to field geography </a:t>
            </a:r>
          </a:p>
        </p:txBody>
      </p:sp>
      <p:sp>
        <p:nvSpPr>
          <p:cNvPr id="6147" name="Subtitle 4"/>
          <p:cNvSpPr>
            <a:spLocks noGrp="1"/>
          </p:cNvSpPr>
          <p:nvPr>
            <p:ph type="subTitle" idx="1"/>
          </p:nvPr>
        </p:nvSpPr>
        <p:spPr>
          <a:effectLst>
            <a:outerShdw dist="25399" dir="16200000" algn="ctr" rotWithShape="0">
              <a:srgbClr val="FFFFFF">
                <a:alpha val="75000"/>
              </a:srgbClr>
            </a:outerShdw>
          </a:effectLst>
        </p:spPr>
        <p:txBody>
          <a:bodyPr/>
          <a:lstStyle/>
          <a:p>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a:xfrm>
            <a:off x="1143000" y="304800"/>
            <a:ext cx="8001000" cy="685800"/>
          </a:xfrm>
        </p:spPr>
        <p:txBody>
          <a:bodyPr/>
          <a:lstStyle/>
          <a:p>
            <a:pPr eaLnBrk="1" hangingPunct="1">
              <a:defRPr/>
            </a:pPr>
            <a:r>
              <a:rPr lang="en-US" sz="4000" b="1" dirty="0" smtClean="0">
                <a:solidFill>
                  <a:srgbClr val="800000"/>
                </a:solidFill>
                <a:latin typeface="Times New Roman" pitchFamily="18" charset="0"/>
              </a:rPr>
              <a:t>Objectives</a:t>
            </a:r>
          </a:p>
        </p:txBody>
      </p:sp>
      <p:sp>
        <p:nvSpPr>
          <p:cNvPr id="5124" name="Rectangle 4"/>
          <p:cNvSpPr>
            <a:spLocks noGrp="1" noChangeArrowheads="1"/>
          </p:cNvSpPr>
          <p:nvPr>
            <p:ph type="body" idx="1"/>
          </p:nvPr>
        </p:nvSpPr>
        <p:spPr>
          <a:xfrm>
            <a:off x="457200" y="1447800"/>
            <a:ext cx="8534400" cy="5257800"/>
          </a:xfrm>
        </p:spPr>
        <p:txBody>
          <a:bodyPr/>
          <a:lstStyle/>
          <a:p>
            <a:pPr eaLnBrk="1" hangingPunct="1">
              <a:defRPr/>
            </a:pPr>
            <a:endParaRPr lang="en-US" sz="3000" dirty="0" smtClean="0">
              <a:solidFill>
                <a:srgbClr val="800000"/>
              </a:solidFill>
              <a:latin typeface="Times New Roman" pitchFamily="18" charset="0"/>
            </a:endParaRPr>
          </a:p>
          <a:p>
            <a:pPr eaLnBrk="1" hangingPunct="1">
              <a:defRPr/>
            </a:pPr>
            <a:r>
              <a:rPr lang="en-US" sz="3000" dirty="0" smtClean="0">
                <a:solidFill>
                  <a:srgbClr val="800000"/>
                </a:solidFill>
                <a:latin typeface="Times New Roman" pitchFamily="18" charset="0"/>
              </a:rPr>
              <a:t>Review the fundamentals of geography</a:t>
            </a:r>
          </a:p>
          <a:p>
            <a:pPr eaLnBrk="1" hangingPunct="1">
              <a:defRPr/>
            </a:pPr>
            <a:r>
              <a:rPr lang="en-US" sz="3000" dirty="0" smtClean="0">
                <a:solidFill>
                  <a:srgbClr val="800000"/>
                </a:solidFill>
                <a:latin typeface="Times New Roman" pitchFamily="18" charset="0"/>
              </a:rPr>
              <a:t>Discuss a scientific approach to geography</a:t>
            </a:r>
          </a:p>
          <a:p>
            <a:pPr eaLnBrk="1" hangingPunct="1">
              <a:defRPr/>
            </a:pPr>
            <a:r>
              <a:rPr lang="en-US" sz="3000" dirty="0" smtClean="0">
                <a:solidFill>
                  <a:srgbClr val="800000"/>
                </a:solidFill>
                <a:latin typeface="Times New Roman" pitchFamily="18" charset="0"/>
              </a:rPr>
              <a:t>Examine data collection techniques in geography</a:t>
            </a:r>
          </a:p>
          <a:p>
            <a:pPr eaLnBrk="1" hangingPunct="1">
              <a:defRPr/>
            </a:pPr>
            <a:r>
              <a:rPr lang="en-US" sz="3000" dirty="0" smtClean="0">
                <a:solidFill>
                  <a:srgbClr val="800000"/>
                </a:solidFill>
                <a:latin typeface="Times New Roman" pitchFamily="18" charset="0"/>
              </a:rPr>
              <a:t>Consider health and safety issues in the field</a:t>
            </a:r>
          </a:p>
          <a:p>
            <a:pPr eaLnBrk="1" hangingPunct="1">
              <a:defRPr/>
            </a:pPr>
            <a:r>
              <a:rPr lang="en-US" sz="3000" dirty="0" smtClean="0">
                <a:solidFill>
                  <a:srgbClr val="800000"/>
                </a:solidFill>
                <a:latin typeface="Times New Roman" pitchFamily="18" charset="0"/>
              </a:rPr>
              <a:t>Evaluate ethics in geographical research</a:t>
            </a:r>
          </a:p>
        </p:txBody>
      </p:sp>
      <p:sp>
        <p:nvSpPr>
          <p:cNvPr id="7172"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7173"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a:t>Geography sub-disciplines</a:t>
            </a:r>
          </a:p>
        </p:txBody>
      </p:sp>
      <p:pic>
        <p:nvPicPr>
          <p:cNvPr id="25603" name="Picture 3"/>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970213" y="2065338"/>
            <a:ext cx="2820987" cy="2622550"/>
          </a:xfrm>
        </p:spPr>
      </p:pic>
      <p:sp>
        <p:nvSpPr>
          <p:cNvPr id="25604" name="Text Box 5"/>
          <p:cNvSpPr txBox="1">
            <a:spLocks noChangeArrowheads="1"/>
          </p:cNvSpPr>
          <p:nvPr/>
        </p:nvSpPr>
        <p:spPr bwMode="auto">
          <a:xfrm>
            <a:off x="0" y="2298700"/>
            <a:ext cx="2819400" cy="161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Verdana" pitchFamily="34" charset="0"/>
              </a:defRPr>
            </a:lvl1pPr>
            <a:lvl2pPr marL="520700" indent="-228600">
              <a:defRPr>
                <a:solidFill>
                  <a:schemeClr val="tx1"/>
                </a:solidFill>
                <a:latin typeface="Verdana" pitchFamily="34" charset="0"/>
              </a:defRPr>
            </a:lvl2pPr>
            <a:lvl3pPr marL="758825"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lvl="1" eaLnBrk="1" hangingPunct="1">
              <a:lnSpc>
                <a:spcPct val="90000"/>
              </a:lnSpc>
              <a:spcBef>
                <a:spcPts val="500"/>
              </a:spcBef>
              <a:buClr>
                <a:srgbClr val="4A66AC"/>
              </a:buClr>
              <a:buSzPct val="80000"/>
              <a:buFont typeface="Wingdings 2" pitchFamily="18" charset="2"/>
              <a:buChar char=""/>
            </a:pPr>
            <a:r>
              <a:rPr lang="en-US" sz="2300">
                <a:solidFill>
                  <a:srgbClr val="6C6C6C"/>
                </a:solidFill>
                <a:latin typeface="Trebuchet MS" pitchFamily="34" charset="0"/>
              </a:rPr>
              <a:t>Physical geography</a:t>
            </a:r>
          </a:p>
          <a:p>
            <a:pPr lvl="2" eaLnBrk="1" hangingPunct="1">
              <a:lnSpc>
                <a:spcPct val="90000"/>
              </a:lnSpc>
              <a:spcBef>
                <a:spcPts val="400"/>
              </a:spcBef>
              <a:buClr>
                <a:srgbClr val="4A66AC"/>
              </a:buClr>
              <a:buSzPct val="60000"/>
              <a:buFont typeface="Wingdings" pitchFamily="2" charset="2"/>
              <a:buChar char=""/>
            </a:pPr>
            <a:r>
              <a:rPr lang="en-US" sz="2000">
                <a:solidFill>
                  <a:srgbClr val="000000"/>
                </a:solidFill>
                <a:latin typeface="Trebuchet MS" pitchFamily="34" charset="0"/>
              </a:rPr>
              <a:t>Examines how natural forces shape Earth</a:t>
            </a:r>
          </a:p>
        </p:txBody>
      </p:sp>
      <p:sp>
        <p:nvSpPr>
          <p:cNvPr id="25605" name="TextBox 1"/>
          <p:cNvSpPr txBox="1">
            <a:spLocks noChangeArrowheads="1"/>
          </p:cNvSpPr>
          <p:nvPr/>
        </p:nvSpPr>
        <p:spPr bwMode="auto">
          <a:xfrm>
            <a:off x="5486400" y="2286000"/>
            <a:ext cx="2971800"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Verdana" pitchFamily="34" charset="0"/>
              </a:defRPr>
            </a:lvl1pPr>
            <a:lvl2pPr marL="292100">
              <a:defRPr>
                <a:solidFill>
                  <a:schemeClr val="tx1"/>
                </a:solidFill>
                <a:latin typeface="Verdana" pitchFamily="34" charset="0"/>
              </a:defRPr>
            </a:lvl2pPr>
            <a:lvl3pPr marL="530225">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lvl="1" eaLnBrk="1" hangingPunct="1">
              <a:lnSpc>
                <a:spcPct val="90000"/>
              </a:lnSpc>
              <a:spcBef>
                <a:spcPts val="500"/>
              </a:spcBef>
              <a:buClr>
                <a:srgbClr val="4A66AC"/>
              </a:buClr>
              <a:buSzPct val="80000"/>
            </a:pPr>
            <a:r>
              <a:rPr lang="en-US" sz="2300">
                <a:solidFill>
                  <a:srgbClr val="6C6C6C"/>
                </a:solidFill>
                <a:latin typeface="Trebuchet MS" pitchFamily="34" charset="0"/>
              </a:rPr>
              <a:t>Human geography</a:t>
            </a:r>
          </a:p>
          <a:p>
            <a:pPr lvl="2" eaLnBrk="1" hangingPunct="1">
              <a:lnSpc>
                <a:spcPct val="90000"/>
              </a:lnSpc>
              <a:spcBef>
                <a:spcPts val="400"/>
              </a:spcBef>
              <a:buClr>
                <a:srgbClr val="4A66AC"/>
              </a:buClr>
              <a:buSzPct val="60000"/>
            </a:pPr>
            <a:r>
              <a:rPr lang="en-US" sz="2000">
                <a:solidFill>
                  <a:srgbClr val="000000"/>
                </a:solidFill>
                <a:latin typeface="Trebuchet MS" pitchFamily="34" charset="0"/>
              </a:rPr>
              <a:t>How human interaction modifies the environment and the spatial organization of human activity</a:t>
            </a:r>
          </a:p>
        </p:txBody>
      </p:sp>
      <p:sp>
        <p:nvSpPr>
          <p:cNvPr id="25606" name="TextBox 2"/>
          <p:cNvSpPr txBox="1">
            <a:spLocks noChangeArrowheads="1"/>
          </p:cNvSpPr>
          <p:nvPr/>
        </p:nvSpPr>
        <p:spPr bwMode="auto">
          <a:xfrm>
            <a:off x="1143000" y="4953000"/>
            <a:ext cx="693420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3050" indent="-273050">
              <a:defRPr>
                <a:solidFill>
                  <a:schemeClr val="tx1"/>
                </a:solidFill>
                <a:latin typeface="Verdana" pitchFamily="34" charset="0"/>
              </a:defRPr>
            </a:lvl1pPr>
            <a:lvl2pPr marL="520700" indent="-22860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lnSpc>
                <a:spcPct val="90000"/>
              </a:lnSpc>
              <a:spcBef>
                <a:spcPts val="600"/>
              </a:spcBef>
              <a:buClr>
                <a:srgbClr val="242852"/>
              </a:buClr>
              <a:buSzPct val="73000"/>
              <a:buFont typeface="Wingdings 2" pitchFamily="18" charset="2"/>
              <a:buChar char=""/>
            </a:pPr>
            <a:r>
              <a:rPr lang="en-US" sz="2600">
                <a:solidFill>
                  <a:srgbClr val="000000"/>
                </a:solidFill>
                <a:latin typeface="Trebuchet MS" pitchFamily="34" charset="0"/>
              </a:rPr>
              <a:t>Human/Environment relations</a:t>
            </a:r>
          </a:p>
          <a:p>
            <a:pPr lvl="1" eaLnBrk="1" hangingPunct="1">
              <a:lnSpc>
                <a:spcPct val="90000"/>
              </a:lnSpc>
              <a:spcBef>
                <a:spcPts val="500"/>
              </a:spcBef>
              <a:buClr>
                <a:srgbClr val="4A66AC"/>
              </a:buClr>
              <a:buSzPct val="80000"/>
              <a:buFont typeface="Wingdings 2" pitchFamily="18" charset="2"/>
              <a:buChar char=""/>
            </a:pPr>
            <a:r>
              <a:rPr lang="en-US" sz="2300">
                <a:solidFill>
                  <a:srgbClr val="6C6C6C"/>
                </a:solidFill>
                <a:latin typeface="Trebuchet MS" pitchFamily="34" charset="0"/>
              </a:rPr>
              <a:t>Combing physical and human geography</a:t>
            </a:r>
          </a:p>
          <a:p>
            <a:pPr lvl="1" eaLnBrk="1" hangingPunct="1">
              <a:lnSpc>
                <a:spcPct val="90000"/>
              </a:lnSpc>
              <a:spcBef>
                <a:spcPts val="500"/>
              </a:spcBef>
              <a:buClr>
                <a:srgbClr val="4A66AC"/>
              </a:buClr>
              <a:buSzPct val="80000"/>
              <a:buFont typeface="Wingdings 2" pitchFamily="18" charset="2"/>
              <a:buChar char=""/>
            </a:pPr>
            <a:r>
              <a:rPr lang="en-US" sz="2300">
                <a:solidFill>
                  <a:srgbClr val="6C6C6C"/>
                </a:solidFill>
                <a:latin typeface="Trebuchet MS" pitchFamily="34" charset="0"/>
              </a:rPr>
              <a:t>Combines both physical and human approaches</a:t>
            </a:r>
          </a:p>
        </p:txBody>
      </p:sp>
    </p:spTree>
    <p:extLst>
      <p:ext uri="{BB962C8B-B14F-4D97-AF65-F5344CB8AC3E}">
        <p14:creationId xmlns:p14="http://schemas.microsoft.com/office/powerpoint/2010/main" val="13051020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What is Geography?</a:t>
            </a:r>
          </a:p>
        </p:txBody>
      </p:sp>
      <p:sp>
        <p:nvSpPr>
          <p:cNvPr id="116740" name="Rectangle 4"/>
          <p:cNvSpPr>
            <a:spLocks noGrp="1" noChangeArrowheads="1"/>
          </p:cNvSpPr>
          <p:nvPr>
            <p:ph type="body" idx="1"/>
          </p:nvPr>
        </p:nvSpPr>
        <p:spPr>
          <a:xfrm>
            <a:off x="406400" y="1438275"/>
            <a:ext cx="4538663" cy="5305425"/>
          </a:xfrm>
        </p:spPr>
        <p:txBody>
          <a:bodyPr/>
          <a:lstStyle/>
          <a:p>
            <a:pPr eaLnBrk="1" hangingPunct="1">
              <a:defRPr/>
            </a:pPr>
            <a:r>
              <a:rPr lang="en-US" sz="2800" dirty="0" smtClean="0">
                <a:solidFill>
                  <a:srgbClr val="800000"/>
                </a:solidFill>
                <a:latin typeface="Times New Roman" pitchFamily="18" charset="0"/>
              </a:rPr>
              <a:t>Discipline that studies the </a:t>
            </a:r>
            <a:r>
              <a:rPr lang="en-US" sz="2800" b="1" dirty="0" smtClean="0">
                <a:solidFill>
                  <a:srgbClr val="800000"/>
                </a:solidFill>
                <a:latin typeface="Times New Roman" pitchFamily="18" charset="0"/>
              </a:rPr>
              <a:t>interrelationships</a:t>
            </a:r>
            <a:r>
              <a:rPr lang="en-US" sz="2800" dirty="0" smtClean="0">
                <a:solidFill>
                  <a:srgbClr val="800000"/>
                </a:solidFill>
                <a:latin typeface="Times New Roman" pitchFamily="18" charset="0"/>
              </a:rPr>
              <a:t> and </a:t>
            </a:r>
            <a:r>
              <a:rPr lang="en-US" sz="2800" b="1" dirty="0" smtClean="0">
                <a:solidFill>
                  <a:srgbClr val="800000"/>
                </a:solidFill>
                <a:latin typeface="Times New Roman" pitchFamily="18" charset="0"/>
              </a:rPr>
              <a:t>interactions</a:t>
            </a:r>
            <a:r>
              <a:rPr lang="en-US" sz="2800" dirty="0" smtClean="0">
                <a:solidFill>
                  <a:srgbClr val="800000"/>
                </a:solidFill>
                <a:latin typeface="Times New Roman" pitchFamily="18" charset="0"/>
              </a:rPr>
              <a:t> among </a:t>
            </a:r>
            <a:r>
              <a:rPr lang="en-US" sz="2800" b="1" dirty="0" smtClean="0">
                <a:solidFill>
                  <a:srgbClr val="800000"/>
                </a:solidFill>
                <a:latin typeface="Times New Roman" pitchFamily="18" charset="0"/>
              </a:rPr>
              <a:t>natural</a:t>
            </a:r>
            <a:r>
              <a:rPr lang="en-US" sz="2800" dirty="0" smtClean="0">
                <a:solidFill>
                  <a:srgbClr val="800000"/>
                </a:solidFill>
                <a:latin typeface="Times New Roman" pitchFamily="18" charset="0"/>
              </a:rPr>
              <a:t> and </a:t>
            </a:r>
            <a:r>
              <a:rPr lang="en-US" sz="2800" b="1" dirty="0" smtClean="0">
                <a:solidFill>
                  <a:srgbClr val="800000"/>
                </a:solidFill>
                <a:latin typeface="Times New Roman" pitchFamily="18" charset="0"/>
              </a:rPr>
              <a:t>social</a:t>
            </a:r>
            <a:r>
              <a:rPr lang="en-US" sz="2800" dirty="0" smtClean="0">
                <a:solidFill>
                  <a:srgbClr val="800000"/>
                </a:solidFill>
                <a:latin typeface="Times New Roman" pitchFamily="18" charset="0"/>
              </a:rPr>
              <a:t> systems </a:t>
            </a:r>
            <a:r>
              <a:rPr lang="en-US" sz="2800" b="1" dirty="0" smtClean="0">
                <a:solidFill>
                  <a:srgbClr val="800000"/>
                </a:solidFill>
                <a:latin typeface="Times New Roman" pitchFamily="18" charset="0"/>
              </a:rPr>
              <a:t>across space</a:t>
            </a:r>
          </a:p>
          <a:p>
            <a:pPr eaLnBrk="1" hangingPunct="1">
              <a:defRPr/>
            </a:pPr>
            <a:r>
              <a:rPr lang="en-US" sz="2800" dirty="0" smtClean="0">
                <a:solidFill>
                  <a:srgbClr val="800000"/>
                </a:solidFill>
                <a:latin typeface="Times New Roman" pitchFamily="18" charset="0"/>
              </a:rPr>
              <a:t>Physical geography is at the heart of </a:t>
            </a:r>
            <a:r>
              <a:rPr lang="en-US" sz="2800" b="1" dirty="0" smtClean="0">
                <a:solidFill>
                  <a:srgbClr val="800000"/>
                </a:solidFill>
                <a:latin typeface="Times New Roman" pitchFamily="18" charset="0"/>
              </a:rPr>
              <a:t>Earth science:</a:t>
            </a:r>
          </a:p>
          <a:p>
            <a:pPr lvl="1" eaLnBrk="1" hangingPunct="1">
              <a:defRPr/>
            </a:pPr>
            <a:r>
              <a:rPr lang="en-US" sz="2400" dirty="0" smtClean="0">
                <a:solidFill>
                  <a:srgbClr val="800000"/>
                </a:solidFill>
                <a:latin typeface="Times New Roman" pitchFamily="18" charset="0"/>
              </a:rPr>
              <a:t>Earth is a complex entity: an interacting set of physical, chemical, and biological systems that produce a whole Earth</a:t>
            </a:r>
          </a:p>
        </p:txBody>
      </p:sp>
      <p:sp>
        <p:nvSpPr>
          <p:cNvPr id="8196"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8197"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8198" name="Picture 7" descr="G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313" y="1503363"/>
            <a:ext cx="4075112" cy="4991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Five Key Spatial Themes</a:t>
            </a:r>
          </a:p>
        </p:txBody>
      </p:sp>
      <p:sp>
        <p:nvSpPr>
          <p:cNvPr id="9219" name="Line 4"/>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9220" name="Line 5"/>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9221" name="Picture 6" descr="Globe-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0" y="3084513"/>
            <a:ext cx="1765300" cy="1620837"/>
          </a:xfrm>
          <a:prstGeom prst="rect">
            <a:avLst/>
          </a:prstGeom>
          <a:noFill/>
          <a:ln w="9525">
            <a:noFill/>
            <a:miter lim="800000"/>
            <a:headEnd/>
            <a:tailEnd/>
          </a:ln>
        </p:spPr>
      </p:pic>
      <p:sp>
        <p:nvSpPr>
          <p:cNvPr id="9222" name="AutoShape 7"/>
          <p:cNvSpPr>
            <a:spLocks noChangeArrowheads="1"/>
          </p:cNvSpPr>
          <p:nvPr/>
        </p:nvSpPr>
        <p:spPr bwMode="auto">
          <a:xfrm>
            <a:off x="1300163" y="5483225"/>
            <a:ext cx="5484812"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Human-Environment Relationships</a:t>
            </a:r>
          </a:p>
        </p:txBody>
      </p:sp>
      <p:sp>
        <p:nvSpPr>
          <p:cNvPr id="9223" name="AutoShape 8"/>
          <p:cNvSpPr>
            <a:spLocks noChangeArrowheads="1"/>
          </p:cNvSpPr>
          <p:nvPr/>
        </p:nvSpPr>
        <p:spPr bwMode="auto">
          <a:xfrm>
            <a:off x="644525" y="3506788"/>
            <a:ext cx="2286000" cy="547687"/>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Location</a:t>
            </a:r>
          </a:p>
        </p:txBody>
      </p:sp>
      <p:sp>
        <p:nvSpPr>
          <p:cNvPr id="9224" name="AutoShape 9"/>
          <p:cNvSpPr>
            <a:spLocks noChangeArrowheads="1"/>
          </p:cNvSpPr>
          <p:nvPr/>
        </p:nvSpPr>
        <p:spPr bwMode="auto">
          <a:xfrm>
            <a:off x="6134100" y="2406650"/>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Place</a:t>
            </a:r>
          </a:p>
        </p:txBody>
      </p:sp>
      <p:sp>
        <p:nvSpPr>
          <p:cNvPr id="9225" name="AutoShape 10"/>
          <p:cNvSpPr>
            <a:spLocks noChangeArrowheads="1"/>
          </p:cNvSpPr>
          <p:nvPr/>
        </p:nvSpPr>
        <p:spPr bwMode="auto">
          <a:xfrm>
            <a:off x="2420938" y="1670050"/>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Region</a:t>
            </a:r>
          </a:p>
        </p:txBody>
      </p:sp>
      <p:sp>
        <p:nvSpPr>
          <p:cNvPr id="9226" name="AutoShape 11"/>
          <p:cNvSpPr>
            <a:spLocks noChangeArrowheads="1"/>
          </p:cNvSpPr>
          <p:nvPr/>
        </p:nvSpPr>
        <p:spPr bwMode="auto">
          <a:xfrm>
            <a:off x="6502400" y="4181475"/>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Movement</a:t>
            </a:r>
          </a:p>
        </p:txBody>
      </p:sp>
      <p:sp>
        <p:nvSpPr>
          <p:cNvPr id="9227" name="Line 12"/>
          <p:cNvSpPr>
            <a:spLocks noChangeShapeType="1"/>
          </p:cNvSpPr>
          <p:nvPr/>
        </p:nvSpPr>
        <p:spPr bwMode="auto">
          <a:xfrm flipV="1">
            <a:off x="2989263" y="3806825"/>
            <a:ext cx="585787" cy="1588"/>
          </a:xfrm>
          <a:prstGeom prst="line">
            <a:avLst/>
          </a:prstGeom>
          <a:noFill/>
          <a:ln w="31750">
            <a:solidFill>
              <a:srgbClr val="800000"/>
            </a:solidFill>
            <a:round/>
            <a:headEnd/>
            <a:tailEnd type="stealth" w="lg" len="lg"/>
          </a:ln>
        </p:spPr>
        <p:txBody>
          <a:bodyPr/>
          <a:lstStyle/>
          <a:p>
            <a:endParaRPr lang="en-US"/>
          </a:p>
        </p:txBody>
      </p:sp>
      <p:sp>
        <p:nvSpPr>
          <p:cNvPr id="9228" name="Line 13"/>
          <p:cNvSpPr>
            <a:spLocks noChangeShapeType="1"/>
          </p:cNvSpPr>
          <p:nvPr/>
        </p:nvSpPr>
        <p:spPr bwMode="auto">
          <a:xfrm flipV="1">
            <a:off x="2636838" y="4602163"/>
            <a:ext cx="1158875" cy="833437"/>
          </a:xfrm>
          <a:prstGeom prst="line">
            <a:avLst/>
          </a:prstGeom>
          <a:noFill/>
          <a:ln w="31750">
            <a:solidFill>
              <a:srgbClr val="800000"/>
            </a:solidFill>
            <a:round/>
            <a:headEnd/>
            <a:tailEnd type="stealth" w="lg" len="lg"/>
          </a:ln>
        </p:spPr>
        <p:txBody>
          <a:bodyPr/>
          <a:lstStyle/>
          <a:p>
            <a:endParaRPr lang="en-US"/>
          </a:p>
        </p:txBody>
      </p:sp>
      <p:sp>
        <p:nvSpPr>
          <p:cNvPr id="9229" name="Line 14"/>
          <p:cNvSpPr>
            <a:spLocks noChangeShapeType="1"/>
          </p:cNvSpPr>
          <p:nvPr/>
        </p:nvSpPr>
        <p:spPr bwMode="auto">
          <a:xfrm>
            <a:off x="3619500" y="2297113"/>
            <a:ext cx="393700" cy="803275"/>
          </a:xfrm>
          <a:prstGeom prst="line">
            <a:avLst/>
          </a:prstGeom>
          <a:noFill/>
          <a:ln w="31750">
            <a:solidFill>
              <a:srgbClr val="800000"/>
            </a:solidFill>
            <a:round/>
            <a:headEnd/>
            <a:tailEnd type="stealth" w="lg" len="lg"/>
          </a:ln>
        </p:spPr>
        <p:txBody>
          <a:bodyPr/>
          <a:lstStyle/>
          <a:p>
            <a:endParaRPr lang="en-US"/>
          </a:p>
        </p:txBody>
      </p:sp>
      <p:sp>
        <p:nvSpPr>
          <p:cNvPr id="9230" name="Line 15"/>
          <p:cNvSpPr>
            <a:spLocks noChangeShapeType="1"/>
          </p:cNvSpPr>
          <p:nvPr/>
        </p:nvSpPr>
        <p:spPr bwMode="auto">
          <a:xfrm flipH="1">
            <a:off x="5487988" y="3032125"/>
            <a:ext cx="1816100" cy="612775"/>
          </a:xfrm>
          <a:prstGeom prst="line">
            <a:avLst/>
          </a:prstGeom>
          <a:noFill/>
          <a:ln w="31750">
            <a:solidFill>
              <a:srgbClr val="800000"/>
            </a:solidFill>
            <a:round/>
            <a:headEnd/>
            <a:tailEnd type="stealth" w="lg" len="lg"/>
          </a:ln>
        </p:spPr>
        <p:txBody>
          <a:bodyPr/>
          <a:lstStyle/>
          <a:p>
            <a:endParaRPr lang="en-US"/>
          </a:p>
        </p:txBody>
      </p:sp>
      <p:sp>
        <p:nvSpPr>
          <p:cNvPr id="9231" name="Line 16"/>
          <p:cNvSpPr>
            <a:spLocks noChangeShapeType="1"/>
          </p:cNvSpPr>
          <p:nvPr/>
        </p:nvSpPr>
        <p:spPr bwMode="auto">
          <a:xfrm flipH="1" flipV="1">
            <a:off x="5502275" y="4271963"/>
            <a:ext cx="901700" cy="192087"/>
          </a:xfrm>
          <a:prstGeom prst="line">
            <a:avLst/>
          </a:prstGeom>
          <a:noFill/>
          <a:ln w="31750">
            <a:solidFill>
              <a:srgbClr val="800000"/>
            </a:solidFill>
            <a:round/>
            <a:headEnd/>
            <a:tailEnd type="stealth" w="lg" len="lg"/>
          </a:ln>
        </p:spPr>
        <p:txBody>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Location</a:t>
            </a:r>
          </a:p>
        </p:txBody>
      </p:sp>
      <p:sp>
        <p:nvSpPr>
          <p:cNvPr id="118788" name="Rectangle 4"/>
          <p:cNvSpPr>
            <a:spLocks noGrp="1" noChangeArrowheads="1"/>
          </p:cNvSpPr>
          <p:nvPr>
            <p:ph type="body" idx="1"/>
          </p:nvPr>
        </p:nvSpPr>
        <p:spPr>
          <a:xfrm>
            <a:off x="406400" y="1447800"/>
            <a:ext cx="8686800" cy="5305425"/>
          </a:xfrm>
        </p:spPr>
        <p:txBody>
          <a:bodyPr/>
          <a:lstStyle/>
          <a:p>
            <a:pPr eaLnBrk="1" hangingPunct="1">
              <a:spcBef>
                <a:spcPct val="10000"/>
              </a:spcBef>
              <a:defRPr/>
            </a:pPr>
            <a:r>
              <a:rPr lang="en-US" sz="2800" dirty="0" smtClean="0">
                <a:solidFill>
                  <a:srgbClr val="800000"/>
                </a:solidFill>
                <a:latin typeface="Times New Roman" pitchFamily="18" charset="0"/>
              </a:rPr>
              <a:t>Absolute and relative position on Earth</a:t>
            </a:r>
          </a:p>
          <a:p>
            <a:pPr lvl="1" eaLnBrk="1" hangingPunct="1">
              <a:spcBef>
                <a:spcPct val="10000"/>
              </a:spcBef>
              <a:defRPr/>
            </a:pPr>
            <a:r>
              <a:rPr lang="en-US" sz="2400" dirty="0" smtClean="0">
                <a:solidFill>
                  <a:srgbClr val="800000"/>
                </a:solidFill>
                <a:latin typeface="Times New Roman" pitchFamily="18" charset="0"/>
              </a:rPr>
              <a:t>Where? – the specific planetary address of a location</a:t>
            </a:r>
            <a:endParaRPr lang="en-GB" sz="2400" dirty="0" smtClean="0">
              <a:solidFill>
                <a:srgbClr val="800000"/>
              </a:solidFill>
              <a:latin typeface="Times New Roman" pitchFamily="18" charset="0"/>
              <a:cs typeface="Times New Roman" pitchFamily="18" charset="0"/>
            </a:endParaRPr>
          </a:p>
        </p:txBody>
      </p:sp>
      <p:sp>
        <p:nvSpPr>
          <p:cNvPr id="10244"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0245"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10246" name="Picture 7" descr="IMG_07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838" y="2424113"/>
            <a:ext cx="3089275" cy="2058987"/>
          </a:xfrm>
          <a:prstGeom prst="rect">
            <a:avLst/>
          </a:prstGeom>
          <a:noFill/>
          <a:ln w="19050">
            <a:solidFill>
              <a:srgbClr val="800000"/>
            </a:solidFill>
            <a:miter lim="800000"/>
            <a:headEnd/>
            <a:tailEnd/>
          </a:ln>
        </p:spPr>
      </p:pic>
      <p:pic>
        <p:nvPicPr>
          <p:cNvPr id="10247" name="Picture 8" descr="IMG_07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838" y="4565650"/>
            <a:ext cx="3089275" cy="2058988"/>
          </a:xfrm>
          <a:prstGeom prst="rect">
            <a:avLst/>
          </a:prstGeom>
          <a:noFill/>
          <a:ln w="19050">
            <a:solidFill>
              <a:srgbClr val="800000"/>
            </a:solidFill>
            <a:miter lim="800000"/>
            <a:headEnd/>
            <a:tailEnd/>
          </a:ln>
        </p:spPr>
      </p:pic>
      <p:pic>
        <p:nvPicPr>
          <p:cNvPr id="10248" name="Picture 9" descr="IMG_0760"/>
          <p:cNvPicPr>
            <a:picLocks noChangeAspect="1" noChangeArrowheads="1"/>
          </p:cNvPicPr>
          <p:nvPr/>
        </p:nvPicPr>
        <p:blipFill>
          <a:blip r:embed="rId5">
            <a:lum bright="6000" contrast="12000"/>
            <a:extLst>
              <a:ext uri="{28A0092B-C50C-407E-A947-70E740481C1C}">
                <a14:useLocalDpi xmlns:a14="http://schemas.microsoft.com/office/drawing/2010/main" val="0"/>
              </a:ext>
            </a:extLst>
          </a:blip>
          <a:srcRect/>
          <a:stretch>
            <a:fillRect/>
          </a:stretch>
        </p:blipFill>
        <p:spPr bwMode="auto">
          <a:xfrm>
            <a:off x="4122738" y="2428875"/>
            <a:ext cx="3116262" cy="4200525"/>
          </a:xfrm>
          <a:prstGeom prst="rect">
            <a:avLst/>
          </a:prstGeom>
          <a:noFill/>
          <a:ln w="19050">
            <a:solidFill>
              <a:srgbClr val="800000"/>
            </a:solidFill>
            <a:miter lim="800000"/>
            <a:headEnd/>
            <a:tailEnd/>
          </a:ln>
        </p:spPr>
      </p:pic>
      <p:sp>
        <p:nvSpPr>
          <p:cNvPr id="10249" name="Text Box 10"/>
          <p:cNvSpPr txBox="1">
            <a:spLocks noChangeArrowheads="1"/>
          </p:cNvSpPr>
          <p:nvPr/>
        </p:nvSpPr>
        <p:spPr bwMode="auto">
          <a:xfrm>
            <a:off x="5094288" y="6240463"/>
            <a:ext cx="1833562" cy="39052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a:latin typeface="Times New Roman" pitchFamily="18" charset="0"/>
              </a:rPr>
              <a:t>Ontario, Canada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G_0938"/>
          <p:cNvPicPr>
            <a:picLocks noChangeAspect="1" noChangeArrowheads="1"/>
          </p:cNvPicPr>
          <p:nvPr/>
        </p:nvPicPr>
        <p:blipFill>
          <a:blip r:embed="rId3">
            <a:lum contrast="10000"/>
            <a:extLst>
              <a:ext uri="{28A0092B-C50C-407E-A947-70E740481C1C}">
                <a14:useLocalDpi xmlns:a14="http://schemas.microsoft.com/office/drawing/2010/main" val="0"/>
              </a:ext>
            </a:extLst>
          </a:blip>
          <a:srcRect/>
          <a:stretch>
            <a:fillRect/>
          </a:stretch>
        </p:blipFill>
        <p:spPr bwMode="auto">
          <a:xfrm>
            <a:off x="852488" y="2395538"/>
            <a:ext cx="6329362" cy="4219575"/>
          </a:xfrm>
          <a:prstGeom prst="rect">
            <a:avLst/>
          </a:prstGeom>
          <a:noFill/>
          <a:ln w="19050">
            <a:solidFill>
              <a:srgbClr val="800000"/>
            </a:solidFill>
            <a:miter lim="800000"/>
            <a:headEnd/>
            <a:tailEnd/>
          </a:ln>
        </p:spPr>
      </p:pic>
      <p:sp>
        <p:nvSpPr>
          <p:cNvPr id="119812" name="Rectangle 4"/>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Region</a:t>
            </a:r>
          </a:p>
        </p:txBody>
      </p:sp>
      <p:sp>
        <p:nvSpPr>
          <p:cNvPr id="119813" name="Rectangle 5"/>
          <p:cNvSpPr>
            <a:spLocks noGrp="1" noChangeArrowheads="1"/>
          </p:cNvSpPr>
          <p:nvPr>
            <p:ph type="body" idx="1"/>
          </p:nvPr>
        </p:nvSpPr>
        <p:spPr>
          <a:xfrm>
            <a:off x="406400" y="1438275"/>
            <a:ext cx="9423400" cy="5305425"/>
          </a:xfrm>
        </p:spPr>
        <p:txBody>
          <a:bodyPr/>
          <a:lstStyle/>
          <a:p>
            <a:pPr eaLnBrk="1" hangingPunct="1">
              <a:spcBef>
                <a:spcPct val="10000"/>
              </a:spcBef>
              <a:defRPr/>
            </a:pPr>
            <a:r>
              <a:rPr lang="en-US" sz="2800" dirty="0" smtClean="0">
                <a:solidFill>
                  <a:srgbClr val="800000"/>
                </a:solidFill>
                <a:latin typeface="Times New Roman" pitchFamily="18" charset="0"/>
              </a:rPr>
              <a:t>Areas that have uniform characteristics</a:t>
            </a:r>
          </a:p>
          <a:p>
            <a:pPr eaLnBrk="1" hangingPunct="1">
              <a:spcBef>
                <a:spcPct val="10000"/>
              </a:spcBef>
              <a:defRPr/>
            </a:pPr>
            <a:r>
              <a:rPr lang="en-US" sz="2400" dirty="0" smtClean="0">
                <a:solidFill>
                  <a:srgbClr val="800000"/>
                </a:solidFill>
                <a:latin typeface="Times New Roman" pitchFamily="18" charset="0"/>
              </a:rPr>
              <a:t>Landscape Attributes? Climate? Relation/contrast to other regions? </a:t>
            </a:r>
            <a:endParaRPr lang="en-GB" sz="2400" dirty="0" smtClean="0">
              <a:solidFill>
                <a:srgbClr val="800000"/>
              </a:solidFill>
              <a:latin typeface="Times New Roman" pitchFamily="18" charset="0"/>
            </a:endParaRPr>
          </a:p>
        </p:txBody>
      </p:sp>
      <p:sp>
        <p:nvSpPr>
          <p:cNvPr id="11269" name="Line 6"/>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1270" name="Line 7"/>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
        <p:nvSpPr>
          <p:cNvPr id="11271" name="Text Box 8"/>
          <p:cNvSpPr txBox="1">
            <a:spLocks noChangeArrowheads="1"/>
          </p:cNvSpPr>
          <p:nvPr/>
        </p:nvSpPr>
        <p:spPr bwMode="auto">
          <a:xfrm>
            <a:off x="4083050" y="6226175"/>
            <a:ext cx="3095625" cy="39052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a:latin typeface="Times New Roman" pitchFamily="18" charset="0"/>
              </a:rPr>
              <a:t>Appalachian Mountains, VA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077200" cy="1143000"/>
          </a:xfrm>
        </p:spPr>
        <p:txBody>
          <a:bodyPr/>
          <a:lstStyle/>
          <a:p>
            <a:r>
              <a:rPr lang="en-US" dirty="0" smtClean="0"/>
              <a:t>What is the Southwest Region?</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578023"/>
            <a:ext cx="7924800" cy="5154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2291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Place</a:t>
            </a:r>
          </a:p>
        </p:txBody>
      </p:sp>
      <p:sp>
        <p:nvSpPr>
          <p:cNvPr id="120836"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dirty="0" smtClean="0">
                <a:solidFill>
                  <a:srgbClr val="800000"/>
                </a:solidFill>
                <a:latin typeface="Times New Roman" pitchFamily="18" charset="0"/>
              </a:rPr>
              <a:t>What makes a place unique?</a:t>
            </a:r>
          </a:p>
          <a:p>
            <a:pPr lvl="1" eaLnBrk="1" hangingPunct="1">
              <a:spcBef>
                <a:spcPct val="10000"/>
              </a:spcBef>
              <a:defRPr/>
            </a:pPr>
            <a:r>
              <a:rPr lang="en-US" sz="2400" dirty="0" smtClean="0">
                <a:solidFill>
                  <a:srgbClr val="800000"/>
                </a:solidFill>
                <a:latin typeface="Times New Roman" pitchFamily="18" charset="0"/>
              </a:rPr>
              <a:t>Tangible/intangible attributes; living/nonliving characteristics. </a:t>
            </a:r>
          </a:p>
          <a:p>
            <a:pPr eaLnBrk="1" hangingPunct="1">
              <a:spcBef>
                <a:spcPct val="10000"/>
              </a:spcBef>
              <a:defRPr/>
            </a:pPr>
            <a:r>
              <a:rPr lang="en-US" sz="2800" dirty="0" smtClean="0">
                <a:solidFill>
                  <a:srgbClr val="800000"/>
                </a:solidFill>
                <a:latin typeface="Times New Roman" pitchFamily="18" charset="0"/>
              </a:rPr>
              <a:t>No two places on Earth are exactly the same.</a:t>
            </a:r>
          </a:p>
        </p:txBody>
      </p:sp>
      <p:sp>
        <p:nvSpPr>
          <p:cNvPr id="12292"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2293"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12294" name="Picture 7" descr="IMG_5169"/>
          <p:cNvPicPr>
            <a:picLocks noChangeAspect="1" noChangeArrowheads="1"/>
          </p:cNvPicPr>
          <p:nvPr/>
        </p:nvPicPr>
        <p:blipFill>
          <a:blip r:embed="rId3">
            <a:lum contrast="10000"/>
            <a:extLst>
              <a:ext uri="{28A0092B-C50C-407E-A947-70E740481C1C}">
                <a14:useLocalDpi xmlns:a14="http://schemas.microsoft.com/office/drawing/2010/main" val="0"/>
              </a:ext>
            </a:extLst>
          </a:blip>
          <a:srcRect/>
          <a:stretch>
            <a:fillRect/>
          </a:stretch>
        </p:blipFill>
        <p:spPr bwMode="auto">
          <a:xfrm>
            <a:off x="838200" y="2884488"/>
            <a:ext cx="5681663" cy="3787775"/>
          </a:xfrm>
          <a:prstGeom prst="rect">
            <a:avLst/>
          </a:prstGeom>
          <a:noFill/>
          <a:ln w="19050">
            <a:solidFill>
              <a:srgbClr val="800000"/>
            </a:solidFill>
            <a:miter lim="800000"/>
            <a:headEnd/>
            <a:tailEnd/>
          </a:ln>
        </p:spPr>
      </p:pic>
      <p:sp>
        <p:nvSpPr>
          <p:cNvPr id="12295" name="Text Box 8"/>
          <p:cNvSpPr txBox="1">
            <a:spLocks noChangeArrowheads="1"/>
          </p:cNvSpPr>
          <p:nvPr/>
        </p:nvSpPr>
        <p:spPr bwMode="auto">
          <a:xfrm>
            <a:off x="3832225" y="6284913"/>
            <a:ext cx="2679700" cy="39052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a:latin typeface="Times New Roman" pitchFamily="18" charset="0"/>
              </a:rPr>
              <a:t>Pyramids of Giza, Egypt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88101" y="35510"/>
            <a:ext cx="5655899" cy="3545890"/>
          </a:xfrm>
          <a:prstGeom prst="rect">
            <a:avLst/>
          </a:prstGeom>
          <a:solidFill>
            <a:schemeClr val="bg1">
              <a:lumMod val="75000"/>
              <a:alpha val="39000"/>
            </a:schemeClr>
          </a:solidFill>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292"/>
          <a:stretch/>
        </p:blipFill>
        <p:spPr>
          <a:xfrm>
            <a:off x="0" y="1"/>
            <a:ext cx="4800600" cy="2542205"/>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 y="2381252"/>
            <a:ext cx="6197598" cy="4476748"/>
          </a:xfrm>
          <a:prstGeom prst="rect">
            <a:avLst/>
          </a:prstGeom>
        </p:spPr>
      </p:pic>
      <p:sp>
        <p:nvSpPr>
          <p:cNvPr id="5" name="Title 1"/>
          <p:cNvSpPr txBox="1">
            <a:spLocks/>
          </p:cNvSpPr>
          <p:nvPr/>
        </p:nvSpPr>
        <p:spPr>
          <a:xfrm>
            <a:off x="1933575" y="1447800"/>
            <a:ext cx="5276850" cy="1371600"/>
          </a:xfrm>
          <a:prstGeom prst="rect">
            <a:avLst/>
          </a:prstGeom>
          <a:solidFill>
            <a:schemeClr val="bg1">
              <a:lumMod val="75000"/>
              <a:alpha val="57000"/>
            </a:schemeClr>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chemeClr val="bg2">
                    <a:lumMod val="50000"/>
                  </a:schemeClr>
                </a:solidFill>
                <a:effectLst>
                  <a:outerShdw blurRad="38100" dist="38100" dir="2700000" algn="tl">
                    <a:srgbClr val="000000">
                      <a:alpha val="43137"/>
                    </a:srgbClr>
                  </a:outerShdw>
                </a:effectLst>
              </a:rPr>
              <a:t>FIA and Timber Cruising in the Pacific Northwest: 2005-2007</a:t>
            </a:r>
            <a:endParaRPr lang="en-US" sz="2800" b="1" dirty="0">
              <a:solidFill>
                <a:schemeClr val="bg2">
                  <a:lumMod val="50000"/>
                </a:schemeClr>
              </a:solidFill>
              <a:effectLst>
                <a:outerShdw blurRad="38100" dist="38100" dir="2700000" algn="tl">
                  <a:srgbClr val="000000">
                    <a:alpha val="43137"/>
                  </a:srgbClr>
                </a:outerShdw>
              </a:effectLst>
            </a:endParaRPr>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29200" y="3425388"/>
            <a:ext cx="4267200" cy="3432612"/>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18399" y="5638800"/>
            <a:ext cx="1625601" cy="1219200"/>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1138062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MG_08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363" y="2887663"/>
            <a:ext cx="5740400" cy="3827462"/>
          </a:xfrm>
          <a:prstGeom prst="rect">
            <a:avLst/>
          </a:prstGeom>
          <a:noFill/>
          <a:ln w="19050">
            <a:solidFill>
              <a:srgbClr val="800000"/>
            </a:solidFill>
            <a:miter lim="800000"/>
            <a:headEnd/>
            <a:tailEnd/>
          </a:ln>
        </p:spPr>
      </p:pic>
      <p:sp>
        <p:nvSpPr>
          <p:cNvPr id="121860" name="Rectangle 4"/>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Movement</a:t>
            </a:r>
          </a:p>
        </p:txBody>
      </p:sp>
      <p:sp>
        <p:nvSpPr>
          <p:cNvPr id="121861" name="Rectangle 5"/>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dirty="0" smtClean="0">
                <a:solidFill>
                  <a:srgbClr val="800000"/>
                </a:solidFill>
                <a:latin typeface="Times New Roman" pitchFamily="18" charset="0"/>
              </a:rPr>
              <a:t>Migration, circulation, cultural diffusion and communication</a:t>
            </a:r>
          </a:p>
          <a:p>
            <a:pPr eaLnBrk="1" hangingPunct="1">
              <a:spcBef>
                <a:spcPct val="10000"/>
              </a:spcBef>
              <a:defRPr/>
            </a:pPr>
            <a:r>
              <a:rPr lang="en-US" sz="2400" dirty="0" smtClean="0">
                <a:solidFill>
                  <a:srgbClr val="800000"/>
                </a:solidFill>
                <a:latin typeface="Times New Roman" pitchFamily="18" charset="0"/>
              </a:rPr>
              <a:t>For humans, a global interdependence links all regions and places.</a:t>
            </a:r>
          </a:p>
        </p:txBody>
      </p:sp>
      <p:sp>
        <p:nvSpPr>
          <p:cNvPr id="13317" name="Line 6"/>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3318" name="Line 7"/>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
        <p:nvSpPr>
          <p:cNvPr id="13319" name="Text Box 8"/>
          <p:cNvSpPr txBox="1">
            <a:spLocks noChangeArrowheads="1"/>
          </p:cNvSpPr>
          <p:nvPr/>
        </p:nvSpPr>
        <p:spPr bwMode="auto">
          <a:xfrm>
            <a:off x="3603625" y="6327775"/>
            <a:ext cx="2990850" cy="39052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a:latin typeface="Times New Roman" pitchFamily="18" charset="0"/>
              </a:rPr>
              <a:t>Pacific Coast Highway, CA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G_0355"/>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a:stretch>
            <a:fillRect/>
          </a:stretch>
        </p:blipFill>
        <p:spPr bwMode="auto">
          <a:xfrm>
            <a:off x="457200" y="2590800"/>
            <a:ext cx="4282696" cy="2854325"/>
          </a:xfrm>
          <a:prstGeom prst="rect">
            <a:avLst/>
          </a:prstGeom>
          <a:noFill/>
          <a:ln w="19050">
            <a:solidFill>
              <a:srgbClr val="800000"/>
            </a:solidFill>
            <a:miter lim="800000"/>
            <a:headEnd/>
            <a:tailEnd/>
          </a:ln>
        </p:spPr>
      </p:pic>
      <p:sp>
        <p:nvSpPr>
          <p:cNvPr id="122884" name="Rectangle 4"/>
          <p:cNvSpPr>
            <a:spLocks noGrp="1" noChangeArrowheads="1"/>
          </p:cNvSpPr>
          <p:nvPr>
            <p:ph type="title"/>
          </p:nvPr>
        </p:nvSpPr>
        <p:spPr>
          <a:xfrm>
            <a:off x="762000" y="304800"/>
            <a:ext cx="8001000" cy="685800"/>
          </a:xfrm>
        </p:spPr>
        <p:txBody>
          <a:bodyPr/>
          <a:lstStyle/>
          <a:p>
            <a:pPr eaLnBrk="1" hangingPunct="1">
              <a:defRPr/>
            </a:pPr>
            <a:r>
              <a:rPr lang="en-US" sz="4000" b="1" smtClean="0">
                <a:solidFill>
                  <a:srgbClr val="800000"/>
                </a:solidFill>
                <a:latin typeface="Times New Roman" pitchFamily="18" charset="0"/>
              </a:rPr>
              <a:t>Human-Environment Relations</a:t>
            </a:r>
          </a:p>
        </p:txBody>
      </p:sp>
      <p:sp>
        <p:nvSpPr>
          <p:cNvPr id="122885" name="Rectangle 5"/>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dirty="0" smtClean="0">
                <a:solidFill>
                  <a:srgbClr val="800000"/>
                </a:solidFill>
                <a:latin typeface="Times New Roman" pitchFamily="18" charset="0"/>
              </a:rPr>
              <a:t>Humans and the environment: resource exploitation, environmental modification, adaptation, and resilience.</a:t>
            </a:r>
          </a:p>
        </p:txBody>
      </p:sp>
      <p:sp>
        <p:nvSpPr>
          <p:cNvPr id="14341" name="Line 6"/>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4342" name="Line 7"/>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
        <p:nvSpPr>
          <p:cNvPr id="14343" name="Text Box 8"/>
          <p:cNvSpPr txBox="1">
            <a:spLocks noChangeArrowheads="1"/>
          </p:cNvSpPr>
          <p:nvPr/>
        </p:nvSpPr>
        <p:spPr bwMode="auto">
          <a:xfrm>
            <a:off x="2867450" y="5021304"/>
            <a:ext cx="1868488" cy="39052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dirty="0">
                <a:latin typeface="Times New Roman" pitchFamily="18" charset="0"/>
              </a:rPr>
              <a:t>Arches N.P., UT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5936" y="3429000"/>
            <a:ext cx="4298291" cy="3223718"/>
          </a:xfrm>
          <a:prstGeom prst="rect">
            <a:avLst/>
          </a:prstGeom>
        </p:spPr>
      </p:pic>
      <p:sp>
        <p:nvSpPr>
          <p:cNvPr id="9" name="Text Box 8"/>
          <p:cNvSpPr txBox="1">
            <a:spLocks noChangeArrowheads="1"/>
          </p:cNvSpPr>
          <p:nvPr/>
        </p:nvSpPr>
        <p:spPr bwMode="auto">
          <a:xfrm>
            <a:off x="4750782" y="6262193"/>
            <a:ext cx="1968390" cy="392815"/>
          </a:xfrm>
          <a:prstGeom prst="rect">
            <a:avLst/>
          </a:prstGeom>
          <a:solidFill>
            <a:schemeClr val="bg1">
              <a:alpha val="50195"/>
            </a:schemeClr>
          </a:solidFill>
          <a:ln w="9525">
            <a:noFill/>
            <a:miter lim="800000"/>
            <a:headEnd/>
            <a:tailEnd/>
          </a:ln>
        </p:spPr>
        <p:txBody>
          <a:bodyPr wrap="none" lIns="84216" tIns="42108" rIns="84216" bIns="42108">
            <a:spAutoFit/>
          </a:bodyPr>
          <a:lstStyle/>
          <a:p>
            <a:pPr defTabSz="841375"/>
            <a:r>
              <a:rPr lang="en-US" sz="2000" dirty="0" smtClean="0">
                <a:latin typeface="Times New Roman" pitchFamily="18" charset="0"/>
              </a:rPr>
              <a:t>Taos Pueblo, NM</a:t>
            </a:r>
            <a:endParaRPr lang="en-US" sz="2000" dirty="0">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Five Key Spatial Themes</a:t>
            </a:r>
          </a:p>
        </p:txBody>
      </p:sp>
      <p:sp>
        <p:nvSpPr>
          <p:cNvPr id="9219" name="Line 4"/>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solidFill>
                <a:srgbClr val="000000"/>
              </a:solidFill>
            </a:endParaRPr>
          </a:p>
        </p:txBody>
      </p:sp>
      <p:sp>
        <p:nvSpPr>
          <p:cNvPr id="9220" name="Line 5"/>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solidFill>
                <a:srgbClr val="000000"/>
              </a:solidFill>
            </a:endParaRPr>
          </a:p>
        </p:txBody>
      </p:sp>
      <p:pic>
        <p:nvPicPr>
          <p:cNvPr id="9221" name="Picture 6" descr="Globe-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0" y="3084513"/>
            <a:ext cx="1765300" cy="1620837"/>
          </a:xfrm>
          <a:prstGeom prst="rect">
            <a:avLst/>
          </a:prstGeom>
          <a:noFill/>
          <a:ln w="9525">
            <a:noFill/>
            <a:miter lim="800000"/>
            <a:headEnd/>
            <a:tailEnd/>
          </a:ln>
        </p:spPr>
      </p:pic>
      <p:sp>
        <p:nvSpPr>
          <p:cNvPr id="9222" name="AutoShape 7"/>
          <p:cNvSpPr>
            <a:spLocks noChangeArrowheads="1"/>
          </p:cNvSpPr>
          <p:nvPr/>
        </p:nvSpPr>
        <p:spPr bwMode="auto">
          <a:xfrm>
            <a:off x="1300163" y="5483225"/>
            <a:ext cx="5484812"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Human-Environment Relationships</a:t>
            </a:r>
          </a:p>
        </p:txBody>
      </p:sp>
      <p:sp>
        <p:nvSpPr>
          <p:cNvPr id="9223" name="AutoShape 8"/>
          <p:cNvSpPr>
            <a:spLocks noChangeArrowheads="1"/>
          </p:cNvSpPr>
          <p:nvPr/>
        </p:nvSpPr>
        <p:spPr bwMode="auto">
          <a:xfrm>
            <a:off x="644525" y="3506788"/>
            <a:ext cx="2286000" cy="547687"/>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Location</a:t>
            </a:r>
          </a:p>
        </p:txBody>
      </p:sp>
      <p:sp>
        <p:nvSpPr>
          <p:cNvPr id="9224" name="AutoShape 9"/>
          <p:cNvSpPr>
            <a:spLocks noChangeArrowheads="1"/>
          </p:cNvSpPr>
          <p:nvPr/>
        </p:nvSpPr>
        <p:spPr bwMode="auto">
          <a:xfrm>
            <a:off x="6134100" y="2406650"/>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Place</a:t>
            </a:r>
          </a:p>
        </p:txBody>
      </p:sp>
      <p:sp>
        <p:nvSpPr>
          <p:cNvPr id="9225" name="AutoShape 10"/>
          <p:cNvSpPr>
            <a:spLocks noChangeArrowheads="1"/>
          </p:cNvSpPr>
          <p:nvPr/>
        </p:nvSpPr>
        <p:spPr bwMode="auto">
          <a:xfrm>
            <a:off x="2420938" y="1670050"/>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Region</a:t>
            </a:r>
          </a:p>
        </p:txBody>
      </p:sp>
      <p:sp>
        <p:nvSpPr>
          <p:cNvPr id="9226" name="AutoShape 11"/>
          <p:cNvSpPr>
            <a:spLocks noChangeArrowheads="1"/>
          </p:cNvSpPr>
          <p:nvPr/>
        </p:nvSpPr>
        <p:spPr bwMode="auto">
          <a:xfrm>
            <a:off x="6502400" y="4181475"/>
            <a:ext cx="2286000" cy="547688"/>
          </a:xfrm>
          <a:prstGeom prst="roundRect">
            <a:avLst>
              <a:gd name="adj" fmla="val 16667"/>
            </a:avLst>
          </a:prstGeom>
          <a:solidFill>
            <a:srgbClr val="FFFFCC">
              <a:alpha val="50195"/>
            </a:srgbClr>
          </a:solidFill>
          <a:ln w="19050">
            <a:solidFill>
              <a:srgbClr val="800000"/>
            </a:solidFill>
            <a:round/>
            <a:headEnd/>
            <a:tailEnd/>
          </a:ln>
        </p:spPr>
        <p:txBody>
          <a:bodyPr wrap="none" anchor="ctr"/>
          <a:lstStyle/>
          <a:p>
            <a:pPr algn="ctr"/>
            <a:r>
              <a:rPr lang="en-US" sz="2800">
                <a:solidFill>
                  <a:srgbClr val="800000"/>
                </a:solidFill>
                <a:latin typeface="Times New Roman" pitchFamily="18" charset="0"/>
              </a:rPr>
              <a:t>Movement</a:t>
            </a:r>
          </a:p>
        </p:txBody>
      </p:sp>
      <p:sp>
        <p:nvSpPr>
          <p:cNvPr id="9227" name="Line 12"/>
          <p:cNvSpPr>
            <a:spLocks noChangeShapeType="1"/>
          </p:cNvSpPr>
          <p:nvPr/>
        </p:nvSpPr>
        <p:spPr bwMode="auto">
          <a:xfrm flipV="1">
            <a:off x="2989263" y="3806825"/>
            <a:ext cx="585787" cy="1588"/>
          </a:xfrm>
          <a:prstGeom prst="line">
            <a:avLst/>
          </a:prstGeom>
          <a:noFill/>
          <a:ln w="31750">
            <a:solidFill>
              <a:srgbClr val="800000"/>
            </a:solidFill>
            <a:round/>
            <a:headEnd/>
            <a:tailEnd type="stealth" w="lg" len="lg"/>
          </a:ln>
        </p:spPr>
        <p:txBody>
          <a:bodyPr/>
          <a:lstStyle/>
          <a:p>
            <a:endParaRPr lang="en-US">
              <a:solidFill>
                <a:srgbClr val="000000"/>
              </a:solidFill>
            </a:endParaRPr>
          </a:p>
        </p:txBody>
      </p:sp>
      <p:sp>
        <p:nvSpPr>
          <p:cNvPr id="9228" name="Line 13"/>
          <p:cNvSpPr>
            <a:spLocks noChangeShapeType="1"/>
          </p:cNvSpPr>
          <p:nvPr/>
        </p:nvSpPr>
        <p:spPr bwMode="auto">
          <a:xfrm flipV="1">
            <a:off x="2636838" y="4602163"/>
            <a:ext cx="1158875" cy="833437"/>
          </a:xfrm>
          <a:prstGeom prst="line">
            <a:avLst/>
          </a:prstGeom>
          <a:noFill/>
          <a:ln w="31750">
            <a:solidFill>
              <a:srgbClr val="800000"/>
            </a:solidFill>
            <a:round/>
            <a:headEnd/>
            <a:tailEnd type="stealth" w="lg" len="lg"/>
          </a:ln>
        </p:spPr>
        <p:txBody>
          <a:bodyPr/>
          <a:lstStyle/>
          <a:p>
            <a:endParaRPr lang="en-US">
              <a:solidFill>
                <a:srgbClr val="000000"/>
              </a:solidFill>
            </a:endParaRPr>
          </a:p>
        </p:txBody>
      </p:sp>
      <p:sp>
        <p:nvSpPr>
          <p:cNvPr id="9229" name="Line 14"/>
          <p:cNvSpPr>
            <a:spLocks noChangeShapeType="1"/>
          </p:cNvSpPr>
          <p:nvPr/>
        </p:nvSpPr>
        <p:spPr bwMode="auto">
          <a:xfrm>
            <a:off x="3619500" y="2297113"/>
            <a:ext cx="393700" cy="803275"/>
          </a:xfrm>
          <a:prstGeom prst="line">
            <a:avLst/>
          </a:prstGeom>
          <a:noFill/>
          <a:ln w="31750">
            <a:solidFill>
              <a:srgbClr val="800000"/>
            </a:solidFill>
            <a:round/>
            <a:headEnd/>
            <a:tailEnd type="stealth" w="lg" len="lg"/>
          </a:ln>
        </p:spPr>
        <p:txBody>
          <a:bodyPr/>
          <a:lstStyle/>
          <a:p>
            <a:endParaRPr lang="en-US">
              <a:solidFill>
                <a:srgbClr val="000000"/>
              </a:solidFill>
            </a:endParaRPr>
          </a:p>
        </p:txBody>
      </p:sp>
      <p:sp>
        <p:nvSpPr>
          <p:cNvPr id="9230" name="Line 15"/>
          <p:cNvSpPr>
            <a:spLocks noChangeShapeType="1"/>
          </p:cNvSpPr>
          <p:nvPr/>
        </p:nvSpPr>
        <p:spPr bwMode="auto">
          <a:xfrm flipH="1">
            <a:off x="5487988" y="3032125"/>
            <a:ext cx="1816100" cy="612775"/>
          </a:xfrm>
          <a:prstGeom prst="line">
            <a:avLst/>
          </a:prstGeom>
          <a:noFill/>
          <a:ln w="31750">
            <a:solidFill>
              <a:srgbClr val="800000"/>
            </a:solidFill>
            <a:round/>
            <a:headEnd/>
            <a:tailEnd type="stealth" w="lg" len="lg"/>
          </a:ln>
        </p:spPr>
        <p:txBody>
          <a:bodyPr/>
          <a:lstStyle/>
          <a:p>
            <a:endParaRPr lang="en-US">
              <a:solidFill>
                <a:srgbClr val="000000"/>
              </a:solidFill>
            </a:endParaRPr>
          </a:p>
        </p:txBody>
      </p:sp>
      <p:sp>
        <p:nvSpPr>
          <p:cNvPr id="9231" name="Line 16"/>
          <p:cNvSpPr>
            <a:spLocks noChangeShapeType="1"/>
          </p:cNvSpPr>
          <p:nvPr/>
        </p:nvSpPr>
        <p:spPr bwMode="auto">
          <a:xfrm flipH="1" flipV="1">
            <a:off x="5502275" y="4271963"/>
            <a:ext cx="901700" cy="192087"/>
          </a:xfrm>
          <a:prstGeom prst="line">
            <a:avLst/>
          </a:prstGeom>
          <a:noFill/>
          <a:ln w="31750">
            <a:solidFill>
              <a:srgbClr val="800000"/>
            </a:solidFill>
            <a:round/>
            <a:headEnd/>
            <a:tailEnd type="stealth" w="lg" len="lg"/>
          </a:ln>
        </p:spPr>
        <p:txBody>
          <a:bodyPr/>
          <a:lstStyle/>
          <a:p>
            <a:endParaRPr lang="en-US">
              <a:solidFill>
                <a:srgbClr val="000000"/>
              </a:solidFill>
            </a:endParaRPr>
          </a:p>
        </p:txBody>
      </p:sp>
    </p:spTree>
    <p:extLst>
      <p:ext uri="{BB962C8B-B14F-4D97-AF65-F5344CB8AC3E}">
        <p14:creationId xmlns:p14="http://schemas.microsoft.com/office/powerpoint/2010/main" val="2955782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title"/>
          </p:nvPr>
        </p:nvSpPr>
        <p:spPr>
          <a:xfrm>
            <a:off x="1143000" y="304800"/>
            <a:ext cx="8001000" cy="685800"/>
          </a:xfrm>
        </p:spPr>
        <p:txBody>
          <a:bodyPr/>
          <a:lstStyle/>
          <a:p>
            <a:pPr eaLnBrk="1" hangingPunct="1">
              <a:defRPr/>
            </a:pPr>
            <a:r>
              <a:rPr lang="en-US" sz="4000" b="1" dirty="0" smtClean="0">
                <a:solidFill>
                  <a:srgbClr val="800000"/>
                </a:solidFill>
                <a:latin typeface="Times New Roman" pitchFamily="18" charset="0"/>
              </a:rPr>
              <a:t>Interactions Among Earth’s Systems</a:t>
            </a:r>
          </a:p>
        </p:txBody>
      </p:sp>
      <p:sp>
        <p:nvSpPr>
          <p:cNvPr id="58372" name="Rectangle 4"/>
          <p:cNvSpPr>
            <a:spLocks noGrp="1" noChangeArrowheads="1"/>
          </p:cNvSpPr>
          <p:nvPr>
            <p:ph type="body" idx="1"/>
          </p:nvPr>
        </p:nvSpPr>
        <p:spPr>
          <a:xfrm>
            <a:off x="457200" y="1447800"/>
            <a:ext cx="8534400" cy="5257800"/>
          </a:xfrm>
        </p:spPr>
        <p:txBody>
          <a:bodyPr/>
          <a:lstStyle/>
          <a:p>
            <a:pPr lvl="1" eaLnBrk="1" hangingPunct="1">
              <a:defRPr/>
            </a:pPr>
            <a:endParaRPr lang="en-US" sz="2600" dirty="0" smtClean="0">
              <a:solidFill>
                <a:srgbClr val="800000"/>
              </a:solidFill>
              <a:latin typeface="Times New Roman" pitchFamily="18" charset="0"/>
            </a:endParaRPr>
          </a:p>
          <a:p>
            <a:pPr lvl="1" eaLnBrk="1" hangingPunct="1">
              <a:defRPr/>
            </a:pPr>
            <a:endParaRPr lang="en-US" sz="2600" dirty="0" smtClean="0">
              <a:solidFill>
                <a:srgbClr val="800000"/>
              </a:solidFill>
              <a:latin typeface="Times New Roman" pitchFamily="18" charset="0"/>
            </a:endParaRPr>
          </a:p>
          <a:p>
            <a:pPr lvl="1" eaLnBrk="1" hangingPunct="1">
              <a:defRPr/>
            </a:pPr>
            <a:endParaRPr lang="en-US" sz="25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lvl="1" eaLnBrk="1" hangingPunct="1">
              <a:defRPr/>
            </a:pPr>
            <a:endParaRPr lang="en-US" sz="2400" dirty="0" smtClean="0">
              <a:solidFill>
                <a:srgbClr val="800000"/>
              </a:solidFill>
              <a:latin typeface="Times New Roman" pitchFamily="18" charset="0"/>
            </a:endParaRPr>
          </a:p>
          <a:p>
            <a:pPr marL="457200" lvl="1" indent="0" eaLnBrk="1" hangingPunct="1">
              <a:buNone/>
              <a:defRPr/>
            </a:pPr>
            <a:endParaRPr lang="en-US" sz="2400" dirty="0" smtClean="0">
              <a:solidFill>
                <a:srgbClr val="800000"/>
              </a:solidFill>
              <a:latin typeface="Times New Roman" pitchFamily="18" charset="0"/>
            </a:endParaRPr>
          </a:p>
        </p:txBody>
      </p:sp>
      <p:sp>
        <p:nvSpPr>
          <p:cNvPr id="18436"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8437"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
        <p:nvSpPr>
          <p:cNvPr id="18438" name="AutoShape 13"/>
          <p:cNvSpPr>
            <a:spLocks noChangeArrowheads="1"/>
          </p:cNvSpPr>
          <p:nvPr/>
        </p:nvSpPr>
        <p:spPr bwMode="auto">
          <a:xfrm>
            <a:off x="1535113" y="2973388"/>
            <a:ext cx="2844800" cy="711200"/>
          </a:xfrm>
          <a:prstGeom prst="roundRect">
            <a:avLst>
              <a:gd name="adj" fmla="val 16667"/>
            </a:avLst>
          </a:prstGeom>
          <a:noFill/>
          <a:ln w="25400">
            <a:solidFill>
              <a:srgbClr val="800000"/>
            </a:solidFill>
            <a:prstDash val="dash"/>
            <a:round/>
            <a:headEnd/>
            <a:tailEnd/>
          </a:ln>
        </p:spPr>
        <p:txBody>
          <a:bodyPr wrap="none" anchor="ctr"/>
          <a:lstStyle/>
          <a:p>
            <a:pPr algn="ctr"/>
            <a:r>
              <a:rPr lang="en-US" sz="2800" b="1" dirty="0">
                <a:solidFill>
                  <a:srgbClr val="800000"/>
                </a:solidFill>
                <a:latin typeface="Times New Roman" pitchFamily="18" charset="0"/>
              </a:rPr>
              <a:t>Lithosphere</a:t>
            </a:r>
          </a:p>
        </p:txBody>
      </p:sp>
      <p:sp>
        <p:nvSpPr>
          <p:cNvPr id="18439" name="AutoShape 14"/>
          <p:cNvSpPr>
            <a:spLocks noChangeArrowheads="1"/>
          </p:cNvSpPr>
          <p:nvPr/>
        </p:nvSpPr>
        <p:spPr bwMode="auto">
          <a:xfrm>
            <a:off x="5313363" y="3006725"/>
            <a:ext cx="2844800" cy="711200"/>
          </a:xfrm>
          <a:prstGeom prst="roundRect">
            <a:avLst>
              <a:gd name="adj" fmla="val 16667"/>
            </a:avLst>
          </a:prstGeom>
          <a:noFill/>
          <a:ln w="25400">
            <a:solidFill>
              <a:srgbClr val="800000"/>
            </a:solidFill>
            <a:prstDash val="dash"/>
            <a:round/>
            <a:headEnd/>
            <a:tailEnd/>
          </a:ln>
        </p:spPr>
        <p:txBody>
          <a:bodyPr wrap="none" anchor="ctr"/>
          <a:lstStyle/>
          <a:p>
            <a:pPr algn="ctr"/>
            <a:r>
              <a:rPr lang="en-US" sz="2800" b="1">
                <a:solidFill>
                  <a:srgbClr val="800000"/>
                </a:solidFill>
                <a:latin typeface="Times New Roman" pitchFamily="18" charset="0"/>
              </a:rPr>
              <a:t>Atmosphere</a:t>
            </a:r>
          </a:p>
        </p:txBody>
      </p:sp>
      <p:sp>
        <p:nvSpPr>
          <p:cNvPr id="18440" name="AutoShape 15"/>
          <p:cNvSpPr>
            <a:spLocks noChangeArrowheads="1"/>
          </p:cNvSpPr>
          <p:nvPr/>
        </p:nvSpPr>
        <p:spPr bwMode="auto">
          <a:xfrm>
            <a:off x="1558925" y="4110038"/>
            <a:ext cx="2844800" cy="711200"/>
          </a:xfrm>
          <a:prstGeom prst="roundRect">
            <a:avLst>
              <a:gd name="adj" fmla="val 16667"/>
            </a:avLst>
          </a:prstGeom>
          <a:noFill/>
          <a:ln w="25400">
            <a:solidFill>
              <a:srgbClr val="800000"/>
            </a:solidFill>
            <a:prstDash val="dash"/>
            <a:round/>
            <a:headEnd/>
            <a:tailEnd/>
          </a:ln>
        </p:spPr>
        <p:txBody>
          <a:bodyPr wrap="none" anchor="ctr"/>
          <a:lstStyle/>
          <a:p>
            <a:pPr algn="ctr"/>
            <a:r>
              <a:rPr lang="en-US" sz="2800" b="1">
                <a:solidFill>
                  <a:srgbClr val="800000"/>
                </a:solidFill>
                <a:latin typeface="Times New Roman" pitchFamily="18" charset="0"/>
              </a:rPr>
              <a:t>Hydrosphere</a:t>
            </a:r>
          </a:p>
        </p:txBody>
      </p:sp>
      <p:sp>
        <p:nvSpPr>
          <p:cNvPr id="18441" name="AutoShape 16"/>
          <p:cNvSpPr>
            <a:spLocks noChangeArrowheads="1"/>
          </p:cNvSpPr>
          <p:nvPr/>
        </p:nvSpPr>
        <p:spPr bwMode="auto">
          <a:xfrm>
            <a:off x="5324475" y="4100513"/>
            <a:ext cx="2844800" cy="711200"/>
          </a:xfrm>
          <a:prstGeom prst="roundRect">
            <a:avLst>
              <a:gd name="adj" fmla="val 16667"/>
            </a:avLst>
          </a:prstGeom>
          <a:noFill/>
          <a:ln w="25400">
            <a:solidFill>
              <a:srgbClr val="800000"/>
            </a:solidFill>
            <a:prstDash val="dash"/>
            <a:round/>
            <a:headEnd/>
            <a:tailEnd/>
          </a:ln>
        </p:spPr>
        <p:txBody>
          <a:bodyPr wrap="none" anchor="ctr"/>
          <a:lstStyle/>
          <a:p>
            <a:pPr algn="ctr"/>
            <a:r>
              <a:rPr lang="en-US" sz="2800" b="1">
                <a:solidFill>
                  <a:srgbClr val="800000"/>
                </a:solidFill>
                <a:latin typeface="Times New Roman" pitchFamily="18" charset="0"/>
              </a:rPr>
              <a:t>Biosphere</a:t>
            </a:r>
          </a:p>
        </p:txBody>
      </p:sp>
      <p:sp>
        <p:nvSpPr>
          <p:cNvPr id="18442" name="AutoShape 17"/>
          <p:cNvSpPr>
            <a:spLocks noChangeArrowheads="1"/>
          </p:cNvSpPr>
          <p:nvPr/>
        </p:nvSpPr>
        <p:spPr bwMode="auto">
          <a:xfrm>
            <a:off x="1030288" y="2532063"/>
            <a:ext cx="7620000" cy="3106737"/>
          </a:xfrm>
          <a:prstGeom prst="roundRect">
            <a:avLst>
              <a:gd name="adj" fmla="val 16667"/>
            </a:avLst>
          </a:prstGeom>
          <a:noFill/>
          <a:ln w="31750">
            <a:solidFill>
              <a:srgbClr val="800000"/>
            </a:solidFill>
            <a:round/>
            <a:headEnd/>
            <a:tailEnd/>
          </a:ln>
        </p:spPr>
        <p:txBody>
          <a:bodyPr wrap="none" anchor="ctr"/>
          <a:lstStyle/>
          <a:p>
            <a:endParaRPr lang="en-US"/>
          </a:p>
        </p:txBody>
      </p:sp>
      <p:sp>
        <p:nvSpPr>
          <p:cNvPr id="18443" name="Text Box 18"/>
          <p:cNvSpPr txBox="1">
            <a:spLocks noChangeArrowheads="1"/>
          </p:cNvSpPr>
          <p:nvPr/>
        </p:nvSpPr>
        <p:spPr bwMode="auto">
          <a:xfrm>
            <a:off x="3567113" y="5181600"/>
            <a:ext cx="2397125" cy="455613"/>
          </a:xfrm>
          <a:prstGeom prst="rect">
            <a:avLst/>
          </a:prstGeom>
          <a:noFill/>
          <a:ln w="9525">
            <a:noFill/>
            <a:miter lim="800000"/>
            <a:headEnd/>
            <a:tailEnd/>
          </a:ln>
        </p:spPr>
        <p:txBody>
          <a:bodyPr wrap="none">
            <a:spAutoFit/>
          </a:bodyPr>
          <a:lstStyle/>
          <a:p>
            <a:pPr algn="ctr">
              <a:lnSpc>
                <a:spcPct val="85000"/>
              </a:lnSpc>
            </a:pPr>
            <a:r>
              <a:rPr lang="en-US" sz="2800" b="1">
                <a:solidFill>
                  <a:srgbClr val="800000"/>
                </a:solidFill>
                <a:latin typeface="Times New Roman" pitchFamily="18" charset="0"/>
              </a:rPr>
              <a:t>GEOSPHERE</a:t>
            </a:r>
          </a:p>
        </p:txBody>
      </p:sp>
      <p:sp>
        <p:nvSpPr>
          <p:cNvPr id="18444" name="Line 19"/>
          <p:cNvSpPr>
            <a:spLocks noChangeShapeType="1"/>
          </p:cNvSpPr>
          <p:nvPr/>
        </p:nvSpPr>
        <p:spPr bwMode="auto">
          <a:xfrm flipV="1">
            <a:off x="4165600" y="3486150"/>
            <a:ext cx="1423988" cy="814388"/>
          </a:xfrm>
          <a:prstGeom prst="line">
            <a:avLst/>
          </a:prstGeom>
          <a:noFill/>
          <a:ln w="25400">
            <a:solidFill>
              <a:srgbClr val="800000"/>
            </a:solidFill>
            <a:round/>
            <a:headEnd type="stealth" w="lg" len="lg"/>
            <a:tailEnd type="stealth" w="lg" len="lg"/>
          </a:ln>
        </p:spPr>
        <p:txBody>
          <a:bodyPr/>
          <a:lstStyle/>
          <a:p>
            <a:endParaRPr lang="en-US"/>
          </a:p>
        </p:txBody>
      </p:sp>
      <p:sp>
        <p:nvSpPr>
          <p:cNvPr id="18445" name="Line 20"/>
          <p:cNvSpPr>
            <a:spLocks noChangeShapeType="1"/>
          </p:cNvSpPr>
          <p:nvPr/>
        </p:nvSpPr>
        <p:spPr bwMode="auto">
          <a:xfrm rot="5400000" flipV="1">
            <a:off x="4456906" y="3182144"/>
            <a:ext cx="796925" cy="1423988"/>
          </a:xfrm>
          <a:prstGeom prst="line">
            <a:avLst/>
          </a:prstGeom>
          <a:noFill/>
          <a:ln w="25400">
            <a:solidFill>
              <a:srgbClr val="800000"/>
            </a:solidFill>
            <a:round/>
            <a:headEnd type="stealth" w="lg" len="lg"/>
            <a:tailEnd type="stealth" w="lg" len="lg"/>
          </a:ln>
        </p:spPr>
        <p:txBody>
          <a:bodyPr/>
          <a:lstStyle/>
          <a:p>
            <a:endParaRPr lang="en-US"/>
          </a:p>
        </p:txBody>
      </p:sp>
      <p:sp>
        <p:nvSpPr>
          <p:cNvPr id="18446" name="Line 21"/>
          <p:cNvSpPr>
            <a:spLocks noChangeShapeType="1"/>
          </p:cNvSpPr>
          <p:nvPr/>
        </p:nvSpPr>
        <p:spPr bwMode="auto">
          <a:xfrm flipH="1" flipV="1">
            <a:off x="6757988" y="3532188"/>
            <a:ext cx="14287" cy="755650"/>
          </a:xfrm>
          <a:prstGeom prst="line">
            <a:avLst/>
          </a:prstGeom>
          <a:noFill/>
          <a:ln w="25400">
            <a:solidFill>
              <a:srgbClr val="800000"/>
            </a:solidFill>
            <a:round/>
            <a:headEnd type="stealth" w="lg" len="lg"/>
            <a:tailEnd type="stealth" w="lg" len="lg"/>
          </a:ln>
        </p:spPr>
        <p:txBody>
          <a:bodyPr/>
          <a:lstStyle/>
          <a:p>
            <a:endParaRPr lang="en-US"/>
          </a:p>
        </p:txBody>
      </p:sp>
      <p:sp>
        <p:nvSpPr>
          <p:cNvPr id="18447" name="Line 22"/>
          <p:cNvSpPr>
            <a:spLocks noChangeShapeType="1"/>
          </p:cNvSpPr>
          <p:nvPr/>
        </p:nvSpPr>
        <p:spPr bwMode="auto">
          <a:xfrm flipH="1" flipV="1">
            <a:off x="2952750" y="3513138"/>
            <a:ext cx="14288" cy="755650"/>
          </a:xfrm>
          <a:prstGeom prst="line">
            <a:avLst/>
          </a:prstGeom>
          <a:noFill/>
          <a:ln w="25400">
            <a:solidFill>
              <a:srgbClr val="800000"/>
            </a:solidFill>
            <a:round/>
            <a:headEnd type="stealth" w="lg" len="lg"/>
            <a:tailEnd type="stealth" w="lg" len="lg"/>
          </a:ln>
        </p:spPr>
        <p:txBody>
          <a:bodyPr/>
          <a:lstStyle/>
          <a:p>
            <a:endParaRPr lang="en-US"/>
          </a:p>
        </p:txBody>
      </p:sp>
      <p:sp>
        <p:nvSpPr>
          <p:cNvPr id="18448" name="Line 23"/>
          <p:cNvSpPr>
            <a:spLocks noChangeShapeType="1"/>
          </p:cNvSpPr>
          <p:nvPr/>
        </p:nvSpPr>
        <p:spPr bwMode="auto">
          <a:xfrm rot="-5400000">
            <a:off x="4860925" y="2660651"/>
            <a:ext cx="1587" cy="1395412"/>
          </a:xfrm>
          <a:prstGeom prst="line">
            <a:avLst/>
          </a:prstGeom>
          <a:noFill/>
          <a:ln w="25400">
            <a:solidFill>
              <a:srgbClr val="800000"/>
            </a:solidFill>
            <a:round/>
            <a:headEnd type="stealth" w="lg" len="lg"/>
            <a:tailEnd type="stealth" w="lg" len="lg"/>
          </a:ln>
        </p:spPr>
        <p:txBody>
          <a:bodyPr/>
          <a:lstStyle/>
          <a:p>
            <a:endParaRPr lang="en-US"/>
          </a:p>
        </p:txBody>
      </p:sp>
      <p:sp>
        <p:nvSpPr>
          <p:cNvPr id="18449" name="Line 24"/>
          <p:cNvSpPr>
            <a:spLocks noChangeShapeType="1"/>
          </p:cNvSpPr>
          <p:nvPr/>
        </p:nvSpPr>
        <p:spPr bwMode="auto">
          <a:xfrm rot="-5400000">
            <a:off x="4897438" y="3786187"/>
            <a:ext cx="1588" cy="1395413"/>
          </a:xfrm>
          <a:prstGeom prst="line">
            <a:avLst/>
          </a:prstGeom>
          <a:noFill/>
          <a:ln w="25400">
            <a:solidFill>
              <a:srgbClr val="800000"/>
            </a:solidFill>
            <a:round/>
            <a:headEnd type="stealth" w="lg" len="lg"/>
            <a:tailEnd type="stealth" w="lg" len="lg"/>
          </a:ln>
        </p:spPr>
        <p:txBody>
          <a:bodyPr/>
          <a:lstStyle/>
          <a:p>
            <a:endParaRPr lang="en-US"/>
          </a:p>
        </p:txBody>
      </p:sp>
      <p:sp>
        <p:nvSpPr>
          <p:cNvPr id="18450" name="Text Box 25"/>
          <p:cNvSpPr txBox="1">
            <a:spLocks noChangeArrowheads="1"/>
          </p:cNvSpPr>
          <p:nvPr/>
        </p:nvSpPr>
        <p:spPr bwMode="auto">
          <a:xfrm>
            <a:off x="6070600" y="1797050"/>
            <a:ext cx="1249363" cy="519113"/>
          </a:xfrm>
          <a:prstGeom prst="rect">
            <a:avLst/>
          </a:prstGeom>
          <a:noFill/>
          <a:ln w="9525">
            <a:noFill/>
            <a:miter lim="800000"/>
            <a:headEnd/>
            <a:tailEnd/>
          </a:ln>
        </p:spPr>
        <p:txBody>
          <a:bodyPr wrap="none">
            <a:spAutoFit/>
          </a:bodyPr>
          <a:lstStyle/>
          <a:p>
            <a:r>
              <a:rPr lang="en-US" sz="2800" b="1">
                <a:solidFill>
                  <a:srgbClr val="800000"/>
                </a:solidFill>
                <a:latin typeface="Times New Roman" pitchFamily="18" charset="0"/>
              </a:rPr>
              <a:t>Matter</a:t>
            </a:r>
          </a:p>
        </p:txBody>
      </p:sp>
      <p:sp>
        <p:nvSpPr>
          <p:cNvPr id="18451" name="AutoShape 26"/>
          <p:cNvSpPr>
            <a:spLocks noChangeArrowheads="1"/>
          </p:cNvSpPr>
          <p:nvPr/>
        </p:nvSpPr>
        <p:spPr bwMode="auto">
          <a:xfrm flipH="1">
            <a:off x="5605463" y="1905000"/>
            <a:ext cx="406400" cy="814388"/>
          </a:xfrm>
          <a:prstGeom prst="lightningBolt">
            <a:avLst/>
          </a:prstGeom>
          <a:solidFill>
            <a:srgbClr val="FF9900"/>
          </a:solidFill>
          <a:ln w="9525">
            <a:solidFill>
              <a:srgbClr val="800000"/>
            </a:solidFill>
            <a:miter lim="800000"/>
            <a:headEnd/>
            <a:tailEnd/>
          </a:ln>
        </p:spPr>
        <p:txBody>
          <a:bodyPr wrap="none" anchor="ctr"/>
          <a:lstStyle/>
          <a:p>
            <a:endParaRPr lang="en-US"/>
          </a:p>
        </p:txBody>
      </p:sp>
      <p:sp>
        <p:nvSpPr>
          <p:cNvPr id="18452" name="AutoShape 27"/>
          <p:cNvSpPr>
            <a:spLocks noChangeArrowheads="1"/>
          </p:cNvSpPr>
          <p:nvPr/>
        </p:nvSpPr>
        <p:spPr bwMode="auto">
          <a:xfrm>
            <a:off x="2349500" y="1627188"/>
            <a:ext cx="842963" cy="784225"/>
          </a:xfrm>
          <a:prstGeom prst="sun">
            <a:avLst>
              <a:gd name="adj" fmla="val 25000"/>
            </a:avLst>
          </a:prstGeom>
          <a:solidFill>
            <a:srgbClr val="FFFF00"/>
          </a:solidFill>
          <a:ln w="9525">
            <a:solidFill>
              <a:schemeClr val="tx1"/>
            </a:solidFill>
            <a:miter lim="800000"/>
            <a:headEnd/>
            <a:tailEnd/>
          </a:ln>
        </p:spPr>
        <p:txBody>
          <a:bodyPr wrap="none" anchor="ctr"/>
          <a:lstStyle/>
          <a:p>
            <a:endParaRPr lang="en-US"/>
          </a:p>
        </p:txBody>
      </p:sp>
      <p:sp>
        <p:nvSpPr>
          <p:cNvPr id="18453" name="Text Box 28"/>
          <p:cNvSpPr txBox="1">
            <a:spLocks noChangeArrowheads="1"/>
          </p:cNvSpPr>
          <p:nvPr/>
        </p:nvSpPr>
        <p:spPr bwMode="auto">
          <a:xfrm>
            <a:off x="3057525" y="1516063"/>
            <a:ext cx="1290638" cy="519112"/>
          </a:xfrm>
          <a:prstGeom prst="rect">
            <a:avLst/>
          </a:prstGeom>
          <a:noFill/>
          <a:ln w="9525">
            <a:noFill/>
            <a:miter lim="800000"/>
            <a:headEnd/>
            <a:tailEnd/>
          </a:ln>
        </p:spPr>
        <p:txBody>
          <a:bodyPr wrap="none">
            <a:spAutoFit/>
          </a:bodyPr>
          <a:lstStyle/>
          <a:p>
            <a:r>
              <a:rPr lang="en-US" sz="2800" b="1">
                <a:solidFill>
                  <a:srgbClr val="800000"/>
                </a:solidFill>
                <a:latin typeface="Times New Roman" pitchFamily="18" charset="0"/>
              </a:rPr>
              <a:t>Energy</a:t>
            </a:r>
          </a:p>
        </p:txBody>
      </p:sp>
      <p:sp>
        <p:nvSpPr>
          <p:cNvPr id="18454" name="Line 29"/>
          <p:cNvSpPr>
            <a:spLocks noChangeShapeType="1"/>
          </p:cNvSpPr>
          <p:nvPr/>
        </p:nvSpPr>
        <p:spPr bwMode="auto">
          <a:xfrm rot="5400000" flipV="1">
            <a:off x="3838575" y="1955801"/>
            <a:ext cx="782637" cy="944562"/>
          </a:xfrm>
          <a:prstGeom prst="line">
            <a:avLst/>
          </a:prstGeom>
          <a:noFill/>
          <a:ln w="38100">
            <a:solidFill>
              <a:srgbClr val="800000"/>
            </a:solidFill>
            <a:round/>
            <a:headEnd type="stealth" w="lg" len="lg"/>
            <a:tailEnd type="stealth" w="lg" len="lg"/>
          </a:ln>
        </p:spPr>
        <p:txBody>
          <a:bodyPr/>
          <a:lstStyle/>
          <a:p>
            <a:endParaRPr lang="en-US"/>
          </a:p>
        </p:txBody>
      </p:sp>
      <p:sp>
        <p:nvSpPr>
          <p:cNvPr id="18455" name="Line 30"/>
          <p:cNvSpPr>
            <a:spLocks noChangeShapeType="1"/>
          </p:cNvSpPr>
          <p:nvPr/>
        </p:nvSpPr>
        <p:spPr bwMode="auto">
          <a:xfrm rot="-5400000" flipH="1" flipV="1">
            <a:off x="5672138" y="2327275"/>
            <a:ext cx="608012" cy="420688"/>
          </a:xfrm>
          <a:prstGeom prst="line">
            <a:avLst/>
          </a:prstGeom>
          <a:noFill/>
          <a:ln w="38100">
            <a:solidFill>
              <a:srgbClr val="800000"/>
            </a:solidFill>
            <a:round/>
            <a:headEnd type="none" w="lg" len="lg"/>
            <a:tailEnd type="stealth" w="lg" len="lg"/>
          </a:ln>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Interaction of All Spheres</a:t>
            </a:r>
          </a:p>
        </p:txBody>
      </p:sp>
      <p:sp>
        <p:nvSpPr>
          <p:cNvPr id="19459" name="Line 4"/>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19460" name="Line 5"/>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19461" name="Picture 6" descr="IMG_3088"/>
          <p:cNvPicPr>
            <a:picLocks noChangeAspect="1" noChangeArrowheads="1"/>
          </p:cNvPicPr>
          <p:nvPr/>
        </p:nvPicPr>
        <p:blipFill>
          <a:blip r:embed="rId3">
            <a:lum contrast="4000"/>
            <a:extLst>
              <a:ext uri="{28A0092B-C50C-407E-A947-70E740481C1C}">
                <a14:useLocalDpi xmlns:a14="http://schemas.microsoft.com/office/drawing/2010/main" val="0"/>
              </a:ext>
            </a:extLst>
          </a:blip>
          <a:srcRect/>
          <a:stretch>
            <a:fillRect/>
          </a:stretch>
        </p:blipFill>
        <p:spPr bwMode="auto">
          <a:xfrm>
            <a:off x="839788" y="1522413"/>
            <a:ext cx="7769225" cy="5160962"/>
          </a:xfrm>
          <a:prstGeom prst="rect">
            <a:avLst/>
          </a:prstGeom>
          <a:noFill/>
          <a:ln w="19050">
            <a:solidFill>
              <a:srgbClr val="800000"/>
            </a:solidFill>
            <a:miter lim="800000"/>
            <a:headEnd/>
            <a:tailEnd/>
          </a:ln>
        </p:spPr>
      </p:pic>
      <p:sp>
        <p:nvSpPr>
          <p:cNvPr id="19462" name="Text Box 7"/>
          <p:cNvSpPr txBox="1">
            <a:spLocks noChangeArrowheads="1"/>
          </p:cNvSpPr>
          <p:nvPr/>
        </p:nvSpPr>
        <p:spPr bwMode="auto">
          <a:xfrm>
            <a:off x="6456363" y="6267450"/>
            <a:ext cx="2138362" cy="396875"/>
          </a:xfrm>
          <a:prstGeom prst="rect">
            <a:avLst/>
          </a:prstGeom>
          <a:solidFill>
            <a:schemeClr val="bg1">
              <a:alpha val="50195"/>
            </a:schemeClr>
          </a:solidFill>
          <a:ln w="9525">
            <a:noFill/>
            <a:miter lim="800000"/>
            <a:headEnd/>
            <a:tailEnd/>
          </a:ln>
        </p:spPr>
        <p:txBody>
          <a:bodyPr wrap="none">
            <a:spAutoFit/>
          </a:bodyPr>
          <a:lstStyle/>
          <a:p>
            <a:r>
              <a:rPr lang="en-US" sz="2000">
                <a:latin typeface="Times New Roman" pitchFamily="18" charset="0"/>
              </a:rPr>
              <a:t>Soil Erosion in OK</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3276600"/>
            <a:ext cx="4762500" cy="3409950"/>
          </a:xfrm>
          <a:prstGeom prst="rect">
            <a:avLst/>
          </a:prstGeom>
        </p:spPr>
      </p:pic>
      <p:sp>
        <p:nvSpPr>
          <p:cNvPr id="125955"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Methodological Approaches</a:t>
            </a:r>
          </a:p>
        </p:txBody>
      </p:sp>
      <p:sp>
        <p:nvSpPr>
          <p:cNvPr id="125956"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b="1" dirty="0" smtClean="0">
                <a:solidFill>
                  <a:srgbClr val="800000"/>
                </a:solidFill>
                <a:latin typeface="Times New Roman" pitchFamily="18" charset="0"/>
              </a:rPr>
              <a:t>Spatial Mapping</a:t>
            </a:r>
          </a:p>
        </p:txBody>
      </p:sp>
      <p:sp>
        <p:nvSpPr>
          <p:cNvPr id="20484"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0485"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20486" name="Picture 7" descr="Dust-Bowl-30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77" y="2032000"/>
            <a:ext cx="4775045" cy="3505200"/>
          </a:xfrm>
          <a:prstGeom prst="rect">
            <a:avLst/>
          </a:prstGeom>
          <a:noFill/>
          <a:ln w="19050">
            <a:solidFill>
              <a:srgbClr val="800000"/>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Methodological Approaches</a:t>
            </a:r>
          </a:p>
        </p:txBody>
      </p:sp>
      <p:sp>
        <p:nvSpPr>
          <p:cNvPr id="126980"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b="1" dirty="0" smtClean="0">
                <a:solidFill>
                  <a:srgbClr val="800000"/>
                </a:solidFill>
                <a:latin typeface="Times New Roman" pitchFamily="18" charset="0"/>
              </a:rPr>
              <a:t>Remote Sensing</a:t>
            </a:r>
          </a:p>
        </p:txBody>
      </p:sp>
      <p:sp>
        <p:nvSpPr>
          <p:cNvPr id="21508"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1509"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21510" name="Picture 7" descr="01_23_p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2825" y="1519238"/>
            <a:ext cx="2717800" cy="5175250"/>
          </a:xfrm>
          <a:prstGeom prst="rect">
            <a:avLst/>
          </a:prstGeom>
          <a:noFill/>
          <a:ln w="19050">
            <a:solidFill>
              <a:srgbClr val="800000"/>
            </a:solidFill>
            <a:miter lim="800000"/>
            <a:headEnd/>
            <a:tailEnd/>
          </a:ln>
        </p:spPr>
      </p:pic>
      <p:pic>
        <p:nvPicPr>
          <p:cNvPr id="21511" name="Picture 8" descr="MODIS_BlueMarbel_Ea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663" y="2038350"/>
            <a:ext cx="4791075" cy="479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Methodological Approaches</a:t>
            </a:r>
          </a:p>
        </p:txBody>
      </p:sp>
      <p:sp>
        <p:nvSpPr>
          <p:cNvPr id="128004"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b="1" dirty="0" smtClean="0">
                <a:solidFill>
                  <a:srgbClr val="800000"/>
                </a:solidFill>
                <a:latin typeface="Times New Roman" pitchFamily="18" charset="0"/>
              </a:rPr>
              <a:t>Remote Sensing</a:t>
            </a:r>
          </a:p>
        </p:txBody>
      </p:sp>
      <p:sp>
        <p:nvSpPr>
          <p:cNvPr id="22532"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2533"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22534" name="Picture 7" descr="SW-OK-19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7250" y="2085975"/>
            <a:ext cx="3876675" cy="4462463"/>
          </a:xfrm>
          <a:prstGeom prst="rect">
            <a:avLst/>
          </a:prstGeom>
          <a:noFill/>
          <a:ln w="19050">
            <a:solidFill>
              <a:srgbClr val="800000"/>
            </a:solidFill>
            <a:miter lim="800000"/>
            <a:headEnd/>
            <a:tailEnd/>
          </a:ln>
        </p:spPr>
      </p:pic>
      <p:pic>
        <p:nvPicPr>
          <p:cNvPr id="22535" name="Picture 8" descr="SW-OK-199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8225" y="2085975"/>
            <a:ext cx="3844925" cy="4460875"/>
          </a:xfrm>
          <a:prstGeom prst="rect">
            <a:avLst/>
          </a:prstGeom>
          <a:noFill/>
          <a:ln w="19050">
            <a:solidFill>
              <a:srgbClr val="800000"/>
            </a:solidFill>
            <a:miter lim="800000"/>
            <a:headEnd/>
            <a:tailEnd/>
          </a:ln>
        </p:spPr>
      </p:pic>
      <p:sp>
        <p:nvSpPr>
          <p:cNvPr id="22536" name="Text Box 9"/>
          <p:cNvSpPr txBox="1">
            <a:spLocks noChangeArrowheads="1"/>
          </p:cNvSpPr>
          <p:nvPr/>
        </p:nvSpPr>
        <p:spPr bwMode="auto">
          <a:xfrm>
            <a:off x="4027488" y="6137275"/>
            <a:ext cx="692150" cy="396875"/>
          </a:xfrm>
          <a:prstGeom prst="rect">
            <a:avLst/>
          </a:prstGeom>
          <a:solidFill>
            <a:schemeClr val="bg1">
              <a:alpha val="50195"/>
            </a:schemeClr>
          </a:solidFill>
          <a:ln w="9525">
            <a:noFill/>
            <a:miter lim="800000"/>
            <a:headEnd/>
            <a:tailEnd/>
          </a:ln>
        </p:spPr>
        <p:txBody>
          <a:bodyPr wrap="none">
            <a:spAutoFit/>
          </a:bodyPr>
          <a:lstStyle/>
          <a:p>
            <a:r>
              <a:rPr lang="en-US" sz="2000">
                <a:latin typeface="Times New Roman" pitchFamily="18" charset="0"/>
              </a:rPr>
              <a:t>1955</a:t>
            </a:r>
          </a:p>
        </p:txBody>
      </p:sp>
      <p:sp>
        <p:nvSpPr>
          <p:cNvPr id="22537" name="Text Box 10"/>
          <p:cNvSpPr txBox="1">
            <a:spLocks noChangeArrowheads="1"/>
          </p:cNvSpPr>
          <p:nvPr/>
        </p:nvSpPr>
        <p:spPr bwMode="auto">
          <a:xfrm>
            <a:off x="7996238" y="6132513"/>
            <a:ext cx="692150" cy="396875"/>
          </a:xfrm>
          <a:prstGeom prst="rect">
            <a:avLst/>
          </a:prstGeom>
          <a:solidFill>
            <a:schemeClr val="bg1">
              <a:alpha val="50195"/>
            </a:schemeClr>
          </a:solidFill>
          <a:ln w="9525">
            <a:noFill/>
            <a:miter lim="800000"/>
            <a:headEnd/>
            <a:tailEnd/>
          </a:ln>
        </p:spPr>
        <p:txBody>
          <a:bodyPr wrap="none">
            <a:spAutoFit/>
          </a:bodyPr>
          <a:lstStyle/>
          <a:p>
            <a:r>
              <a:rPr lang="en-US" sz="2000">
                <a:latin typeface="Times New Roman" pitchFamily="18" charset="0"/>
              </a:rPr>
              <a:t>1995</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l="7018" t="13110" r="9650"/>
          <a:stretch>
            <a:fillRect/>
          </a:stretch>
        </p:blipFill>
        <p:spPr bwMode="auto">
          <a:xfrm>
            <a:off x="0" y="2514600"/>
            <a:ext cx="5462588" cy="3810000"/>
          </a:xfrm>
          <a:prstGeom prst="rect">
            <a:avLst/>
          </a:prstGeom>
          <a:noFill/>
          <a:ln w="9525">
            <a:noFill/>
            <a:miter lim="800000"/>
            <a:headEnd/>
            <a:tailEnd/>
          </a:ln>
        </p:spPr>
      </p:pic>
      <p:sp>
        <p:nvSpPr>
          <p:cNvPr id="133123"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Methodological Approaches</a:t>
            </a:r>
          </a:p>
        </p:txBody>
      </p:sp>
      <p:sp>
        <p:nvSpPr>
          <p:cNvPr id="133124"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b="1" dirty="0" smtClean="0">
                <a:solidFill>
                  <a:srgbClr val="800000"/>
                </a:solidFill>
                <a:latin typeface="Times New Roman" pitchFamily="18" charset="0"/>
              </a:rPr>
              <a:t>Field Work</a:t>
            </a:r>
          </a:p>
        </p:txBody>
      </p:sp>
      <p:sp>
        <p:nvSpPr>
          <p:cNvPr id="27653"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7654"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0" y="1295401"/>
            <a:ext cx="5084853" cy="3377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791200" y="4876800"/>
            <a:ext cx="2667000" cy="1815882"/>
          </a:xfrm>
          <a:prstGeom prst="rect">
            <a:avLst/>
          </a:prstGeom>
          <a:noFill/>
        </p:spPr>
        <p:txBody>
          <a:bodyPr wrap="square" rtlCol="0">
            <a:spAutoFit/>
          </a:bodyPr>
          <a:lstStyle/>
          <a:p>
            <a:r>
              <a:rPr lang="en-US" sz="2800" b="1" dirty="0">
                <a:solidFill>
                  <a:srgbClr val="800000"/>
                </a:solidFill>
                <a:latin typeface="Times New Roman" pitchFamily="18" charset="0"/>
              </a:rPr>
              <a:t>Observations</a:t>
            </a:r>
          </a:p>
          <a:p>
            <a:r>
              <a:rPr lang="en-US" sz="2800" b="1" dirty="0" smtClean="0">
                <a:solidFill>
                  <a:srgbClr val="800000"/>
                </a:solidFill>
                <a:latin typeface="Times New Roman" pitchFamily="18" charset="0"/>
              </a:rPr>
              <a:t>Collections</a:t>
            </a:r>
          </a:p>
          <a:p>
            <a:r>
              <a:rPr lang="en-US" sz="2800" b="1" dirty="0" smtClean="0">
                <a:solidFill>
                  <a:srgbClr val="800000"/>
                </a:solidFill>
                <a:latin typeface="Times New Roman" pitchFamily="18" charset="0"/>
              </a:rPr>
              <a:t>Measurements</a:t>
            </a:r>
          </a:p>
          <a:p>
            <a:r>
              <a:rPr lang="en-US" sz="2800" b="1" dirty="0" smtClean="0">
                <a:solidFill>
                  <a:srgbClr val="800000"/>
                </a:solidFill>
                <a:latin typeface="Times New Roman" pitchFamily="18" charset="0"/>
              </a:rPr>
              <a:t>Interviews</a:t>
            </a:r>
            <a:endParaRPr lang="en-US"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title"/>
          </p:nvPr>
        </p:nvSpPr>
        <p:spPr>
          <a:xfrm>
            <a:off x="1143000" y="304800"/>
            <a:ext cx="8001000" cy="685800"/>
          </a:xfrm>
        </p:spPr>
        <p:txBody>
          <a:bodyPr/>
          <a:lstStyle/>
          <a:p>
            <a:pPr eaLnBrk="1" hangingPunct="1">
              <a:defRPr/>
            </a:pPr>
            <a:r>
              <a:rPr lang="en-US" sz="3800" b="1" smtClean="0">
                <a:solidFill>
                  <a:srgbClr val="800000"/>
                </a:solidFill>
                <a:latin typeface="Times New Roman" pitchFamily="18" charset="0"/>
              </a:rPr>
              <a:t>Methodological Approaches</a:t>
            </a:r>
          </a:p>
        </p:txBody>
      </p:sp>
      <p:sp>
        <p:nvSpPr>
          <p:cNvPr id="133124" name="Rectangle 4"/>
          <p:cNvSpPr>
            <a:spLocks noGrp="1" noChangeArrowheads="1"/>
          </p:cNvSpPr>
          <p:nvPr>
            <p:ph type="body" idx="1"/>
          </p:nvPr>
        </p:nvSpPr>
        <p:spPr>
          <a:xfrm>
            <a:off x="406400" y="1438275"/>
            <a:ext cx="8686800" cy="5305425"/>
          </a:xfrm>
        </p:spPr>
        <p:txBody>
          <a:bodyPr/>
          <a:lstStyle/>
          <a:p>
            <a:pPr eaLnBrk="1" hangingPunct="1">
              <a:spcBef>
                <a:spcPct val="10000"/>
              </a:spcBef>
              <a:defRPr/>
            </a:pPr>
            <a:r>
              <a:rPr lang="en-US" sz="2800" b="1" dirty="0" smtClean="0">
                <a:solidFill>
                  <a:srgbClr val="800000"/>
                </a:solidFill>
                <a:latin typeface="Times New Roman" pitchFamily="18" charset="0"/>
              </a:rPr>
              <a:t>Environmental Monitoring</a:t>
            </a:r>
          </a:p>
        </p:txBody>
      </p:sp>
      <p:sp>
        <p:nvSpPr>
          <p:cNvPr id="27653"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7654"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257" y="2243645"/>
            <a:ext cx="4468195" cy="2887980"/>
          </a:xfrm>
          <a:prstGeom prst="rect">
            <a:avLst/>
          </a:prstGeom>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0150" y="1219200"/>
            <a:ext cx="405765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68102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869" y="0"/>
            <a:ext cx="6745704"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981572" y="6444734"/>
            <a:ext cx="1162427" cy="253916"/>
          </a:xfrm>
          <a:prstGeom prst="rect">
            <a:avLst/>
          </a:prstGeom>
          <a:noFill/>
        </p:spPr>
        <p:txBody>
          <a:bodyPr wrap="square" rtlCol="0">
            <a:spAutoFit/>
          </a:bodyPr>
          <a:lstStyle/>
          <a:p>
            <a:pPr fontAlgn="auto">
              <a:spcBef>
                <a:spcPts val="0"/>
              </a:spcBef>
              <a:spcAft>
                <a:spcPts val="0"/>
              </a:spcAft>
            </a:pPr>
            <a:r>
              <a:rPr lang="en-US" sz="1050" dirty="0" smtClean="0">
                <a:solidFill>
                  <a:prstClr val="black"/>
                </a:solidFill>
                <a:latin typeface="Calibri"/>
              </a:rPr>
              <a:t>maps.google.com</a:t>
            </a:r>
            <a:endParaRPr lang="en-US" sz="1050" dirty="0">
              <a:solidFill>
                <a:prstClr val="black"/>
              </a:solidFill>
              <a:latin typeface="Calibri"/>
            </a:endParaRPr>
          </a:p>
        </p:txBody>
      </p:sp>
      <p:sp>
        <p:nvSpPr>
          <p:cNvPr id="5" name="Oval 4"/>
          <p:cNvSpPr/>
          <p:nvPr/>
        </p:nvSpPr>
        <p:spPr>
          <a:xfrm>
            <a:off x="5791200" y="3733800"/>
            <a:ext cx="1143000" cy="1600200"/>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cxnSp>
        <p:nvCxnSpPr>
          <p:cNvPr id="7" name="Straight Arrow Connector 6"/>
          <p:cNvCxnSpPr/>
          <p:nvPr/>
        </p:nvCxnSpPr>
        <p:spPr>
          <a:xfrm flipH="1">
            <a:off x="7391400" y="2819400"/>
            <a:ext cx="762000" cy="838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020538" y="2362200"/>
            <a:ext cx="1138453" cy="523220"/>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Calibri"/>
              </a:rPr>
              <a:t>Joseph, OR.</a:t>
            </a:r>
          </a:p>
          <a:p>
            <a:pPr fontAlgn="auto">
              <a:spcBef>
                <a:spcPts val="0"/>
              </a:spcBef>
              <a:spcAft>
                <a:spcPts val="0"/>
              </a:spcAft>
            </a:pPr>
            <a:r>
              <a:rPr lang="en-US" sz="1400" dirty="0" smtClean="0">
                <a:solidFill>
                  <a:prstClr val="black"/>
                </a:solidFill>
                <a:latin typeface="Calibri"/>
              </a:rPr>
              <a:t>“home base”</a:t>
            </a:r>
            <a:endParaRPr lang="en-US" sz="1400" dirty="0">
              <a:solidFill>
                <a:prstClr val="black"/>
              </a:solidFill>
              <a:latin typeface="Calibri"/>
            </a:endParaRPr>
          </a:p>
        </p:txBody>
      </p:sp>
      <p:sp>
        <p:nvSpPr>
          <p:cNvPr id="11" name="Oval 10"/>
          <p:cNvSpPr/>
          <p:nvPr/>
        </p:nvSpPr>
        <p:spPr>
          <a:xfrm>
            <a:off x="3581400" y="152400"/>
            <a:ext cx="1295400" cy="1219200"/>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0" name="Oval 9"/>
          <p:cNvSpPr/>
          <p:nvPr/>
        </p:nvSpPr>
        <p:spPr>
          <a:xfrm>
            <a:off x="6172200" y="152400"/>
            <a:ext cx="1371600" cy="8382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3" name="Oval 12"/>
          <p:cNvSpPr/>
          <p:nvPr/>
        </p:nvSpPr>
        <p:spPr>
          <a:xfrm>
            <a:off x="2286000" y="1015014"/>
            <a:ext cx="1371600" cy="8382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4" name="Oval 13"/>
          <p:cNvSpPr/>
          <p:nvPr/>
        </p:nvSpPr>
        <p:spPr>
          <a:xfrm>
            <a:off x="4343400" y="762000"/>
            <a:ext cx="801479" cy="16002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5" name="Oval 14"/>
          <p:cNvSpPr/>
          <p:nvPr/>
        </p:nvSpPr>
        <p:spPr>
          <a:xfrm>
            <a:off x="3927360" y="1981200"/>
            <a:ext cx="685800" cy="13233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7" name="Oval 16"/>
          <p:cNvSpPr/>
          <p:nvPr/>
        </p:nvSpPr>
        <p:spPr>
          <a:xfrm>
            <a:off x="3905166" y="5486400"/>
            <a:ext cx="1371600" cy="8382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8" name="Oval 17"/>
          <p:cNvSpPr/>
          <p:nvPr/>
        </p:nvSpPr>
        <p:spPr>
          <a:xfrm>
            <a:off x="6362700" y="2743200"/>
            <a:ext cx="876300" cy="9144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109468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0" grpId="0" animBg="1"/>
      <p:bldP spid="13" grpId="0" animBg="1"/>
      <p:bldP spid="14" grpId="0" animBg="1"/>
      <p:bldP spid="15" grpId="0" animBg="1"/>
      <p:bldP spid="17"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Science &amp; Geography</a:t>
            </a:r>
          </a:p>
        </p:txBody>
      </p:sp>
      <p:sp>
        <p:nvSpPr>
          <p:cNvPr id="28675" name="Line 4"/>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8676" name="Line 5"/>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
        <p:nvSpPr>
          <p:cNvPr id="28677" name="AutoShape 6"/>
          <p:cNvSpPr>
            <a:spLocks noChangeArrowheads="1"/>
          </p:cNvSpPr>
          <p:nvPr/>
        </p:nvSpPr>
        <p:spPr bwMode="auto">
          <a:xfrm>
            <a:off x="914400" y="1447800"/>
            <a:ext cx="4114800"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Observation of phenomenon</a:t>
            </a:r>
          </a:p>
        </p:txBody>
      </p:sp>
      <p:sp>
        <p:nvSpPr>
          <p:cNvPr id="28678" name="AutoShape 7"/>
          <p:cNvSpPr>
            <a:spLocks noChangeArrowheads="1"/>
          </p:cNvSpPr>
          <p:nvPr/>
        </p:nvSpPr>
        <p:spPr bwMode="auto">
          <a:xfrm>
            <a:off x="915988" y="1925638"/>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Statement of problem</a:t>
            </a:r>
          </a:p>
        </p:txBody>
      </p:sp>
      <p:sp>
        <p:nvSpPr>
          <p:cNvPr id="28679" name="AutoShape 8"/>
          <p:cNvSpPr>
            <a:spLocks noChangeArrowheads="1"/>
          </p:cNvSpPr>
          <p:nvPr/>
        </p:nvSpPr>
        <p:spPr bwMode="auto">
          <a:xfrm>
            <a:off x="915988" y="2430463"/>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Statement of significance</a:t>
            </a:r>
          </a:p>
        </p:txBody>
      </p:sp>
      <p:sp>
        <p:nvSpPr>
          <p:cNvPr id="28680" name="AutoShape 9"/>
          <p:cNvSpPr>
            <a:spLocks noChangeArrowheads="1"/>
          </p:cNvSpPr>
          <p:nvPr/>
        </p:nvSpPr>
        <p:spPr bwMode="auto">
          <a:xfrm>
            <a:off x="915988" y="2921000"/>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Statement of objectives</a:t>
            </a:r>
          </a:p>
        </p:txBody>
      </p:sp>
      <p:sp>
        <p:nvSpPr>
          <p:cNvPr id="28681" name="AutoShape 10"/>
          <p:cNvSpPr>
            <a:spLocks noChangeArrowheads="1"/>
          </p:cNvSpPr>
          <p:nvPr/>
        </p:nvSpPr>
        <p:spPr bwMode="auto">
          <a:xfrm>
            <a:off x="915988" y="3425825"/>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Suggestion of methodology</a:t>
            </a:r>
          </a:p>
        </p:txBody>
      </p:sp>
      <p:sp>
        <p:nvSpPr>
          <p:cNvPr id="28682" name="AutoShape 11"/>
          <p:cNvSpPr>
            <a:spLocks noChangeArrowheads="1"/>
          </p:cNvSpPr>
          <p:nvPr/>
        </p:nvSpPr>
        <p:spPr bwMode="auto">
          <a:xfrm>
            <a:off x="915988" y="3930650"/>
            <a:ext cx="4113212" cy="365125"/>
          </a:xfrm>
          <a:prstGeom prst="flowChartProcess">
            <a:avLst/>
          </a:prstGeom>
          <a:noFill/>
          <a:ln w="19050">
            <a:solidFill>
              <a:srgbClr val="800000"/>
            </a:solidFill>
            <a:miter lim="800000"/>
            <a:headEnd/>
            <a:tailEnd/>
          </a:ln>
        </p:spPr>
        <p:txBody>
          <a:bodyPr wrap="none" anchor="ctr"/>
          <a:lstStyle/>
          <a:p>
            <a:pPr algn="ctr"/>
            <a:r>
              <a:rPr lang="en-US" sz="2200" b="1">
                <a:solidFill>
                  <a:srgbClr val="800000"/>
                </a:solidFill>
                <a:latin typeface="Times New Roman" pitchFamily="18" charset="0"/>
              </a:rPr>
              <a:t>Collection of data</a:t>
            </a:r>
          </a:p>
        </p:txBody>
      </p:sp>
      <p:sp>
        <p:nvSpPr>
          <p:cNvPr id="28683" name="AutoShape 12"/>
          <p:cNvSpPr>
            <a:spLocks noChangeArrowheads="1"/>
          </p:cNvSpPr>
          <p:nvPr/>
        </p:nvSpPr>
        <p:spPr bwMode="auto">
          <a:xfrm>
            <a:off x="915988" y="5416550"/>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Presentation of results</a:t>
            </a:r>
          </a:p>
        </p:txBody>
      </p:sp>
      <p:sp>
        <p:nvSpPr>
          <p:cNvPr id="28684" name="AutoShape 13"/>
          <p:cNvSpPr>
            <a:spLocks noChangeArrowheads="1"/>
          </p:cNvSpPr>
          <p:nvPr/>
        </p:nvSpPr>
        <p:spPr bwMode="auto">
          <a:xfrm>
            <a:off x="915988" y="5907088"/>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Discussion of results</a:t>
            </a:r>
          </a:p>
        </p:txBody>
      </p:sp>
      <p:sp>
        <p:nvSpPr>
          <p:cNvPr id="28685" name="AutoShape 14"/>
          <p:cNvSpPr>
            <a:spLocks noChangeArrowheads="1"/>
          </p:cNvSpPr>
          <p:nvPr/>
        </p:nvSpPr>
        <p:spPr bwMode="auto">
          <a:xfrm>
            <a:off x="915988" y="4435475"/>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Data analysis</a:t>
            </a:r>
          </a:p>
        </p:txBody>
      </p:sp>
      <p:sp>
        <p:nvSpPr>
          <p:cNvPr id="28686" name="AutoShape 15"/>
          <p:cNvSpPr>
            <a:spLocks noChangeArrowheads="1"/>
          </p:cNvSpPr>
          <p:nvPr/>
        </p:nvSpPr>
        <p:spPr bwMode="auto">
          <a:xfrm>
            <a:off x="915988" y="4926013"/>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Interpretation of results</a:t>
            </a:r>
          </a:p>
        </p:txBody>
      </p:sp>
      <p:sp>
        <p:nvSpPr>
          <p:cNvPr id="28687" name="AutoShape 16"/>
          <p:cNvSpPr>
            <a:spLocks noChangeArrowheads="1"/>
          </p:cNvSpPr>
          <p:nvPr/>
        </p:nvSpPr>
        <p:spPr bwMode="auto">
          <a:xfrm>
            <a:off x="5486400" y="2935288"/>
            <a:ext cx="3473450" cy="365125"/>
          </a:xfrm>
          <a:prstGeom prst="flowChartProcess">
            <a:avLst/>
          </a:prstGeom>
          <a:noFill/>
          <a:ln w="19050">
            <a:solidFill>
              <a:srgbClr val="800000"/>
            </a:solidFill>
            <a:prstDash val="dash"/>
            <a:miter lim="800000"/>
            <a:headEnd/>
            <a:tailEnd/>
          </a:ln>
        </p:spPr>
        <p:txBody>
          <a:bodyPr wrap="none" anchor="ctr"/>
          <a:lstStyle/>
          <a:p>
            <a:pPr algn="ctr"/>
            <a:r>
              <a:rPr lang="en-US" sz="2200" dirty="0">
                <a:solidFill>
                  <a:srgbClr val="800000"/>
                </a:solidFill>
                <a:latin typeface="Times New Roman" pitchFamily="18" charset="0"/>
              </a:rPr>
              <a:t>(Formulation of hypothesis!!)</a:t>
            </a:r>
          </a:p>
        </p:txBody>
      </p:sp>
      <p:sp>
        <p:nvSpPr>
          <p:cNvPr id="28688" name="AutoShape 17"/>
          <p:cNvSpPr>
            <a:spLocks/>
          </p:cNvSpPr>
          <p:nvPr/>
        </p:nvSpPr>
        <p:spPr bwMode="auto">
          <a:xfrm>
            <a:off x="5181600" y="3871913"/>
            <a:ext cx="152400" cy="1447800"/>
          </a:xfrm>
          <a:prstGeom prst="rightBrace">
            <a:avLst>
              <a:gd name="adj1" fmla="val 79167"/>
              <a:gd name="adj2" fmla="val 50000"/>
            </a:avLst>
          </a:prstGeom>
          <a:noFill/>
          <a:ln w="19050">
            <a:solidFill>
              <a:srgbClr val="800000"/>
            </a:solidFill>
            <a:prstDash val="dash"/>
            <a:round/>
            <a:headEnd/>
            <a:tailEnd/>
          </a:ln>
        </p:spPr>
        <p:txBody>
          <a:bodyPr wrap="none" anchor="ctr"/>
          <a:lstStyle/>
          <a:p>
            <a:endParaRPr lang="en-US"/>
          </a:p>
        </p:txBody>
      </p:sp>
      <p:sp>
        <p:nvSpPr>
          <p:cNvPr id="28689" name="AutoShape 18"/>
          <p:cNvSpPr>
            <a:spLocks noChangeArrowheads="1"/>
          </p:cNvSpPr>
          <p:nvPr/>
        </p:nvSpPr>
        <p:spPr bwMode="auto">
          <a:xfrm>
            <a:off x="5486400" y="4421188"/>
            <a:ext cx="3473450" cy="365125"/>
          </a:xfrm>
          <a:prstGeom prst="flowChartProcess">
            <a:avLst/>
          </a:prstGeom>
          <a:noFill/>
          <a:ln w="19050">
            <a:solidFill>
              <a:srgbClr val="800000"/>
            </a:solidFill>
            <a:prstDash val="dash"/>
            <a:miter lim="800000"/>
            <a:headEnd/>
            <a:tailEnd/>
          </a:ln>
        </p:spPr>
        <p:txBody>
          <a:bodyPr wrap="none" anchor="ctr"/>
          <a:lstStyle/>
          <a:p>
            <a:pPr algn="ctr"/>
            <a:r>
              <a:rPr lang="en-US" sz="2200">
                <a:solidFill>
                  <a:srgbClr val="800000"/>
                </a:solidFill>
                <a:latin typeface="Times New Roman" pitchFamily="18" charset="0"/>
              </a:rPr>
              <a:t>(Testing of hypothesis)</a:t>
            </a:r>
          </a:p>
        </p:txBody>
      </p:sp>
      <p:sp>
        <p:nvSpPr>
          <p:cNvPr id="28690" name="AutoShape 19"/>
          <p:cNvSpPr>
            <a:spLocks/>
          </p:cNvSpPr>
          <p:nvPr/>
        </p:nvSpPr>
        <p:spPr bwMode="auto">
          <a:xfrm>
            <a:off x="5210175" y="5429250"/>
            <a:ext cx="103188" cy="1304925"/>
          </a:xfrm>
          <a:prstGeom prst="rightBrace">
            <a:avLst>
              <a:gd name="adj1" fmla="val 105384"/>
              <a:gd name="adj2" fmla="val 50000"/>
            </a:avLst>
          </a:prstGeom>
          <a:noFill/>
          <a:ln w="19050">
            <a:solidFill>
              <a:srgbClr val="800000"/>
            </a:solidFill>
            <a:prstDash val="dash"/>
            <a:round/>
            <a:headEnd/>
            <a:tailEnd/>
          </a:ln>
        </p:spPr>
        <p:txBody>
          <a:bodyPr wrap="none" anchor="ctr"/>
          <a:lstStyle/>
          <a:p>
            <a:endParaRPr lang="en-US"/>
          </a:p>
        </p:txBody>
      </p:sp>
      <p:sp>
        <p:nvSpPr>
          <p:cNvPr id="28691" name="AutoShape 20"/>
          <p:cNvSpPr>
            <a:spLocks noChangeArrowheads="1"/>
          </p:cNvSpPr>
          <p:nvPr/>
        </p:nvSpPr>
        <p:spPr bwMode="auto">
          <a:xfrm>
            <a:off x="5518150" y="5540375"/>
            <a:ext cx="3473450" cy="1050925"/>
          </a:xfrm>
          <a:prstGeom prst="flowChartProcess">
            <a:avLst/>
          </a:prstGeom>
          <a:noFill/>
          <a:ln w="19050">
            <a:solidFill>
              <a:srgbClr val="800000"/>
            </a:solidFill>
            <a:prstDash val="dash"/>
            <a:miter lim="800000"/>
            <a:headEnd/>
            <a:tailEnd/>
          </a:ln>
        </p:spPr>
        <p:txBody>
          <a:bodyPr wrap="none" anchor="ctr"/>
          <a:lstStyle/>
          <a:p>
            <a:pPr algn="ctr"/>
            <a:r>
              <a:rPr lang="en-US" sz="2200">
                <a:solidFill>
                  <a:srgbClr val="800000"/>
                </a:solidFill>
                <a:latin typeface="Times New Roman" pitchFamily="18" charset="0"/>
              </a:rPr>
              <a:t>Rejection hypothesis</a:t>
            </a:r>
          </a:p>
          <a:p>
            <a:pPr algn="ctr"/>
            <a:r>
              <a:rPr lang="en-US" sz="2200">
                <a:solidFill>
                  <a:srgbClr val="800000"/>
                </a:solidFill>
                <a:latin typeface="Times New Roman" pitchFamily="18" charset="0"/>
              </a:rPr>
              <a:t>Failure to reject hypothesis</a:t>
            </a:r>
          </a:p>
          <a:p>
            <a:pPr algn="ctr"/>
            <a:r>
              <a:rPr lang="en-US" sz="2200">
                <a:solidFill>
                  <a:srgbClr val="800000"/>
                </a:solidFill>
                <a:latin typeface="Times New Roman" pitchFamily="18" charset="0"/>
              </a:rPr>
              <a:t>Generation of new hypotheses</a:t>
            </a:r>
          </a:p>
        </p:txBody>
      </p:sp>
      <p:sp>
        <p:nvSpPr>
          <p:cNvPr id="28692" name="AutoShape 21"/>
          <p:cNvSpPr>
            <a:spLocks noChangeArrowheads="1"/>
          </p:cNvSpPr>
          <p:nvPr/>
        </p:nvSpPr>
        <p:spPr bwMode="auto">
          <a:xfrm>
            <a:off x="457200" y="1371600"/>
            <a:ext cx="304800" cy="5410200"/>
          </a:xfrm>
          <a:prstGeom prst="downArrow">
            <a:avLst>
              <a:gd name="adj1" fmla="val 50000"/>
              <a:gd name="adj2" fmla="val 443750"/>
            </a:avLst>
          </a:prstGeom>
          <a:solidFill>
            <a:srgbClr val="800000"/>
          </a:solidFill>
          <a:ln w="19050">
            <a:solidFill>
              <a:srgbClr val="800000"/>
            </a:solidFill>
            <a:miter lim="800000"/>
            <a:headEnd/>
            <a:tailEnd/>
          </a:ln>
        </p:spPr>
        <p:txBody>
          <a:bodyPr wrap="none" anchor="ctr"/>
          <a:lstStyle/>
          <a:p>
            <a:endParaRPr lang="en-US"/>
          </a:p>
        </p:txBody>
      </p:sp>
      <p:sp>
        <p:nvSpPr>
          <p:cNvPr id="28693" name="AutoShape 22"/>
          <p:cNvSpPr>
            <a:spLocks noChangeArrowheads="1"/>
          </p:cNvSpPr>
          <p:nvPr/>
        </p:nvSpPr>
        <p:spPr bwMode="auto">
          <a:xfrm>
            <a:off x="954088" y="6402388"/>
            <a:ext cx="4113212" cy="365125"/>
          </a:xfrm>
          <a:prstGeom prst="flowChartProcess">
            <a:avLst/>
          </a:prstGeom>
          <a:noFill/>
          <a:ln w="19050">
            <a:solidFill>
              <a:srgbClr val="800000"/>
            </a:solidFill>
            <a:miter lim="800000"/>
            <a:headEnd/>
            <a:tailEnd/>
          </a:ln>
        </p:spPr>
        <p:txBody>
          <a:bodyPr wrap="none" anchor="ctr"/>
          <a:lstStyle/>
          <a:p>
            <a:pPr algn="ctr"/>
            <a:r>
              <a:rPr lang="en-US" sz="2200">
                <a:solidFill>
                  <a:srgbClr val="800000"/>
                </a:solidFill>
                <a:latin typeface="Times New Roman" pitchFamily="18" charset="0"/>
              </a:rPr>
              <a:t>Summary &amp; Conclusions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52151165"/>
              </p:ext>
            </p:extLst>
          </p:nvPr>
        </p:nvGraphicFramePr>
        <p:xfrm>
          <a:off x="0" y="131763"/>
          <a:ext cx="9144000" cy="6726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40" name="Text Box 36"/>
          <p:cNvSpPr txBox="1">
            <a:spLocks noChangeArrowheads="1"/>
          </p:cNvSpPr>
          <p:nvPr/>
        </p:nvSpPr>
        <p:spPr bwMode="auto">
          <a:xfrm>
            <a:off x="7315200" y="304800"/>
            <a:ext cx="1009650" cy="366713"/>
          </a:xfrm>
          <a:prstGeom prst="rect">
            <a:avLst/>
          </a:prstGeom>
          <a:noFill/>
          <a:ln w="9525">
            <a:noFill/>
            <a:miter lim="800000"/>
            <a:headEnd/>
            <a:tailEnd/>
          </a:ln>
        </p:spPr>
        <p:txBody>
          <a:bodyPr wrap="none">
            <a:spAutoFit/>
          </a:bodyPr>
          <a:lstStyle/>
          <a:p>
            <a:r>
              <a:rPr lang="en-US"/>
              <a:t>Funding</a:t>
            </a:r>
          </a:p>
        </p:txBody>
      </p:sp>
      <p:sp>
        <p:nvSpPr>
          <p:cNvPr id="1041" name="Text Box 40"/>
          <p:cNvSpPr txBox="1">
            <a:spLocks noChangeArrowheads="1"/>
          </p:cNvSpPr>
          <p:nvPr/>
        </p:nvSpPr>
        <p:spPr bwMode="auto">
          <a:xfrm>
            <a:off x="2743200" y="2898775"/>
            <a:ext cx="3198813" cy="1187450"/>
          </a:xfrm>
          <a:prstGeom prst="rect">
            <a:avLst/>
          </a:prstGeom>
          <a:noFill/>
          <a:ln w="9525">
            <a:noFill/>
            <a:miter lim="800000"/>
            <a:headEnd/>
            <a:tailEnd/>
          </a:ln>
        </p:spPr>
        <p:txBody>
          <a:bodyPr wrap="none">
            <a:spAutoFit/>
          </a:bodyPr>
          <a:lstStyle/>
          <a:p>
            <a:pPr algn="ctr"/>
            <a:r>
              <a:rPr lang="en-US" sz="2400" b="1" dirty="0"/>
              <a:t>Field Research – </a:t>
            </a:r>
          </a:p>
          <a:p>
            <a:pPr algn="ctr"/>
            <a:r>
              <a:rPr lang="en-US" sz="2400" b="1" dirty="0"/>
              <a:t>Experimental Design</a:t>
            </a:r>
          </a:p>
          <a:p>
            <a:pPr algn="ctr"/>
            <a:r>
              <a:rPr lang="en-US" sz="2400" b="1" dirty="0"/>
              <a:t>(plan of operation)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Data Collection in Geography</a:t>
            </a:r>
          </a:p>
        </p:txBody>
      </p:sp>
      <p:sp>
        <p:nvSpPr>
          <p:cNvPr id="61444" name="Rectangle 4"/>
          <p:cNvSpPr>
            <a:spLocks noGrp="1" noChangeArrowheads="1"/>
          </p:cNvSpPr>
          <p:nvPr>
            <p:ph type="body" idx="1"/>
          </p:nvPr>
        </p:nvSpPr>
        <p:spPr>
          <a:xfrm>
            <a:off x="457200" y="1447800"/>
            <a:ext cx="8534400" cy="5257800"/>
          </a:xfrm>
        </p:spPr>
        <p:txBody>
          <a:bodyPr/>
          <a:lstStyle/>
          <a:p>
            <a:pPr eaLnBrk="1" hangingPunct="1">
              <a:defRPr/>
            </a:pPr>
            <a:r>
              <a:rPr lang="en-US" sz="3000" b="1" dirty="0" smtClean="0">
                <a:solidFill>
                  <a:srgbClr val="800000"/>
                </a:solidFill>
                <a:latin typeface="Times New Roman" pitchFamily="18" charset="0"/>
              </a:rPr>
              <a:t>Primary data sources</a:t>
            </a:r>
          </a:p>
          <a:p>
            <a:pPr lvl="1" eaLnBrk="1" hangingPunct="1">
              <a:defRPr/>
            </a:pPr>
            <a:r>
              <a:rPr lang="en-US" sz="2600" dirty="0" smtClean="0">
                <a:solidFill>
                  <a:srgbClr val="800000"/>
                </a:solidFill>
                <a:latin typeface="Times New Roman" pitchFamily="18" charset="0"/>
              </a:rPr>
              <a:t>Data collected specifically for the purpose of a researcher</a:t>
            </a:r>
            <a:r>
              <a:rPr lang="en-US" sz="2600" dirty="0" smtClean="0">
                <a:solidFill>
                  <a:srgbClr val="800000"/>
                </a:solidFill>
              </a:rPr>
              <a:t>’</a:t>
            </a:r>
            <a:r>
              <a:rPr lang="en-US" sz="2600" dirty="0" smtClean="0">
                <a:solidFill>
                  <a:srgbClr val="800000"/>
                </a:solidFill>
                <a:latin typeface="Times New Roman" pitchFamily="18" charset="0"/>
              </a:rPr>
              <a:t>s particular study</a:t>
            </a:r>
          </a:p>
          <a:p>
            <a:pPr lvl="1" eaLnBrk="1" hangingPunct="1">
              <a:defRPr/>
            </a:pPr>
            <a:r>
              <a:rPr lang="en-US" sz="2600" dirty="0" smtClean="0">
                <a:solidFill>
                  <a:srgbClr val="800000"/>
                </a:solidFill>
                <a:latin typeface="Times New Roman" pitchFamily="18" charset="0"/>
              </a:rPr>
              <a:t>Advantages/Disadvantages?</a:t>
            </a:r>
          </a:p>
          <a:p>
            <a:pPr lvl="1" eaLnBrk="1" hangingPunct="1">
              <a:defRPr/>
            </a:pPr>
            <a:endParaRPr lang="en-US" sz="2600" dirty="0" smtClean="0">
              <a:solidFill>
                <a:srgbClr val="800000"/>
              </a:solidFill>
              <a:latin typeface="Times New Roman" pitchFamily="18" charset="0"/>
            </a:endParaRPr>
          </a:p>
          <a:p>
            <a:pPr eaLnBrk="1" hangingPunct="1">
              <a:defRPr/>
            </a:pPr>
            <a:r>
              <a:rPr lang="en-US" sz="3000" b="1" dirty="0" smtClean="0">
                <a:solidFill>
                  <a:srgbClr val="800000"/>
                </a:solidFill>
                <a:latin typeface="Times New Roman" pitchFamily="18" charset="0"/>
              </a:rPr>
              <a:t>Secondary data sources</a:t>
            </a:r>
          </a:p>
          <a:p>
            <a:pPr lvl="1" eaLnBrk="1" hangingPunct="1">
              <a:defRPr/>
            </a:pPr>
            <a:r>
              <a:rPr lang="en-US" sz="2600" dirty="0" smtClean="0">
                <a:solidFill>
                  <a:srgbClr val="800000"/>
                </a:solidFill>
                <a:latin typeface="Times New Roman" pitchFamily="18" charset="0"/>
              </a:rPr>
              <a:t>Data collected for another purpose, usually by someone other than the researcher</a:t>
            </a:r>
          </a:p>
          <a:p>
            <a:pPr lvl="1" eaLnBrk="1" hangingPunct="1">
              <a:defRPr/>
            </a:pPr>
            <a:r>
              <a:rPr lang="en-US" sz="2600" dirty="0" smtClean="0">
                <a:solidFill>
                  <a:srgbClr val="800000"/>
                </a:solidFill>
                <a:latin typeface="Times New Roman" pitchFamily="18" charset="0"/>
              </a:rPr>
              <a:t>Advantages/Disadvantages?</a:t>
            </a:r>
            <a:endParaRPr lang="en-US" sz="3000" dirty="0" smtClean="0">
              <a:solidFill>
                <a:srgbClr val="800000"/>
              </a:solidFill>
              <a:latin typeface="Times New Roman" pitchFamily="18" charset="0"/>
            </a:endParaRPr>
          </a:p>
        </p:txBody>
      </p:sp>
      <p:sp>
        <p:nvSpPr>
          <p:cNvPr id="29700"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29701"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title"/>
          </p:nvPr>
        </p:nvSpPr>
        <p:spPr>
          <a:xfrm>
            <a:off x="1143000" y="304800"/>
            <a:ext cx="8001000" cy="685800"/>
          </a:xfrm>
        </p:spPr>
        <p:txBody>
          <a:bodyPr/>
          <a:lstStyle/>
          <a:p>
            <a:pPr eaLnBrk="1" hangingPunct="1">
              <a:defRPr/>
            </a:pPr>
            <a:r>
              <a:rPr lang="en-US" sz="4000" b="1" dirty="0" smtClean="0">
                <a:solidFill>
                  <a:srgbClr val="800000"/>
                </a:solidFill>
                <a:latin typeface="Times New Roman" pitchFamily="18" charset="0"/>
              </a:rPr>
              <a:t>Data Collection in Geography</a:t>
            </a:r>
          </a:p>
        </p:txBody>
      </p:sp>
      <p:sp>
        <p:nvSpPr>
          <p:cNvPr id="64516" name="Rectangle 4"/>
          <p:cNvSpPr>
            <a:spLocks noGrp="1" noChangeArrowheads="1"/>
          </p:cNvSpPr>
          <p:nvPr>
            <p:ph type="body" idx="1"/>
          </p:nvPr>
        </p:nvSpPr>
        <p:spPr>
          <a:xfrm>
            <a:off x="457200" y="1447800"/>
            <a:ext cx="8534400" cy="5257800"/>
          </a:xfrm>
        </p:spPr>
        <p:txBody>
          <a:bodyPr/>
          <a:lstStyle/>
          <a:p>
            <a:pPr eaLnBrk="1" hangingPunct="1">
              <a:defRPr/>
            </a:pPr>
            <a:r>
              <a:rPr lang="en-US" sz="3000" b="1" dirty="0" smtClean="0">
                <a:solidFill>
                  <a:srgbClr val="800000"/>
                </a:solidFill>
                <a:latin typeface="Times New Roman" pitchFamily="18" charset="0"/>
              </a:rPr>
              <a:t>In-situ data</a:t>
            </a:r>
          </a:p>
          <a:p>
            <a:pPr lvl="1" eaLnBrk="1" hangingPunct="1">
              <a:defRPr/>
            </a:pPr>
            <a:r>
              <a:rPr lang="en-US" sz="2600" dirty="0" smtClean="0">
                <a:solidFill>
                  <a:srgbClr val="800000"/>
                </a:solidFill>
                <a:latin typeface="Times New Roman" pitchFamily="18" charset="0"/>
              </a:rPr>
              <a:t>Data collected in the field</a:t>
            </a:r>
          </a:p>
          <a:p>
            <a:pPr lvl="1" eaLnBrk="1" hangingPunct="1">
              <a:defRPr/>
            </a:pPr>
            <a:r>
              <a:rPr lang="en-US" sz="2600" dirty="0" smtClean="0">
                <a:solidFill>
                  <a:srgbClr val="800000"/>
                </a:solidFill>
                <a:latin typeface="Times New Roman" pitchFamily="18" charset="0"/>
              </a:rPr>
              <a:t>Example: biophysical measurements, behavioral observations, interviews, etc.</a:t>
            </a:r>
          </a:p>
          <a:p>
            <a:pPr lvl="1" eaLnBrk="1" hangingPunct="1">
              <a:defRPr/>
            </a:pPr>
            <a:r>
              <a:rPr lang="en-US" sz="2600" dirty="0" smtClean="0">
                <a:solidFill>
                  <a:srgbClr val="800000"/>
                </a:solidFill>
                <a:latin typeface="Times New Roman" pitchFamily="18" charset="0"/>
              </a:rPr>
              <a:t>Advantages/Disadvantages?</a:t>
            </a:r>
          </a:p>
          <a:p>
            <a:pPr lvl="1" eaLnBrk="1" hangingPunct="1">
              <a:defRPr/>
            </a:pPr>
            <a:endParaRPr lang="en-US" sz="2600" dirty="0" smtClean="0">
              <a:solidFill>
                <a:srgbClr val="800000"/>
              </a:solidFill>
              <a:latin typeface="Times New Roman" pitchFamily="18" charset="0"/>
            </a:endParaRPr>
          </a:p>
          <a:p>
            <a:pPr eaLnBrk="1" hangingPunct="1">
              <a:defRPr/>
            </a:pPr>
            <a:r>
              <a:rPr lang="en-US" sz="3000" b="1" dirty="0" smtClean="0">
                <a:solidFill>
                  <a:srgbClr val="800000"/>
                </a:solidFill>
                <a:latin typeface="Times New Roman" pitchFamily="18" charset="0"/>
              </a:rPr>
              <a:t>Remotely sensed data</a:t>
            </a:r>
          </a:p>
          <a:p>
            <a:pPr lvl="1" eaLnBrk="1" hangingPunct="1">
              <a:defRPr/>
            </a:pPr>
            <a:r>
              <a:rPr lang="en-US" sz="2600" dirty="0" smtClean="0">
                <a:solidFill>
                  <a:srgbClr val="800000"/>
                </a:solidFill>
                <a:latin typeface="Times New Roman" pitchFamily="18" charset="0"/>
              </a:rPr>
              <a:t>Data collected by a recording device that is not in physical contact with the phenomenon under study</a:t>
            </a:r>
          </a:p>
          <a:p>
            <a:pPr lvl="1" eaLnBrk="1" hangingPunct="1">
              <a:defRPr/>
            </a:pPr>
            <a:r>
              <a:rPr lang="en-US" sz="2600" dirty="0" smtClean="0">
                <a:solidFill>
                  <a:srgbClr val="800000"/>
                </a:solidFill>
                <a:latin typeface="Times New Roman" pitchFamily="18" charset="0"/>
              </a:rPr>
              <a:t>Example: remote sensing</a:t>
            </a:r>
          </a:p>
          <a:p>
            <a:pPr lvl="1" eaLnBrk="1" hangingPunct="1">
              <a:defRPr/>
            </a:pPr>
            <a:r>
              <a:rPr lang="en-US" sz="2600" dirty="0" smtClean="0">
                <a:solidFill>
                  <a:srgbClr val="800000"/>
                </a:solidFill>
                <a:latin typeface="Times New Roman" pitchFamily="18" charset="0"/>
              </a:rPr>
              <a:t>Advantages/Disadvantages?</a:t>
            </a:r>
          </a:p>
        </p:txBody>
      </p:sp>
      <p:sp>
        <p:nvSpPr>
          <p:cNvPr id="30724"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30725"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Health and Safety in the Field</a:t>
            </a:r>
          </a:p>
        </p:txBody>
      </p:sp>
      <p:sp>
        <p:nvSpPr>
          <p:cNvPr id="70660" name="Rectangle 4"/>
          <p:cNvSpPr>
            <a:spLocks noGrp="1" noChangeArrowheads="1"/>
          </p:cNvSpPr>
          <p:nvPr>
            <p:ph type="body" idx="1"/>
          </p:nvPr>
        </p:nvSpPr>
        <p:spPr>
          <a:xfrm>
            <a:off x="457200" y="1447800"/>
            <a:ext cx="8534400" cy="5257800"/>
          </a:xfrm>
        </p:spPr>
        <p:txBody>
          <a:bodyPr/>
          <a:lstStyle/>
          <a:p>
            <a:pPr eaLnBrk="1" hangingPunct="1">
              <a:defRPr/>
            </a:pPr>
            <a:r>
              <a:rPr lang="en-US" sz="3000" b="1" dirty="0" smtClean="0">
                <a:solidFill>
                  <a:srgbClr val="800000"/>
                </a:solidFill>
                <a:latin typeface="Times New Roman" pitchFamily="18" charset="0"/>
              </a:rPr>
              <a:t>Fieldwork</a:t>
            </a:r>
          </a:p>
          <a:p>
            <a:pPr lvl="1" eaLnBrk="1" hangingPunct="1">
              <a:defRPr/>
            </a:pPr>
            <a:r>
              <a:rPr lang="en-US" sz="2600" dirty="0" smtClean="0">
                <a:solidFill>
                  <a:srgbClr val="800000"/>
                </a:solidFill>
                <a:latin typeface="Times New Roman" pitchFamily="18" charset="0"/>
              </a:rPr>
              <a:t>One of the most rewarding aspects of being a geographer</a:t>
            </a:r>
          </a:p>
          <a:p>
            <a:pPr lvl="1" eaLnBrk="1" hangingPunct="1">
              <a:defRPr/>
            </a:pPr>
            <a:r>
              <a:rPr lang="en-US" sz="2600" dirty="0" smtClean="0">
                <a:solidFill>
                  <a:srgbClr val="800000"/>
                </a:solidFill>
                <a:latin typeface="Times New Roman" pitchFamily="18" charset="0"/>
              </a:rPr>
              <a:t>One of the most time-consuming, frustrating, difficult, and potentially dangerous aspects of geographical research</a:t>
            </a:r>
          </a:p>
        </p:txBody>
      </p:sp>
      <p:sp>
        <p:nvSpPr>
          <p:cNvPr id="33796"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33797"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pic>
        <p:nvPicPr>
          <p:cNvPr id="3379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708400"/>
            <a:ext cx="3889375" cy="2895600"/>
          </a:xfrm>
          <a:prstGeom prst="rect">
            <a:avLst/>
          </a:prstGeom>
          <a:noFill/>
          <a:ln w="9525">
            <a:noFill/>
            <a:miter lim="800000"/>
            <a:headEnd/>
            <a:tailEnd/>
          </a:ln>
        </p:spPr>
      </p:pic>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10200" y="3429000"/>
            <a:ext cx="28956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Risk Assessment</a:t>
            </a:r>
          </a:p>
        </p:txBody>
      </p:sp>
      <p:sp>
        <p:nvSpPr>
          <p:cNvPr id="78852" name="Rectangle 4"/>
          <p:cNvSpPr>
            <a:spLocks noGrp="1" noChangeArrowheads="1"/>
          </p:cNvSpPr>
          <p:nvPr>
            <p:ph type="body" idx="1"/>
          </p:nvPr>
        </p:nvSpPr>
        <p:spPr>
          <a:xfrm>
            <a:off x="457200" y="1447800"/>
            <a:ext cx="8534400" cy="5257800"/>
          </a:xfrm>
        </p:spPr>
        <p:txBody>
          <a:bodyPr/>
          <a:lstStyle/>
          <a:p>
            <a:pPr eaLnBrk="1" hangingPunct="1">
              <a:defRPr/>
            </a:pPr>
            <a:r>
              <a:rPr lang="en-US" sz="2800" dirty="0" smtClean="0">
                <a:solidFill>
                  <a:srgbClr val="800000"/>
                </a:solidFill>
                <a:latin typeface="Times New Roman" pitchFamily="18" charset="0"/>
              </a:rPr>
              <a:t>Done prior to field work to ensure health and safety</a:t>
            </a:r>
          </a:p>
          <a:p>
            <a:pPr eaLnBrk="1" hangingPunct="1">
              <a:defRPr/>
            </a:pPr>
            <a:r>
              <a:rPr lang="en-US" sz="2800" b="1" u="sng" dirty="0" smtClean="0">
                <a:solidFill>
                  <a:srgbClr val="800000"/>
                </a:solidFill>
                <a:latin typeface="Times New Roman" pitchFamily="18" charset="0"/>
              </a:rPr>
              <a:t>Hazard</a:t>
            </a:r>
          </a:p>
          <a:p>
            <a:pPr lvl="1" eaLnBrk="1" hangingPunct="1">
              <a:defRPr/>
            </a:pPr>
            <a:r>
              <a:rPr lang="en-US" sz="2600" dirty="0" smtClean="0">
                <a:solidFill>
                  <a:srgbClr val="800000"/>
                </a:solidFill>
                <a:latin typeface="Times New Roman" pitchFamily="18" charset="0"/>
              </a:rPr>
              <a:t>Environmental condition, agent or substance that can cause harm</a:t>
            </a:r>
          </a:p>
          <a:p>
            <a:pPr eaLnBrk="1" hangingPunct="1">
              <a:defRPr/>
            </a:pPr>
            <a:r>
              <a:rPr lang="en-US" sz="2800" b="1" u="sng" dirty="0" smtClean="0">
                <a:solidFill>
                  <a:srgbClr val="800000"/>
                </a:solidFill>
                <a:latin typeface="Times New Roman" pitchFamily="18" charset="0"/>
              </a:rPr>
              <a:t>Risk</a:t>
            </a:r>
          </a:p>
          <a:p>
            <a:pPr lvl="1" eaLnBrk="1" hangingPunct="1">
              <a:defRPr/>
            </a:pPr>
            <a:r>
              <a:rPr lang="en-US" sz="2600" dirty="0" smtClean="0">
                <a:solidFill>
                  <a:srgbClr val="800000"/>
                </a:solidFill>
                <a:latin typeface="Times New Roman" pitchFamily="18" charset="0"/>
              </a:rPr>
              <a:t>Chance that someone might be harmed by the hazard</a:t>
            </a:r>
          </a:p>
          <a:p>
            <a:pPr eaLnBrk="1" hangingPunct="1">
              <a:defRPr/>
            </a:pPr>
            <a:r>
              <a:rPr lang="en-US" sz="2800" b="1" dirty="0" smtClean="0">
                <a:solidFill>
                  <a:srgbClr val="800000"/>
                </a:solidFill>
                <a:latin typeface="Times New Roman" pitchFamily="18" charset="0"/>
              </a:rPr>
              <a:t>Hazards and risks may change rapidly!</a:t>
            </a:r>
          </a:p>
          <a:p>
            <a:pPr lvl="1" eaLnBrk="1" hangingPunct="1">
              <a:defRPr/>
            </a:pPr>
            <a:r>
              <a:rPr lang="en-US" sz="2400" dirty="0" smtClean="0">
                <a:solidFill>
                  <a:srgbClr val="800000"/>
                </a:solidFill>
                <a:latin typeface="Times New Roman" pitchFamily="18" charset="0"/>
              </a:rPr>
              <a:t>Ex.: changing weather conditions</a:t>
            </a:r>
          </a:p>
          <a:p>
            <a:pPr lvl="1" eaLnBrk="1" hangingPunct="1">
              <a:defRPr/>
            </a:pPr>
            <a:r>
              <a:rPr lang="en-US" sz="2400" dirty="0" smtClean="0">
                <a:solidFill>
                  <a:srgbClr val="800000"/>
                </a:solidFill>
                <a:latin typeface="Times New Roman" pitchFamily="18" charset="0"/>
              </a:rPr>
              <a:t>Ex.: political actions</a:t>
            </a:r>
          </a:p>
          <a:p>
            <a:pPr eaLnBrk="1" hangingPunct="1">
              <a:defRPr/>
            </a:pPr>
            <a:r>
              <a:rPr lang="en-US" sz="2800" b="1" dirty="0" smtClean="0">
                <a:solidFill>
                  <a:srgbClr val="800000"/>
                </a:solidFill>
                <a:latin typeface="Times New Roman" pitchFamily="18" charset="0"/>
              </a:rPr>
              <a:t>So: continually reassess hazards and risks ...</a:t>
            </a:r>
            <a:endParaRPr lang="en-US" sz="2800" dirty="0" smtClean="0">
              <a:solidFill>
                <a:srgbClr val="800000"/>
              </a:solidFill>
              <a:latin typeface="Times New Roman" pitchFamily="18" charset="0"/>
            </a:endParaRPr>
          </a:p>
        </p:txBody>
      </p:sp>
      <p:sp>
        <p:nvSpPr>
          <p:cNvPr id="34820"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34821"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title"/>
          </p:nvPr>
        </p:nvSpPr>
        <p:spPr>
          <a:xfrm>
            <a:off x="1143000" y="304800"/>
            <a:ext cx="8001000" cy="685800"/>
          </a:xfrm>
        </p:spPr>
        <p:txBody>
          <a:bodyPr/>
          <a:lstStyle/>
          <a:p>
            <a:pPr eaLnBrk="1" hangingPunct="1">
              <a:defRPr/>
            </a:pPr>
            <a:r>
              <a:rPr lang="en-US" sz="4000" b="1" smtClean="0">
                <a:solidFill>
                  <a:srgbClr val="800000"/>
                </a:solidFill>
                <a:latin typeface="Times New Roman" pitchFamily="18" charset="0"/>
              </a:rPr>
              <a:t>Principles &amp; Common Issues</a:t>
            </a:r>
          </a:p>
        </p:txBody>
      </p:sp>
      <p:sp>
        <p:nvSpPr>
          <p:cNvPr id="108548" name="Rectangle 4"/>
          <p:cNvSpPr>
            <a:spLocks noGrp="1" noChangeArrowheads="1"/>
          </p:cNvSpPr>
          <p:nvPr>
            <p:ph type="body" idx="1"/>
          </p:nvPr>
        </p:nvSpPr>
        <p:spPr>
          <a:xfrm>
            <a:off x="457200" y="1447800"/>
            <a:ext cx="8534400" cy="5410200"/>
          </a:xfrm>
        </p:spPr>
        <p:txBody>
          <a:bodyPr/>
          <a:lstStyle/>
          <a:p>
            <a:pPr eaLnBrk="1" hangingPunct="1">
              <a:defRPr/>
            </a:pPr>
            <a:r>
              <a:rPr lang="en-US" sz="2800" dirty="0" smtClean="0">
                <a:solidFill>
                  <a:srgbClr val="800000"/>
                </a:solidFill>
                <a:latin typeface="Times New Roman" pitchFamily="18" charset="0"/>
              </a:rPr>
              <a:t>Most research requires permission</a:t>
            </a:r>
          </a:p>
          <a:p>
            <a:pPr lvl="1" eaLnBrk="1" hangingPunct="1">
              <a:defRPr/>
            </a:pPr>
            <a:r>
              <a:rPr lang="en-US" sz="2600" dirty="0" smtClean="0">
                <a:solidFill>
                  <a:srgbClr val="800000"/>
                </a:solidFill>
                <a:latin typeface="Times New Roman" pitchFamily="18" charset="0"/>
              </a:rPr>
              <a:t>Public/private land access issues</a:t>
            </a:r>
          </a:p>
          <a:p>
            <a:pPr lvl="2" eaLnBrk="1" hangingPunct="1">
              <a:defRPr/>
            </a:pPr>
            <a:r>
              <a:rPr lang="en-US" sz="2200" dirty="0" smtClean="0">
                <a:solidFill>
                  <a:srgbClr val="800000"/>
                </a:solidFill>
                <a:latin typeface="Times New Roman" pitchFamily="18" charset="0"/>
              </a:rPr>
              <a:t>Collection of samples</a:t>
            </a:r>
          </a:p>
          <a:p>
            <a:pPr lvl="2" eaLnBrk="1" hangingPunct="1">
              <a:defRPr/>
            </a:pPr>
            <a:r>
              <a:rPr lang="en-US" sz="2200" dirty="0" smtClean="0">
                <a:solidFill>
                  <a:srgbClr val="800000"/>
                </a:solidFill>
                <a:latin typeface="Times New Roman" pitchFamily="18" charset="0"/>
              </a:rPr>
              <a:t>Artifact disturbance, historical significance</a:t>
            </a:r>
          </a:p>
          <a:p>
            <a:pPr lvl="2" eaLnBrk="1" hangingPunct="1">
              <a:defRPr/>
            </a:pPr>
            <a:r>
              <a:rPr lang="en-US" sz="2200" dirty="0" smtClean="0">
                <a:solidFill>
                  <a:srgbClr val="800000"/>
                </a:solidFill>
                <a:latin typeface="Times New Roman" pitchFamily="18" charset="0"/>
              </a:rPr>
              <a:t>Environmental impacts</a:t>
            </a:r>
          </a:p>
          <a:p>
            <a:pPr lvl="1" eaLnBrk="1" hangingPunct="1">
              <a:defRPr/>
            </a:pPr>
            <a:r>
              <a:rPr lang="en-US" sz="2600" dirty="0" smtClean="0">
                <a:solidFill>
                  <a:srgbClr val="800000"/>
                </a:solidFill>
                <a:latin typeface="Times New Roman" pitchFamily="18" charset="0"/>
              </a:rPr>
              <a:t>Committees etc. at U of A</a:t>
            </a:r>
          </a:p>
          <a:p>
            <a:pPr lvl="2" eaLnBrk="1" hangingPunct="1">
              <a:defRPr/>
            </a:pPr>
            <a:r>
              <a:rPr lang="en-US" dirty="0" smtClean="0">
                <a:solidFill>
                  <a:srgbClr val="800000"/>
                </a:solidFill>
                <a:latin typeface="Times New Roman" pitchFamily="18" charset="0"/>
              </a:rPr>
              <a:t>Institutional Review Board (IRB) --- Human Subjects Protection Program (</a:t>
            </a:r>
            <a:r>
              <a:rPr lang="en-US" dirty="0" smtClean="0">
                <a:solidFill>
                  <a:srgbClr val="800000"/>
                </a:solidFill>
                <a:latin typeface="Times New Roman" pitchFamily="18" charset="0"/>
                <a:hlinkClick r:id="rId3"/>
              </a:rPr>
              <a:t>http://www.irb.arizona.edu/</a:t>
            </a:r>
            <a:r>
              <a:rPr lang="en-US" dirty="0" smtClean="0">
                <a:solidFill>
                  <a:srgbClr val="800000"/>
                </a:solidFill>
                <a:latin typeface="Times New Roman" pitchFamily="18" charset="0"/>
              </a:rPr>
              <a:t>)</a:t>
            </a:r>
          </a:p>
          <a:p>
            <a:pPr lvl="2" eaLnBrk="1" hangingPunct="1">
              <a:defRPr/>
            </a:pPr>
            <a:r>
              <a:rPr lang="en-US" dirty="0" smtClean="0">
                <a:solidFill>
                  <a:srgbClr val="800000"/>
                </a:solidFill>
                <a:latin typeface="Times New Roman" pitchFamily="18" charset="0"/>
              </a:rPr>
              <a:t>University Animal Care --- Quality Care for Research Animals (</a:t>
            </a:r>
            <a:r>
              <a:rPr lang="en-US" dirty="0" smtClean="0">
                <a:latin typeface="Times New Roman" pitchFamily="18" charset="0"/>
                <a:hlinkClick r:id="rId4"/>
              </a:rPr>
              <a:t>http://www.uac.arizona.edu/</a:t>
            </a:r>
            <a:r>
              <a:rPr lang="en-US" dirty="0" smtClean="0">
                <a:solidFill>
                  <a:srgbClr val="800000"/>
                </a:solidFill>
                <a:latin typeface="Times New Roman" pitchFamily="18" charset="0"/>
              </a:rPr>
              <a:t>)</a:t>
            </a:r>
          </a:p>
        </p:txBody>
      </p:sp>
      <p:sp>
        <p:nvSpPr>
          <p:cNvPr id="47108" name="Line 5"/>
          <p:cNvSpPr>
            <a:spLocks noChangeShapeType="1"/>
          </p:cNvSpPr>
          <p:nvPr/>
        </p:nvSpPr>
        <p:spPr bwMode="auto">
          <a:xfrm>
            <a:off x="1219200" y="1066800"/>
            <a:ext cx="7772400" cy="0"/>
          </a:xfrm>
          <a:prstGeom prst="line">
            <a:avLst/>
          </a:prstGeom>
          <a:noFill/>
          <a:ln w="25400">
            <a:solidFill>
              <a:srgbClr val="800000"/>
            </a:solidFill>
            <a:round/>
            <a:headEnd/>
            <a:tailEnd/>
          </a:ln>
        </p:spPr>
        <p:txBody>
          <a:bodyPr/>
          <a:lstStyle/>
          <a:p>
            <a:endParaRPr lang="en-US"/>
          </a:p>
        </p:txBody>
      </p:sp>
      <p:sp>
        <p:nvSpPr>
          <p:cNvPr id="47109" name="Line 6"/>
          <p:cNvSpPr>
            <a:spLocks noChangeShapeType="1"/>
          </p:cNvSpPr>
          <p:nvPr/>
        </p:nvSpPr>
        <p:spPr bwMode="auto">
          <a:xfrm flipH="1">
            <a:off x="304800" y="1066800"/>
            <a:ext cx="0" cy="5715000"/>
          </a:xfrm>
          <a:prstGeom prst="line">
            <a:avLst/>
          </a:prstGeom>
          <a:noFill/>
          <a:ln w="25400">
            <a:solidFill>
              <a:srgbClr val="8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b="1" dirty="0" smtClean="0">
                <a:solidFill>
                  <a:srgbClr val="800000"/>
                </a:solidFill>
                <a:latin typeface="Times New Roman" pitchFamily="18" charset="0"/>
              </a:rPr>
              <a:t>On the notecard</a:t>
            </a:r>
            <a:r>
              <a:rPr lang="en-US" sz="2400" b="1" dirty="0" smtClean="0">
                <a:solidFill>
                  <a:srgbClr val="800000"/>
                </a:solidFill>
                <a:latin typeface="Times New Roman" pitchFamily="18" charset="0"/>
              </a:rPr>
              <a:t>. </a:t>
            </a:r>
            <a:endParaRPr lang="en-US" sz="2400" dirty="0" smtClean="0">
              <a:solidFill>
                <a:srgbClr val="C00000"/>
              </a:solidFill>
            </a:endParaRPr>
          </a:p>
        </p:txBody>
      </p:sp>
      <p:sp>
        <p:nvSpPr>
          <p:cNvPr id="3" name="Content Placeholder 2"/>
          <p:cNvSpPr>
            <a:spLocks noGrp="1"/>
          </p:cNvSpPr>
          <p:nvPr>
            <p:ph idx="1"/>
          </p:nvPr>
        </p:nvSpPr>
        <p:spPr/>
        <p:txBody>
          <a:bodyPr/>
          <a:lstStyle/>
          <a:p>
            <a:pPr eaLnBrk="1" hangingPunct="1">
              <a:defRPr/>
            </a:pPr>
            <a:r>
              <a:rPr lang="en-US" b="1" dirty="0" smtClean="0">
                <a:solidFill>
                  <a:srgbClr val="800000"/>
                </a:solidFill>
                <a:latin typeface="Times New Roman" pitchFamily="18" charset="0"/>
              </a:rPr>
              <a:t>What is your name, major and year</a:t>
            </a:r>
          </a:p>
          <a:p>
            <a:pPr eaLnBrk="1" hangingPunct="1">
              <a:defRPr/>
            </a:pPr>
            <a:r>
              <a:rPr lang="en-US" b="1" dirty="0" smtClean="0">
                <a:solidFill>
                  <a:srgbClr val="800000"/>
                </a:solidFill>
                <a:latin typeface="Times New Roman" pitchFamily="18" charset="0"/>
              </a:rPr>
              <a:t>Why are you taking this class?</a:t>
            </a:r>
          </a:p>
          <a:p>
            <a:pPr eaLnBrk="1" hangingPunct="1">
              <a:defRPr/>
            </a:pPr>
            <a:r>
              <a:rPr lang="en-US" b="1" dirty="0" smtClean="0">
                <a:solidFill>
                  <a:srgbClr val="800000"/>
                </a:solidFill>
                <a:latin typeface="Times New Roman" pitchFamily="18" charset="0"/>
              </a:rPr>
              <a:t>What field experience do you have?</a:t>
            </a:r>
            <a:endParaRPr lang="en-US" dirty="0" smtClean="0">
              <a:solidFill>
                <a:srgbClr val="C00000"/>
              </a:solidFill>
            </a:endParaRPr>
          </a:p>
          <a:p>
            <a:pPr eaLnBrk="1" hangingPunct="1">
              <a:defRPr/>
            </a:pPr>
            <a:r>
              <a:rPr lang="en-US" b="1" dirty="0" smtClean="0">
                <a:solidFill>
                  <a:srgbClr val="800000"/>
                </a:solidFill>
                <a:latin typeface="Times New Roman" pitchFamily="18" charset="0"/>
              </a:rPr>
              <a:t>What specific research methods do you want  to learn this semester?</a:t>
            </a:r>
            <a:endParaRPr lang="en-US" dirty="0" smtClean="0">
              <a:solidFill>
                <a:srgbClr val="C00000"/>
              </a:solidFill>
            </a:endParaRPr>
          </a:p>
          <a:p>
            <a:pPr eaLnBrk="1" hangingPunct="1">
              <a:defRPr/>
            </a:pPr>
            <a:r>
              <a:rPr lang="en-US" b="1" dirty="0" smtClean="0">
                <a:solidFill>
                  <a:srgbClr val="800000"/>
                </a:solidFill>
                <a:latin typeface="Times New Roman" pitchFamily="18" charset="0"/>
              </a:rPr>
              <a:t>Name your ideal job that would involve fieldwork. </a:t>
            </a: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1800"/>
            <a:ext cx="7772400" cy="1143000"/>
          </a:xfrm>
        </p:spPr>
        <p:txBody>
          <a:bodyPr/>
          <a:lstStyle/>
          <a:p>
            <a:pPr algn="ctr"/>
            <a:r>
              <a:rPr lang="en-US" dirty="0" smtClean="0"/>
              <a:t>Lab 1</a:t>
            </a:r>
            <a:endParaRPr lang="en-US" dirty="0"/>
          </a:p>
        </p:txBody>
      </p:sp>
    </p:spTree>
    <p:extLst>
      <p:ext uri="{BB962C8B-B14F-4D97-AF65-F5344CB8AC3E}">
        <p14:creationId xmlns:p14="http://schemas.microsoft.com/office/powerpoint/2010/main" val="42543809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800000"/>
                </a:solidFill>
                <a:latin typeface="Times New Roman" pitchFamily="18" charset="0"/>
              </a:rPr>
              <a:t>Today’s lab</a:t>
            </a:r>
            <a:endParaRPr lang="en-US" dirty="0"/>
          </a:p>
        </p:txBody>
      </p:sp>
      <p:sp>
        <p:nvSpPr>
          <p:cNvPr id="3" name="Content Placeholder 2"/>
          <p:cNvSpPr>
            <a:spLocks noGrp="1"/>
          </p:cNvSpPr>
          <p:nvPr>
            <p:ph idx="1"/>
          </p:nvPr>
        </p:nvSpPr>
        <p:spPr/>
        <p:txBody>
          <a:bodyPr/>
          <a:lstStyle/>
          <a:p>
            <a:r>
              <a:rPr lang="en-GB" sz="2400" dirty="0" smtClean="0">
                <a:solidFill>
                  <a:schemeClr val="tx1"/>
                </a:solidFill>
                <a:latin typeface="+mn-lt"/>
                <a:ea typeface="+mn-ea"/>
                <a:cs typeface="+mn-cs"/>
              </a:rPr>
              <a:t>Your group has been hired by the Mexican government as a team of </a:t>
            </a:r>
            <a:r>
              <a:rPr lang="en-GB" sz="2400" dirty="0" err="1" smtClean="0">
                <a:solidFill>
                  <a:schemeClr val="tx1"/>
                </a:solidFill>
                <a:latin typeface="+mn-lt"/>
                <a:ea typeface="+mn-ea"/>
                <a:cs typeface="+mn-cs"/>
              </a:rPr>
              <a:t>biogeographers</a:t>
            </a:r>
            <a:r>
              <a:rPr lang="en-GB" sz="2400" dirty="0" smtClean="0">
                <a:solidFill>
                  <a:schemeClr val="tx1"/>
                </a:solidFill>
                <a:latin typeface="+mn-lt"/>
                <a:ea typeface="+mn-ea"/>
                <a:cs typeface="+mn-cs"/>
              </a:rPr>
              <a:t>.  You are charged with the task of finding suitable habitat to set aside for protection of the Mexican Wolf.  Because you are fully aware that the wolf has certain preferences for light, temperature, and moisture, you pick GIS data layers that enable you to model these factors.  </a:t>
            </a:r>
            <a:endParaRPr lang="en-US" sz="2400" dirty="0" smtClean="0">
              <a:solidFill>
                <a:schemeClr val="tx1"/>
              </a:solidFill>
              <a:latin typeface="+mn-lt"/>
              <a:ea typeface="+mn-ea"/>
              <a:cs typeface="+mn-cs"/>
            </a:endParaRP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3181350"/>
            <a:ext cx="4724400" cy="3543300"/>
          </a:xfrm>
          <a:prstGeom prst="rect">
            <a:avLst/>
          </a:prstGeom>
        </p:spPr>
      </p:pic>
      <p:pic>
        <p:nvPicPr>
          <p:cNvPr id="3" name="Content Placeholder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00" y="171451"/>
            <a:ext cx="2667000" cy="3556000"/>
          </a:xfrm>
          <a:prstGeom prst="rect">
            <a:avLst/>
          </a:prstGeom>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86200" y="171451"/>
            <a:ext cx="388620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4500" y="3886200"/>
            <a:ext cx="3606800" cy="2705100"/>
          </a:xfrm>
          <a:prstGeom prst="rect">
            <a:avLst/>
          </a:prstGeom>
        </p:spPr>
      </p:pic>
    </p:spTree>
    <p:extLst>
      <p:ext uri="{BB962C8B-B14F-4D97-AF65-F5344CB8AC3E}">
        <p14:creationId xmlns:p14="http://schemas.microsoft.com/office/powerpoint/2010/main" val="15483783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defTabSz="992188" eaLnBrk="1" hangingPunct="1">
              <a:defRPr/>
            </a:pPr>
            <a:endParaRPr lang="en-US" sz="4600" b="1" dirty="0" smtClean="0">
              <a:solidFill>
                <a:srgbClr val="800000"/>
              </a:solidFill>
              <a:latin typeface="Times New Roman" pitchFamily="18" charset="0"/>
            </a:endParaRPr>
          </a:p>
        </p:txBody>
      </p:sp>
      <p:graphicFrame>
        <p:nvGraphicFramePr>
          <p:cNvPr id="4" name="Content Placeholder 3"/>
          <p:cNvGraphicFramePr>
            <a:graphicFrameLocks noGrp="1"/>
          </p:cNvGraphicFramePr>
          <p:nvPr>
            <p:ph idx="1"/>
          </p:nvPr>
        </p:nvGraphicFramePr>
        <p:xfrm>
          <a:off x="381000" y="2438400"/>
          <a:ext cx="8229600" cy="327660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655320">
                <a:tc>
                  <a:txBody>
                    <a:bodyPr/>
                    <a:lstStyle/>
                    <a:p>
                      <a:pPr marL="0" marR="0" indent="0" algn="ctr">
                        <a:spcBef>
                          <a:spcPts val="300"/>
                        </a:spcBef>
                        <a:spcAft>
                          <a:spcPts val="300"/>
                        </a:spcAft>
                      </a:pPr>
                      <a:r>
                        <a:rPr lang="en-GB" sz="1800" b="1" dirty="0">
                          <a:latin typeface="Times New Roman"/>
                          <a:ea typeface="Times New Roman"/>
                          <a:cs typeface="Times New Roman"/>
                        </a:rPr>
                        <a:t>Description</a:t>
                      </a:r>
                      <a:endParaRPr lang="en-US" sz="1800" dirty="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b="1">
                          <a:latin typeface="Times New Roman"/>
                          <a:ea typeface="Times New Roman"/>
                          <a:cs typeface="Times New Roman"/>
                        </a:rPr>
                        <a:t>Score</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b="1">
                          <a:latin typeface="Times New Roman"/>
                          <a:ea typeface="Times New Roman"/>
                          <a:cs typeface="Times New Roman"/>
                        </a:rPr>
                        <a:t>Stream Proximity</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b="1">
                          <a:latin typeface="Times New Roman"/>
                          <a:ea typeface="Times New Roman"/>
                          <a:cs typeface="Times New Roman"/>
                        </a:rPr>
                        <a:t>Road Proximity</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b="1">
                          <a:latin typeface="Times New Roman"/>
                          <a:ea typeface="Times New Roman"/>
                          <a:cs typeface="Times New Roman"/>
                        </a:rPr>
                        <a:t>Slope</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b="1">
                          <a:latin typeface="Times New Roman"/>
                          <a:ea typeface="Times New Roman"/>
                          <a:cs typeface="Times New Roman"/>
                        </a:rPr>
                        <a:t>Aspect</a:t>
                      </a:r>
                      <a:endParaRPr lang="en-US" sz="1800">
                        <a:latin typeface="Comic Sans MS"/>
                        <a:ea typeface="Times New Roman"/>
                        <a:cs typeface="Times New Roman"/>
                      </a:endParaRPr>
                    </a:p>
                  </a:txBody>
                  <a:tcPr marL="68580" marR="68580" marT="0" marB="0"/>
                </a:tc>
              </a:tr>
              <a:tr h="655320">
                <a:tc>
                  <a:txBody>
                    <a:bodyPr/>
                    <a:lstStyle/>
                    <a:p>
                      <a:pPr marL="0" marR="0" indent="0" algn="ctr">
                        <a:spcBef>
                          <a:spcPts val="300"/>
                        </a:spcBef>
                        <a:spcAft>
                          <a:spcPts val="300"/>
                        </a:spcAft>
                      </a:pPr>
                      <a:r>
                        <a:rPr lang="en-GB" sz="1800">
                          <a:latin typeface="Times New Roman"/>
                          <a:ea typeface="Times New Roman"/>
                          <a:cs typeface="Times New Roman"/>
                        </a:rPr>
                        <a:t>Best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3</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&lt; 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&gt; 1,500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0 – 3 contours/cell</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Flat or S</a:t>
                      </a:r>
                      <a:endParaRPr lang="en-US" sz="1800">
                        <a:latin typeface="Comic Sans MS"/>
                        <a:ea typeface="Times New Roman"/>
                        <a:cs typeface="Times New Roman"/>
                      </a:endParaRPr>
                    </a:p>
                  </a:txBody>
                  <a:tcPr marL="68580" marR="68580" marT="0" marB="0"/>
                </a:tc>
              </a:tr>
              <a:tr h="655320">
                <a:tc>
                  <a:txBody>
                    <a:bodyPr/>
                    <a:lstStyle/>
                    <a:p>
                      <a:pPr marL="0" marR="0" indent="0" algn="ctr">
                        <a:spcBef>
                          <a:spcPts val="300"/>
                        </a:spcBef>
                        <a:spcAft>
                          <a:spcPts val="300"/>
                        </a:spcAft>
                      </a:pPr>
                      <a:r>
                        <a:rPr lang="en-GB" sz="1800">
                          <a:latin typeface="Times New Roman"/>
                          <a:ea typeface="Times New Roman"/>
                          <a:cs typeface="Times New Roman"/>
                        </a:rPr>
                        <a:t>Good</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2</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500 – 1,000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1,000 – 1,500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3 – 6 contours/cell</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SW or SE</a:t>
                      </a:r>
                      <a:endParaRPr lang="en-US" sz="1800">
                        <a:latin typeface="Comic Sans MS"/>
                        <a:ea typeface="Times New Roman"/>
                        <a:cs typeface="Times New Roman"/>
                      </a:endParaRPr>
                    </a:p>
                  </a:txBody>
                  <a:tcPr marL="68580" marR="68580" marT="0" marB="0"/>
                </a:tc>
              </a:tr>
              <a:tr h="655320">
                <a:tc>
                  <a:txBody>
                    <a:bodyPr/>
                    <a:lstStyle/>
                    <a:p>
                      <a:pPr marL="0" marR="0" indent="0" algn="ctr">
                        <a:spcBef>
                          <a:spcPts val="300"/>
                        </a:spcBef>
                        <a:spcAft>
                          <a:spcPts val="300"/>
                        </a:spcAft>
                      </a:pPr>
                      <a:r>
                        <a:rPr lang="en-GB" sz="1800">
                          <a:latin typeface="Times New Roman"/>
                          <a:ea typeface="Times New Roman"/>
                          <a:cs typeface="Times New Roman"/>
                        </a:rPr>
                        <a:t>Fair</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1</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1,000 – 1,500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500 – 1,000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6 – 9 contours/cell</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W or E</a:t>
                      </a:r>
                      <a:endParaRPr lang="en-US" sz="1800">
                        <a:latin typeface="Comic Sans MS"/>
                        <a:ea typeface="Times New Roman"/>
                        <a:cs typeface="Times New Roman"/>
                      </a:endParaRPr>
                    </a:p>
                  </a:txBody>
                  <a:tcPr marL="68580" marR="68580" marT="0" marB="0"/>
                </a:tc>
              </a:tr>
              <a:tr h="655320">
                <a:tc>
                  <a:txBody>
                    <a:bodyPr/>
                    <a:lstStyle/>
                    <a:p>
                      <a:pPr marL="0" marR="0" indent="0" algn="ctr">
                        <a:spcBef>
                          <a:spcPts val="300"/>
                        </a:spcBef>
                        <a:spcAft>
                          <a:spcPts val="300"/>
                        </a:spcAft>
                      </a:pPr>
                      <a:r>
                        <a:rPr lang="en-GB" sz="1800">
                          <a:latin typeface="Times New Roman"/>
                          <a:ea typeface="Times New Roman"/>
                          <a:cs typeface="Times New Roman"/>
                        </a:rPr>
                        <a:t>Poor</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0</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&gt; 1,500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&lt; 500 ft</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a:latin typeface="Times New Roman"/>
                          <a:ea typeface="Times New Roman"/>
                          <a:cs typeface="Times New Roman"/>
                        </a:rPr>
                        <a:t>&gt; 9 contours/cell</a:t>
                      </a:r>
                      <a:endParaRPr lang="en-US" sz="1800">
                        <a:latin typeface="Comic Sans MS"/>
                        <a:ea typeface="Times New Roman"/>
                        <a:cs typeface="Times New Roman"/>
                      </a:endParaRPr>
                    </a:p>
                  </a:txBody>
                  <a:tcPr marL="68580" marR="68580" marT="0" marB="0"/>
                </a:tc>
                <a:tc>
                  <a:txBody>
                    <a:bodyPr/>
                    <a:lstStyle/>
                    <a:p>
                      <a:pPr marL="0" marR="0" indent="0" algn="ctr">
                        <a:spcBef>
                          <a:spcPts val="300"/>
                        </a:spcBef>
                        <a:spcAft>
                          <a:spcPts val="300"/>
                        </a:spcAft>
                      </a:pPr>
                      <a:r>
                        <a:rPr lang="en-GB" sz="1800" dirty="0">
                          <a:latin typeface="Times New Roman"/>
                          <a:ea typeface="Times New Roman"/>
                          <a:cs typeface="Times New Roman"/>
                        </a:rPr>
                        <a:t>NW, N, or NE</a:t>
                      </a:r>
                      <a:endParaRPr lang="en-US" sz="1800" dirty="0">
                        <a:latin typeface="Comic Sans MS"/>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01_Map"/>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304800"/>
            <a:ext cx="5562600" cy="6096000"/>
          </a:xfrm>
          <a:prstGeom prst="rect">
            <a:avLst/>
          </a:prstGeom>
          <a:noFill/>
          <a:ln w="9525" cmpd="sng">
            <a:solidFill>
              <a:srgbClr val="000000"/>
            </a:solid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1800225"/>
            <a:ext cx="2193131"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455" y="210581"/>
            <a:ext cx="3401945" cy="2551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127" y="4070513"/>
            <a:ext cx="3022600" cy="226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9271" y="4343400"/>
            <a:ext cx="3149600"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74531" y="337927"/>
            <a:ext cx="3232151" cy="2424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9169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105400" y="513486"/>
            <a:ext cx="4572000" cy="5811114"/>
            <a:chOff x="5029200" y="1752601"/>
            <a:chExt cx="3090236" cy="4916628"/>
          </a:xfrm>
        </p:grpSpPr>
        <p:pic>
          <p:nvPicPr>
            <p:cNvPr id="5" name="Picture 2" descr="C:\Documents and Settings\Chris Guiterman\Desktop\My Pictures\UMaine Forestry Albums\White Pine Thinning Study_12-2-09\IMG_24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4424" y="1752601"/>
              <a:ext cx="1727376" cy="1295400"/>
            </a:xfrm>
            <a:prstGeom prst="rect">
              <a:avLst/>
            </a:prstGeom>
            <a:noFill/>
          </p:spPr>
        </p:pic>
        <p:pic>
          <p:nvPicPr>
            <p:cNvPr id="6" name="Picture 3" descr="C:\Documents and Settings\Chris Guiterman\Desktop\My Pictures\UMaine Forestry Albums\White Pine Thinning Study_12-2-09\IMG_241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3200400"/>
              <a:ext cx="1752600" cy="1630650"/>
            </a:xfrm>
            <a:prstGeom prst="rect">
              <a:avLst/>
            </a:prstGeom>
            <a:noFill/>
          </p:spPr>
        </p:pic>
        <p:pic>
          <p:nvPicPr>
            <p:cNvPr id="7" name="Picture 4" descr="C:\Documents and Settings\Chris Guiterman\Desktop\My Pictures\UMaine Forestry Albums\White Pine Thinning Study_12-2-09\IMG_241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4953000"/>
              <a:ext cx="1752600" cy="1716229"/>
            </a:xfrm>
            <a:prstGeom prst="rect">
              <a:avLst/>
            </a:prstGeom>
            <a:noFill/>
          </p:spPr>
        </p:pic>
        <p:sp>
          <p:nvSpPr>
            <p:cNvPr id="8" name="TextBox 7"/>
            <p:cNvSpPr txBox="1"/>
            <p:nvPr/>
          </p:nvSpPr>
          <p:spPr>
            <a:xfrm>
              <a:off x="6858000" y="2286000"/>
              <a:ext cx="842090"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Control</a:t>
              </a:r>
              <a:endParaRPr lang="en-US" dirty="0">
                <a:solidFill>
                  <a:prstClr val="black"/>
                </a:solidFill>
                <a:latin typeface="Calibri"/>
              </a:endParaRPr>
            </a:p>
          </p:txBody>
        </p:sp>
        <p:sp>
          <p:nvSpPr>
            <p:cNvPr id="9" name="TextBox 8"/>
            <p:cNvSpPr txBox="1"/>
            <p:nvPr/>
          </p:nvSpPr>
          <p:spPr>
            <a:xfrm>
              <a:off x="6934200" y="3810000"/>
              <a:ext cx="696024"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B-line</a:t>
              </a:r>
              <a:endParaRPr lang="en-US" dirty="0">
                <a:solidFill>
                  <a:prstClr val="black"/>
                </a:solidFill>
                <a:latin typeface="Calibri"/>
              </a:endParaRPr>
            </a:p>
          </p:txBody>
        </p:sp>
        <p:sp>
          <p:nvSpPr>
            <p:cNvPr id="10" name="TextBox 9"/>
            <p:cNvSpPr txBox="1"/>
            <p:nvPr/>
          </p:nvSpPr>
          <p:spPr>
            <a:xfrm>
              <a:off x="6858000" y="5562600"/>
              <a:ext cx="1261436"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Low Density</a:t>
              </a:r>
              <a:endParaRPr lang="en-US" dirty="0">
                <a:solidFill>
                  <a:prstClr val="black"/>
                </a:solidFill>
                <a:latin typeface="Calibri"/>
              </a:endParaRPr>
            </a:p>
          </p:txBody>
        </p:sp>
      </p:grpSp>
      <p:pic>
        <p:nvPicPr>
          <p:cNvPr id="11" name="Picture 10" descr="IMG_1234.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3381714"/>
            <a:ext cx="2524493" cy="3365990"/>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800" y="140623"/>
            <a:ext cx="3241091" cy="3241091"/>
          </a:xfrm>
          <a:prstGeom prst="rect">
            <a:avLst/>
          </a:prstGeom>
          <a:noFill/>
          <a:ln w="9525">
            <a:noFill/>
            <a:miter lim="800000"/>
            <a:headEnd/>
            <a:tailEnd/>
          </a:ln>
          <a:effectLst/>
        </p:spPr>
      </p:pic>
    </p:spTree>
    <p:extLst>
      <p:ext uri="{BB962C8B-B14F-4D97-AF65-F5344CB8AC3E}">
        <p14:creationId xmlns:p14="http://schemas.microsoft.com/office/powerpoint/2010/main" val="2393788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1000"/>
            <a:ext cx="3652221"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5105400" y="513486"/>
            <a:ext cx="4572000" cy="5811114"/>
            <a:chOff x="5029200" y="1752601"/>
            <a:chExt cx="3090236" cy="4916628"/>
          </a:xfrm>
        </p:grpSpPr>
        <p:pic>
          <p:nvPicPr>
            <p:cNvPr id="4" name="Picture 2" descr="C:\Documents and Settings\Chris Guiterman\Desktop\My Pictures\UMaine Forestry Albums\White Pine Thinning Study_12-2-09\IMG_24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54424" y="1752601"/>
              <a:ext cx="1727376" cy="1295400"/>
            </a:xfrm>
            <a:prstGeom prst="rect">
              <a:avLst/>
            </a:prstGeom>
            <a:noFill/>
          </p:spPr>
        </p:pic>
        <p:pic>
          <p:nvPicPr>
            <p:cNvPr id="5" name="Picture 3" descr="C:\Documents and Settings\Chris Guiterman\Desktop\My Pictures\UMaine Forestry Albums\White Pine Thinning Study_12-2-09\IMG_241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3200400"/>
              <a:ext cx="1752600" cy="1630650"/>
            </a:xfrm>
            <a:prstGeom prst="rect">
              <a:avLst/>
            </a:prstGeom>
            <a:noFill/>
          </p:spPr>
        </p:pic>
        <p:pic>
          <p:nvPicPr>
            <p:cNvPr id="6" name="Picture 4" descr="C:\Documents and Settings\Chris Guiterman\Desktop\My Pictures\UMaine Forestry Albums\White Pine Thinning Study_12-2-09\IMG_241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9200" y="4953000"/>
              <a:ext cx="1752600" cy="1716229"/>
            </a:xfrm>
            <a:prstGeom prst="rect">
              <a:avLst/>
            </a:prstGeom>
            <a:noFill/>
          </p:spPr>
        </p:pic>
        <p:sp>
          <p:nvSpPr>
            <p:cNvPr id="7" name="TextBox 6"/>
            <p:cNvSpPr txBox="1"/>
            <p:nvPr/>
          </p:nvSpPr>
          <p:spPr>
            <a:xfrm>
              <a:off x="6858000" y="2286000"/>
              <a:ext cx="842090"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Control</a:t>
              </a:r>
              <a:endParaRPr lang="en-US" dirty="0">
                <a:solidFill>
                  <a:prstClr val="black"/>
                </a:solidFill>
                <a:latin typeface="Calibri"/>
              </a:endParaRPr>
            </a:p>
          </p:txBody>
        </p:sp>
        <p:sp>
          <p:nvSpPr>
            <p:cNvPr id="8" name="TextBox 7"/>
            <p:cNvSpPr txBox="1"/>
            <p:nvPr/>
          </p:nvSpPr>
          <p:spPr>
            <a:xfrm>
              <a:off x="6934200" y="3810000"/>
              <a:ext cx="696024"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B-line</a:t>
              </a:r>
              <a:endParaRPr lang="en-US" dirty="0">
                <a:solidFill>
                  <a:prstClr val="black"/>
                </a:solidFill>
                <a:latin typeface="Calibri"/>
              </a:endParaRPr>
            </a:p>
          </p:txBody>
        </p:sp>
        <p:sp>
          <p:nvSpPr>
            <p:cNvPr id="9" name="TextBox 8"/>
            <p:cNvSpPr txBox="1"/>
            <p:nvPr/>
          </p:nvSpPr>
          <p:spPr>
            <a:xfrm>
              <a:off x="6858000" y="5562600"/>
              <a:ext cx="1261436"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rPr>
                <a:t>Low Density</a:t>
              </a:r>
              <a:endParaRPr lang="en-US" dirty="0">
                <a:solidFill>
                  <a:prstClr val="black"/>
                </a:solidFill>
                <a:latin typeface="Calibri"/>
              </a:endParaRPr>
            </a:p>
          </p:txBody>
        </p:sp>
      </p:grpSp>
      <p:pic>
        <p:nvPicPr>
          <p:cNvPr id="10" name="Content Placeholder 6" descr="After Francis' work.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424990" y="3886200"/>
            <a:ext cx="3760631" cy="2438400"/>
          </a:xfrm>
          <a:prstGeom prst="rect">
            <a:avLst/>
          </a:prstGeom>
        </p:spPr>
      </p:pic>
    </p:spTree>
    <p:extLst>
      <p:ext uri="{BB962C8B-B14F-4D97-AF65-F5344CB8AC3E}">
        <p14:creationId xmlns:p14="http://schemas.microsoft.com/office/powerpoint/2010/main" val="7837783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903898"/>
            <a:ext cx="5029200" cy="27255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90600"/>
          </a:xfrm>
        </p:spPr>
        <p:txBody>
          <a:bodyPr/>
          <a:lstStyle/>
          <a:p>
            <a:r>
              <a:rPr lang="en-US" sz="4400" dirty="0" smtClean="0">
                <a:latin typeface="Baskerville Old Face" pitchFamily="18" charset="0"/>
              </a:rPr>
              <a:t>Laboratory of Tree-Ring Research</a:t>
            </a:r>
            <a:endParaRPr lang="en-US" sz="4400" dirty="0">
              <a:latin typeface="Baskerville Old Face" pitchFamily="18" charset="0"/>
            </a:endParaRP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219201"/>
            <a:ext cx="5517547" cy="365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0" y="6488668"/>
            <a:ext cx="2294154"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Palatino Linotype"/>
              </a:rPr>
              <a:t>Photos: Arizona Daily Star</a:t>
            </a:r>
            <a:endParaRPr lang="en-US" sz="1400" dirty="0">
              <a:solidFill>
                <a:prstClr val="black"/>
              </a:solidFill>
              <a:latin typeface="Palatino Linotype"/>
            </a:endParaRPr>
          </a:p>
        </p:txBody>
      </p:sp>
    </p:spTree>
    <p:extLst>
      <p:ext uri="{BB962C8B-B14F-4D97-AF65-F5344CB8AC3E}">
        <p14:creationId xmlns:p14="http://schemas.microsoft.com/office/powerpoint/2010/main" val="30128425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1|1.1|0.7|0.7|0.3"/>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heme/_rels/theme5.xml.rels><?xml version="1.0" encoding="UTF-8" standalone="yes"?>
<Relationships xmlns="http://schemas.openxmlformats.org/package/2006/relationships"><Relationship Id="rId1" Type="http://schemas.openxmlformats.org/officeDocument/2006/relationships/image" Target="../media/image2.jpeg"/></Relationships>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Earth">
  <a:themeElements>
    <a:clrScheme name="Earth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Earth">
      <a:majorFont>
        <a:latin typeface="Tahoma"/>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art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arth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arth 3">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2004:Templates:Presentations:Designs:Earth</Template>
  <TotalTime>1165</TotalTime>
  <Words>1087</Words>
  <Application>Microsoft Office PowerPoint</Application>
  <PresentationFormat>On-screen Show (4:3)</PresentationFormat>
  <Paragraphs>293</Paragraphs>
  <Slides>51</Slides>
  <Notes>45</Notes>
  <HiddenSlides>1</HiddenSlides>
  <MMClips>0</MMClips>
  <ScaleCrop>false</ScaleCrop>
  <HeadingPairs>
    <vt:vector size="4" baseType="variant">
      <vt:variant>
        <vt:lpstr>Theme</vt:lpstr>
      </vt:variant>
      <vt:variant>
        <vt:i4>8</vt:i4>
      </vt:variant>
      <vt:variant>
        <vt:lpstr>Slide Titles</vt:lpstr>
      </vt:variant>
      <vt:variant>
        <vt:i4>51</vt:i4>
      </vt:variant>
    </vt:vector>
  </HeadingPairs>
  <TitlesOfParts>
    <vt:vector size="59" baseType="lpstr">
      <vt:lpstr>Earth</vt:lpstr>
      <vt:lpstr>Office Theme</vt:lpstr>
      <vt:lpstr>1_Office Theme</vt:lpstr>
      <vt:lpstr>5_Office Theme</vt:lpstr>
      <vt:lpstr>Executive</vt:lpstr>
      <vt:lpstr>6_Office Theme</vt:lpstr>
      <vt:lpstr>8_Office Theme</vt:lpstr>
      <vt:lpstr>1_Executive</vt:lpstr>
      <vt:lpstr>Instructor: Chris Guiterman chguiterman@email.arizona.edu Tree-Ring Lab 300A Office hours:  Mondays 10:00 – 12:00  or by Appt.   TA: Niki vonHedemann Office: Harvill 418 nvonhedemann@email.arizona.edu  Office Hours:  Wednesday 10:00 – 11:00  or by Appt.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Laboratory of Tree-Ring Research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Syllabus overview</vt:lpstr>
      <vt:lpstr>Introduction to field geography </vt:lpstr>
      <vt:lpstr>Objectives</vt:lpstr>
      <vt:lpstr>Geography sub-disciplines</vt:lpstr>
      <vt:lpstr>What is Geography?</vt:lpstr>
      <vt:lpstr>Five Key Spatial Themes</vt:lpstr>
      <vt:lpstr>Location</vt:lpstr>
      <vt:lpstr>Region</vt:lpstr>
      <vt:lpstr>What is the Southwest Region?</vt:lpstr>
      <vt:lpstr>Place</vt:lpstr>
      <vt:lpstr>Movement</vt:lpstr>
      <vt:lpstr>Human-Environment Relations</vt:lpstr>
      <vt:lpstr>Five Key Spatial Themes</vt:lpstr>
      <vt:lpstr>Interactions Among Earth’s Systems</vt:lpstr>
      <vt:lpstr>Interaction of All Spheres</vt:lpstr>
      <vt:lpstr>Methodological Approaches</vt:lpstr>
      <vt:lpstr>Methodological Approaches</vt:lpstr>
      <vt:lpstr>Methodological Approaches</vt:lpstr>
      <vt:lpstr>Methodological Approaches</vt:lpstr>
      <vt:lpstr>Methodological Approaches</vt:lpstr>
      <vt:lpstr>Science &amp; Geography</vt:lpstr>
      <vt:lpstr>PowerPoint Presentation</vt:lpstr>
      <vt:lpstr>Data Collection in Geography</vt:lpstr>
      <vt:lpstr>Data Collection in Geography</vt:lpstr>
      <vt:lpstr>Health and Safety in the Field</vt:lpstr>
      <vt:lpstr>Risk Assessment</vt:lpstr>
      <vt:lpstr>Principles &amp; Common Issues</vt:lpstr>
      <vt:lpstr>On the notecard. </vt:lpstr>
      <vt:lpstr>Lab 1</vt:lpstr>
      <vt:lpstr>Today’s lab</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Michaela Buenemann</dc:creator>
  <cp:lastModifiedBy>Chris Guiterman</cp:lastModifiedBy>
  <cp:revision>160</cp:revision>
  <dcterms:created xsi:type="dcterms:W3CDTF">2006-01-11T04:37:01Z</dcterms:created>
  <dcterms:modified xsi:type="dcterms:W3CDTF">2014-01-21T15:18:45Z</dcterms:modified>
</cp:coreProperties>
</file>