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0" r:id="rId2"/>
    <p:sldId id="267" r:id="rId3"/>
    <p:sldId id="263" r:id="rId4"/>
    <p:sldId id="273" r:id="rId5"/>
    <p:sldId id="265" r:id="rId6"/>
    <p:sldId id="266" r:id="rId7"/>
    <p:sldId id="271" r:id="rId8"/>
    <p:sldId id="272" r:id="rId9"/>
    <p:sldId id="270" r:id="rId10"/>
    <p:sldId id="269" r:id="rId11"/>
    <p:sldId id="268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1" r:id="rId28"/>
    <p:sldId id="293" r:id="rId29"/>
    <p:sldId id="294" r:id="rId30"/>
    <p:sldId id="295" r:id="rId31"/>
    <p:sldId id="26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D26B3-320E-4365-80AB-F533F4E91BA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7A935-8A81-409F-BC8D-D00B5677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1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Massive structures in a place that’s pretty desolate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FFE0-DC73-407D-9B90-95BC47F8F3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12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</a:t>
            </a:r>
            <a:r>
              <a:rPr lang="en-US" baseline="0" dirty="0" smtClean="0"/>
              <a:t> yourself: Where did all that wood come 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FFE0-DC73-407D-9B90-95BC47F8F3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6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 of new knowledge from old collections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FFE0-DC73-407D-9B90-95BC47F8F3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9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0AF36-625D-4000-BC88-26B873C93C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87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4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9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7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0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6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19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5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7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89963-FD44-44BA-ADC8-FEB312946D4B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273EB-C834-41F1-A083-FA62A8ED2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8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gm.nationalgeographic.com/2012/12/sequoias/quammen-text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://www.huffingtonpost.com/2012/12/01/the-president-giant-sequoia_n_2224855.html" TargetMode="External"/><Relationship Id="rId4" Type="http://schemas.openxmlformats.org/officeDocument/2006/relationships/hyperlink" Target="http://scanzen.tumblr.com/post/3720062358/a-giant-sequoia-log-sequoia-national-par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.com/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hyperlink" Target="http://www.woodmagazine.com/" TargetMode="External"/><Relationship Id="rId4" Type="http://schemas.openxmlformats.org/officeDocument/2006/relationships/hyperlink" Target="http://www.dingtwist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scienceseven.com/ecology/treelab/treeresearch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ctshum.com/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://weadapt.org/placemarks/plain/view/66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://blogs.ft.com/photo-diary/2013/08/moimenta-da-beira-forest-fir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1" y="521970"/>
            <a:ext cx="9039069" cy="22974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3276600"/>
            <a:ext cx="5257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/>
              <a:t>Tales Tree Rings Tell</a:t>
            </a:r>
            <a:endParaRPr lang="en-US" sz="4500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43434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Mrs. Pamela Pelletier</a:t>
            </a:r>
          </a:p>
          <a:p>
            <a:pPr algn="ctr"/>
            <a:r>
              <a:rPr lang="en-US" sz="2400" dirty="0" smtClean="0"/>
              <a:t>Community Planner</a:t>
            </a:r>
          </a:p>
          <a:p>
            <a:pPr algn="ctr"/>
            <a:r>
              <a:rPr lang="en-US" sz="2400" dirty="0" smtClean="0"/>
              <a:t>University of Arizona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46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.ngm.com/2012/12/sequoias/img/giant-sequoia-and-researchers-6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3505200"/>
            <a:ext cx="5857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8891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Images </a:t>
            </a:r>
            <a:r>
              <a:rPr lang="en-US" sz="1000" dirty="0" smtClean="0"/>
              <a:t>from: </a:t>
            </a:r>
            <a:r>
              <a:rPr lang="en-US" sz="1000" dirty="0" smtClean="0">
                <a:hlinkClick r:id="rId3"/>
              </a:rPr>
              <a:t>ngm.nationalgeographic.com</a:t>
            </a:r>
            <a:r>
              <a:rPr lang="en-US" sz="1000" dirty="0" smtClean="0"/>
              <a:t>; </a:t>
            </a:r>
            <a:r>
              <a:rPr lang="en-US" sz="1000" dirty="0" smtClean="0">
                <a:hlinkClick r:id="rId4"/>
              </a:rPr>
              <a:t>scanzen.tumblr.com</a:t>
            </a:r>
            <a:r>
              <a:rPr lang="en-US" sz="1000" dirty="0" smtClean="0"/>
              <a:t>; </a:t>
            </a:r>
            <a:r>
              <a:rPr lang="en-US" sz="1000" dirty="0">
                <a:hlinkClick r:id="rId5"/>
              </a:rPr>
              <a:t>www.huffingtonpost.com</a:t>
            </a:r>
            <a:r>
              <a:rPr lang="en-US" sz="1000" dirty="0"/>
              <a:t> </a:t>
            </a:r>
          </a:p>
        </p:txBody>
      </p:sp>
      <p:pic>
        <p:nvPicPr>
          <p:cNvPr id="4102" name="Picture 6" descr="http://i.huffpost.com/gen/886809/thumbs/o-GIANT_SEQUOIAS_MM7946_001-570.jpg?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5334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25.media.tumblr.com/tumblr_lhqgqhZoix1qf71bqo1_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476250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26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nn.com/sites/default/files/styles/node-gallery-display/public/METHUSEL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60007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53200"/>
            <a:ext cx="914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Images from: </a:t>
            </a:r>
            <a:r>
              <a:rPr lang="en-US" sz="800" dirty="0" smtClean="0">
                <a:hlinkClick r:id="rId3"/>
              </a:rPr>
              <a:t>www.mn.com</a:t>
            </a:r>
            <a:r>
              <a:rPr lang="en-US" sz="800" dirty="0" smtClean="0"/>
              <a:t>; </a:t>
            </a:r>
            <a:r>
              <a:rPr lang="en-US" sz="800" dirty="0" smtClean="0">
                <a:hlinkClick r:id="rId4"/>
              </a:rPr>
              <a:t>www.dingtwist.com</a:t>
            </a:r>
            <a:r>
              <a:rPr lang="en-US" sz="800" dirty="0" smtClean="0"/>
              <a:t>; &amp; </a:t>
            </a:r>
            <a:r>
              <a:rPr lang="en-US" sz="800" dirty="0" smtClean="0">
                <a:hlinkClick r:id="rId5"/>
              </a:rPr>
              <a:t>www.woodmagazine.com</a:t>
            </a:r>
            <a:r>
              <a:rPr lang="en-US" sz="800" dirty="0" smtClean="0"/>
              <a:t>   </a:t>
            </a:r>
            <a:endParaRPr lang="en-US" sz="800" dirty="0"/>
          </a:p>
        </p:txBody>
      </p:sp>
      <p:pic>
        <p:nvPicPr>
          <p:cNvPr id="5128" name="Picture 8" descr="http://www.dingtwist.com/wp-content/uploads/2013/06/24-Amazing-Trees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33699"/>
            <a:ext cx="4485190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ages.meredith.com/wood/images/p_393_1_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00500"/>
            <a:ext cx="42862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6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Chaco Culture Timeline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haco Sites Construction Da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3" b="5429"/>
          <a:stretch/>
        </p:blipFill>
        <p:spPr bwMode="auto">
          <a:xfrm>
            <a:off x="828675" y="1720913"/>
            <a:ext cx="7486650" cy="49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15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sz="4800" i="1" dirty="0" smtClean="0"/>
              <a:t>Beams of </a:t>
            </a:r>
            <a:r>
              <a:rPr lang="en-US" sz="4800" i="1" dirty="0" err="1" smtClean="0"/>
              <a:t>chaco</a:t>
            </a:r>
            <a:r>
              <a:rPr lang="en-US" sz="4800" i="1" dirty="0" smtClean="0"/>
              <a:t> culture</a:t>
            </a:r>
            <a:endParaRPr lang="en-US" sz="4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656" y="1981200"/>
            <a:ext cx="3598664" cy="391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18750" y="5896156"/>
            <a:ext cx="2285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Photo: O.C. Havens, 1925</a:t>
            </a:r>
            <a:endParaRPr lang="en-US" sz="16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18" y="1629492"/>
            <a:ext cx="3387982" cy="451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8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The Chaco Halo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6553200"/>
            <a:ext cx="219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Cameron &amp; Toll, 2001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219200"/>
            <a:ext cx="4800600" cy="538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Downtown Chaco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19" y="1371599"/>
            <a:ext cx="6862762" cy="48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34200" y="6412468"/>
            <a:ext cx="219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Cameron &amp; Toll,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5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Chaco is an Environmental </a:t>
            </a:r>
            <a:r>
              <a:rPr lang="en-US" dirty="0">
                <a:solidFill>
                  <a:schemeClr val="accent2"/>
                </a:solidFill>
              </a:rPr>
              <a:t>E</a:t>
            </a:r>
            <a:r>
              <a:rPr lang="en-US" dirty="0" smtClean="0">
                <a:solidFill>
                  <a:schemeClr val="accent2"/>
                </a:solidFill>
              </a:rPr>
              <a:t>nigma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2417484"/>
            <a:ext cx="4419600" cy="2777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2.bp.blogspot.com/-_GNSeMbrNcc/ThFT_sL53DI/AAAAAAAABmo/YqejTOMrkCI/s1600/PuebloBonitoFromAir_Cr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" y="1449903"/>
            <a:ext cx="4482485" cy="415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1799" y="5257522"/>
            <a:ext cx="1524001" cy="369332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Pueblo Bonito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4800600"/>
            <a:ext cx="1524001" cy="369332"/>
          </a:xfrm>
          <a:prstGeom prst="rect">
            <a:avLst/>
          </a:prstGeom>
          <a:solidFill>
            <a:schemeClr val="bg1">
              <a:lumMod val="75000"/>
              <a:alpha val="8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Chaco 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3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399" y="104516"/>
            <a:ext cx="4153505" cy="4543683"/>
          </a:xfrm>
          <a:prstGeom prst="rect">
            <a:avLst/>
          </a:prstGeom>
        </p:spPr>
      </p:pic>
      <p:pic>
        <p:nvPicPr>
          <p:cNvPr id="7170" name="Picture 2" descr="C:\Users\chris.guiterman\Documents\JPB-99\My Scans_Photos\TWS_Pueblo Bonito 1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7363146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51" y="38862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t="17647" r="3497" b="11372"/>
          <a:stretch/>
        </p:blipFill>
        <p:spPr>
          <a:xfrm>
            <a:off x="4305904" y="1240814"/>
            <a:ext cx="4267200" cy="561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5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465" y="2438400"/>
            <a:ext cx="8403070" cy="1862048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5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240,000 trees</a:t>
            </a:r>
            <a:endParaRPr lang="en-US" sz="115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6512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7963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did all that wood come from?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309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What do you see?</a:t>
            </a:r>
            <a:endParaRPr lang="en-US" dirty="0"/>
          </a:p>
        </p:txBody>
      </p:sp>
      <p:pic>
        <p:nvPicPr>
          <p:cNvPr id="6146" name="Picture 2" descr="http://www.goscienceseven.com/ecology/treelab/images/dougfi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29336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611779"/>
            <a:ext cx="441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from: </a:t>
            </a:r>
            <a:r>
              <a:rPr lang="en-US" sz="1000" dirty="0">
                <a:hlinkClick r:id="rId3"/>
              </a:rPr>
              <a:t>www.goscienceseven.com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333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1924 Discovery of the </a:t>
            </a:r>
            <a:r>
              <a:rPr lang="en-US" dirty="0" smtClean="0"/>
              <a:t>“rooted tree”</a:t>
            </a:r>
            <a:r>
              <a:rPr lang="en-US" dirty="0" smtClean="0">
                <a:solidFill>
                  <a:schemeClr val="accent2"/>
                </a:solidFill>
              </a:rPr>
              <a:t> in the west plaza of Pueblo Bonito</a:t>
            </a:r>
            <a:r>
              <a:rPr lang="en-US" i="1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1219200"/>
            <a:ext cx="3733800" cy="53270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58" y="1392239"/>
            <a:ext cx="5238342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/>
          <p:cNvSpPr/>
          <p:nvPr/>
        </p:nvSpPr>
        <p:spPr>
          <a:xfrm rot="14137762">
            <a:off x="4669801" y="3990964"/>
            <a:ext cx="302097" cy="908076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71549" y="5181600"/>
            <a:ext cx="395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JPB-99</a:t>
            </a:r>
            <a:r>
              <a:rPr lang="en-US" sz="3200" dirty="0" smtClean="0"/>
              <a:t>:  A.D. 731 - 981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6499985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Photo: O.C. Havens, 1924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82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4359" r="3761" b="21795"/>
          <a:stretch/>
        </p:blipFill>
        <p:spPr bwMode="auto">
          <a:xfrm>
            <a:off x="198120" y="2590800"/>
            <a:ext cx="4889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24331" r="4094" b="20922"/>
          <a:stretch/>
        </p:blipFill>
        <p:spPr bwMode="auto">
          <a:xfrm>
            <a:off x="5257800" y="2590800"/>
            <a:ext cx="3429000" cy="381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1" y="228600"/>
            <a:ext cx="7848599" cy="24685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Remnant Pines of Chaco Canyon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a prehistoric forest?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0267" y="6477000"/>
            <a:ext cx="269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Photos: Neil M. Judd, 1926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3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" r="62768"/>
          <a:stretch/>
        </p:blipFill>
        <p:spPr bwMode="auto">
          <a:xfrm>
            <a:off x="5591346" y="1466671"/>
            <a:ext cx="1352663" cy="5288168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97" y="-245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The Plaza Tree probably didn’t grow where it was found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2" descr="C:\Documents and Settings\Chris Guiterman\My Documents\JPB-99\Chaco Archive Files\Photos\pueblo_bonito_artis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167346"/>
            <a:ext cx="5105400" cy="33128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199" y="4462656"/>
            <a:ext cx="464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Chaco Culture National Historical Park Brochure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4103691">
            <a:off x="3830863" y="1189706"/>
            <a:ext cx="337715" cy="3406626"/>
          </a:xfrm>
          <a:prstGeom prst="downArrow">
            <a:avLst>
              <a:gd name="adj1" fmla="val 5161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rot="5400000">
            <a:off x="7239000" y="2000071"/>
            <a:ext cx="152400" cy="45720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5400000">
            <a:off x="7259370" y="5886271"/>
            <a:ext cx="152400" cy="457200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64170" y="1889372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Depth at discovery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64170" y="5657671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Probable rooting depth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63" y="652300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Wills 2012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57800" y="1069604"/>
            <a:ext cx="247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Plaza Stratigraphy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8" grpId="0"/>
      <p:bldP spid="1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46695"/>
            <a:ext cx="3276601" cy="4933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74638"/>
            <a:ext cx="8686801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New Research using old collections: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The Tree-Ring Archives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46695"/>
            <a:ext cx="5486400" cy="4114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343400"/>
            <a:ext cx="3124200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72201" y="6137495"/>
            <a:ext cx="2900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 LTRR archive shelving funded by </a:t>
            </a:r>
            <a:r>
              <a:rPr lang="en-US" sz="1400" i="1" dirty="0" smtClean="0"/>
              <a:t>Save America’s Treasures</a:t>
            </a:r>
            <a:r>
              <a:rPr lang="en-US" sz="1400" dirty="0" smtClean="0"/>
              <a:t> and the </a:t>
            </a:r>
            <a:r>
              <a:rPr lang="en-US" sz="1400" i="1" dirty="0" smtClean="0"/>
              <a:t>National Science Foundation </a:t>
            </a:r>
            <a:r>
              <a:rPr lang="en-US" sz="1400" dirty="0" smtClean="0"/>
              <a:t>grants.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6479116"/>
            <a:ext cx="1604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Photo: P.K. Weiss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99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209925" cy="329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swcoloradowildflowers.com/Slide%20Shows/Charles%20Parry's%20Colorado%20Flora/images/Picea%20engelmannii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58895"/>
            <a:ext cx="2482550" cy="331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6036840"/>
            <a:ext cx="3209925" cy="6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687" y="685800"/>
            <a:ext cx="9112313" cy="182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Identification of </a:t>
            </a:r>
            <a:r>
              <a:rPr lang="en-US" b="1" dirty="0" smtClean="0">
                <a:solidFill>
                  <a:schemeClr val="accent4"/>
                </a:solidFill>
              </a:rPr>
              <a:t>spruce and fir </a:t>
            </a:r>
            <a:r>
              <a:rPr lang="en-US" dirty="0" smtClean="0"/>
              <a:t>trees in the archaeological record. </a:t>
            </a:r>
            <a:br>
              <a:rPr lang="en-US" dirty="0" smtClean="0"/>
            </a:br>
            <a:r>
              <a:rPr lang="en-US" dirty="0" smtClean="0">
                <a:solidFill>
                  <a:schemeClr val="accent3"/>
                </a:solidFill>
              </a:rPr>
              <a:t>These species only grow at high elevations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1026" name="Picture 2" descr="http://www.arborday.org/trees/graphics/trees/detail/White-Fir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18" y="3198390"/>
            <a:ext cx="260032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“Chaco Woodshed”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ontent Placeholder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5791200" cy="568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98" y="3352800"/>
            <a:ext cx="1190202" cy="897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59766" y="6488668"/>
            <a:ext cx="188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English et al.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71600"/>
            <a:ext cx="3506353" cy="324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24000"/>
            <a:ext cx="449877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399" y="274638"/>
            <a:ext cx="8965949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sources for spruce and fir </a:t>
            </a:r>
            <a:b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</a:t>
            </a:r>
            <a:r>
              <a:rPr lang="en-US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Chuska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Mountains and Mt Taylor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4518360"/>
            <a:ext cx="3429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Definitive evidence for long-distance transport of wood for &gt; 30 mi to get to Chaco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575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Chuska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Mountain Chronology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:\Users\Public\Pictures\UArizona photos\Chaco-Chuskas-Durango, June 2011\IMG_48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2800" y="1742969"/>
            <a:ext cx="1981200" cy="3667231"/>
          </a:xfrm>
          <a:prstGeom prst="rect">
            <a:avLst/>
          </a:prstGeom>
          <a:noFill/>
        </p:spPr>
      </p:pic>
      <p:pic>
        <p:nvPicPr>
          <p:cNvPr id="4" name="Picture 3" descr="C:\Users\Public\Pictures\UArizona photos\Chaco-Chuskas-Durango, June 2011\IMG_4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2286000" cy="3047756"/>
          </a:xfrm>
          <a:prstGeom prst="rect">
            <a:avLst/>
          </a:prstGeom>
          <a:noFill/>
        </p:spPr>
      </p:pic>
      <p:pic>
        <p:nvPicPr>
          <p:cNvPr id="5" name="Picture 4" descr="C:\Users\Public\Pictures\UArizona photos\Chaco-Chuskas-Durango, June 2011\IMG_48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2378198" cy="3170677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3" y="1760311"/>
            <a:ext cx="25908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740" y="5225534"/>
            <a:ext cx="171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A.D. 870 - 1090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18326" y="4800356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1313 - 1584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78425" y="492327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1173 - 1441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51926" y="5390147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1571 - present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95400" y="5770667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Sampling on </a:t>
            </a:r>
            <a:r>
              <a:rPr lang="en-US" sz="2000" dirty="0" err="1" smtClean="0"/>
              <a:t>Narbona</a:t>
            </a:r>
            <a:r>
              <a:rPr lang="en-US" sz="2000" dirty="0" smtClean="0"/>
              <a:t> Pass since 2011 yielded a millennium-length ponderosa pine tree-ring chronology.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12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845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Chuskas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 strong 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 and Land-use Ties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5" t="24409" r="8082" b="4297"/>
          <a:stretch/>
        </p:blipFill>
        <p:spPr>
          <a:xfrm>
            <a:off x="4508060" y="1309735"/>
            <a:ext cx="4261541" cy="3033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7630" y="1295400"/>
            <a:ext cx="3962400" cy="338554"/>
          </a:xfrm>
          <a:prstGeom prst="rect">
            <a:avLst/>
          </a:prstGeom>
          <a:solidFill>
            <a:schemeClr val="bg1">
              <a:lumMod val="65000"/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Narbona</a:t>
            </a:r>
            <a:r>
              <a:rPr lang="en-US" sz="1600" dirty="0" smtClean="0"/>
              <a:t> Pass </a:t>
            </a:r>
            <a:r>
              <a:rPr lang="en-US" sz="1600" dirty="0" err="1" smtClean="0"/>
              <a:t>Chert</a:t>
            </a:r>
            <a:r>
              <a:rPr lang="en-US" sz="1600" dirty="0" smtClean="0"/>
              <a:t> in the </a:t>
            </a:r>
            <a:r>
              <a:rPr lang="en-US" sz="1600" dirty="0" err="1" smtClean="0"/>
              <a:t>Chuska</a:t>
            </a:r>
            <a:r>
              <a:rPr lang="en-US" sz="1600" dirty="0" smtClean="0"/>
              <a:t> Mountains</a:t>
            </a:r>
            <a:endParaRPr lang="en-US" sz="16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76162"/>
            <a:ext cx="4038600" cy="397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4765470">
            <a:off x="254125" y="3647730"/>
            <a:ext cx="94211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Chuskas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4329346"/>
            <a:ext cx="3895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3"/>
                </a:solidFill>
              </a:rPr>
              <a:t>Chuska</a:t>
            </a:r>
            <a:r>
              <a:rPr lang="en-US" sz="2400" dirty="0" smtClean="0">
                <a:solidFill>
                  <a:schemeClr val="accent3"/>
                </a:solidFill>
              </a:rPr>
              <a:t> Mountains Provided: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Timber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Stone tools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Utilitarian pottery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Maize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Game and Turkeys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344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65654" y="1726336"/>
            <a:ext cx="2819400" cy="4359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chris.guiterman\Documents\JPB-99\My Scans_Photos\ChacoBeamTransport_NatGeoSo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6"/>
          <a:stretch/>
        </p:blipFill>
        <p:spPr bwMode="auto">
          <a:xfrm>
            <a:off x="27160" y="2209799"/>
            <a:ext cx="4468640" cy="382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they carry all of that wood?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3807" y="5306089"/>
            <a:ext cx="2163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Snygg</a:t>
            </a:r>
            <a:r>
              <a:rPr lang="en-US" sz="1600" dirty="0" smtClean="0"/>
              <a:t> and </a:t>
            </a:r>
            <a:r>
              <a:rPr lang="en-US" sz="1600" dirty="0" err="1" smtClean="0"/>
              <a:t>Windes</a:t>
            </a:r>
            <a:r>
              <a:rPr lang="en-US" sz="1600" dirty="0" smtClean="0"/>
              <a:t> 1998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994562" y="6033640"/>
            <a:ext cx="2533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National Geographic Society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170719" y="1676400"/>
            <a:ext cx="2802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Conventional notion: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470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839200" cy="338010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3400" y="3429000"/>
            <a:ext cx="990600" cy="2274332"/>
            <a:chOff x="533400" y="3429000"/>
            <a:chExt cx="990600" cy="2274332"/>
          </a:xfrm>
        </p:grpSpPr>
        <p:sp>
          <p:nvSpPr>
            <p:cNvPr id="3" name="TextBox 2"/>
            <p:cNvSpPr txBox="1"/>
            <p:nvPr/>
          </p:nvSpPr>
          <p:spPr>
            <a:xfrm>
              <a:off x="533400" y="53340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Pith</a:t>
              </a:r>
              <a:endParaRPr lang="en-US" b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990600" y="3429000"/>
              <a:ext cx="0" cy="1905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200400" y="3352800"/>
            <a:ext cx="990600" cy="2551331"/>
            <a:chOff x="3200400" y="3352800"/>
            <a:chExt cx="990600" cy="2551331"/>
          </a:xfrm>
        </p:grpSpPr>
        <p:sp>
          <p:nvSpPr>
            <p:cNvPr id="6" name="TextBox 5"/>
            <p:cNvSpPr txBox="1"/>
            <p:nvPr/>
          </p:nvSpPr>
          <p:spPr>
            <a:xfrm>
              <a:off x="3200400" y="52578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Early Wood</a:t>
              </a:r>
              <a:endParaRPr lang="en-US" b="1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3657600" y="3352800"/>
              <a:ext cx="0" cy="1905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114800" y="3581400"/>
            <a:ext cx="990600" cy="2551331"/>
            <a:chOff x="4114800" y="3581400"/>
            <a:chExt cx="990600" cy="2551331"/>
          </a:xfrm>
        </p:grpSpPr>
        <p:sp>
          <p:nvSpPr>
            <p:cNvPr id="8" name="TextBox 7"/>
            <p:cNvSpPr txBox="1"/>
            <p:nvPr/>
          </p:nvSpPr>
          <p:spPr>
            <a:xfrm>
              <a:off x="4114800" y="54864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Late Wood</a:t>
              </a:r>
              <a:endParaRPr lang="en-US" b="1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4572000" y="3581400"/>
              <a:ext cx="0" cy="1905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077200" y="3581400"/>
            <a:ext cx="990600" cy="2274332"/>
            <a:chOff x="8077200" y="3581400"/>
            <a:chExt cx="990600" cy="2274332"/>
          </a:xfrm>
        </p:grpSpPr>
        <p:sp>
          <p:nvSpPr>
            <p:cNvPr id="10" name="TextBox 9"/>
            <p:cNvSpPr txBox="1"/>
            <p:nvPr/>
          </p:nvSpPr>
          <p:spPr>
            <a:xfrm>
              <a:off x="8077200" y="54864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Bark</a:t>
              </a:r>
              <a:endParaRPr lang="en-US" b="1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8534400" y="3581400"/>
              <a:ext cx="0" cy="190500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715000" y="4648201"/>
            <a:ext cx="1066800" cy="1484530"/>
            <a:chOff x="5715000" y="4648201"/>
            <a:chExt cx="1066800" cy="1484530"/>
          </a:xfrm>
        </p:grpSpPr>
        <p:sp>
          <p:nvSpPr>
            <p:cNvPr id="12" name="TextBox 11"/>
            <p:cNvSpPr txBox="1"/>
            <p:nvPr/>
          </p:nvSpPr>
          <p:spPr>
            <a:xfrm>
              <a:off x="5791200" y="5486400"/>
              <a:ext cx="99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Annual Ring</a:t>
              </a:r>
              <a:endParaRPr lang="en-US" b="1" dirty="0"/>
            </a:p>
          </p:txBody>
        </p:sp>
        <p:sp>
          <p:nvSpPr>
            <p:cNvPr id="14" name="Left Brace 13"/>
            <p:cNvSpPr/>
            <p:nvPr/>
          </p:nvSpPr>
          <p:spPr>
            <a:xfrm rot="16200000">
              <a:off x="5829300" y="4533901"/>
              <a:ext cx="838200" cy="1066800"/>
            </a:xfrm>
            <a:prstGeom prst="leftBrace">
              <a:avLst>
                <a:gd name="adj1" fmla="val 8333"/>
                <a:gd name="adj2" fmla="val 51266"/>
              </a:avLst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1441" r="2036"/>
          <a:stretch/>
        </p:blipFill>
        <p:spPr bwMode="auto">
          <a:xfrm>
            <a:off x="380246" y="1286292"/>
            <a:ext cx="3576118" cy="515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6443246"/>
            <a:ext cx="253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Photo: </a:t>
            </a:r>
            <a:r>
              <a:rPr lang="en-US" sz="1600" dirty="0" err="1" smtClean="0"/>
              <a:t>Arsenii</a:t>
            </a:r>
            <a:r>
              <a:rPr lang="en-US" sz="1600" dirty="0" smtClean="0"/>
              <a:t> </a:t>
            </a:r>
            <a:r>
              <a:rPr lang="en-US" sz="1600" dirty="0" err="1" smtClean="0"/>
              <a:t>Gerasymenko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788" y="2245519"/>
            <a:ext cx="4876800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335" y="5484019"/>
            <a:ext cx="152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Photo: Rob Hart</a:t>
            </a:r>
            <a:endParaRPr lang="en-US" sz="1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they carry all of that wood?</a:t>
            </a:r>
            <a:endParaRPr lang="en-US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43243" y="1608748"/>
            <a:ext cx="4561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Likely alternative, based on Nepali porters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866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83" y="381000"/>
            <a:ext cx="8172717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739676"/>
            <a:ext cx="617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Questions?</a:t>
            </a:r>
          </a:p>
          <a:p>
            <a:pPr algn="ctr"/>
            <a:r>
              <a:rPr lang="en-US" sz="3600" b="1" dirty="0" smtClean="0"/>
              <a:t>Thank you!</a:t>
            </a:r>
            <a:endParaRPr lang="en-US" sz="3600" b="1" dirty="0"/>
          </a:p>
          <a:p>
            <a:pPr algn="ctr"/>
            <a:r>
              <a:rPr lang="en-US" sz="3600" b="1" dirty="0" smtClean="0"/>
              <a:t>Visit www.ltrr.arizona.edu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881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of Dendroarchaeology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DouglassNG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264558"/>
            <a:ext cx="2865983" cy="42106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352809" y="13716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</a:rPr>
              <a:t>“Secrets of the Southwest Solved by Talkative Tree Rings</a:t>
            </a:r>
            <a:r>
              <a:rPr lang="en-US" altLang="en-US" sz="2400" b="1" dirty="0" smtClean="0">
                <a:latin typeface="Times New Roman" pitchFamily="18" charset="0"/>
              </a:rPr>
              <a:t>”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latin typeface="Times New Roman" pitchFamily="18" charset="0"/>
              </a:rPr>
              <a:t>by </a:t>
            </a:r>
            <a:r>
              <a:rPr lang="en-US" altLang="en-US" sz="2400" b="1" dirty="0">
                <a:latin typeface="Times New Roman" pitchFamily="18" charset="0"/>
              </a:rPr>
              <a:t>A. E. </a:t>
            </a:r>
            <a:r>
              <a:rPr lang="en-US" altLang="en-US" sz="2400" b="1" dirty="0" smtClean="0">
                <a:latin typeface="Times New Roman" pitchFamily="18" charset="0"/>
              </a:rPr>
              <a:t>Douglass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dirty="0" smtClean="0">
                <a:latin typeface="Times New Roman" pitchFamily="18" charset="0"/>
              </a:rPr>
              <a:t>National </a:t>
            </a:r>
            <a:r>
              <a:rPr lang="en-US" altLang="en-US" sz="2400" b="1" dirty="0">
                <a:latin typeface="Times New Roman" pitchFamily="18" charset="0"/>
              </a:rPr>
              <a:t>Geographic magazine, December 1929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338716" y="4836926"/>
            <a:ext cx="1546424" cy="110836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420440" y="4836926"/>
            <a:ext cx="3449714" cy="110836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648200" y="4502727"/>
            <a:ext cx="832690" cy="110836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17829" y="4504417"/>
            <a:ext cx="2973891" cy="36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219760" y="4173062"/>
            <a:ext cx="1427468" cy="70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 smtClean="0">
                <a:latin typeface="Times New Roman" pitchFamily="18" charset="0"/>
              </a:rPr>
              <a:t>Pueblo Chronology</a:t>
            </a:r>
            <a:endParaRPr lang="en-US" altLang="en-US" sz="2000" dirty="0">
              <a:latin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859089" y="4377417"/>
            <a:ext cx="3163477" cy="46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</a:rPr>
              <a:t>living tree chronology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648200" y="4114800"/>
            <a:ext cx="1130079" cy="36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</a:rPr>
              <a:t>HH-39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166449" y="4864635"/>
            <a:ext cx="1070601" cy="46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</a:rPr>
              <a:t>1200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981849" y="4920053"/>
            <a:ext cx="832690" cy="46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</a:rPr>
              <a:t>700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255637" y="4911971"/>
            <a:ext cx="892167" cy="36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</a:rPr>
              <a:t>1300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8013921" y="4947762"/>
            <a:ext cx="1130079" cy="36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</a:rPr>
              <a:t>present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 rot="5400000">
            <a:off x="5190018" y="4819407"/>
            <a:ext cx="305955" cy="81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dirty="0">
                <a:latin typeface="Times New Roman" pitchFamily="18" charset="0"/>
              </a:rPr>
              <a:t>}</a:t>
            </a: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4647228" y="5399189"/>
            <a:ext cx="1104057" cy="3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Times New Roman" pitchFamily="18" charset="0"/>
              </a:rPr>
              <a:t>“the gap</a:t>
            </a:r>
            <a:r>
              <a:rPr lang="en-US" altLang="en-US" dirty="0">
                <a:latin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903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09600"/>
            <a:ext cx="9226062" cy="539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339175"/>
              </p:ext>
            </p:extLst>
          </p:nvPr>
        </p:nvGraphicFramePr>
        <p:xfrm>
          <a:off x="174523" y="0"/>
          <a:ext cx="8969477" cy="67990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3" imgW="7124451" imgH="5400561" progId="AcroExch.Document.7">
                  <p:embed/>
                </p:oleObj>
              </mc:Choice>
              <mc:Fallback>
                <p:oleObj name="Acrobat Document" r:id="rId3" imgW="7124451" imgH="5400561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523" y="0"/>
                        <a:ext cx="8969477" cy="67990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28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Cross Matching</a:t>
            </a:r>
            <a:endParaRPr lang="en-US" dirty="0"/>
          </a:p>
        </p:txBody>
      </p:sp>
      <p:pic>
        <p:nvPicPr>
          <p:cNvPr id="3" name="Picture 2" descr="http://www.ucar.edu/learn/images/treesamp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" y="1143000"/>
            <a:ext cx="896493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5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30" y="457200"/>
            <a:ext cx="6625590" cy="537210"/>
            <a:chOff x="1752600" y="3851910"/>
            <a:chExt cx="6625590" cy="537210"/>
          </a:xfrm>
        </p:grpSpPr>
        <p:pic>
          <p:nvPicPr>
            <p:cNvPr id="5" name="Picture 4" descr="http://www.ucar.edu/learn/images/treesamp.gif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3" t="64155" r="6842" b="25916"/>
            <a:stretch/>
          </p:blipFill>
          <p:spPr bwMode="auto">
            <a:xfrm>
              <a:off x="2468880" y="3851910"/>
              <a:ext cx="5909310" cy="537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752600" y="3962400"/>
              <a:ext cx="7620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1942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828800" y="1516380"/>
            <a:ext cx="8534400" cy="525780"/>
            <a:chOff x="1828800" y="1226820"/>
            <a:chExt cx="8534400" cy="525780"/>
          </a:xfrm>
        </p:grpSpPr>
        <p:pic>
          <p:nvPicPr>
            <p:cNvPr id="4" name="Picture 3" descr="http://www.ucar.edu/learn/images/treesamp.gif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8" t="47254" r="5695" b="43028"/>
            <a:stretch/>
          </p:blipFill>
          <p:spPr bwMode="auto">
            <a:xfrm>
              <a:off x="2179320" y="1226820"/>
              <a:ext cx="8183880" cy="5257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828800" y="1337310"/>
              <a:ext cx="609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1949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67200" y="3337560"/>
            <a:ext cx="7082790" cy="548640"/>
            <a:chOff x="1295400" y="2023110"/>
            <a:chExt cx="7082790" cy="548640"/>
          </a:xfrm>
        </p:grpSpPr>
        <p:pic>
          <p:nvPicPr>
            <p:cNvPr id="3" name="Picture 2" descr="http://www.ucar.edu/learn/images/treesamp.gif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98" t="30353" r="6842" b="59507"/>
            <a:stretch/>
          </p:blipFill>
          <p:spPr bwMode="auto">
            <a:xfrm>
              <a:off x="2034540" y="2023110"/>
              <a:ext cx="6343650" cy="548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95400" y="2133600"/>
              <a:ext cx="7696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1962</a:t>
              </a:r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67200" y="2667000"/>
            <a:ext cx="7368540" cy="457200"/>
            <a:chOff x="906780" y="1188720"/>
            <a:chExt cx="7368540" cy="457200"/>
          </a:xfrm>
        </p:grpSpPr>
        <p:pic>
          <p:nvPicPr>
            <p:cNvPr id="2" name="Picture 1" descr="http://www.ucar.edu/learn/images/treesamp.gif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7" t="14929" r="7990" b="76620"/>
            <a:stretch/>
          </p:blipFill>
          <p:spPr bwMode="auto">
            <a:xfrm>
              <a:off x="1485900" y="1188720"/>
              <a:ext cx="6789420" cy="457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906780" y="1219200"/>
              <a:ext cx="7696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1962</a:t>
              </a:r>
              <a:endParaRPr lang="en-US" sz="16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477000" y="567690"/>
            <a:ext cx="7315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1970</a:t>
            </a:r>
            <a:endParaRPr lang="en-US" sz="1600" dirty="0"/>
          </a:p>
        </p:txBody>
      </p:sp>
      <p:sp>
        <p:nvSpPr>
          <p:cNvPr id="17" name="Oval 16"/>
          <p:cNvSpPr/>
          <p:nvPr/>
        </p:nvSpPr>
        <p:spPr>
          <a:xfrm>
            <a:off x="2362200" y="152400"/>
            <a:ext cx="838200" cy="2209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638800" y="152400"/>
            <a:ext cx="838200" cy="4191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1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58891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Images </a:t>
            </a:r>
            <a:r>
              <a:rPr lang="en-US" sz="1000" dirty="0" smtClean="0"/>
              <a:t>from: </a:t>
            </a:r>
            <a:r>
              <a:rPr lang="en-US" sz="1000" dirty="0" smtClean="0">
                <a:hlinkClick r:id="rId2"/>
              </a:rPr>
              <a:t>weadapt.org</a:t>
            </a:r>
            <a:r>
              <a:rPr lang="en-US" sz="1000" dirty="0" smtClean="0"/>
              <a:t>; </a:t>
            </a:r>
            <a:r>
              <a:rPr lang="en-US" sz="1000" dirty="0" smtClean="0">
                <a:hlinkClick r:id="rId3"/>
              </a:rPr>
              <a:t>www.projectshum.com</a:t>
            </a:r>
            <a:r>
              <a:rPr lang="en-US" sz="1000" dirty="0" smtClean="0"/>
              <a:t>; &amp; </a:t>
            </a:r>
            <a:r>
              <a:rPr lang="en-US" sz="1000" dirty="0" smtClean="0">
                <a:hlinkClick r:id="rId4"/>
              </a:rPr>
              <a:t>blogs.ft.com</a:t>
            </a:r>
            <a:endParaRPr lang="en-US" sz="1000" dirty="0"/>
          </a:p>
        </p:txBody>
      </p:sp>
      <p:pic>
        <p:nvPicPr>
          <p:cNvPr id="3074" name="Picture 2" descr="http://static.weadapt.org/placemarks/images/664/original/4f56273e2adb3forest-fires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8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logs.r.ftdata.co.uk/photo-diary/files/2013/08/Fi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784300" cy="318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greenpeace.org/international/Global/international/photos/other/2010/russian_fires_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9" b="10208"/>
          <a:stretch/>
        </p:blipFill>
        <p:spPr bwMode="auto">
          <a:xfrm>
            <a:off x="1981200" y="3200400"/>
            <a:ext cx="5334000" cy="328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26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427</Words>
  <Application>Microsoft Office PowerPoint</Application>
  <PresentationFormat>On-screen Show (4:3)</PresentationFormat>
  <Paragraphs>98</Paragraphs>
  <Slides>31</Slides>
  <Notes>4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Acrobat Document</vt:lpstr>
      <vt:lpstr>PowerPoint Presentation</vt:lpstr>
      <vt:lpstr>What do you see?</vt:lpstr>
      <vt:lpstr>Cross Section</vt:lpstr>
      <vt:lpstr>Birth of Dendroarchaeology</vt:lpstr>
      <vt:lpstr>PowerPoint Presentation</vt:lpstr>
      <vt:lpstr>PowerPoint Presentation</vt:lpstr>
      <vt:lpstr>Cross Matching</vt:lpstr>
      <vt:lpstr>PowerPoint Presentation</vt:lpstr>
      <vt:lpstr>PowerPoint Presentation</vt:lpstr>
      <vt:lpstr>PowerPoint Presentation</vt:lpstr>
      <vt:lpstr>PowerPoint Presentation</vt:lpstr>
      <vt:lpstr>Chaco Culture Timeline</vt:lpstr>
      <vt:lpstr>Beams of chaco culture</vt:lpstr>
      <vt:lpstr>The Chaco Halo</vt:lpstr>
      <vt:lpstr>Downtown Chaco</vt:lpstr>
      <vt:lpstr>Chaco is an Environmental Enigma</vt:lpstr>
      <vt:lpstr>PowerPoint Presentation</vt:lpstr>
      <vt:lpstr>PowerPoint Presentation</vt:lpstr>
      <vt:lpstr>Where did all that wood come from?</vt:lpstr>
      <vt:lpstr>1924 Discovery of the “rooted tree” in the west plaza of Pueblo Bonito </vt:lpstr>
      <vt:lpstr>Remnant Pines of Chaco Canyon: Evidence of a prehistoric forest?</vt:lpstr>
      <vt:lpstr>The Plaza Tree probably didn’t grow where it was found</vt:lpstr>
      <vt:lpstr>New Research using old collections:  The Tree-Ring Archives</vt:lpstr>
      <vt:lpstr>Identification of spruce and fir trees in the archaeological record.  These species only grow at high elevations</vt:lpstr>
      <vt:lpstr>The “Chaco Woodshed”</vt:lpstr>
      <vt:lpstr>Main sources for spruce and fir  are Chuska Mountains and Mt Taylor</vt:lpstr>
      <vt:lpstr>Chuska Mountain Chronology</vt:lpstr>
      <vt:lpstr>Chuskas had strong  Cultural and Land-use Ties</vt:lpstr>
      <vt:lpstr>How did they carry all of that wood?</vt:lpstr>
      <vt:lpstr>How did they carry all of that wood?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</dc:creator>
  <cp:lastModifiedBy>pamela</cp:lastModifiedBy>
  <cp:revision>39</cp:revision>
  <cp:lastPrinted>2013-10-29T15:13:24Z</cp:lastPrinted>
  <dcterms:created xsi:type="dcterms:W3CDTF">2013-10-28T21:48:06Z</dcterms:created>
  <dcterms:modified xsi:type="dcterms:W3CDTF">2014-06-18T18:14:09Z</dcterms:modified>
</cp:coreProperties>
</file>